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60" r:id="rId2"/>
    <p:sldId id="267" r:id="rId3"/>
    <p:sldId id="261" r:id="rId4"/>
    <p:sldId id="271" r:id="rId5"/>
    <p:sldId id="273" r:id="rId6"/>
    <p:sldId id="269" r:id="rId7"/>
    <p:sldId id="270" r:id="rId8"/>
    <p:sldId id="276" r:id="rId9"/>
    <p:sldId id="282" r:id="rId10"/>
    <p:sldId id="283" r:id="rId11"/>
    <p:sldId id="278" r:id="rId12"/>
    <p:sldId id="263" r:id="rId13"/>
    <p:sldId id="274" r:id="rId14"/>
    <p:sldId id="301" r:id="rId15"/>
    <p:sldId id="277" r:id="rId16"/>
    <p:sldId id="311" r:id="rId17"/>
    <p:sldId id="300" r:id="rId18"/>
    <p:sldId id="288" r:id="rId19"/>
    <p:sldId id="290" r:id="rId20"/>
    <p:sldId id="292" r:id="rId21"/>
    <p:sldId id="314" r:id="rId22"/>
    <p:sldId id="293" r:id="rId23"/>
    <p:sldId id="315" r:id="rId24"/>
    <p:sldId id="316" r:id="rId25"/>
    <p:sldId id="304" r:id="rId26"/>
    <p:sldId id="321" r:id="rId27"/>
    <p:sldId id="312" r:id="rId28"/>
    <p:sldId id="309" r:id="rId29"/>
    <p:sldId id="306" r:id="rId30"/>
    <p:sldId id="317" r:id="rId31"/>
    <p:sldId id="259" r:id="rId32"/>
    <p:sldId id="294" r:id="rId33"/>
    <p:sldId id="320" r:id="rId34"/>
    <p:sldId id="319" r:id="rId35"/>
    <p:sldId id="298" r:id="rId36"/>
    <p:sldId id="299" r:id="rId37"/>
    <p:sldId id="308" r:id="rId38"/>
    <p:sldId id="310" r:id="rId39"/>
    <p:sldId id="307" r:id="rId40"/>
    <p:sldId id="295" r:id="rId41"/>
    <p:sldId id="296" r:id="rId42"/>
    <p:sldId id="285" r:id="rId43"/>
    <p:sldId id="286" r:id="rId44"/>
    <p:sldId id="313" r:id="rId45"/>
    <p:sldId id="31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7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4DB70-E8D6-BB40-8BED-457136A71F1D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0DC5F-EDA9-0D4D-B45C-398E3332E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337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76E7C-F5CB-1045-A8F5-3D068D7C7219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2744E-10A0-5247-9A98-D47667B82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139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2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7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D090-AEFA-5A49-AB54-A285F282E7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5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D090-AEFA-5A49-AB54-A285F282E7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56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84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50828-826C-2A4F-921B-E384CB78A7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3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1413-CB3C-CE4C-9B69-375256843862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03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8A09-77AB-E84F-8E69-38557687E6AA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CB9E-BB70-8449-96A6-D65EA86D8336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1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95C76A8F-19A2-3D4E-A963-11CAAE8476F4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Ming Liu @sPHENIX Coll. Mtg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805" y="107961"/>
            <a:ext cx="390452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238022" y="668377"/>
            <a:ext cx="8113157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464926" y="456005"/>
            <a:ext cx="709740" cy="162063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US" sz="600" dirty="0" smtClean="0"/>
              <a:t>ALICE ITS Upgrade</a:t>
            </a:r>
            <a:endParaRPr lang="en-US" sz="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362061"/>
            <a:ext cx="7886700" cy="303251"/>
          </a:xfrm>
        </p:spPr>
        <p:txBody>
          <a:bodyPr>
            <a:noAutofit/>
          </a:bodyPr>
          <a:lstStyle>
            <a:lvl1pPr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2210" y="1266825"/>
            <a:ext cx="8208724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7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FE73-B8DD-FC42-9307-A0EE290270FC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9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2913-B4D3-0446-8B8B-3881653B5553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3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EB1A-8541-5A4F-ACE5-75ACDBFE3FC0}" type="datetime1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9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6CE3-9BEB-DC46-BA39-F44B010DEF8A}" type="datetime1">
              <a:rPr lang="en-US" smtClean="0"/>
              <a:t>6/14/17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4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0AAA-9D5B-FC4A-AF5D-11D102CBFA55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6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08EA-C499-9945-91A7-E193D3EC7721}" type="datetime1">
              <a:rPr lang="en-US" smtClean="0"/>
              <a:t>6/14/17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24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7F6A-9D27-764B-ADA5-9EB2D7FFC72B}" type="datetime1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CA1C6-D82E-A740-BE30-336B7B727C7C}" type="datetime1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3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8D411-CB1E-0344-8B63-F00C4A181EA9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471C3-FF52-3847-8672-8F8A14A4D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s://lists.bnl.gov/mailman/listinfo/sphenix-hf-jets-l" TargetMode="External"/><Relationship Id="rId5" Type="http://schemas.openxmlformats.org/officeDocument/2006/relationships/hyperlink" Target="https://wiki.bnl.gov/sPHENIX/index.php/Heavy_Flavor_Topical_Group" TargetMode="External"/><Relationship Id="rId6" Type="http://schemas.openxmlformats.org/officeDocument/2006/relationships/hyperlink" Target="https://indico.bnl.gov/categoryDisplay.py?categId=88" TargetMode="External"/><Relationship Id="rId7" Type="http://schemas.openxmlformats.org/officeDocument/2006/relationships/hyperlink" Target="https://indico.bnl.gov/categoryDisplay.py?categId=151" TargetMode="External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MVTX </a:t>
            </a:r>
            <a:r>
              <a:rPr lang="en-US" dirty="0" smtClean="0"/>
              <a:t>Status and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19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8584"/>
            <a:ext cx="8229600" cy="1471539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HF in sPHENIX</a:t>
            </a:r>
            <a:r>
              <a:rPr lang="en-US" sz="2000" dirty="0" smtClean="0"/>
              <a:t>: in particular B-meson and b-jets, provide </a:t>
            </a:r>
            <a:r>
              <a:rPr lang="en-US" sz="2000" dirty="0"/>
              <a:t>differentiating sensitivity to collision VS radiative energy </a:t>
            </a:r>
            <a:r>
              <a:rPr lang="en-US" sz="2000" dirty="0" smtClean="0"/>
              <a:t>loss, access to HQ transport parameter of QGP, total cross section. Bring results to precision era. </a:t>
            </a:r>
          </a:p>
          <a:p>
            <a:pPr lvl="1"/>
            <a:r>
              <a:rPr lang="en-US" sz="1600" dirty="0" smtClean="0"/>
              <a:t>0&lt;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&lt;15 GeV/c   - </a:t>
            </a:r>
            <a:r>
              <a:rPr lang="en-US" sz="1600" i="1" dirty="0" smtClean="0"/>
              <a:t>B</a:t>
            </a:r>
            <a:r>
              <a:rPr lang="en-US" sz="1600" dirty="0" smtClean="0"/>
              <a:t>-meson: access down to zero </a:t>
            </a:r>
            <a:r>
              <a:rPr lang="en-US" sz="1600" dirty="0" err="1" smtClean="0"/>
              <a:t>pT</a:t>
            </a:r>
            <a:r>
              <a:rPr lang="en-US" sz="1600" dirty="0" smtClean="0"/>
              <a:t>, max sensitivity to HQ mass effect</a:t>
            </a:r>
          </a:p>
          <a:p>
            <a:pPr lvl="1"/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&gt;15 </a:t>
            </a:r>
            <a:r>
              <a:rPr lang="en-US" sz="1600" dirty="0"/>
              <a:t>GeV/c </a:t>
            </a:r>
            <a:r>
              <a:rPr lang="en-US" sz="1600" dirty="0" smtClean="0"/>
              <a:t>      - </a:t>
            </a:r>
            <a:r>
              <a:rPr lang="en-US" sz="1600" i="1" dirty="0" smtClean="0"/>
              <a:t>b</a:t>
            </a:r>
            <a:r>
              <a:rPr lang="en-US" sz="1600" dirty="0" smtClean="0"/>
              <a:t>-Jet: less dependence on FF complication, probing parton kinematics and higher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-scale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High priority task are set to develop and simulate performance for coming MVTX reviews and proposals</a:t>
            </a:r>
            <a:r>
              <a:rPr lang="en-US" sz="2000" dirty="0" smtClean="0"/>
              <a:t>, expanding the program in HF-jet and HF-meson programs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F9AA-224C-6146-A8C6-571B0D4AE931}" type="datetime1">
              <a:rPr lang="en-US" smtClean="0"/>
              <a:t>6/14/17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 @sPHENIX Coll.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095"/>
            <a:ext cx="8229600" cy="1143000"/>
          </a:xfrm>
        </p:spPr>
        <p:txBody>
          <a:bodyPr/>
          <a:lstStyle/>
          <a:p>
            <a:r>
              <a:rPr lang="en-US" dirty="0" smtClean="0"/>
              <a:t>HF-topical group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" y="2659469"/>
            <a:ext cx="2242473" cy="2293531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2327651" y="4287490"/>
            <a:ext cx="6740151" cy="2341911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200" dirty="0" smtClean="0"/>
              <a:t>Communication:</a:t>
            </a:r>
          </a:p>
          <a:p>
            <a:pPr lvl="1"/>
            <a:r>
              <a:rPr lang="en-US" sz="1100" dirty="0" smtClean="0"/>
              <a:t>Discussion email list: </a:t>
            </a:r>
            <a:r>
              <a:rPr lang="en-US" sz="1100" dirty="0" smtClean="0">
                <a:hlinkClick r:id="rId4"/>
              </a:rPr>
              <a:t>https://lists.bnl.gov/mailman/listinfo/sphenix-hf-jets-l</a:t>
            </a:r>
            <a:r>
              <a:rPr lang="en-US" sz="1100" dirty="0" smtClean="0"/>
              <a:t>  </a:t>
            </a:r>
          </a:p>
          <a:p>
            <a:pPr lvl="1"/>
            <a:r>
              <a:rPr lang="en-US" sz="1100" dirty="0" smtClean="0"/>
              <a:t>Wiki page under construction: </a:t>
            </a:r>
            <a:r>
              <a:rPr lang="en-US" sz="1100" dirty="0" smtClean="0">
                <a:hlinkClick r:id="rId5"/>
              </a:rPr>
              <a:t>https://wiki.bnl.gov/sPHENIX/index.php/Heavy_Flavor_Topical_Group</a:t>
            </a:r>
            <a:r>
              <a:rPr lang="en-US" sz="1100" dirty="0" smtClean="0"/>
              <a:t> </a:t>
            </a:r>
          </a:p>
          <a:p>
            <a:r>
              <a:rPr lang="en-US" sz="1200" dirty="0" smtClean="0"/>
              <a:t>Meetings/Events</a:t>
            </a:r>
          </a:p>
          <a:p>
            <a:pPr lvl="1"/>
            <a:r>
              <a:rPr lang="en-US" sz="1100" dirty="0" smtClean="0"/>
              <a:t>Use weekly simulation meetings for updates, </a:t>
            </a:r>
            <a:r>
              <a:rPr lang="en-US" sz="1100" dirty="0" smtClean="0">
                <a:hlinkClick r:id="rId6"/>
              </a:rPr>
              <a:t>https://indico.bnl.gov/categoryDisplay.py?categId=88</a:t>
            </a:r>
            <a:r>
              <a:rPr lang="en-US" sz="1100" dirty="0" smtClean="0"/>
              <a:t> </a:t>
            </a:r>
          </a:p>
          <a:p>
            <a:pPr lvl="1"/>
            <a:r>
              <a:rPr lang="en-US" sz="1100" dirty="0" smtClean="0"/>
              <a:t>Monthly TG meetings</a:t>
            </a:r>
            <a:r>
              <a:rPr lang="en-US" sz="1100" dirty="0"/>
              <a:t>: </a:t>
            </a:r>
            <a:r>
              <a:rPr lang="en-US" sz="1100" dirty="0">
                <a:hlinkClick r:id="rId7"/>
              </a:rPr>
              <a:t>https://</a:t>
            </a:r>
            <a:r>
              <a:rPr lang="en-US" sz="1100" dirty="0" smtClean="0">
                <a:hlinkClick r:id="rId7"/>
              </a:rPr>
              <a:t>indico.bnl.gov/categoryDisplay.py?categId=151</a:t>
            </a:r>
            <a:r>
              <a:rPr lang="en-US" sz="1100" dirty="0" smtClean="0"/>
              <a:t> </a:t>
            </a:r>
          </a:p>
          <a:p>
            <a:pPr lvl="1"/>
            <a:r>
              <a:rPr lang="en-US" sz="1100" dirty="0" smtClean="0"/>
              <a:t>Goal oriented irregular events:</a:t>
            </a:r>
          </a:p>
          <a:p>
            <a:pPr marL="630936" lvl="2" indent="0">
              <a:buNone/>
            </a:pPr>
            <a:r>
              <a:rPr lang="en-US" sz="1050" dirty="0" smtClean="0"/>
              <a:t>MVTX brainstorming meeting, Mar 8 / MAPS+HF-jet joint </a:t>
            </a:r>
            <a:r>
              <a:rPr lang="en-US" sz="1050" dirty="0" err="1" smtClean="0"/>
              <a:t>workfests</a:t>
            </a:r>
            <a:r>
              <a:rPr lang="en-US" sz="1050" dirty="0" smtClean="0"/>
              <a:t>, e.g. Jan 5-7 2017 @ Santa Fe / Pre-collaboration meeting work-fest on May 16-17, 2016 / Initial TG meeting on Apr 22 , 2016</a:t>
            </a:r>
            <a:endParaRPr lang="en-US" sz="10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0" y="2540349"/>
            <a:ext cx="2336498" cy="1682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2344" y="2540123"/>
            <a:ext cx="2381856" cy="1714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61" y="2466711"/>
            <a:ext cx="2167248" cy="17822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20799" y="89973"/>
            <a:ext cx="10135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Jin’s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61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39" y="195695"/>
            <a:ext cx="8229600" cy="620803"/>
          </a:xfrm>
        </p:spPr>
        <p:txBody>
          <a:bodyPr>
            <a:noAutofit/>
          </a:bodyPr>
          <a:lstStyle/>
          <a:p>
            <a:r>
              <a:rPr lang="en-US" sz="3200" dirty="0" smtClean="0"/>
              <a:t>Updated Cost and Schedule WBS: 6/5/2017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DED6-5D44-6548-96DF-EFBB2E09FB77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9" y="1079931"/>
            <a:ext cx="8360249" cy="53781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3675" y="710599"/>
            <a:ext cx="149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 Lee et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12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181" y="2509866"/>
            <a:ext cx="1989847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Electronics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400" dirty="0" smtClean="0"/>
              <a:t>WBS 1.1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2297" y="3495133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Readout Units</a:t>
            </a:r>
          </a:p>
          <a:p>
            <a:pPr algn="ctr"/>
            <a:r>
              <a:rPr lang="en-US" sz="1050" dirty="0" smtClean="0"/>
              <a:t>WBS 1.1.1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132297" y="4204126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Back-end</a:t>
            </a:r>
          </a:p>
          <a:p>
            <a:pPr algn="ctr"/>
            <a:r>
              <a:rPr lang="en-US" sz="1050" dirty="0" smtClean="0"/>
              <a:t>WBS 1.1.2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1132297" y="4913120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Power system</a:t>
            </a:r>
          </a:p>
          <a:p>
            <a:pPr algn="ctr"/>
            <a:r>
              <a:rPr lang="en-US" sz="1050" dirty="0" smtClean="0"/>
              <a:t>WBS 1.1.3</a:t>
            </a:r>
            <a:endParaRPr lang="en-US" sz="1050" dirty="0"/>
          </a:p>
        </p:txBody>
      </p:sp>
      <p:cxnSp>
        <p:nvCxnSpPr>
          <p:cNvPr id="24" name="Elbow Connector 23"/>
          <p:cNvCxnSpPr>
            <a:endCxn id="11" idx="1"/>
          </p:cNvCxnSpPr>
          <p:nvPr/>
        </p:nvCxnSpPr>
        <p:spPr>
          <a:xfrm rot="16200000" flipH="1">
            <a:off x="815852" y="3390285"/>
            <a:ext cx="413438" cy="219452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661518" y="4000042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661516" y="4688555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863561" y="2505574"/>
            <a:ext cx="2621280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Mechanics &amp; Detector Assembly</a:t>
            </a:r>
          </a:p>
          <a:p>
            <a:pPr algn="ctr"/>
            <a:r>
              <a:rPr lang="en-US" sz="1400" dirty="0" smtClean="0"/>
              <a:t>WBS 1.2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467065" y="3516400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Staves</a:t>
            </a:r>
          </a:p>
          <a:p>
            <a:pPr algn="ctr"/>
            <a:r>
              <a:rPr lang="en-US" sz="1050" dirty="0" smtClean="0"/>
              <a:t>WBS 1.2.1</a:t>
            </a:r>
            <a:endParaRPr lang="en-US" sz="1050" dirty="0"/>
          </a:p>
        </p:txBody>
      </p:sp>
      <p:sp>
        <p:nvSpPr>
          <p:cNvPr id="42" name="TextBox 41"/>
          <p:cNvSpPr txBox="1"/>
          <p:nvPr/>
        </p:nvSpPr>
        <p:spPr>
          <a:xfrm>
            <a:off x="3467065" y="4225392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Carbon Structures</a:t>
            </a:r>
          </a:p>
          <a:p>
            <a:pPr algn="ctr"/>
            <a:r>
              <a:rPr lang="en-US" sz="1050" dirty="0" smtClean="0"/>
              <a:t>WBS 1.2.2</a:t>
            </a:r>
            <a:endParaRPr lang="en-US" sz="1050" dirty="0"/>
          </a:p>
        </p:txBody>
      </p:sp>
      <p:sp>
        <p:nvSpPr>
          <p:cNvPr id="43" name="TextBox 42"/>
          <p:cNvSpPr txBox="1"/>
          <p:nvPr/>
        </p:nvSpPr>
        <p:spPr>
          <a:xfrm>
            <a:off x="3467065" y="4934385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Barrel</a:t>
            </a:r>
          </a:p>
          <a:p>
            <a:pPr algn="ctr"/>
            <a:r>
              <a:rPr lang="en-US" sz="1050" dirty="0" smtClean="0"/>
              <a:t>WBS 1.2.3</a:t>
            </a:r>
            <a:endParaRPr lang="en-US" sz="1050" dirty="0"/>
          </a:p>
        </p:txBody>
      </p:sp>
      <p:cxnSp>
        <p:nvCxnSpPr>
          <p:cNvPr id="46" name="Elbow Connector 45"/>
          <p:cNvCxnSpPr/>
          <p:nvPr/>
        </p:nvCxnSpPr>
        <p:spPr>
          <a:xfrm rot="16200000" flipH="1">
            <a:off x="3133314" y="3428863"/>
            <a:ext cx="448055" cy="219456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2996286" y="4021307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2996284" y="4709822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82377" y="2509867"/>
            <a:ext cx="2048256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Integration &amp; Infrastructures</a:t>
            </a:r>
          </a:p>
          <a:p>
            <a:pPr algn="ctr"/>
            <a:r>
              <a:rPr lang="en-US" sz="1400" dirty="0" smtClean="0"/>
              <a:t>WBS 1.3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5989813" y="3495133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Cooling </a:t>
            </a:r>
          </a:p>
          <a:p>
            <a:pPr algn="ctr"/>
            <a:r>
              <a:rPr lang="en-US" sz="1050" dirty="0" smtClean="0"/>
              <a:t>WBS 1.3.1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5989813" y="4203466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Safety System</a:t>
            </a:r>
          </a:p>
          <a:p>
            <a:pPr algn="ctr"/>
            <a:r>
              <a:rPr lang="en-US" sz="1050" dirty="0" smtClean="0"/>
              <a:t>WBS 1.3.2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5989813" y="4911798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Global Support</a:t>
            </a:r>
          </a:p>
          <a:p>
            <a:pPr algn="ctr"/>
            <a:r>
              <a:rPr lang="en-US" sz="1050" dirty="0" smtClean="0"/>
              <a:t>WBS 1.3.3</a:t>
            </a:r>
            <a:endParaRPr lang="en-US" sz="1050" dirty="0"/>
          </a:p>
        </p:txBody>
      </p:sp>
      <p:cxnSp>
        <p:nvCxnSpPr>
          <p:cNvPr id="57" name="Elbow Connector 56"/>
          <p:cNvCxnSpPr/>
          <p:nvPr/>
        </p:nvCxnSpPr>
        <p:spPr>
          <a:xfrm rot="16200000" flipH="1">
            <a:off x="5663154" y="3407596"/>
            <a:ext cx="448055" cy="219456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5526126" y="4000042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5526124" y="4688555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853817" y="632445"/>
            <a:ext cx="474900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MVTX </a:t>
            </a:r>
          </a:p>
          <a:p>
            <a:pPr algn="ctr"/>
            <a:r>
              <a:rPr lang="en-US" sz="1400" dirty="0" smtClean="0"/>
              <a:t>Project Manager: M. Liu (LANL)</a:t>
            </a:r>
          </a:p>
          <a:p>
            <a:pPr algn="ctr"/>
            <a:r>
              <a:rPr lang="en-US" sz="1400" dirty="0" smtClean="0"/>
              <a:t>Lead Coordinator: M. </a:t>
            </a:r>
            <a:r>
              <a:rPr lang="en-US" sz="1400" dirty="0" err="1" smtClean="0"/>
              <a:t>Chamizo-Llatas</a:t>
            </a:r>
            <a:r>
              <a:rPr lang="en-US" sz="1400" dirty="0" smtClean="0"/>
              <a:t> (BNL)</a:t>
            </a:r>
          </a:p>
          <a:p>
            <a:pPr algn="ctr"/>
            <a:r>
              <a:rPr lang="en-US" sz="1400" dirty="0" smtClean="0"/>
              <a:t>Deputy Project Managers: </a:t>
            </a:r>
            <a:r>
              <a:rPr lang="en-US" sz="1400" dirty="0" err="1" smtClean="0"/>
              <a:t>G.Odyenic</a:t>
            </a:r>
            <a:r>
              <a:rPr lang="en-US" sz="1400" dirty="0" smtClean="0"/>
              <a:t> (LBNL),</a:t>
            </a:r>
            <a:r>
              <a:rPr lang="en-US" sz="1400" dirty="0" err="1" smtClean="0"/>
              <a:t>R.Redwine</a:t>
            </a:r>
            <a:r>
              <a:rPr lang="en-US" sz="1400" dirty="0" smtClean="0"/>
              <a:t>(MIT)</a:t>
            </a:r>
          </a:p>
          <a:p>
            <a:pPr algn="ctr"/>
            <a:r>
              <a:rPr lang="en-US" sz="1400" dirty="0" smtClean="0"/>
              <a:t>ES&amp;H </a:t>
            </a:r>
            <a:r>
              <a:rPr lang="en-US" sz="1400" dirty="0" err="1" smtClean="0"/>
              <a:t>liason</a:t>
            </a:r>
            <a:r>
              <a:rPr lang="en-US" sz="1400" dirty="0" smtClean="0"/>
              <a:t>:  </a:t>
            </a:r>
          </a:p>
          <a:p>
            <a:pPr algn="ctr"/>
            <a:r>
              <a:rPr lang="en-US" sz="1400" dirty="0" smtClean="0"/>
              <a:t>QA </a:t>
            </a:r>
            <a:r>
              <a:rPr lang="en-US" sz="1400" dirty="0" err="1" smtClean="0"/>
              <a:t>liason</a:t>
            </a:r>
            <a:r>
              <a:rPr lang="en-US" sz="1400" dirty="0" smtClean="0"/>
              <a:t> : </a:t>
            </a:r>
          </a:p>
        </p:txBody>
      </p:sp>
      <p:cxnSp>
        <p:nvCxnSpPr>
          <p:cNvPr id="66" name="Elbow Connector 65"/>
          <p:cNvCxnSpPr>
            <a:stCxn id="4" idx="0"/>
          </p:cNvCxnSpPr>
          <p:nvPr/>
        </p:nvCxnSpPr>
        <p:spPr>
          <a:xfrm rot="5400000" flipH="1" flipV="1">
            <a:off x="4128202" y="-102977"/>
            <a:ext cx="255746" cy="4969940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741042" y="2254101"/>
            <a:ext cx="0" cy="25576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263656" y="2110496"/>
            <a:ext cx="3544" cy="14360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974959" y="632447"/>
            <a:ext cx="1945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DRAFT May 4</a:t>
            </a:r>
          </a:p>
          <a:p>
            <a:r>
              <a:rPr lang="en-US" sz="2400" dirty="0" smtClean="0"/>
              <a:t>For discussion</a:t>
            </a:r>
            <a:endParaRPr lang="en-US" sz="2400" dirty="0"/>
          </a:p>
        </p:txBody>
      </p:sp>
      <p:sp>
        <p:nvSpPr>
          <p:cNvPr id="81" name="TextBox 80"/>
          <p:cNvSpPr txBox="1"/>
          <p:nvPr/>
        </p:nvSpPr>
        <p:spPr>
          <a:xfrm>
            <a:off x="3467065" y="5643377"/>
            <a:ext cx="1487424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Alignment</a:t>
            </a:r>
          </a:p>
          <a:p>
            <a:pPr algn="ctr"/>
            <a:r>
              <a:rPr lang="en-US" sz="1050" dirty="0" smtClean="0"/>
              <a:t>WBS 1.2.4</a:t>
            </a:r>
            <a:endParaRPr lang="en-US" sz="1050" dirty="0"/>
          </a:p>
        </p:txBody>
      </p:sp>
      <p:cxnSp>
        <p:nvCxnSpPr>
          <p:cNvPr id="82" name="Elbow Connector 81"/>
          <p:cNvCxnSpPr/>
          <p:nvPr/>
        </p:nvCxnSpPr>
        <p:spPr>
          <a:xfrm rot="16200000" flipH="1">
            <a:off x="2996284" y="5424822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989813" y="5612435"/>
            <a:ext cx="1487424" cy="592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Installation &amp; Commissioning</a:t>
            </a:r>
          </a:p>
          <a:p>
            <a:pPr algn="ctr"/>
            <a:r>
              <a:rPr lang="en-US" sz="1050" dirty="0" smtClean="0"/>
              <a:t>WBS 1.3.4</a:t>
            </a:r>
            <a:endParaRPr lang="en-US" sz="1050" dirty="0"/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5519032" y="5393851"/>
            <a:ext cx="722113" cy="219455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E7F5-1577-8C45-941D-4EB4B70CAB52}" type="datetime1">
              <a:rPr lang="en-US" smtClean="0"/>
              <a:t>6/14/17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25067"/>
          </a:xfrm>
        </p:spPr>
        <p:txBody>
          <a:bodyPr/>
          <a:lstStyle/>
          <a:p>
            <a:r>
              <a:rPr lang="en-US" dirty="0" smtClean="0"/>
              <a:t>MVTX R&amp;D </a:t>
            </a:r>
            <a:r>
              <a:rPr lang="en-US" dirty="0" smtClean="0"/>
              <a:t>Status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5067"/>
            <a:ext cx="8229600" cy="533128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Readout R&amp;D</a:t>
            </a:r>
          </a:p>
          <a:p>
            <a:pPr lvl="1"/>
            <a:r>
              <a:rPr lang="en-US" dirty="0" smtClean="0"/>
              <a:t>5 single-chip MAPS tested at LANL</a:t>
            </a:r>
          </a:p>
          <a:p>
            <a:pPr lvl="1"/>
            <a:r>
              <a:rPr lang="en-US" dirty="0" err="1" smtClean="0"/>
              <a:t>Workfest</a:t>
            </a:r>
            <a:r>
              <a:rPr lang="en-US" dirty="0" smtClean="0"/>
              <a:t> </a:t>
            </a:r>
            <a:r>
              <a:rPr lang="en-US" dirty="0" smtClean="0"/>
              <a:t>@UT-Austin, 4/19-20</a:t>
            </a:r>
          </a:p>
          <a:p>
            <a:pPr lvl="1"/>
            <a:r>
              <a:rPr lang="en-US" dirty="0" smtClean="0"/>
              <a:t>RUv1 </a:t>
            </a:r>
            <a:r>
              <a:rPr lang="en-US" dirty="0" smtClean="0"/>
              <a:t>available in </a:t>
            </a:r>
            <a:r>
              <a:rPr lang="en-US" dirty="0" smtClean="0"/>
              <a:t>July</a:t>
            </a:r>
            <a:r>
              <a:rPr lang="en-US" dirty="0" smtClean="0"/>
              <a:t>, </a:t>
            </a:r>
            <a:r>
              <a:rPr lang="en-US" dirty="0" smtClean="0"/>
              <a:t>will be used for LDRD telescope</a:t>
            </a:r>
          </a:p>
          <a:p>
            <a:pPr lvl="1"/>
            <a:r>
              <a:rPr lang="en-US" dirty="0" smtClean="0"/>
              <a:t>BNL</a:t>
            </a:r>
            <a:r>
              <a:rPr lang="en-US" dirty="0" smtClean="0"/>
              <a:t>/ATLAS FELIX being evaluated as </a:t>
            </a:r>
            <a:r>
              <a:rPr lang="en-US" dirty="0" smtClean="0"/>
              <a:t>the default backend  </a:t>
            </a:r>
            <a:endParaRPr lang="en-US" dirty="0" smtClean="0"/>
          </a:p>
          <a:p>
            <a:pPr lvl="2"/>
            <a:r>
              <a:rPr lang="en-US" dirty="0" smtClean="0"/>
              <a:t>Computer arrived, fibers/cables ordered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btain one FELIX in a few weeks   </a:t>
            </a:r>
            <a:endParaRPr lang="en-US" dirty="0" smtClean="0"/>
          </a:p>
          <a:p>
            <a:pPr lvl="2"/>
            <a:r>
              <a:rPr lang="en-US" dirty="0"/>
              <a:t>“CRU” being prototyped with Altera evaluation boards, able to communicate with the </a:t>
            </a:r>
            <a:r>
              <a:rPr lang="en-US" dirty="0" smtClean="0"/>
              <a:t>RUv0 board @ UT-Austin;  </a:t>
            </a:r>
            <a:endParaRPr lang="en-US" dirty="0" smtClean="0"/>
          </a:p>
          <a:p>
            <a:pPr lvl="1"/>
            <a:r>
              <a:rPr lang="en-US" b="1" dirty="0"/>
              <a:t>LANL MOSAIC test </a:t>
            </a:r>
            <a:r>
              <a:rPr lang="en-US" b="1" dirty="0" smtClean="0"/>
              <a:t>bench in operation!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Tracker integration </a:t>
            </a:r>
            <a:r>
              <a:rPr lang="en-US" dirty="0" smtClean="0">
                <a:solidFill>
                  <a:srgbClr val="FF0000"/>
                </a:solidFill>
              </a:rPr>
              <a:t>task force </a:t>
            </a:r>
          </a:p>
          <a:p>
            <a:pPr lvl="1"/>
            <a:r>
              <a:rPr lang="en-US" dirty="0" smtClean="0"/>
              <a:t>MVTX </a:t>
            </a:r>
            <a:r>
              <a:rPr lang="en-US" dirty="0" smtClean="0"/>
              <a:t>+ INTT + TPC mechanical </a:t>
            </a:r>
            <a:r>
              <a:rPr lang="en-US" dirty="0" smtClean="0"/>
              <a:t>system integration</a:t>
            </a:r>
            <a:endParaRPr lang="en-US" dirty="0" smtClean="0"/>
          </a:p>
          <a:p>
            <a:pPr lvl="1"/>
            <a:r>
              <a:rPr lang="en-US" dirty="0" smtClean="0"/>
              <a:t>Identified </a:t>
            </a:r>
            <a:r>
              <a:rPr lang="en-US" dirty="0" smtClean="0"/>
              <a:t>the major </a:t>
            </a:r>
            <a:r>
              <a:rPr lang="en-US" dirty="0" smtClean="0"/>
              <a:t>tasks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Stave production </a:t>
            </a:r>
            <a:r>
              <a:rPr lang="en-US" dirty="0" smtClean="0">
                <a:solidFill>
                  <a:srgbClr val="FF0000"/>
                </a:solidFill>
              </a:rPr>
              <a:t>@CERN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ALICE Stave Production Readiness Review 4/27, prod. Starts in June/July</a:t>
            </a:r>
          </a:p>
          <a:p>
            <a:pPr lvl="1"/>
            <a:r>
              <a:rPr lang="en-US" dirty="0"/>
              <a:t>LANL people do assembly and </a:t>
            </a:r>
            <a:r>
              <a:rPr lang="en-US" dirty="0" smtClean="0"/>
              <a:t>testing at </a:t>
            </a:r>
            <a:r>
              <a:rPr lang="en-US" dirty="0"/>
              <a:t>CERN, May – Sept. 2017 </a:t>
            </a:r>
            <a:endParaRPr lang="en-US" dirty="0" smtClean="0"/>
          </a:p>
          <a:p>
            <a:pPr lvl="1"/>
            <a:r>
              <a:rPr lang="en-US" dirty="0" smtClean="0"/>
              <a:t>MVTX plan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4E58-CBEB-634C-B5C7-BA79059E0E3A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7217-9595-8943-8403-8658F68531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3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3" y="34007"/>
            <a:ext cx="5168304" cy="1457885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MVTX Readout </a:t>
            </a:r>
            <a:r>
              <a:rPr lang="en-US" sz="3100" dirty="0" err="1" smtClean="0"/>
              <a:t>Workfest</a:t>
            </a:r>
            <a:r>
              <a:rPr lang="en-US" sz="3100" dirty="0" smtClean="0"/>
              <a:t> </a:t>
            </a:r>
            <a:br>
              <a:rPr lang="en-US" sz="3100" dirty="0" smtClean="0"/>
            </a:br>
            <a:r>
              <a:rPr lang="en-US" sz="3100" dirty="0" smtClean="0"/>
              <a:t>@UT-</a:t>
            </a:r>
            <a:r>
              <a:rPr lang="en-US" sz="3100" dirty="0" smtClean="0"/>
              <a:t>Austin, 4/19-20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1800" dirty="0"/>
              <a:t>https://</a:t>
            </a:r>
            <a:r>
              <a:rPr lang="en-US" sz="1800" dirty="0" err="1"/>
              <a:t>indico.bnl.gov</a:t>
            </a:r>
            <a:r>
              <a:rPr lang="en-US" sz="1800" dirty="0"/>
              <a:t>/</a:t>
            </a:r>
            <a:r>
              <a:rPr lang="en-US" sz="1800" dirty="0" err="1"/>
              <a:t>conferenceDisplay.py?confId</a:t>
            </a:r>
            <a:r>
              <a:rPr lang="en-US" sz="1800" dirty="0"/>
              <a:t>=3047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879" y="1491892"/>
            <a:ext cx="5041841" cy="5007118"/>
          </a:xfrm>
          <a:prstGeom prst="rect">
            <a:avLst/>
          </a:prstGeom>
        </p:spPr>
        <p:txBody>
          <a:bodyPr vert="horz" lIns="91438" tIns="45719" rIns="91438" bIns="45719" rtlCol="0">
            <a:normAutofit fontScale="55000" lnSpcReduction="20000"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Very productive </a:t>
            </a:r>
            <a:r>
              <a:rPr lang="en-US" dirty="0" smtClean="0"/>
              <a:t>discussions: </a:t>
            </a:r>
            <a:endParaRPr lang="en-US" dirty="0" smtClean="0"/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readout </a:t>
            </a:r>
            <a:r>
              <a:rPr lang="mr-IN" dirty="0" smtClean="0"/>
              <a:t>–</a:t>
            </a:r>
            <a:r>
              <a:rPr lang="en-US" dirty="0" smtClean="0"/>
              <a:t> Martin</a:t>
            </a:r>
          </a:p>
          <a:p>
            <a:pPr lvl="1"/>
            <a:r>
              <a:rPr lang="en-US" dirty="0" smtClean="0"/>
              <a:t>TPC readout </a:t>
            </a:r>
            <a:r>
              <a:rPr lang="mr-IN" dirty="0" smtClean="0"/>
              <a:t>–</a:t>
            </a:r>
            <a:r>
              <a:rPr lang="en-US" dirty="0" smtClean="0"/>
              <a:t> Jin and Takao</a:t>
            </a:r>
          </a:p>
          <a:p>
            <a:pPr lvl="1"/>
            <a:r>
              <a:rPr lang="en-US" dirty="0" smtClean="0"/>
              <a:t>ALICE ITS readout system </a:t>
            </a:r>
            <a:r>
              <a:rPr lang="mr-IN" dirty="0" smtClean="0"/>
              <a:t>–</a:t>
            </a:r>
            <a:r>
              <a:rPr lang="en-US" dirty="0" smtClean="0"/>
              <a:t> Jo</a:t>
            </a:r>
          </a:p>
          <a:p>
            <a:pPr lvl="1"/>
            <a:r>
              <a:rPr lang="en-US" dirty="0" smtClean="0"/>
              <a:t>LV/HV and Slow controls - </a:t>
            </a:r>
            <a:r>
              <a:rPr lang="en-US" dirty="0" err="1" smtClean="0"/>
              <a:t>Giacomo</a:t>
            </a:r>
            <a:endParaRPr lang="en-US" dirty="0" smtClean="0"/>
          </a:p>
          <a:p>
            <a:pPr lvl="1"/>
            <a:r>
              <a:rPr lang="en-US" dirty="0" smtClean="0"/>
              <a:t>MVTX readout options </a:t>
            </a:r>
            <a:r>
              <a:rPr lang="mr-IN" dirty="0" smtClean="0"/>
              <a:t>–</a:t>
            </a:r>
            <a:r>
              <a:rPr lang="en-US" dirty="0" smtClean="0"/>
              <a:t> Mark</a:t>
            </a:r>
          </a:p>
          <a:p>
            <a:endParaRPr lang="en-US" dirty="0" smtClean="0"/>
          </a:p>
          <a:p>
            <a:r>
              <a:rPr lang="en-US" dirty="0" smtClean="0"/>
              <a:t>Lab demo of RUv0 and “CRU” R&amp;D</a:t>
            </a:r>
          </a:p>
          <a:p>
            <a:pPr lvl="1"/>
            <a:r>
              <a:rPr lang="en-US" dirty="0" smtClean="0"/>
              <a:t>RU v0 </a:t>
            </a:r>
          </a:p>
          <a:p>
            <a:pPr lvl="1"/>
            <a:r>
              <a:rPr lang="en-US" dirty="0" smtClean="0"/>
              <a:t>“CRU” prototype  with an Altera </a:t>
            </a:r>
            <a:r>
              <a:rPr lang="en-US" dirty="0" err="1" smtClean="0"/>
              <a:t>eval</a:t>
            </a:r>
            <a:r>
              <a:rPr lang="en-US" dirty="0" smtClean="0"/>
              <a:t>. </a:t>
            </a:r>
            <a:r>
              <a:rPr lang="en-US" dirty="0" smtClean="0"/>
              <a:t>board</a:t>
            </a:r>
          </a:p>
          <a:p>
            <a:endParaRPr lang="en-US" dirty="0" smtClean="0"/>
          </a:p>
          <a:p>
            <a:r>
              <a:rPr lang="en-US" dirty="0" smtClean="0"/>
              <a:t>A brief summary </a:t>
            </a:r>
          </a:p>
          <a:p>
            <a:pPr lvl="1"/>
            <a:r>
              <a:rPr lang="en-US" dirty="0" smtClean="0"/>
              <a:t>Defined a possible </a:t>
            </a:r>
            <a:r>
              <a:rPr lang="en-US" dirty="0" smtClean="0"/>
              <a:t>MVTX readout path  </a:t>
            </a:r>
          </a:p>
          <a:p>
            <a:pPr lvl="2"/>
            <a:r>
              <a:rPr lang="en-US" dirty="0" smtClean="0"/>
              <a:t>RDO Unit, some modification </a:t>
            </a:r>
          </a:p>
          <a:p>
            <a:pPr lvl="2"/>
            <a:r>
              <a:rPr lang="en-US" dirty="0" smtClean="0"/>
              <a:t>CRU/FELIX </a:t>
            </a:r>
            <a:r>
              <a:rPr lang="en-US" dirty="0" smtClean="0"/>
              <a:t>(TPC)</a:t>
            </a:r>
            <a:r>
              <a:rPr lang="en-US" dirty="0" smtClean="0"/>
              <a:t>, </a:t>
            </a:r>
            <a:r>
              <a:rPr lang="en-US" dirty="0" smtClean="0"/>
              <a:t>significant R&amp;D needed </a:t>
            </a:r>
          </a:p>
          <a:p>
            <a:pPr lvl="1"/>
            <a:r>
              <a:rPr lang="en-US" dirty="0" smtClean="0"/>
              <a:t>Joint R&amp;D on RU and CRU, maybe also FELIX integration </a:t>
            </a:r>
          </a:p>
          <a:p>
            <a:pPr lvl="1"/>
            <a:r>
              <a:rPr lang="en-US" dirty="0" smtClean="0"/>
              <a:t>UT-Austin’s interest in RU and CRU production &amp; test!</a:t>
            </a:r>
          </a:p>
        </p:txBody>
      </p:sp>
      <p:pic>
        <p:nvPicPr>
          <p:cNvPr id="8" name="Picture 7" descr="IMG_09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70" y="3024059"/>
            <a:ext cx="3949142" cy="3211787"/>
          </a:xfrm>
          <a:prstGeom prst="rect">
            <a:avLst/>
          </a:prstGeom>
        </p:spPr>
      </p:pic>
      <p:pic>
        <p:nvPicPr>
          <p:cNvPr id="9" name="Picture 8" descr="UT-Austin-group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1689"/>
          <a:stretch/>
        </p:blipFill>
        <p:spPr>
          <a:xfrm>
            <a:off x="5094069" y="364863"/>
            <a:ext cx="3949143" cy="2551548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F21C3-5BA4-FA49-9A73-00E4BB697EAD}" type="datetime1">
              <a:rPr lang="en-US" smtClean="0"/>
              <a:t>6/14/17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02734" y="640747"/>
            <a:ext cx="3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6823" y="594980"/>
            <a:ext cx="101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Christina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0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21520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pic>
        <p:nvPicPr>
          <p:cNvPr id="123" name="Picture 1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209" y="2759439"/>
            <a:ext cx="956093" cy="824168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167189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FELIX (or CRU)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640599" y="3081271"/>
            <a:ext cx="1136824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640599" y="2649271"/>
            <a:ext cx="1130786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640602" y="3419183"/>
            <a:ext cx="112750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1" y="3454697"/>
            <a:ext cx="199387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7"/>
            <a:ext cx="16901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5"/>
            <a:ext cx="591276" cy="7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Flex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886549" y="2141779"/>
            <a:ext cx="5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811000" y="2372274"/>
            <a:ext cx="82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10018" y="264927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</a:t>
            </a:r>
            <a:r>
              <a:rPr lang="en-US" sz="3600" dirty="0" smtClean="0"/>
              <a:t> </a:t>
            </a:r>
            <a:r>
              <a:rPr lang="en-US" sz="3600" dirty="0" smtClean="0"/>
              <a:t>Readout and Control </a:t>
            </a:r>
            <a:r>
              <a:rPr lang="en-US" sz="3600" dirty="0" smtClean="0"/>
              <a:t>System Status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3884-8644-DE4C-9481-C028DCBA40C0}" type="datetime1">
              <a:rPr lang="en-US" smtClean="0"/>
              <a:t>6/14/17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15</a:t>
            </a:fld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5928479" y="5406140"/>
            <a:ext cx="1207706" cy="724139"/>
          </a:xfrm>
          <a:prstGeom prst="wedgeRoundRectCallout">
            <a:avLst>
              <a:gd name="adj1" fmla="val -45245"/>
              <a:gd name="adj2" fmla="val -7217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28659" y="141763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RUv1: ~July</a:t>
            </a:r>
            <a:endParaRPr lang="en-US" dirty="0"/>
          </a:p>
        </p:txBody>
      </p:sp>
      <p:sp>
        <p:nvSpPr>
          <p:cNvPr id="56" name="Rounded Rectangular Callout 55"/>
          <p:cNvSpPr/>
          <p:nvPr/>
        </p:nvSpPr>
        <p:spPr>
          <a:xfrm>
            <a:off x="7680267" y="4162624"/>
            <a:ext cx="1207706" cy="724139"/>
          </a:xfrm>
          <a:prstGeom prst="wedgeRoundRectCallout">
            <a:avLst>
              <a:gd name="adj1" fmla="val -6749"/>
              <a:gd name="adj2" fmla="val -80009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60817" y="4213414"/>
            <a:ext cx="118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FELIX v1.5:</a:t>
            </a:r>
          </a:p>
          <a:p>
            <a:r>
              <a:rPr lang="en-US" dirty="0" smtClean="0"/>
              <a:t>~June</a:t>
            </a:r>
            <a:endParaRPr lang="en-US" dirty="0"/>
          </a:p>
        </p:txBody>
      </p:sp>
      <p:sp>
        <p:nvSpPr>
          <p:cNvPr id="58" name="Rounded Rectangular Callout 57"/>
          <p:cNvSpPr/>
          <p:nvPr/>
        </p:nvSpPr>
        <p:spPr>
          <a:xfrm>
            <a:off x="5324626" y="1247536"/>
            <a:ext cx="1207706" cy="724139"/>
          </a:xfrm>
          <a:prstGeom prst="wedgeRoundRectCallout">
            <a:avLst>
              <a:gd name="adj1" fmla="val -20833"/>
              <a:gd name="adj2" fmla="val 85990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08373" y="5483949"/>
            <a:ext cx="1073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Available </a:t>
            </a:r>
          </a:p>
          <a:p>
            <a:r>
              <a:rPr lang="en-US" dirty="0" smtClean="0"/>
              <a:t>~August</a:t>
            </a:r>
            <a:endParaRPr lang="en-US" dirty="0"/>
          </a:p>
        </p:txBody>
      </p:sp>
      <p:sp>
        <p:nvSpPr>
          <p:cNvPr id="60" name="Rounded Rectangular Callout 59"/>
          <p:cNvSpPr/>
          <p:nvPr/>
        </p:nvSpPr>
        <p:spPr>
          <a:xfrm>
            <a:off x="671740" y="1720048"/>
            <a:ext cx="1207706" cy="724139"/>
          </a:xfrm>
          <a:prstGeom prst="wedgeRoundRectCallout">
            <a:avLst>
              <a:gd name="adj1" fmla="val -17077"/>
              <a:gd name="adj2" fmla="val 82858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3817" y="1747099"/>
            <a:ext cx="118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Prototype: </a:t>
            </a:r>
          </a:p>
          <a:p>
            <a:r>
              <a:rPr lang="en-US" dirty="0" smtClean="0"/>
              <a:t>~June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43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53"/>
            <a:ext cx="8229600" cy="1185394"/>
          </a:xfrm>
        </p:spPr>
        <p:txBody>
          <a:bodyPr>
            <a:normAutofit/>
          </a:bodyPr>
          <a:lstStyle/>
          <a:p>
            <a:r>
              <a:rPr lang="en-US" dirty="0" smtClean="0"/>
              <a:t>ALICE/ITS Readout R&amp;</a:t>
            </a:r>
            <a:r>
              <a:rPr lang="en-US" dirty="0" smtClean="0"/>
              <a:t>D</a:t>
            </a:r>
            <a:br>
              <a:rPr lang="en-US" dirty="0" smtClean="0"/>
            </a:br>
            <a:r>
              <a:rPr lang="en-US" sz="2700" dirty="0" smtClean="0">
                <a:solidFill>
                  <a:srgbClr val="FF0000"/>
                </a:solidFill>
              </a:rPr>
              <a:t>5 </a:t>
            </a:r>
            <a:r>
              <a:rPr lang="en-US" sz="2700" b="1" dirty="0" smtClean="0">
                <a:solidFill>
                  <a:srgbClr val="FF0000"/>
                </a:solidFill>
              </a:rPr>
              <a:t>RUv1 </a:t>
            </a:r>
            <a:r>
              <a:rPr lang="en-US" sz="2700" b="1" dirty="0" smtClean="0">
                <a:solidFill>
                  <a:srgbClr val="FF0000"/>
                </a:solidFill>
              </a:rPr>
              <a:t>available for LANL R&amp;D ~July 2017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ED27-3636-064B-8186-B4571C946F4F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547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0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8745"/>
            <a:ext cx="507606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 </a:t>
            </a:r>
            <a:r>
              <a:rPr lang="en-US" dirty="0" smtClean="0"/>
              <a:t>R&amp;D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FELIX </a:t>
            </a:r>
            <a:r>
              <a:rPr lang="en-US" sz="2200" dirty="0" smtClean="0"/>
              <a:t>and MVTX Power Distribution Boards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66623"/>
            <a:ext cx="5533266" cy="4327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FELIX: visited </a:t>
            </a:r>
            <a:r>
              <a:rPr lang="en-US" dirty="0" smtClean="0">
                <a:solidFill>
                  <a:srgbClr val="FF0000"/>
                </a:solidFill>
              </a:rPr>
              <a:t>BNL Labs and had FELIX system demo</a:t>
            </a:r>
          </a:p>
          <a:p>
            <a:pPr lvl="1"/>
            <a:r>
              <a:rPr lang="en-US" dirty="0" smtClean="0"/>
              <a:t>V1.5 boards, all functionalities available- data, slow control and  Timing/Trigger/Busy, w/ </a:t>
            </a:r>
            <a:r>
              <a:rPr lang="en-US" dirty="0" smtClean="0"/>
              <a:t>GBT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Multi-channel GBT links and </a:t>
            </a:r>
            <a:r>
              <a:rPr lang="en-US" dirty="0" err="1" smtClean="0"/>
              <a:t>PCIe</a:t>
            </a:r>
            <a:r>
              <a:rPr lang="en-US" dirty="0" smtClean="0"/>
              <a:t> interface code developed, with examples of user modules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V2.0</a:t>
            </a:r>
            <a:r>
              <a:rPr lang="en-US" dirty="0" smtClean="0"/>
              <a:t>, available </a:t>
            </a:r>
            <a:r>
              <a:rPr lang="en-US" dirty="0" smtClean="0"/>
              <a:t>~end </a:t>
            </a:r>
            <a:r>
              <a:rPr lang="en-US" dirty="0" smtClean="0"/>
              <a:t>of 2017, </a:t>
            </a:r>
            <a:r>
              <a:rPr lang="en-US" dirty="0" err="1" smtClean="0"/>
              <a:t>sPHENIX</a:t>
            </a:r>
            <a:r>
              <a:rPr lang="en-US" dirty="0" smtClean="0"/>
              <a:t> application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smtClean="0"/>
              <a:t>1.5v FELIX board produced and tested</a:t>
            </a:r>
            <a:r>
              <a:rPr lang="en-US" dirty="0"/>
              <a:t>, ready for shipment to </a:t>
            </a:r>
            <a:r>
              <a:rPr lang="en-US" dirty="0" smtClean="0"/>
              <a:t>LANL; </a:t>
            </a:r>
            <a:r>
              <a:rPr lang="en-US" dirty="0"/>
              <a:t>O</a:t>
            </a:r>
            <a:r>
              <a:rPr lang="en-US" dirty="0" smtClean="0"/>
              <a:t>ptical cables etc. to be ordered soon for LANL test bench  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Power distribution </a:t>
            </a:r>
            <a:r>
              <a:rPr lang="en-US" dirty="0" smtClean="0">
                <a:solidFill>
                  <a:srgbClr val="FF0000"/>
                </a:solidFill>
              </a:rPr>
              <a:t>boards and PS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LBNL PS distribution board </a:t>
            </a:r>
            <a:r>
              <a:rPr lang="en-US" dirty="0" smtClean="0"/>
              <a:t>available for </a:t>
            </a:r>
            <a:r>
              <a:rPr lang="en-US" dirty="0" smtClean="0"/>
              <a:t>R&amp;D from CERN/LBNL ~ </a:t>
            </a:r>
            <a:r>
              <a:rPr lang="en-US" dirty="0" smtClean="0"/>
              <a:t>August. Order placed, 4wks + testing  </a:t>
            </a:r>
            <a:endParaRPr lang="en-US" dirty="0" smtClean="0"/>
          </a:p>
          <a:p>
            <a:pPr lvl="1"/>
            <a:r>
              <a:rPr lang="en-US" dirty="0" smtClean="0"/>
              <a:t>R&amp;D power supply </a:t>
            </a:r>
            <a:r>
              <a:rPr lang="en-US" dirty="0" smtClean="0"/>
              <a:t>and control system ordered (CAEN), available ~August   </a:t>
            </a:r>
            <a:endParaRPr lang="en-US" dirty="0"/>
          </a:p>
        </p:txBody>
      </p:sp>
      <p:pic>
        <p:nvPicPr>
          <p:cNvPr id="5" name="Picture 4" descr="IMG_116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685" y="3877665"/>
            <a:ext cx="3455314" cy="2379953"/>
          </a:xfrm>
          <a:prstGeom prst="rect">
            <a:avLst/>
          </a:prstGeom>
        </p:spPr>
      </p:pic>
      <p:pic>
        <p:nvPicPr>
          <p:cNvPr id="6" name="Picture 5" descr="IMG_11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87" y="462228"/>
            <a:ext cx="3278133" cy="3278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4264373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FELIX: </a:t>
            </a:r>
            <a:r>
              <a:rPr lang="en-US" dirty="0" smtClean="0">
                <a:solidFill>
                  <a:srgbClr val="FFFF00"/>
                </a:solidFill>
              </a:rPr>
              <a:t>tested @BNL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To be shipped to LANL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EFEE-6351-EC46-976A-D69F36984862}" type="datetime1">
              <a:rPr lang="en-US" smtClean="0"/>
              <a:t>6/14/17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24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7" y="262969"/>
            <a:ext cx="507568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R&amp;D @LANL on MAPS </a:t>
            </a:r>
            <a:r>
              <a:rPr lang="en-US" sz="3600" dirty="0"/>
              <a:t>S</a:t>
            </a:r>
            <a:r>
              <a:rPr lang="en-US" sz="3600" dirty="0" smtClean="0"/>
              <a:t>ingle Chip Readout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48" y="1848509"/>
            <a:ext cx="5457226" cy="43513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MOSAIC test bench in operation</a:t>
            </a:r>
          </a:p>
          <a:p>
            <a:pPr lvl="1"/>
            <a:r>
              <a:rPr lang="en-US" dirty="0" smtClean="0"/>
              <a:t>Single MAPS chip with high-speed readout </a:t>
            </a:r>
          </a:p>
          <a:p>
            <a:pPr lvl="1"/>
            <a:r>
              <a:rPr lang="en-US" dirty="0" smtClean="0"/>
              <a:t>Threshold scan</a:t>
            </a:r>
          </a:p>
          <a:p>
            <a:pPr lvl="1"/>
            <a:r>
              <a:rPr lang="en-US" dirty="0" smtClean="0"/>
              <a:t>Noise </a:t>
            </a:r>
            <a:r>
              <a:rPr lang="en-US" dirty="0" smtClean="0"/>
              <a:t>scan </a:t>
            </a:r>
          </a:p>
          <a:p>
            <a:pPr lvl="1"/>
            <a:r>
              <a:rPr lang="en-US" dirty="0" smtClean="0"/>
              <a:t>External trigger</a:t>
            </a:r>
            <a:endParaRPr lang="en-US" dirty="0" smtClean="0"/>
          </a:p>
          <a:p>
            <a:pPr lvl="1"/>
            <a:r>
              <a:rPr lang="en-US" dirty="0" smtClean="0"/>
              <a:t>Test data readout </a:t>
            </a:r>
            <a:r>
              <a:rPr lang="en-US" dirty="0" smtClean="0"/>
              <a:t>performance</a:t>
            </a:r>
            <a:r>
              <a:rPr lang="en-US" dirty="0" smtClean="0"/>
              <a:t> </a:t>
            </a:r>
            <a:endParaRPr lang="en-US" dirty="0" smtClean="0"/>
          </a:p>
          <a:p>
            <a:pPr lvl="2"/>
            <a:r>
              <a:rPr lang="en-US" dirty="0" smtClean="0"/>
              <a:t>1.2Gb/sec</a:t>
            </a:r>
          </a:p>
          <a:p>
            <a:pPr lvl="2"/>
            <a:r>
              <a:rPr lang="en-US" dirty="0" smtClean="0"/>
              <a:t>0.6Gb/sec </a:t>
            </a:r>
          </a:p>
          <a:p>
            <a:pPr lvl="2"/>
            <a:r>
              <a:rPr lang="en-US" dirty="0" smtClean="0"/>
              <a:t>0.4Gb/</a:t>
            </a:r>
            <a:r>
              <a:rPr lang="en-US" dirty="0" smtClean="0"/>
              <a:t>sec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Test firefly </a:t>
            </a:r>
            <a:r>
              <a:rPr lang="en-US" dirty="0" smtClean="0"/>
              <a:t>cable performance </a:t>
            </a:r>
            <a:endParaRPr lang="en-US" dirty="0" smtClean="0"/>
          </a:p>
          <a:p>
            <a:pPr lvl="1"/>
            <a:r>
              <a:rPr lang="en-US" dirty="0" smtClean="0"/>
              <a:t>5m (ALICE default)</a:t>
            </a:r>
          </a:p>
          <a:p>
            <a:pPr lvl="1"/>
            <a:r>
              <a:rPr lang="en-US" dirty="0" smtClean="0"/>
              <a:t>7m, 10m</a:t>
            </a:r>
          </a:p>
          <a:p>
            <a:pPr lvl="1"/>
            <a:r>
              <a:rPr lang="en-US" dirty="0" smtClean="0"/>
              <a:t>Short extension cables, +20~30cm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9B2C-D2AA-BD46-9A9F-85002AC20F6F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8E09-8D09-B649-95CE-9E37E2AE3172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73802" y="1439697"/>
            <a:ext cx="5340723" cy="3522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19745" y="1219200"/>
            <a:ext cx="118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MAPS chip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7952" y="3132139"/>
            <a:ext cx="1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MOSAIC test bench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7953" y="2461973"/>
            <a:ext cx="182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10m </a:t>
            </a:r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cable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530425"/>
            <a:ext cx="219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Sho</a:t>
            </a:r>
            <a:r>
              <a:rPr lang="en-US" dirty="0" smtClean="0">
                <a:solidFill>
                  <a:srgbClr val="FFFF00"/>
                </a:solidFill>
              </a:rPr>
              <a:t>, Elena, Xuan et 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16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823"/>
            <a:ext cx="8229600" cy="8794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1.2 Gb/s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7.47±1.80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 descr="FitValues_170522_174510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6539"/>
            <a:ext cx="7048560" cy="4404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3441" y="702365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Xuan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7C19-5CB1-CD44-BB46-94BBB74C92DD}" type="datetime1">
              <a:rPr lang="en-US" smtClean="0"/>
              <a:t>6/14/17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21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46618" y="33341"/>
            <a:ext cx="8176085" cy="7611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MAPS-based Vertex Detector (MVTX)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E2C0-D3AD-9A41-BF18-345AFB3E187D}" type="datetime1">
              <a:rPr lang="en-US" smtClean="0"/>
              <a:t>6/14/17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4" y="914402"/>
            <a:ext cx="3152755" cy="3227852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1752600" y="1676400"/>
            <a:ext cx="2438400" cy="7620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1" y="2514600"/>
            <a:ext cx="2590799" cy="6858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DE13-BE55-4948-89F1-75DC16ACD6C5}" type="slidenum">
              <a:rPr lang="en-US" smtClean="0"/>
              <a:t>2</a:t>
            </a:fld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" y="4289287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</a:t>
            </a:r>
            <a:r>
              <a:rPr lang="en-US" sz="1600" dirty="0" smtClean="0"/>
              <a:t>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with high efficiency and high purity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B</a:t>
            </a:r>
            <a:r>
              <a:rPr lang="en-US" sz="1600" dirty="0" smtClean="0"/>
              <a:t>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</a:t>
            </a:r>
            <a:r>
              <a:rPr lang="en-US" sz="1600" dirty="0" smtClean="0"/>
              <a:t>separate DOE MIE to build the full detector, </a:t>
            </a:r>
            <a:r>
              <a:rPr lang="en-US" sz="1600" dirty="0" smtClean="0">
                <a:solidFill>
                  <a:srgbClr val="FF0000"/>
                </a:solidFill>
              </a:rPr>
              <a:t>WBS 1.12</a:t>
            </a:r>
            <a:r>
              <a:rPr lang="en-US" sz="1600" dirty="0" smtClean="0"/>
              <a:t>, ~$5M for construction;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</a:t>
            </a:r>
            <a:r>
              <a:rPr lang="en-US" sz="1600" dirty="0" smtClean="0"/>
              <a:t>LANL LDRD</a:t>
            </a:r>
            <a:r>
              <a:rPr lang="en-US" sz="1600" dirty="0" smtClean="0"/>
              <a:t>, $5M, FY17-19, readout and mechanical integration; </a:t>
            </a:r>
            <a:endParaRPr lang="en-US" sz="1600" dirty="0"/>
          </a:p>
        </p:txBody>
      </p:sp>
      <p:pic>
        <p:nvPicPr>
          <p:cNvPr id="22" name="Picture 21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6" t="1" r="5507" b="44248"/>
          <a:stretch/>
        </p:blipFill>
        <p:spPr>
          <a:xfrm>
            <a:off x="3584902" y="838200"/>
            <a:ext cx="5595124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6104" y="3581400"/>
            <a:ext cx="2292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 = 2.4;  3.2;  3.9cm;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 = 27.1cm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48400" y="1981200"/>
            <a:ext cx="1219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2600" y="1219200"/>
            <a:ext cx="132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|eta| &lt; </a:t>
            </a:r>
            <a:r>
              <a:rPr lang="en-US" sz="2000" dirty="0" smtClean="0">
                <a:solidFill>
                  <a:srgbClr val="0000FF"/>
                </a:solidFill>
              </a:rPr>
              <a:t>2.0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5029200" y="1981200"/>
            <a:ext cx="11430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24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81" y="1166728"/>
            <a:ext cx="8511900" cy="9271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600 Mb/s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7.53±1.76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FitValues_170523_152351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87302"/>
            <a:ext cx="6858000" cy="42855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DFB-A504-3E41-8899-2756476720EB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50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External </a:t>
            </a:r>
            <a:r>
              <a:rPr lang="en-US" sz="3600" dirty="0" smtClean="0"/>
              <a:t>T</a:t>
            </a:r>
            <a:r>
              <a:rPr lang="en-US" sz="3600" dirty="0" smtClean="0"/>
              <a:t>rigger and Source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11" y="1301558"/>
            <a:ext cx="4166210" cy="47016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Single chip readout</a:t>
            </a:r>
          </a:p>
          <a:p>
            <a:endParaRPr lang="en-US" sz="2800" dirty="0"/>
          </a:p>
          <a:p>
            <a:r>
              <a:rPr lang="en-US" sz="2800" dirty="0" smtClean="0"/>
              <a:t>Use </a:t>
            </a:r>
            <a:r>
              <a:rPr lang="en-US" sz="2800" dirty="0"/>
              <a:t>a pulse generator as the external trigger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Use </a:t>
            </a:r>
            <a:r>
              <a:rPr lang="en-US" sz="2800" dirty="0" smtClean="0"/>
              <a:t>the Strontium-90 to produce beta rays. </a:t>
            </a:r>
            <a:endParaRPr lang="en-US" sz="2800" dirty="0"/>
          </a:p>
          <a:p>
            <a:pPr lvl="1"/>
            <a:r>
              <a:rPr lang="en-US" sz="2400" dirty="0" smtClean="0"/>
              <a:t>Vary  </a:t>
            </a:r>
            <a:r>
              <a:rPr lang="en-US" sz="2400" dirty="0" smtClean="0"/>
              <a:t>the distance between the source and the silicon </a:t>
            </a:r>
            <a:r>
              <a:rPr lang="en-US" sz="2400" dirty="0" smtClean="0"/>
              <a:t>chip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Sr90_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8" y="1165638"/>
            <a:ext cx="3870043" cy="5160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3906" y="2598491"/>
            <a:ext cx="621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Sr-90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93906" y="2937045"/>
            <a:ext cx="262049" cy="767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13953" y="5269947"/>
            <a:ext cx="12063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1kHZ trigger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266488" y="5108121"/>
            <a:ext cx="1" cy="2205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21054" y="396973"/>
            <a:ext cx="11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Xuan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EA6C1-7FB5-4746-AF64-CA8AF1147D7D}" type="datetime1">
              <a:rPr lang="en-US" smtClean="0"/>
              <a:t>6/14/17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6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055" y="155858"/>
            <a:ext cx="7657296" cy="9318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</a:t>
            </a:r>
            <a:r>
              <a:rPr lang="en-US" sz="3600" dirty="0" smtClean="0"/>
              <a:t>S</a:t>
            </a:r>
            <a:r>
              <a:rPr lang="en-US" sz="3600" dirty="0" smtClean="0"/>
              <a:t>ingle-chip MAPS Telescope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632"/>
            <a:ext cx="8087968" cy="33172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Check the readout occupancy and efficiency under different internal trigger clock (10-40MHz), readout speed (400-1200Mb/s) and threshold (set up by the analog signal or the configuration file?).</a:t>
            </a:r>
          </a:p>
          <a:p>
            <a:endParaRPr lang="en-US" dirty="0" smtClean="0"/>
          </a:p>
          <a:p>
            <a:r>
              <a:rPr lang="en-US" dirty="0" smtClean="0"/>
              <a:t>Set </a:t>
            </a:r>
            <a:r>
              <a:rPr lang="en-US" dirty="0"/>
              <a:t>cosmic ray triggers with scintillator bars or pads to read out single MVTX chip with the external coincidence cosmic ray trigger.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Design </a:t>
            </a:r>
            <a:r>
              <a:rPr lang="en-US" dirty="0" smtClean="0"/>
              <a:t>of single chip based telescope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BD1F-1007-2E4E-BDA1-54FFF8518B66}" type="slidenum">
              <a:rPr lang="en-US" smtClean="0"/>
              <a:t>22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81138" y="4905376"/>
            <a:ext cx="2362200" cy="1816101"/>
            <a:chOff x="419100" y="4905374"/>
            <a:chExt cx="3149600" cy="1816101"/>
          </a:xfrm>
        </p:grpSpPr>
        <p:sp>
          <p:nvSpPr>
            <p:cNvPr id="5" name="Rectangle 4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46150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22031" y="4914902"/>
            <a:ext cx="2362200" cy="1816101"/>
            <a:chOff x="419100" y="4905374"/>
            <a:chExt cx="3149600" cy="1816101"/>
          </a:xfrm>
        </p:grpSpPr>
        <p:sp>
          <p:nvSpPr>
            <p:cNvPr id="20" name="Rectangle 19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93775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260181" y="6061078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864894" y="6124575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60181" y="5695954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864894" y="5759451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16718" y="4841875"/>
            <a:ext cx="16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Efficiency tester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96934" y="4847708"/>
            <a:ext cx="15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tracker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112038" y="5800089"/>
            <a:ext cx="519494" cy="319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2ACD-DC35-1D42-A1D0-3C9F641E84C5}" type="datetime1">
              <a:rPr lang="en-US" smtClean="0"/>
              <a:t>6/14/17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25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350" y="3162446"/>
            <a:ext cx="6506661" cy="3659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9" y="13815"/>
            <a:ext cx="8229600" cy="1143000"/>
          </a:xfrm>
        </p:spPr>
        <p:txBody>
          <a:bodyPr/>
          <a:lstStyle/>
          <a:p>
            <a:r>
              <a:rPr lang="en-US" dirty="0" smtClean="0"/>
              <a:t>Stave Production &amp; Test </a:t>
            </a:r>
            <a:r>
              <a:rPr lang="en-US" dirty="0" smtClean="0"/>
              <a:t>@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0880"/>
            <a:ext cx="7928423" cy="180298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Under preparation for massive stave production</a:t>
            </a:r>
          </a:p>
          <a:p>
            <a:pPr lvl="1"/>
            <a:r>
              <a:rPr lang="en-US" dirty="0" smtClean="0"/>
              <a:t>Overall ALPIDE chip test and HIC/stave production procedure is well established</a:t>
            </a:r>
            <a:br>
              <a:rPr lang="en-US" dirty="0" smtClean="0"/>
            </a:br>
            <a:r>
              <a:rPr lang="en-US" dirty="0" smtClean="0"/>
              <a:t>Successful ITS Stave production readiness review on Apr/27</a:t>
            </a:r>
          </a:p>
          <a:p>
            <a:pPr lvl="1"/>
            <a:r>
              <a:rPr lang="en-US" dirty="0" smtClean="0"/>
              <a:t>Optimization of fine configuration is underway</a:t>
            </a:r>
            <a:endParaRPr lang="en-US" dirty="0"/>
          </a:p>
          <a:p>
            <a:pPr lvl="1"/>
            <a:r>
              <a:rPr lang="en-US" dirty="0"/>
              <a:t>Expect to finalize the entire procedure with a new set of ALPIDE chips w/o PIQ which will be ready soon</a:t>
            </a:r>
          </a:p>
          <a:p>
            <a:pPr lvl="1"/>
            <a:r>
              <a:rPr lang="en-US" dirty="0" smtClean="0"/>
              <a:t>ALPIDE chips with PIQ will be available from mid July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0ACB-8336-1645-A197-970C811DB191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2996" y="2833275"/>
            <a:ext cx="422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Chip test and HIC assembly machine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454" y="6221268"/>
            <a:ext cx="132654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Probe-card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67621" y="5861099"/>
            <a:ext cx="108156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55077" y="3768020"/>
            <a:ext cx="1531451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</a:t>
            </a:r>
          </a:p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re-position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Chuck (PPC)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3420803" y="4691350"/>
            <a:ext cx="398569" cy="1063356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92628" y="6453111"/>
            <a:ext cx="122375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Chips tray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>
            <a:endCxn id="18" idx="0"/>
          </p:cNvCxnSpPr>
          <p:nvPr/>
        </p:nvCxnSpPr>
        <p:spPr>
          <a:xfrm flipH="1">
            <a:off x="3104503" y="6101703"/>
            <a:ext cx="115270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57200" y="4322019"/>
            <a:ext cx="2185965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HIC assembly table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572279" y="4768295"/>
            <a:ext cx="340544" cy="973444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954" y="6488135"/>
            <a:ext cx="1442071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 gripper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715739" y="6224552"/>
            <a:ext cx="651201" cy="486723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4B39-6772-0248-823F-3C5E27195844}" type="datetime1">
              <a:rPr lang="en-US" smtClean="0"/>
              <a:t>6/14/17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81916" y="971735"/>
            <a:ext cx="16620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Sanghoon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16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2259"/>
            <a:ext cx="9144000" cy="3109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5"/>
            <a:ext cx="8229600" cy="1143000"/>
          </a:xfrm>
        </p:spPr>
        <p:txBody>
          <a:bodyPr/>
          <a:lstStyle/>
          <a:p>
            <a:r>
              <a:rPr lang="en-US" dirty="0"/>
              <a:t>Stave </a:t>
            </a:r>
            <a:r>
              <a:rPr lang="en-US" dirty="0" smtClean="0"/>
              <a:t>Production &amp; Test </a:t>
            </a:r>
            <a:r>
              <a:rPr lang="en-US" dirty="0"/>
              <a:t>@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67" y="1190837"/>
            <a:ext cx="8229600" cy="13642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Prototype HICs and staves will be available for LANL R&amp;D soon</a:t>
            </a:r>
          </a:p>
          <a:p>
            <a:pPr lvl="1"/>
            <a:r>
              <a:rPr lang="en-US" dirty="0" smtClean="0"/>
              <a:t>Multichip readout </a:t>
            </a:r>
          </a:p>
          <a:p>
            <a:pPr lvl="1"/>
            <a:r>
              <a:rPr lang="en-US" dirty="0" smtClean="0"/>
              <a:t>Mechanical cooling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0ACB-8336-1645-A197-970C811DB191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45697" y="2833275"/>
            <a:ext cx="335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HIC/Stave test </a:t>
            </a:r>
            <a:r>
              <a:rPr lang="en-US" b="1" dirty="0" smtClean="0">
                <a:latin typeface="Helvetica"/>
                <a:cs typeface="Helvetica"/>
              </a:rPr>
              <a:t>setup @CERN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927" y="3319914"/>
            <a:ext cx="1749773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MOSAIC board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122409" y="3689246"/>
            <a:ext cx="1097405" cy="1009519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13386" y="3370895"/>
            <a:ext cx="1570337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Power supply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3049185" y="3740227"/>
            <a:ext cx="49370" cy="1385110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92632" y="6284821"/>
            <a:ext cx="1544413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Firefly cables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>
            <a:endCxn id="18" idx="0"/>
          </p:cNvCxnSpPr>
          <p:nvPr/>
        </p:nvCxnSpPr>
        <p:spPr>
          <a:xfrm>
            <a:off x="1927874" y="5933413"/>
            <a:ext cx="1336965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80691" y="4153729"/>
            <a:ext cx="582198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HIC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495774" y="4600007"/>
            <a:ext cx="340544" cy="973444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954" y="6319847"/>
            <a:ext cx="505329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PC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>
            <a:endCxn id="22" idx="0"/>
          </p:cNvCxnSpPr>
          <p:nvPr/>
        </p:nvCxnSpPr>
        <p:spPr>
          <a:xfrm flipH="1">
            <a:off x="6627619" y="5461927"/>
            <a:ext cx="1007370" cy="857920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29118" y="1909945"/>
            <a:ext cx="39023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Sanghoon</a:t>
            </a:r>
            <a:r>
              <a:rPr lang="en-US" dirty="0" smtClean="0">
                <a:solidFill>
                  <a:srgbClr val="FF0000"/>
                </a:solidFill>
              </a:rPr>
              <a:t>, Cesar </a:t>
            </a:r>
            <a:r>
              <a:rPr lang="en-US" i="1" dirty="0" smtClean="0">
                <a:solidFill>
                  <a:srgbClr val="FF0000"/>
                </a:solidFill>
              </a:rPr>
              <a:t>et. al.</a:t>
            </a:r>
            <a:r>
              <a:rPr lang="en-US" dirty="0" smtClean="0">
                <a:solidFill>
                  <a:srgbClr val="FF0000"/>
                </a:solidFill>
              </a:rPr>
              <a:t> working @CERN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May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Sept. 2016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Czech group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postdocs + Tech @CERN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046C-C20B-3940-BF27-BEC5CB2DA4AD}" type="datetime1">
              <a:rPr lang="en-US" smtClean="0"/>
              <a:t>6/14/17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90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83"/>
            <a:ext cx="8229600" cy="1143000"/>
          </a:xfrm>
        </p:spPr>
        <p:txBody>
          <a:bodyPr/>
          <a:lstStyle/>
          <a:p>
            <a:r>
              <a:rPr lang="en-US" dirty="0" smtClean="0"/>
              <a:t>MVTX Stave </a:t>
            </a:r>
            <a:r>
              <a:rPr lang="en-US" dirty="0"/>
              <a:t>P</a:t>
            </a:r>
            <a:r>
              <a:rPr lang="en-US" dirty="0" smtClean="0"/>
              <a:t>roduction </a:t>
            </a:r>
            <a:r>
              <a:rPr lang="en-US" dirty="0" smtClean="0"/>
              <a:t>P</a:t>
            </a:r>
            <a:r>
              <a:rPr lang="en-US" dirty="0" smtClean="0"/>
              <a:t>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674" y="140031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Plan-A</a:t>
            </a:r>
          </a:p>
          <a:p>
            <a:pPr lvl="1"/>
            <a:r>
              <a:rPr lang="en-US" dirty="0" smtClean="0"/>
              <a:t>CERN production:</a:t>
            </a:r>
          </a:p>
          <a:p>
            <a:pPr lvl="2"/>
            <a:r>
              <a:rPr lang="en-US" dirty="0" smtClean="0"/>
              <a:t>Assembly and test </a:t>
            </a:r>
          </a:p>
          <a:p>
            <a:pPr lvl="1"/>
            <a:r>
              <a:rPr lang="en-US" dirty="0" smtClean="0"/>
              <a:t>Time: starting 08/2018, 6-9 months  </a:t>
            </a:r>
          </a:p>
          <a:p>
            <a:endParaRPr lang="en-US" dirty="0" smtClean="0"/>
          </a:p>
          <a:p>
            <a:r>
              <a:rPr lang="en-US" dirty="0" smtClean="0"/>
              <a:t>Plan-B</a:t>
            </a:r>
          </a:p>
          <a:p>
            <a:pPr lvl="1"/>
            <a:r>
              <a:rPr lang="en-US" dirty="0" smtClean="0"/>
              <a:t>HICs production @CCNU, Sep. 2018, 2-3 months</a:t>
            </a:r>
          </a:p>
          <a:p>
            <a:pPr lvl="1"/>
            <a:r>
              <a:rPr lang="en-US" dirty="0" smtClean="0"/>
              <a:t>Stave space frame production @CERN ITS/IB, by 2017</a:t>
            </a:r>
          </a:p>
          <a:p>
            <a:pPr lvl="1"/>
            <a:r>
              <a:rPr lang="en-US" dirty="0" smtClean="0"/>
              <a:t>Stave assembly: US/LBNL? Or China/CCNU, 4-6 months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84187" y="1526172"/>
            <a:ext cx="27833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DOE Budget: FY18 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mpact on </a:t>
            </a:r>
            <a:r>
              <a:rPr lang="en-US" sz="1600" b="1" dirty="0" err="1" smtClean="0">
                <a:solidFill>
                  <a:srgbClr val="FF0000"/>
                </a:solidFill>
              </a:rPr>
              <a:t>sPHENIX</a:t>
            </a:r>
            <a:r>
              <a:rPr lang="en-US" sz="1600" b="1" dirty="0" smtClean="0">
                <a:solidFill>
                  <a:srgbClr val="FF0000"/>
                </a:solidFill>
              </a:rPr>
              <a:t> start date?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CCNU option </a:t>
            </a: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 plan A</a:t>
            </a:r>
            <a:r>
              <a:rPr lang="en-US" sz="1600" b="1" dirty="0" smtClean="0">
                <a:solidFill>
                  <a:srgbClr val="FF0000"/>
                </a:solidFill>
              </a:rPr>
              <a:t>? 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6629-6C21-EE47-A61A-9E994804526D}" type="datetime1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70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5"/>
            <a:ext cx="8229600" cy="1143000"/>
          </a:xfrm>
        </p:spPr>
        <p:txBody>
          <a:bodyPr/>
          <a:lstStyle/>
          <a:p>
            <a:r>
              <a:rPr lang="en-US" dirty="0" smtClean="0"/>
              <a:t>Latest News from CERN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FE73-B8DD-FC42-9307-A0EE290270FC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26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4918" y="1154475"/>
            <a:ext cx="8091882" cy="504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1) FPC and chip gluing has ben tested and settled. Production will use 90 microns droplet glue which introduced minimum material budget.</a:t>
            </a:r>
          </a:p>
          <a:p>
            <a:endParaRPr lang="en-US" sz="1400" dirty="0"/>
          </a:p>
          <a:p>
            <a:r>
              <a:rPr lang="en-US" sz="1400" dirty="0"/>
              <a:t>2) Production starts early July. One stave per day. Expect first ALICE/</a:t>
            </a:r>
            <a:r>
              <a:rPr lang="en-US" sz="1400" dirty="0" smtClean="0"/>
              <a:t>ITS </a:t>
            </a:r>
            <a:r>
              <a:rPr lang="en-US" sz="1400" dirty="0"/>
              <a:t>ready January 2018, second </a:t>
            </a:r>
            <a:r>
              <a:rPr lang="en-US" sz="1400" dirty="0" smtClean="0"/>
              <a:t>detector ready </a:t>
            </a:r>
            <a:r>
              <a:rPr lang="en-US" sz="1400" dirty="0"/>
              <a:t>in June 2018.</a:t>
            </a:r>
          </a:p>
          <a:p>
            <a:endParaRPr lang="en-US" sz="1400" dirty="0"/>
          </a:p>
          <a:p>
            <a:r>
              <a:rPr lang="en-US" sz="1400" dirty="0"/>
              <a:t>3) </a:t>
            </a:r>
            <a:r>
              <a:rPr lang="en-US" sz="1400" dirty="0" smtClean="0"/>
              <a:t>Confirmed MAPS chips </a:t>
            </a:r>
            <a:r>
              <a:rPr lang="en-US" sz="1400" dirty="0"/>
              <a:t>and staves </a:t>
            </a:r>
            <a:r>
              <a:rPr lang="en-US" sz="1400" dirty="0" smtClean="0"/>
              <a:t>frames being produced for </a:t>
            </a:r>
            <a:r>
              <a:rPr lang="en-US" sz="1400" dirty="0"/>
              <a:t>MVTX </a:t>
            </a:r>
            <a:r>
              <a:rPr lang="en-US" sz="1400" dirty="0" smtClean="0"/>
              <a:t>as part of the </a:t>
            </a:r>
            <a:r>
              <a:rPr lang="en-US" sz="1400" dirty="0"/>
              <a:t>ALICE contingency</a:t>
            </a:r>
          </a:p>
          <a:p>
            <a:endParaRPr lang="en-US" sz="1400" dirty="0"/>
          </a:p>
          <a:p>
            <a:r>
              <a:rPr lang="en-US" sz="1400" dirty="0"/>
              <a:t>4) </a:t>
            </a:r>
            <a:r>
              <a:rPr lang="en-US" sz="1400" dirty="0"/>
              <a:t>D</a:t>
            </a:r>
            <a:r>
              <a:rPr lang="en-US" sz="1400" dirty="0" smtClean="0"/>
              <a:t>espite </a:t>
            </a:r>
            <a:r>
              <a:rPr lang="en-US" sz="1400" dirty="0"/>
              <a:t>the rumors propagated recently, the stave assembly room, machinery and personal will be available after ALICE </a:t>
            </a:r>
            <a:r>
              <a:rPr lang="en-US" sz="1400" dirty="0" smtClean="0"/>
              <a:t>production. </a:t>
            </a:r>
            <a:r>
              <a:rPr lang="en-US" sz="1400" dirty="0"/>
              <a:t>T</a:t>
            </a:r>
            <a:r>
              <a:rPr lang="en-US" sz="1400" dirty="0" smtClean="0"/>
              <a:t>hey </a:t>
            </a:r>
            <a:r>
              <a:rPr lang="en-US" sz="1400" dirty="0"/>
              <a:t>are </a:t>
            </a:r>
            <a:r>
              <a:rPr lang="en-US" sz="1400" dirty="0" smtClean="0"/>
              <a:t>also going </a:t>
            </a:r>
            <a:r>
              <a:rPr lang="en-US" sz="1400" dirty="0"/>
              <a:t>to make a replica of the entire ITS for </a:t>
            </a:r>
            <a:r>
              <a:rPr lang="en-US" sz="1400" dirty="0" smtClean="0"/>
              <a:t>NIKA </a:t>
            </a:r>
            <a:r>
              <a:rPr lang="en-US" sz="1400" dirty="0"/>
              <a:t>experiment in </a:t>
            </a:r>
            <a:r>
              <a:rPr lang="en-US" sz="1400" dirty="0" err="1"/>
              <a:t>Dubna</a:t>
            </a:r>
            <a:r>
              <a:rPr lang="en-US" sz="1400" dirty="0"/>
              <a:t> during 2019-2020. ATLAS </a:t>
            </a:r>
            <a:r>
              <a:rPr lang="en-US" sz="1400" dirty="0" smtClean="0"/>
              <a:t>consults </a:t>
            </a:r>
            <a:r>
              <a:rPr lang="en-US" sz="1400" dirty="0"/>
              <a:t>on the possibility to use the MAPS technology for their inner tracker upgrade in the future. If they decide for it they will use a completely different facility.</a:t>
            </a:r>
          </a:p>
          <a:p>
            <a:endParaRPr lang="en-US" sz="1400" dirty="0"/>
          </a:p>
          <a:p>
            <a:r>
              <a:rPr lang="en-US" sz="1400" dirty="0"/>
              <a:t>5) LANL is going to send post-docs for 2-3 months stages at CRN to work on the stave characterization. </a:t>
            </a:r>
          </a:p>
          <a:p>
            <a:endParaRPr lang="en-US" sz="1400" dirty="0"/>
          </a:p>
          <a:p>
            <a:r>
              <a:rPr lang="en-US" sz="1400" dirty="0"/>
              <a:t>6) FZU Institution from Prague are also sending post-docs and staff to CERN to work on stave characterization. </a:t>
            </a:r>
          </a:p>
          <a:p>
            <a:endParaRPr lang="en-US" sz="1400" dirty="0"/>
          </a:p>
          <a:p>
            <a:r>
              <a:rPr lang="en-US" sz="1400" dirty="0"/>
              <a:t>7) We are discussing the possibility for Prague to send a skilled person to work on the construction of the staves. This task requires a skilled person, long training, and to stay at CERN at least six months.</a:t>
            </a:r>
          </a:p>
          <a:p>
            <a:endParaRPr lang="en-US" sz="1400" dirty="0"/>
          </a:p>
          <a:p>
            <a:r>
              <a:rPr lang="en-US" sz="1400" dirty="0"/>
              <a:t>8) </a:t>
            </a:r>
            <a:r>
              <a:rPr lang="en-US" sz="1400" dirty="0" smtClean="0"/>
              <a:t>Will have at </a:t>
            </a:r>
            <a:r>
              <a:rPr lang="en-US" sz="1400" dirty="0"/>
              <a:t>least one stave </a:t>
            </a:r>
            <a:r>
              <a:rPr lang="en-US" sz="1400" dirty="0" smtClean="0"/>
              <a:t>sent to </a:t>
            </a:r>
            <a:r>
              <a:rPr lang="en-US" sz="1400" dirty="0"/>
              <a:t>LANL </a:t>
            </a:r>
            <a:r>
              <a:rPr lang="en-US" sz="1400" dirty="0" smtClean="0"/>
              <a:t>for </a:t>
            </a:r>
            <a:r>
              <a:rPr lang="en-US" sz="1400" dirty="0"/>
              <a:t>R&amp;</a:t>
            </a:r>
            <a:r>
              <a:rPr lang="en-US" sz="1400" dirty="0" smtClean="0"/>
              <a:t>D in June. </a:t>
            </a:r>
            <a:r>
              <a:rPr lang="en-US" sz="1400" dirty="0"/>
              <a:t>We expect to have four </a:t>
            </a:r>
            <a:r>
              <a:rPr lang="en-US" sz="1400" dirty="0" smtClean="0"/>
              <a:t>(at least partially </a:t>
            </a:r>
            <a:r>
              <a:rPr lang="en-US" sz="1400" dirty="0"/>
              <a:t>functioning) staves by the end of September.</a:t>
            </a:r>
          </a:p>
        </p:txBody>
      </p:sp>
    </p:spTree>
    <p:extLst>
      <p:ext uri="{BB962C8B-B14F-4D97-AF65-F5344CB8AC3E}">
        <p14:creationId xmlns:p14="http://schemas.microsoft.com/office/powerpoint/2010/main" val="3983866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5"/>
            <a:ext cx="8229600" cy="1143000"/>
          </a:xfrm>
        </p:spPr>
        <p:txBody>
          <a:bodyPr/>
          <a:lstStyle/>
          <a:p>
            <a:r>
              <a:rPr lang="en-US" dirty="0" smtClean="0"/>
              <a:t>MVTX/INTT Integration Issues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FF833-F61C-424F-ACF0-F38E59CD2E00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INTT-LAICE-maps-04_30_2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771"/>
            <a:ext cx="9144000" cy="5916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11049" y="1371435"/>
            <a:ext cx="117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Walt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313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2" y="-57151"/>
            <a:ext cx="9177583" cy="69723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898E7-3750-FE4E-AB72-66DDFEB1C933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68265" y="1026582"/>
            <a:ext cx="117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Walt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44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8357" y="3242781"/>
            <a:ext cx="3708734" cy="202732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615816" y="3242782"/>
            <a:ext cx="3708734" cy="202732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287520" y="3317869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287520" y="3420050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287520" y="3522231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287520" y="3624412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287520" y="3726592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287520" y="3828773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287520" y="3930955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287520" y="4033136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287520" y="4135317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87520" y="4237498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287520" y="4339679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287520" y="4441860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87520" y="4544041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287520" y="4646222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287520" y="4748403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287520" y="4850584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287520" y="4952765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287520" y="5054946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87520" y="5157127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1290320" y="334612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290320" y="344492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290320" y="354768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290320" y="364647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290320" y="375310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290320" y="385189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290320" y="396143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290320" y="406023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290320" y="416357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290320" y="426236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290320" y="436513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90320" y="446392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290320" y="457055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290320" y="466934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290320" y="477888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290320" y="487767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290320" y="497444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290320" y="507720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290320" y="518955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690744" y="3317590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90744" y="3419771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4690744" y="3521951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4690744" y="3624133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4690744" y="3726314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4690744" y="3828495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4690744" y="3930676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4690744" y="4032857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4690744" y="4135038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4690744" y="4237219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4690744" y="4339400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4690744" y="4441581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4690744" y="4543762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4690744" y="4645943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4690744" y="4748124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4690744" y="4850305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4690744" y="4952486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4690744" y="5054667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4690744" y="5156848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Straight Connector 67"/>
          <p:cNvCxnSpPr/>
          <p:nvPr/>
        </p:nvCxnSpPr>
        <p:spPr>
          <a:xfrm flipH="1">
            <a:off x="4843144" y="334468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843144" y="344347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4843144" y="354623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843144" y="364503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4843144" y="375165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4843144" y="385045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843144" y="395999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843144" y="405878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4843144" y="416212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843144" y="426092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4843144" y="436368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843144" y="446248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843144" y="456910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4843144" y="466790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843144" y="477743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4843144" y="487623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4843144" y="497300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843144" y="507576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4843144" y="518810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4236721" y="3242781"/>
            <a:ext cx="665480" cy="202732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Box 87"/>
          <p:cNvSpPr txBox="1"/>
          <p:nvPr/>
        </p:nvSpPr>
        <p:spPr>
          <a:xfrm>
            <a:off x="1915160" y="2862535"/>
            <a:ext cx="17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Aluminum Flex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680836" y="2858587"/>
            <a:ext cx="17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Copper Flex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698240" y="5688403"/>
            <a:ext cx="17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Bridge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Flex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Down Arrow 90"/>
          <p:cNvSpPr/>
          <p:nvPr/>
        </p:nvSpPr>
        <p:spPr>
          <a:xfrm rot="10800000">
            <a:off x="4512947" y="5185120"/>
            <a:ext cx="121284" cy="4773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808357" y="6339308"/>
            <a:ext cx="3704591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4634232" y="6335926"/>
            <a:ext cx="3704591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4287520" y="6285656"/>
            <a:ext cx="157481" cy="4571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4685664" y="6285656"/>
            <a:ext cx="157481" cy="4571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4236721" y="6170400"/>
            <a:ext cx="665480" cy="47948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4685664" y="6218166"/>
            <a:ext cx="157481" cy="4571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4685664" y="6124969"/>
            <a:ext cx="157481" cy="4571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4287520" y="6218349"/>
            <a:ext cx="157481" cy="4571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4287520" y="6123540"/>
            <a:ext cx="157481" cy="4571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4312558" y="6123540"/>
            <a:ext cx="34289" cy="1403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4386037" y="6124004"/>
            <a:ext cx="34289" cy="1403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4710340" y="6123540"/>
            <a:ext cx="34289" cy="1403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4783819" y="6124004"/>
            <a:ext cx="34289" cy="1403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Oval 183"/>
          <p:cNvSpPr/>
          <p:nvPr/>
        </p:nvSpPr>
        <p:spPr>
          <a:xfrm>
            <a:off x="4710340" y="332050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Oval 184"/>
          <p:cNvSpPr/>
          <p:nvPr/>
        </p:nvSpPr>
        <p:spPr>
          <a:xfrm>
            <a:off x="4783818" y="332050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Oval 185"/>
          <p:cNvSpPr/>
          <p:nvPr/>
        </p:nvSpPr>
        <p:spPr>
          <a:xfrm>
            <a:off x="4710340" y="3423725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Oval 186"/>
          <p:cNvSpPr/>
          <p:nvPr/>
        </p:nvSpPr>
        <p:spPr>
          <a:xfrm>
            <a:off x="4783818" y="3423725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Oval 187"/>
          <p:cNvSpPr/>
          <p:nvPr/>
        </p:nvSpPr>
        <p:spPr>
          <a:xfrm>
            <a:off x="4711807" y="352744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Oval 188"/>
          <p:cNvSpPr/>
          <p:nvPr/>
        </p:nvSpPr>
        <p:spPr>
          <a:xfrm>
            <a:off x="4785286" y="352744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Oval 189"/>
          <p:cNvSpPr/>
          <p:nvPr/>
        </p:nvSpPr>
        <p:spPr>
          <a:xfrm>
            <a:off x="4311805" y="332050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Oval 190"/>
          <p:cNvSpPr/>
          <p:nvPr/>
        </p:nvSpPr>
        <p:spPr>
          <a:xfrm>
            <a:off x="4385284" y="332050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Oval 191"/>
          <p:cNvSpPr/>
          <p:nvPr/>
        </p:nvSpPr>
        <p:spPr>
          <a:xfrm>
            <a:off x="4312377" y="342540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Oval 192"/>
          <p:cNvSpPr/>
          <p:nvPr/>
        </p:nvSpPr>
        <p:spPr>
          <a:xfrm>
            <a:off x="4385855" y="342540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Oval 193"/>
          <p:cNvSpPr/>
          <p:nvPr/>
        </p:nvSpPr>
        <p:spPr>
          <a:xfrm>
            <a:off x="4311805" y="352422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Oval 194"/>
          <p:cNvSpPr/>
          <p:nvPr/>
        </p:nvSpPr>
        <p:spPr>
          <a:xfrm>
            <a:off x="4385284" y="352422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Oval 195"/>
          <p:cNvSpPr/>
          <p:nvPr/>
        </p:nvSpPr>
        <p:spPr>
          <a:xfrm>
            <a:off x="4311805" y="362652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Oval 196"/>
          <p:cNvSpPr/>
          <p:nvPr/>
        </p:nvSpPr>
        <p:spPr>
          <a:xfrm>
            <a:off x="4385284" y="362652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Oval 197"/>
          <p:cNvSpPr/>
          <p:nvPr/>
        </p:nvSpPr>
        <p:spPr>
          <a:xfrm>
            <a:off x="4710340" y="363103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Oval 198"/>
          <p:cNvSpPr/>
          <p:nvPr/>
        </p:nvSpPr>
        <p:spPr>
          <a:xfrm>
            <a:off x="4783818" y="363103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Oval 199"/>
          <p:cNvSpPr/>
          <p:nvPr/>
        </p:nvSpPr>
        <p:spPr>
          <a:xfrm>
            <a:off x="4710340" y="373226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Oval 200"/>
          <p:cNvSpPr/>
          <p:nvPr/>
        </p:nvSpPr>
        <p:spPr>
          <a:xfrm>
            <a:off x="4783818" y="373226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Oval 201"/>
          <p:cNvSpPr/>
          <p:nvPr/>
        </p:nvSpPr>
        <p:spPr>
          <a:xfrm>
            <a:off x="4710340" y="3835485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Oval 202"/>
          <p:cNvSpPr/>
          <p:nvPr/>
        </p:nvSpPr>
        <p:spPr>
          <a:xfrm>
            <a:off x="4783818" y="3835485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Oval 203"/>
          <p:cNvSpPr/>
          <p:nvPr/>
        </p:nvSpPr>
        <p:spPr>
          <a:xfrm>
            <a:off x="4711807" y="393920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Oval 204"/>
          <p:cNvSpPr/>
          <p:nvPr/>
        </p:nvSpPr>
        <p:spPr>
          <a:xfrm>
            <a:off x="4785286" y="393920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Oval 205"/>
          <p:cNvSpPr/>
          <p:nvPr/>
        </p:nvSpPr>
        <p:spPr>
          <a:xfrm>
            <a:off x="4311805" y="373226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Oval 206"/>
          <p:cNvSpPr/>
          <p:nvPr/>
        </p:nvSpPr>
        <p:spPr>
          <a:xfrm>
            <a:off x="4385284" y="373226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Oval 207"/>
          <p:cNvSpPr/>
          <p:nvPr/>
        </p:nvSpPr>
        <p:spPr>
          <a:xfrm>
            <a:off x="4312377" y="383716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Oval 208"/>
          <p:cNvSpPr/>
          <p:nvPr/>
        </p:nvSpPr>
        <p:spPr>
          <a:xfrm>
            <a:off x="4385855" y="383716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Oval 209"/>
          <p:cNvSpPr/>
          <p:nvPr/>
        </p:nvSpPr>
        <p:spPr>
          <a:xfrm>
            <a:off x="4311805" y="3935988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Oval 210"/>
          <p:cNvSpPr/>
          <p:nvPr/>
        </p:nvSpPr>
        <p:spPr>
          <a:xfrm>
            <a:off x="4385284" y="3935988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Oval 211"/>
          <p:cNvSpPr/>
          <p:nvPr/>
        </p:nvSpPr>
        <p:spPr>
          <a:xfrm>
            <a:off x="4311805" y="403828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Oval 212"/>
          <p:cNvSpPr/>
          <p:nvPr/>
        </p:nvSpPr>
        <p:spPr>
          <a:xfrm>
            <a:off x="4385284" y="403828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Oval 213"/>
          <p:cNvSpPr/>
          <p:nvPr/>
        </p:nvSpPr>
        <p:spPr>
          <a:xfrm>
            <a:off x="4710340" y="404279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Oval 214"/>
          <p:cNvSpPr/>
          <p:nvPr/>
        </p:nvSpPr>
        <p:spPr>
          <a:xfrm>
            <a:off x="4783818" y="404279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Oval 215"/>
          <p:cNvSpPr/>
          <p:nvPr/>
        </p:nvSpPr>
        <p:spPr>
          <a:xfrm>
            <a:off x="4710340" y="4140238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Oval 216"/>
          <p:cNvSpPr/>
          <p:nvPr/>
        </p:nvSpPr>
        <p:spPr>
          <a:xfrm>
            <a:off x="4783818" y="4140238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Oval 217"/>
          <p:cNvSpPr/>
          <p:nvPr/>
        </p:nvSpPr>
        <p:spPr>
          <a:xfrm>
            <a:off x="4710340" y="424345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Oval 218"/>
          <p:cNvSpPr/>
          <p:nvPr/>
        </p:nvSpPr>
        <p:spPr>
          <a:xfrm>
            <a:off x="4783818" y="424345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Oval 219"/>
          <p:cNvSpPr/>
          <p:nvPr/>
        </p:nvSpPr>
        <p:spPr>
          <a:xfrm>
            <a:off x="4711807" y="434717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Oval 220"/>
          <p:cNvSpPr/>
          <p:nvPr/>
        </p:nvSpPr>
        <p:spPr>
          <a:xfrm>
            <a:off x="4785286" y="434717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Oval 221"/>
          <p:cNvSpPr/>
          <p:nvPr/>
        </p:nvSpPr>
        <p:spPr>
          <a:xfrm>
            <a:off x="4311805" y="4140238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Oval 222"/>
          <p:cNvSpPr/>
          <p:nvPr/>
        </p:nvSpPr>
        <p:spPr>
          <a:xfrm>
            <a:off x="4385284" y="4140238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Oval 223"/>
          <p:cNvSpPr/>
          <p:nvPr/>
        </p:nvSpPr>
        <p:spPr>
          <a:xfrm>
            <a:off x="4312377" y="424513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Oval 224"/>
          <p:cNvSpPr/>
          <p:nvPr/>
        </p:nvSpPr>
        <p:spPr>
          <a:xfrm>
            <a:off x="4385855" y="424513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Oval 225"/>
          <p:cNvSpPr/>
          <p:nvPr/>
        </p:nvSpPr>
        <p:spPr>
          <a:xfrm>
            <a:off x="4311805" y="4343961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Oval 226"/>
          <p:cNvSpPr/>
          <p:nvPr/>
        </p:nvSpPr>
        <p:spPr>
          <a:xfrm>
            <a:off x="4385284" y="4343961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Oval 227"/>
          <p:cNvSpPr/>
          <p:nvPr/>
        </p:nvSpPr>
        <p:spPr>
          <a:xfrm>
            <a:off x="4311805" y="4446255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Oval 228"/>
          <p:cNvSpPr/>
          <p:nvPr/>
        </p:nvSpPr>
        <p:spPr>
          <a:xfrm>
            <a:off x="4385284" y="4446255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Oval 229"/>
          <p:cNvSpPr/>
          <p:nvPr/>
        </p:nvSpPr>
        <p:spPr>
          <a:xfrm>
            <a:off x="4710340" y="445076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Oval 230"/>
          <p:cNvSpPr/>
          <p:nvPr/>
        </p:nvSpPr>
        <p:spPr>
          <a:xfrm>
            <a:off x="4783818" y="445076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Oval 231"/>
          <p:cNvSpPr/>
          <p:nvPr/>
        </p:nvSpPr>
        <p:spPr>
          <a:xfrm>
            <a:off x="4710340" y="454886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Oval 232"/>
          <p:cNvSpPr/>
          <p:nvPr/>
        </p:nvSpPr>
        <p:spPr>
          <a:xfrm>
            <a:off x="4783818" y="454886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Oval 233"/>
          <p:cNvSpPr/>
          <p:nvPr/>
        </p:nvSpPr>
        <p:spPr>
          <a:xfrm>
            <a:off x="4710340" y="465208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Oval 234"/>
          <p:cNvSpPr/>
          <p:nvPr/>
        </p:nvSpPr>
        <p:spPr>
          <a:xfrm>
            <a:off x="4783818" y="465208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Oval 235"/>
          <p:cNvSpPr/>
          <p:nvPr/>
        </p:nvSpPr>
        <p:spPr>
          <a:xfrm>
            <a:off x="4711807" y="475580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Oval 236"/>
          <p:cNvSpPr/>
          <p:nvPr/>
        </p:nvSpPr>
        <p:spPr>
          <a:xfrm>
            <a:off x="4785286" y="475580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Oval 237"/>
          <p:cNvSpPr/>
          <p:nvPr/>
        </p:nvSpPr>
        <p:spPr>
          <a:xfrm>
            <a:off x="4311805" y="454886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Oval 238"/>
          <p:cNvSpPr/>
          <p:nvPr/>
        </p:nvSpPr>
        <p:spPr>
          <a:xfrm>
            <a:off x="4385284" y="454886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Oval 239"/>
          <p:cNvSpPr/>
          <p:nvPr/>
        </p:nvSpPr>
        <p:spPr>
          <a:xfrm>
            <a:off x="4312377" y="465375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Oval 240"/>
          <p:cNvSpPr/>
          <p:nvPr/>
        </p:nvSpPr>
        <p:spPr>
          <a:xfrm>
            <a:off x="4385855" y="465375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Oval 241"/>
          <p:cNvSpPr/>
          <p:nvPr/>
        </p:nvSpPr>
        <p:spPr>
          <a:xfrm>
            <a:off x="4311805" y="475258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Oval 242"/>
          <p:cNvSpPr/>
          <p:nvPr/>
        </p:nvSpPr>
        <p:spPr>
          <a:xfrm>
            <a:off x="4385284" y="475258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Oval 243"/>
          <p:cNvSpPr/>
          <p:nvPr/>
        </p:nvSpPr>
        <p:spPr>
          <a:xfrm>
            <a:off x="4311805" y="4854880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Oval 244"/>
          <p:cNvSpPr/>
          <p:nvPr/>
        </p:nvSpPr>
        <p:spPr>
          <a:xfrm>
            <a:off x="4385284" y="4854880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Oval 245"/>
          <p:cNvSpPr/>
          <p:nvPr/>
        </p:nvSpPr>
        <p:spPr>
          <a:xfrm>
            <a:off x="4710340" y="485938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Oval 246"/>
          <p:cNvSpPr/>
          <p:nvPr/>
        </p:nvSpPr>
        <p:spPr>
          <a:xfrm>
            <a:off x="4783818" y="485938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Oval 247"/>
          <p:cNvSpPr/>
          <p:nvPr/>
        </p:nvSpPr>
        <p:spPr>
          <a:xfrm>
            <a:off x="4710340" y="495651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Oval 248"/>
          <p:cNvSpPr/>
          <p:nvPr/>
        </p:nvSpPr>
        <p:spPr>
          <a:xfrm>
            <a:off x="4783818" y="495651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Oval 249"/>
          <p:cNvSpPr/>
          <p:nvPr/>
        </p:nvSpPr>
        <p:spPr>
          <a:xfrm>
            <a:off x="4710340" y="505973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Oval 250"/>
          <p:cNvSpPr/>
          <p:nvPr/>
        </p:nvSpPr>
        <p:spPr>
          <a:xfrm>
            <a:off x="4783818" y="505973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Oval 251"/>
          <p:cNvSpPr/>
          <p:nvPr/>
        </p:nvSpPr>
        <p:spPr>
          <a:xfrm>
            <a:off x="4711807" y="516345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Oval 252"/>
          <p:cNvSpPr/>
          <p:nvPr/>
        </p:nvSpPr>
        <p:spPr>
          <a:xfrm>
            <a:off x="4785286" y="516345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Oval 253"/>
          <p:cNvSpPr/>
          <p:nvPr/>
        </p:nvSpPr>
        <p:spPr>
          <a:xfrm>
            <a:off x="4311805" y="495651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Oval 254"/>
          <p:cNvSpPr/>
          <p:nvPr/>
        </p:nvSpPr>
        <p:spPr>
          <a:xfrm>
            <a:off x="4385284" y="495651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Oval 255"/>
          <p:cNvSpPr/>
          <p:nvPr/>
        </p:nvSpPr>
        <p:spPr>
          <a:xfrm>
            <a:off x="4312377" y="506140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Oval 256"/>
          <p:cNvSpPr/>
          <p:nvPr/>
        </p:nvSpPr>
        <p:spPr>
          <a:xfrm>
            <a:off x="4385855" y="506140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Oval 257"/>
          <p:cNvSpPr/>
          <p:nvPr/>
        </p:nvSpPr>
        <p:spPr>
          <a:xfrm>
            <a:off x="4311805" y="516023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Oval 258"/>
          <p:cNvSpPr/>
          <p:nvPr/>
        </p:nvSpPr>
        <p:spPr>
          <a:xfrm>
            <a:off x="4385284" y="5160236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3436" y="844748"/>
            <a:ext cx="3708734" cy="202732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4620896" y="844749"/>
            <a:ext cx="3708734" cy="202732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4292599" y="919836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4292599" y="1022017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4292599" y="1124198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4292599" y="1226379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4292599" y="1328560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4292599" y="1430741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4292599" y="1532922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4292599" y="1635103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4292599" y="1737284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4292599" y="1839465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4292599" y="1941646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4292599" y="2043826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4292599" y="2146008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4292599" y="2248189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4292599" y="2350370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4292599" y="2452551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4292599" y="2554732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4292599" y="2656913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4292599" y="2759094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5" name="Straight Connector 284"/>
          <p:cNvCxnSpPr/>
          <p:nvPr/>
        </p:nvCxnSpPr>
        <p:spPr>
          <a:xfrm flipH="1">
            <a:off x="1295400" y="94809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 flipH="1">
            <a:off x="1295400" y="104688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 flipH="1">
            <a:off x="1295400" y="114965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 flipH="1">
            <a:off x="1295400" y="124844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 flipH="1">
            <a:off x="1295400" y="135507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H="1">
            <a:off x="1295400" y="145386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 flipH="1">
            <a:off x="1295400" y="156340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 flipH="1">
            <a:off x="1295400" y="166219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 flipH="1">
            <a:off x="1295400" y="176554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 flipH="1">
            <a:off x="1295400" y="186433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flipH="1">
            <a:off x="1295400" y="196709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flipH="1">
            <a:off x="1295400" y="206589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flipH="1">
            <a:off x="1295400" y="217251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flipH="1">
            <a:off x="1295400" y="227131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flipH="1">
            <a:off x="1295400" y="238084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H="1">
            <a:off x="1295400" y="247964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H="1">
            <a:off x="1295400" y="257641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H="1">
            <a:off x="1295400" y="267917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flipH="1">
            <a:off x="1295400" y="279151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Rectangle 303"/>
          <p:cNvSpPr/>
          <p:nvPr/>
        </p:nvSpPr>
        <p:spPr>
          <a:xfrm>
            <a:off x="4695823" y="919557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4695823" y="1021738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4695823" y="1123919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4695823" y="1226100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4695823" y="1328281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4695823" y="1430462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4695823" y="1532643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4695823" y="1634824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4695823" y="1737004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4695823" y="1839186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4695823" y="1941367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4695823" y="2043548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4695823" y="2145729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4695823" y="2247910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4695823" y="2350091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4695823" y="2452272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4695823" y="2554453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4695823" y="2656634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4695823" y="2758815"/>
            <a:ext cx="157481" cy="541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3" name="Straight Connector 322"/>
          <p:cNvCxnSpPr/>
          <p:nvPr/>
        </p:nvCxnSpPr>
        <p:spPr>
          <a:xfrm flipH="1">
            <a:off x="4848224" y="94664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H="1">
            <a:off x="4848224" y="104544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H="1">
            <a:off x="4848224" y="114820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H="1">
            <a:off x="4848224" y="124700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H="1">
            <a:off x="4848224" y="135362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 flipH="1">
            <a:off x="4848224" y="145242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H="1">
            <a:off x="4848224" y="156195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 flipH="1">
            <a:off x="4848224" y="166075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 flipH="1">
            <a:off x="4848224" y="176409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 flipH="1">
            <a:off x="4848224" y="186289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 flipH="1">
            <a:off x="4848224" y="196565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flipH="1">
            <a:off x="4848224" y="206445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 flipH="1">
            <a:off x="4848224" y="217107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flipH="1">
            <a:off x="4848224" y="226987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 flipH="1">
            <a:off x="4848224" y="237940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flipH="1">
            <a:off x="4848224" y="247820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H="1">
            <a:off x="4848224" y="257497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H="1">
            <a:off x="4848224" y="267773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H="1">
            <a:off x="4848224" y="279007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67261" y="57878"/>
            <a:ext cx="6338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Possible Low Profile Connections </a:t>
            </a:r>
            <a:endParaRPr lang="en-US" sz="3600" dirty="0"/>
          </a:p>
        </p:txBody>
      </p:sp>
      <p:sp>
        <p:nvSpPr>
          <p:cNvPr id="260" name="TextBox 259"/>
          <p:cNvSpPr txBox="1"/>
          <p:nvPr/>
        </p:nvSpPr>
        <p:spPr>
          <a:xfrm>
            <a:off x="6945962" y="46703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Sanghoon</a:t>
            </a:r>
            <a:r>
              <a:rPr lang="en-US" dirty="0" smtClean="0"/>
              <a:t>/Walt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5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600" y="1163537"/>
            <a:ext cx="7017353" cy="498334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MVTX Pre-proposal</a:t>
            </a:r>
          </a:p>
          <a:p>
            <a:endParaRPr lang="en-US" dirty="0" smtClean="0"/>
          </a:p>
          <a:p>
            <a:r>
              <a:rPr lang="en-US" dirty="0" smtClean="0"/>
              <a:t>BNL Director’s review</a:t>
            </a:r>
          </a:p>
          <a:p>
            <a:endParaRPr lang="en-US" dirty="0" smtClean="0"/>
          </a:p>
          <a:p>
            <a:r>
              <a:rPr lang="en-US" dirty="0" smtClean="0"/>
              <a:t>R</a:t>
            </a:r>
            <a:r>
              <a:rPr lang="en-US" dirty="0" smtClean="0"/>
              <a:t>&amp;D status and plan</a:t>
            </a:r>
          </a:p>
          <a:p>
            <a:pPr lvl="1"/>
            <a:r>
              <a:rPr lang="en-US" dirty="0" smtClean="0"/>
              <a:t>Stave </a:t>
            </a:r>
          </a:p>
          <a:p>
            <a:pPr lvl="1"/>
            <a:r>
              <a:rPr lang="en-US" dirty="0" smtClean="0"/>
              <a:t>Readout </a:t>
            </a:r>
            <a:endParaRPr lang="en-US" dirty="0" smtClean="0"/>
          </a:p>
          <a:p>
            <a:pPr lvl="1"/>
            <a:r>
              <a:rPr lang="en-US" dirty="0" smtClean="0"/>
              <a:t>PS </a:t>
            </a:r>
            <a:r>
              <a:rPr lang="en-US" dirty="0" smtClean="0"/>
              <a:t>and Controls </a:t>
            </a:r>
          </a:p>
          <a:p>
            <a:pPr lvl="1"/>
            <a:r>
              <a:rPr lang="en-US" dirty="0" smtClean="0"/>
              <a:t>MOSAIC </a:t>
            </a:r>
            <a:r>
              <a:rPr lang="en-US" dirty="0" smtClean="0"/>
              <a:t>test </a:t>
            </a:r>
            <a:r>
              <a:rPr lang="en-US" dirty="0" smtClean="0"/>
              <a:t>bench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Mechanical </a:t>
            </a:r>
            <a:r>
              <a:rPr lang="en-US" dirty="0" smtClean="0"/>
              <a:t>integration </a:t>
            </a:r>
          </a:p>
          <a:p>
            <a:pPr lvl="1"/>
            <a:r>
              <a:rPr lang="en-US" dirty="0" smtClean="0"/>
              <a:t>MVTX/INTT/</a:t>
            </a:r>
            <a:r>
              <a:rPr lang="en-US" dirty="0" smtClean="0"/>
              <a:t>TPC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4A91-297A-394F-9D8B-2AE8E367D109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5"/>
            <a:ext cx="8229600" cy="1143000"/>
          </a:xfrm>
        </p:spPr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1182" y="1255966"/>
            <a:ext cx="5755114" cy="459085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Exciting physics and great opportunity!</a:t>
            </a:r>
          </a:p>
          <a:p>
            <a:endParaRPr lang="en-US" dirty="0" smtClean="0"/>
          </a:p>
          <a:p>
            <a:r>
              <a:rPr lang="en-US" dirty="0" smtClean="0"/>
              <a:t>A lot happened </a:t>
            </a:r>
          </a:p>
          <a:p>
            <a:pPr lvl="1"/>
            <a:r>
              <a:rPr lang="en-US" dirty="0"/>
              <a:t>Physics and detector </a:t>
            </a:r>
            <a:r>
              <a:rPr lang="en-US" dirty="0" smtClean="0"/>
              <a:t>simulations &amp; optimization  </a:t>
            </a:r>
            <a:endParaRPr lang="en-US" dirty="0"/>
          </a:p>
          <a:p>
            <a:pPr lvl="1"/>
            <a:r>
              <a:rPr lang="en-US" dirty="0" smtClean="0"/>
              <a:t>Good progress with MAPS readout R&amp;D</a:t>
            </a:r>
          </a:p>
          <a:p>
            <a:pPr lvl="1"/>
            <a:r>
              <a:rPr lang="en-US" dirty="0" smtClean="0"/>
              <a:t>Mechanical integration</a:t>
            </a:r>
          </a:p>
          <a:p>
            <a:pPr lvl="1"/>
            <a:r>
              <a:rPr lang="en-US" dirty="0"/>
              <a:t>Some </a:t>
            </a:r>
            <a:r>
              <a:rPr lang="en-US" dirty="0" smtClean="0"/>
              <a:t>challenges due to delays </a:t>
            </a:r>
            <a:r>
              <a:rPr lang="en-US" dirty="0"/>
              <a:t>in ALICE </a:t>
            </a:r>
            <a:r>
              <a:rPr lang="en-US" dirty="0" smtClean="0"/>
              <a:t>ITS R</a:t>
            </a:r>
            <a:r>
              <a:rPr lang="en-US" dirty="0"/>
              <a:t>&amp;</a:t>
            </a:r>
            <a:r>
              <a:rPr lang="en-US" dirty="0" smtClean="0"/>
              <a:t>D </a:t>
            </a:r>
          </a:p>
          <a:p>
            <a:endParaRPr lang="en-US" dirty="0" smtClean="0"/>
          </a:p>
          <a:p>
            <a:r>
              <a:rPr lang="en-US" dirty="0" smtClean="0"/>
              <a:t>A lot to do</a:t>
            </a:r>
          </a:p>
          <a:p>
            <a:pPr lvl="1"/>
            <a:r>
              <a:rPr lang="en-US" dirty="0" smtClean="0"/>
              <a:t>Staves, RU, FELIX/CRU integration</a:t>
            </a:r>
          </a:p>
          <a:p>
            <a:pPr lvl="1"/>
            <a:r>
              <a:rPr lang="en-US" dirty="0" smtClean="0"/>
              <a:t>PS and controls  </a:t>
            </a:r>
          </a:p>
          <a:p>
            <a:pPr lvl="1"/>
            <a:r>
              <a:rPr lang="en-US" dirty="0" smtClean="0"/>
              <a:t>BNL, DOE Reviews</a:t>
            </a:r>
          </a:p>
          <a:p>
            <a:pPr lvl="1"/>
            <a:r>
              <a:rPr lang="en-US" dirty="0" smtClean="0"/>
              <a:t>Build and operate the detector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more fun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Join us!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8B0D-8380-7A47-86C0-45F8C58125F1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793" y="2347390"/>
            <a:ext cx="3768681" cy="37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41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Winter Collaboration Meeting @Santa Fe</a:t>
            </a:r>
            <a:br>
              <a:rPr lang="en-US" sz="3600" dirty="0" smtClean="0"/>
            </a:br>
            <a:r>
              <a:rPr lang="en-US" sz="3600" dirty="0" smtClean="0"/>
              <a:t>A 2.5-day </a:t>
            </a:r>
            <a:r>
              <a:rPr lang="en-US" sz="3600" dirty="0" smtClean="0"/>
              <a:t>event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839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Things to consider: 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efore </a:t>
            </a:r>
            <a:r>
              <a:rPr lang="en-US" dirty="0" smtClean="0"/>
              <a:t>or </a:t>
            </a:r>
            <a:r>
              <a:rPr lang="en-US" dirty="0" smtClean="0"/>
              <a:t>after final exams, or winter breaks </a:t>
            </a:r>
            <a:endParaRPr lang="en-US" dirty="0" smtClean="0"/>
          </a:p>
          <a:p>
            <a:pPr lvl="1"/>
            <a:r>
              <a:rPr lang="en-US" dirty="0" smtClean="0"/>
              <a:t>Avoid </a:t>
            </a:r>
            <a:r>
              <a:rPr lang="en-US" dirty="0" smtClean="0"/>
              <a:t>other </a:t>
            </a:r>
            <a:r>
              <a:rPr lang="en-US" dirty="0" smtClean="0"/>
              <a:t>major </a:t>
            </a:r>
            <a:r>
              <a:rPr lang="en-US" dirty="0" smtClean="0"/>
              <a:t>meetings/</a:t>
            </a:r>
            <a:r>
              <a:rPr lang="en-US" dirty="0" smtClean="0"/>
              <a:t>reviews</a:t>
            </a:r>
          </a:p>
          <a:p>
            <a:pPr lvl="1"/>
            <a:r>
              <a:rPr lang="en-US" dirty="0" smtClean="0"/>
              <a:t>Avoid busy travel seasons</a:t>
            </a:r>
          </a:p>
          <a:p>
            <a:pPr lvl="1"/>
            <a:r>
              <a:rPr lang="en-US" dirty="0" smtClean="0"/>
              <a:t>Good time for </a:t>
            </a:r>
            <a:r>
              <a:rPr lang="en-US" dirty="0" err="1" smtClean="0"/>
              <a:t>sPHENIX</a:t>
            </a:r>
            <a:r>
              <a:rPr lang="en-US" dirty="0" smtClean="0"/>
              <a:t> planning etc.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Possible </a:t>
            </a:r>
            <a:r>
              <a:rPr lang="en-US" dirty="0" smtClean="0"/>
              <a:t>dates (Fri-Sun?)</a:t>
            </a:r>
            <a:endParaRPr lang="en-US" dirty="0" smtClean="0"/>
          </a:p>
          <a:p>
            <a:pPr lvl="1"/>
            <a:r>
              <a:rPr lang="en-US" dirty="0" smtClean="0"/>
              <a:t>Nov. 17-19 </a:t>
            </a:r>
          </a:p>
          <a:p>
            <a:pPr lvl="1"/>
            <a:r>
              <a:rPr lang="en-US" dirty="0" smtClean="0"/>
              <a:t>Dec</a:t>
            </a:r>
            <a:r>
              <a:rPr lang="en-US" dirty="0" smtClean="0"/>
              <a:t>. </a:t>
            </a:r>
            <a:r>
              <a:rPr lang="en-US" dirty="0" smtClean="0"/>
              <a:t>1-3</a:t>
            </a:r>
            <a:endParaRPr lang="en-US" dirty="0" smtClean="0"/>
          </a:p>
          <a:p>
            <a:pPr lvl="1"/>
            <a:r>
              <a:rPr lang="en-US" dirty="0" smtClean="0"/>
              <a:t>Dec. </a:t>
            </a:r>
            <a:r>
              <a:rPr lang="en-US" dirty="0" smtClean="0"/>
              <a:t>8-10</a:t>
            </a:r>
            <a:endParaRPr lang="en-US" dirty="0" smtClean="0"/>
          </a:p>
          <a:p>
            <a:pPr lvl="1"/>
            <a:r>
              <a:rPr lang="en-US" dirty="0" smtClean="0"/>
              <a:t>Jan. </a:t>
            </a:r>
            <a:r>
              <a:rPr lang="en-US" dirty="0" smtClean="0"/>
              <a:t>5 -</a:t>
            </a:r>
            <a:r>
              <a:rPr lang="en-US" dirty="0"/>
              <a:t>7</a:t>
            </a:r>
            <a:r>
              <a:rPr lang="en-US" dirty="0" smtClean="0"/>
              <a:t>, </a:t>
            </a:r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C4BD-003B-C249-B574-BD1A41509915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33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7E418-65C3-AF4B-A336-FDEB7E62215D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35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34212" y="1146631"/>
            <a:ext cx="4232988" cy="493848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0F00-720E-9F4E-B11D-61850E854D4A}" type="datetime1">
              <a:rPr lang="en-US" smtClean="0"/>
              <a:t>6/14/17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489846" y="1219202"/>
            <a:ext cx="4488773" cy="2061111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489845" y="3432711"/>
            <a:ext cx="4488773" cy="105780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9" t="63061" r="9801" b="22756"/>
          <a:stretch/>
        </p:blipFill>
        <p:spPr bwMode="auto">
          <a:xfrm>
            <a:off x="4489842" y="4651911"/>
            <a:ext cx="4501758" cy="853676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267200" y="5106058"/>
            <a:ext cx="4419600" cy="5136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9225"/>
            <a:ext cx="8229600" cy="1143000"/>
          </a:xfrm>
        </p:spPr>
        <p:txBody>
          <a:bodyPr/>
          <a:lstStyle/>
          <a:p>
            <a:r>
              <a:rPr lang="en-US" dirty="0" smtClean="0"/>
              <a:t>MVTX: WBS 1.12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89846" y="5889848"/>
            <a:ext cx="3699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separate MIE as an upgrade project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080385" y="3543907"/>
            <a:ext cx="2186819" cy="18021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06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5500"/>
          </a:xfrm>
        </p:spPr>
        <p:txBody>
          <a:bodyPr/>
          <a:lstStyle/>
          <a:p>
            <a:r>
              <a:rPr lang="en-US" dirty="0" smtClean="0"/>
              <a:t>FPC and </a:t>
            </a:r>
            <a:r>
              <a:rPr lang="en-US" dirty="0" err="1" smtClean="0"/>
              <a:t>FireFly</a:t>
            </a:r>
            <a:r>
              <a:rPr lang="en-US" dirty="0" smtClean="0"/>
              <a:t> Cable Extension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A9A0-F3C1-4F48-A064-D759120854D5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5" y="901163"/>
            <a:ext cx="7273585" cy="545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38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MVTX/INTT Integration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Extend MVTX Service Cables? 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7B55-60F7-3340-98E2-1AF8206351DA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4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045" y="4589685"/>
            <a:ext cx="4893623" cy="18440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223298" y="2330072"/>
            <a:ext cx="2893590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B9EE-9072-CB4C-B075-4A757B4653F4}" type="datetime1">
              <a:rPr lang="en-US" smtClean="0"/>
              <a:t>6/14/17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Ming Liu @sPHENIX Coll. Mtg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36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283357"/>
            <a:ext cx="7886700" cy="303251"/>
          </a:xfrm>
        </p:spPr>
        <p:txBody>
          <a:bodyPr/>
          <a:lstStyle/>
          <a:p>
            <a:r>
              <a:rPr lang="en-GB" sz="24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2210" y="1205769"/>
            <a:ext cx="8208724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5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48885" y="1770414"/>
            <a:ext cx="1967401" cy="408285"/>
          </a:xfrm>
          <a:prstGeom prst="rect">
            <a:avLst/>
          </a:prstGeom>
          <a:noFill/>
        </p:spPr>
        <p:txBody>
          <a:bodyPr wrap="square" lIns="69055" tIns="34528" rIns="69055" bIns="34528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148303" y="2264342"/>
            <a:ext cx="3103548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2700078" y="4078903"/>
            <a:ext cx="3414972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25626" y="4591098"/>
            <a:ext cx="1701297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2649783" y="4905697"/>
            <a:ext cx="324549" cy="207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2999875" y="6023830"/>
            <a:ext cx="1656889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122869" y="6253511"/>
            <a:ext cx="851462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4382927" y="5834128"/>
            <a:ext cx="1371730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2331293" y="5564421"/>
            <a:ext cx="2051634" cy="4430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5009985" y="1738497"/>
            <a:ext cx="3770826" cy="2944933"/>
            <a:chOff x="2322475" y="3022062"/>
            <a:chExt cx="5162458" cy="3317715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2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5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9" y="4188219"/>
              <a:ext cx="1654104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6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80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9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23303" y="2293635"/>
            <a:ext cx="899571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2186210" y="2293635"/>
            <a:ext cx="899571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7205" y="713327"/>
            <a:ext cx="412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Antonello</a:t>
            </a:r>
            <a:r>
              <a:rPr lang="en-US" dirty="0" smtClean="0">
                <a:solidFill>
                  <a:srgbClr val="0000FF"/>
                </a:solidFill>
              </a:rPr>
              <a:t> Di Mauro, Stave PRR 4/27/2017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8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14"/>
            <a:ext cx="9144000" cy="690882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7213-6B64-9948-B0FD-320C786EC426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03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2" y="-31751"/>
            <a:ext cx="9177583" cy="69215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A42F8-35B3-4E46-A5A6-A464C88C4E60}" type="datetime1">
              <a:rPr lang="en-US" smtClean="0"/>
              <a:t>6/14/17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85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3436" y="1146757"/>
            <a:ext cx="3708734" cy="202732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620896" y="1146758"/>
            <a:ext cx="3708734" cy="202732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211320" y="1221845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876591" y="296302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76591" y="270628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76591" y="244773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76591" y="219538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76591" y="194360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76591" y="168447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76591" y="142596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214117" y="307160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214117" y="282936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214117" y="257646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214117" y="231850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214117" y="206392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14117" y="180697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214117" y="155520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214117" y="129607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211320" y="1480115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211320" y="1732750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211320" y="1983277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211319" y="2234981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211317" y="2491819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4211317" y="2748657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4211317" y="2994050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3873794" y="1355904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3873794" y="1614174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3873794" y="1866808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3873793" y="2117337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3873793" y="2369040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3873791" y="2625878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3873791" y="2882716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5052061" y="1221845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5052061" y="1480115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5052061" y="1732750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5052060" y="1983277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5052059" y="2234981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5052058" y="2491819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5052058" y="2748657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5052058" y="2994050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4714534" y="1355904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4714534" y="1614174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4714534" y="1866808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4714534" y="2117337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4714533" y="2369040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4714531" y="2625878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4714531" y="2882716"/>
            <a:ext cx="238760" cy="1560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>
            <a:off x="4751475" y="141508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>
            <a:off x="4818095" y="141508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>
            <a:off x="4882603" y="1415089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/>
          <p:cNvSpPr/>
          <p:nvPr/>
        </p:nvSpPr>
        <p:spPr>
          <a:xfrm>
            <a:off x="4751475" y="167041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/>
          <p:cNvSpPr/>
          <p:nvPr/>
        </p:nvSpPr>
        <p:spPr>
          <a:xfrm>
            <a:off x="4818095" y="167041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/>
          <p:cNvSpPr/>
          <p:nvPr/>
        </p:nvSpPr>
        <p:spPr>
          <a:xfrm>
            <a:off x="4882603" y="167041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/>
          <p:cNvSpPr/>
          <p:nvPr/>
        </p:nvSpPr>
        <p:spPr>
          <a:xfrm>
            <a:off x="4751475" y="191765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/>
          <p:cNvSpPr/>
          <p:nvPr/>
        </p:nvSpPr>
        <p:spPr>
          <a:xfrm>
            <a:off x="4818095" y="191765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/>
          <p:cNvSpPr/>
          <p:nvPr/>
        </p:nvSpPr>
        <p:spPr>
          <a:xfrm>
            <a:off x="4882603" y="191765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/>
          <p:cNvSpPr/>
          <p:nvPr/>
        </p:nvSpPr>
        <p:spPr>
          <a:xfrm>
            <a:off x="4751475" y="217731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/>
          <p:cNvSpPr/>
          <p:nvPr/>
        </p:nvSpPr>
        <p:spPr>
          <a:xfrm>
            <a:off x="4818095" y="217731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/>
          <p:cNvSpPr/>
          <p:nvPr/>
        </p:nvSpPr>
        <p:spPr>
          <a:xfrm>
            <a:off x="4882603" y="217731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/>
          <p:cNvSpPr/>
          <p:nvPr/>
        </p:nvSpPr>
        <p:spPr>
          <a:xfrm>
            <a:off x="4751475" y="242679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/>
          <p:cNvSpPr/>
          <p:nvPr/>
        </p:nvSpPr>
        <p:spPr>
          <a:xfrm>
            <a:off x="4818095" y="242679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/>
          <p:cNvSpPr/>
          <p:nvPr/>
        </p:nvSpPr>
        <p:spPr>
          <a:xfrm>
            <a:off x="4882603" y="242679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/>
          <p:cNvSpPr/>
          <p:nvPr/>
        </p:nvSpPr>
        <p:spPr>
          <a:xfrm>
            <a:off x="4751475" y="267803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/>
          <p:cNvSpPr/>
          <p:nvPr/>
        </p:nvSpPr>
        <p:spPr>
          <a:xfrm>
            <a:off x="4818095" y="267803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/>
          <p:cNvSpPr/>
          <p:nvPr/>
        </p:nvSpPr>
        <p:spPr>
          <a:xfrm>
            <a:off x="4882603" y="267803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/>
          <p:cNvSpPr/>
          <p:nvPr/>
        </p:nvSpPr>
        <p:spPr>
          <a:xfrm>
            <a:off x="4751475" y="2933955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/>
          <p:cNvSpPr/>
          <p:nvPr/>
        </p:nvSpPr>
        <p:spPr>
          <a:xfrm>
            <a:off x="4818095" y="2933955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/>
          <p:cNvSpPr/>
          <p:nvPr/>
        </p:nvSpPr>
        <p:spPr>
          <a:xfrm>
            <a:off x="4882603" y="2933955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/>
          <p:cNvSpPr/>
          <p:nvPr/>
        </p:nvSpPr>
        <p:spPr>
          <a:xfrm>
            <a:off x="5079965" y="304874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/>
          <p:cNvSpPr/>
          <p:nvPr/>
        </p:nvSpPr>
        <p:spPr>
          <a:xfrm>
            <a:off x="5146585" y="304874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/>
          <p:cNvSpPr/>
          <p:nvPr/>
        </p:nvSpPr>
        <p:spPr>
          <a:xfrm>
            <a:off x="5211093" y="304874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/>
          <p:cNvSpPr/>
          <p:nvPr/>
        </p:nvSpPr>
        <p:spPr>
          <a:xfrm>
            <a:off x="5079965" y="2806510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/>
          <p:cNvSpPr/>
          <p:nvPr/>
        </p:nvSpPr>
        <p:spPr>
          <a:xfrm>
            <a:off x="5146585" y="2806510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/>
          <p:cNvSpPr/>
          <p:nvPr/>
        </p:nvSpPr>
        <p:spPr>
          <a:xfrm>
            <a:off x="5211093" y="2806510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/>
          <p:cNvSpPr/>
          <p:nvPr/>
        </p:nvSpPr>
        <p:spPr>
          <a:xfrm>
            <a:off x="5079965" y="254806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/>
          <p:cNvSpPr/>
          <p:nvPr/>
        </p:nvSpPr>
        <p:spPr>
          <a:xfrm>
            <a:off x="5146585" y="254806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Oval 141"/>
          <p:cNvSpPr/>
          <p:nvPr/>
        </p:nvSpPr>
        <p:spPr>
          <a:xfrm>
            <a:off x="5211093" y="254806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Oval 142"/>
          <p:cNvSpPr/>
          <p:nvPr/>
        </p:nvSpPr>
        <p:spPr>
          <a:xfrm>
            <a:off x="5079965" y="229273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Oval 143"/>
          <p:cNvSpPr/>
          <p:nvPr/>
        </p:nvSpPr>
        <p:spPr>
          <a:xfrm>
            <a:off x="5146585" y="229273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Oval 144"/>
          <p:cNvSpPr/>
          <p:nvPr/>
        </p:nvSpPr>
        <p:spPr>
          <a:xfrm>
            <a:off x="5211093" y="2292733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Oval 145"/>
          <p:cNvSpPr/>
          <p:nvPr/>
        </p:nvSpPr>
        <p:spPr>
          <a:xfrm>
            <a:off x="5081845" y="204106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Oval 146"/>
          <p:cNvSpPr/>
          <p:nvPr/>
        </p:nvSpPr>
        <p:spPr>
          <a:xfrm>
            <a:off x="5148466" y="204106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Oval 147"/>
          <p:cNvSpPr/>
          <p:nvPr/>
        </p:nvSpPr>
        <p:spPr>
          <a:xfrm>
            <a:off x="5212973" y="2041062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Oval 148"/>
          <p:cNvSpPr/>
          <p:nvPr/>
        </p:nvSpPr>
        <p:spPr>
          <a:xfrm>
            <a:off x="5077309" y="178411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Oval 149"/>
          <p:cNvSpPr/>
          <p:nvPr/>
        </p:nvSpPr>
        <p:spPr>
          <a:xfrm>
            <a:off x="5143930" y="178411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Oval 150"/>
          <p:cNvSpPr/>
          <p:nvPr/>
        </p:nvSpPr>
        <p:spPr>
          <a:xfrm>
            <a:off x="5208437" y="1784117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Oval 151"/>
          <p:cNvSpPr/>
          <p:nvPr/>
        </p:nvSpPr>
        <p:spPr>
          <a:xfrm>
            <a:off x="5077309" y="153635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Oval 152"/>
          <p:cNvSpPr/>
          <p:nvPr/>
        </p:nvSpPr>
        <p:spPr>
          <a:xfrm>
            <a:off x="5143930" y="153635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Oval 153"/>
          <p:cNvSpPr/>
          <p:nvPr/>
        </p:nvSpPr>
        <p:spPr>
          <a:xfrm>
            <a:off x="5208437" y="1536354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Oval 154"/>
          <p:cNvSpPr/>
          <p:nvPr/>
        </p:nvSpPr>
        <p:spPr>
          <a:xfrm>
            <a:off x="5077309" y="1281030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Oval 155"/>
          <p:cNvSpPr/>
          <p:nvPr/>
        </p:nvSpPr>
        <p:spPr>
          <a:xfrm>
            <a:off x="5143930" y="1281030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Oval 156"/>
          <p:cNvSpPr/>
          <p:nvPr/>
        </p:nvSpPr>
        <p:spPr>
          <a:xfrm>
            <a:off x="5208437" y="1281030"/>
            <a:ext cx="34289" cy="4571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0" name="Straight Connector 249"/>
          <p:cNvCxnSpPr/>
          <p:nvPr/>
        </p:nvCxnSpPr>
        <p:spPr>
          <a:xfrm flipH="1">
            <a:off x="4953291" y="296008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>
            <a:off x="5290817" y="307160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flipH="1">
            <a:off x="5290817" y="282936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H="1">
            <a:off x="5290817" y="256644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>
            <a:off x="4953291" y="270018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flipH="1">
            <a:off x="4953291" y="244773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flipH="1">
            <a:off x="5290817" y="231488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H="1">
            <a:off x="4953291" y="219945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flipH="1">
            <a:off x="4953291" y="194615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5290817" y="206392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flipH="1">
            <a:off x="5290817" y="180697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4953291" y="168395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H="1">
            <a:off x="4953291" y="143046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flipH="1">
            <a:off x="5290817" y="156527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flipH="1">
            <a:off x="5290817" y="129959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Rectangle 264"/>
          <p:cNvSpPr/>
          <p:nvPr/>
        </p:nvSpPr>
        <p:spPr>
          <a:xfrm>
            <a:off x="808357" y="5141491"/>
            <a:ext cx="3704591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3780792" y="4948141"/>
            <a:ext cx="3704591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4211317" y="5080267"/>
            <a:ext cx="238760" cy="5630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3873790" y="5081810"/>
            <a:ext cx="238760" cy="5630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4211317" y="4999654"/>
            <a:ext cx="238760" cy="5630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4211317" y="4888630"/>
            <a:ext cx="238760" cy="5630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3873790" y="4999463"/>
            <a:ext cx="238760" cy="5630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3873790" y="4886818"/>
            <a:ext cx="238760" cy="5630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TextBox 274"/>
          <p:cNvSpPr txBox="1"/>
          <p:nvPr/>
        </p:nvSpPr>
        <p:spPr>
          <a:xfrm>
            <a:off x="1625600" y="3315415"/>
            <a:ext cx="17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Aluminum Flex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5467984" y="3315415"/>
            <a:ext cx="17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Copper Flex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3911098" y="4886817"/>
            <a:ext cx="34289" cy="16895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3977625" y="4885602"/>
            <a:ext cx="34289" cy="16895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4044391" y="4885602"/>
            <a:ext cx="34289" cy="16895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4245426" y="4886209"/>
            <a:ext cx="34289" cy="16895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4311953" y="4884994"/>
            <a:ext cx="34289" cy="16895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4378719" y="4884994"/>
            <a:ext cx="34289" cy="16895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4553-D7F7-3A4F-BD84-2E0364B101B4}" type="datetime1">
              <a:rPr lang="en-US" smtClean="0"/>
              <a:t>6/14/17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2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Pre-proposal Submitted!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520" y="1286217"/>
            <a:ext cx="5634240" cy="491864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</a:t>
            </a:r>
            <a:r>
              <a:rPr lang="en-US" dirty="0" smtClean="0"/>
              <a:t>managers</a:t>
            </a:r>
          </a:p>
          <a:p>
            <a:pPr lvl="1"/>
            <a:r>
              <a:rPr lang="en-US" dirty="0" smtClean="0"/>
              <a:t>Weekly</a:t>
            </a:r>
            <a:r>
              <a:rPr lang="en-US" dirty="0" smtClean="0"/>
              <a:t> </a:t>
            </a:r>
            <a:r>
              <a:rPr lang="en-US" dirty="0" err="1" smtClean="0"/>
              <a:t>proj</a:t>
            </a:r>
            <a:r>
              <a:rPr lang="en-US" dirty="0" smtClean="0"/>
              <a:t>. leaders meeting </a:t>
            </a:r>
            <a:r>
              <a:rPr lang="en-US" dirty="0" smtClean="0"/>
              <a:t>BNL/LANL/LBNL/</a:t>
            </a:r>
            <a:r>
              <a:rPr lang="en-US" dirty="0" smtClean="0"/>
              <a:t>MIT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Plan </a:t>
            </a:r>
            <a:r>
              <a:rPr lang="en-US" dirty="0" smtClean="0"/>
              <a:t>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r>
              <a:rPr lang="en-US" dirty="0" smtClean="0"/>
              <a:t>Funding in </a:t>
            </a:r>
            <a:r>
              <a:rPr lang="en-US" dirty="0" smtClean="0"/>
              <a:t>FY18, </a:t>
            </a:r>
            <a:r>
              <a:rPr lang="en-US" dirty="0" smtClean="0"/>
              <a:t>stave production @CERN in Aug. 2018+, ~6 months; </a:t>
            </a:r>
            <a:endParaRPr lang="en-US" dirty="0" smtClean="0"/>
          </a:p>
          <a:p>
            <a:pPr lvl="2"/>
            <a:r>
              <a:rPr lang="en-US" dirty="0"/>
              <a:t>O</a:t>
            </a:r>
            <a:r>
              <a:rPr lang="en-US" dirty="0" smtClean="0"/>
              <a:t>ther </a:t>
            </a:r>
            <a:r>
              <a:rPr lang="en-US" dirty="0" smtClean="0"/>
              <a:t>options being explored for stave production @CERN/CCNU for delayed funding</a:t>
            </a:r>
          </a:p>
          <a:p>
            <a:pPr lvl="1"/>
            <a:endParaRPr lang="en-US" dirty="0"/>
          </a:p>
          <a:p>
            <a:r>
              <a:rPr lang="en-US" dirty="0" smtClean="0"/>
              <a:t>BNL Director’s </a:t>
            </a:r>
            <a:r>
              <a:rPr lang="en-US" dirty="0" smtClean="0"/>
              <a:t>Review:  July 10-11, 2017</a:t>
            </a:r>
            <a:endParaRPr lang="en-US" dirty="0" smtClean="0"/>
          </a:p>
          <a:p>
            <a:pPr lvl="1"/>
            <a:r>
              <a:rPr lang="en-US" dirty="0" smtClean="0"/>
              <a:t>Expand </a:t>
            </a:r>
            <a:r>
              <a:rPr lang="en-US" dirty="0" smtClean="0"/>
              <a:t>science </a:t>
            </a:r>
            <a:r>
              <a:rPr lang="en-US" dirty="0" smtClean="0"/>
              <a:t>case, “</a:t>
            </a:r>
            <a:r>
              <a:rPr lang="en-US" dirty="0" smtClean="0"/>
              <a:t>CD0</a:t>
            </a:r>
            <a:r>
              <a:rPr lang="en-US" dirty="0" smtClean="0"/>
              <a:t>” </a:t>
            </a:r>
          </a:p>
          <a:p>
            <a:pPr lvl="1"/>
            <a:r>
              <a:rPr lang="en-US" dirty="0" smtClean="0"/>
              <a:t>Update Cost </a:t>
            </a:r>
            <a:r>
              <a:rPr lang="en-US" dirty="0" smtClean="0"/>
              <a:t>&amp; </a:t>
            </a:r>
            <a:r>
              <a:rPr lang="en-US" dirty="0" smtClean="0"/>
              <a:t>Schedule, </a:t>
            </a:r>
            <a:r>
              <a:rPr lang="en-US" dirty="0" smtClean="0"/>
              <a:t>“CD1”</a:t>
            </a:r>
          </a:p>
          <a:p>
            <a:pPr lvl="1"/>
            <a:r>
              <a:rPr lang="en-US" dirty="0" smtClean="0"/>
              <a:t>A dry run </a:t>
            </a:r>
            <a:r>
              <a:rPr lang="en-US" dirty="0" smtClean="0"/>
              <a:t>next Monday 6/19</a:t>
            </a:r>
            <a:endParaRPr lang="en-US" dirty="0" smtClean="0"/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60" y="1286218"/>
            <a:ext cx="3312240" cy="4286428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D4134-088A-4D4B-984B-E533BA1DAF32}" type="datetime1">
              <a:rPr lang="en-US" smtClean="0"/>
              <a:t>6/14/17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18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85" y="125057"/>
            <a:ext cx="8227684" cy="1156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HICs Assembly </a:t>
            </a:r>
            <a:r>
              <a:rPr lang="en-US" dirty="0" smtClean="0"/>
              <a:t>Lab @CCNU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/>
              <a:t>	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FF"/>
                </a:solidFill>
              </a:rPr>
              <a:t>space </a:t>
            </a:r>
            <a:r>
              <a:rPr lang="en-US" sz="2000" dirty="0" smtClean="0">
                <a:solidFill>
                  <a:srgbClr val="0000FF"/>
                </a:solidFill>
              </a:rPr>
              <a:t>~ 70m</a:t>
            </a:r>
            <a:r>
              <a:rPr lang="en-US" sz="2000" baseline="30000" dirty="0" smtClean="0">
                <a:solidFill>
                  <a:srgbClr val="0000FF"/>
                </a:solidFill>
              </a:rPr>
              <a:t>2 </a:t>
            </a:r>
            <a:r>
              <a:rPr lang="en-US" sz="2000" dirty="0" smtClean="0">
                <a:solidFill>
                  <a:srgbClr val="0000FF"/>
                </a:solidFill>
              </a:rPr>
              <a:t>(1K </a:t>
            </a:r>
            <a:r>
              <a:rPr lang="en-US" sz="2000" dirty="0" smtClean="0">
                <a:solidFill>
                  <a:srgbClr val="0000FF"/>
                </a:solidFill>
              </a:rPr>
              <a:t>clean </a:t>
            </a:r>
            <a:r>
              <a:rPr lang="en-US" sz="2000" dirty="0" smtClean="0">
                <a:solidFill>
                  <a:srgbClr val="0000FF"/>
                </a:solidFill>
              </a:rPr>
              <a:t>room); 20m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(10K clean room, 2.9m head room)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2" y="3489786"/>
            <a:ext cx="9108411" cy="2858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171" y="1381065"/>
            <a:ext cx="31833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and FPC gluing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Gluing FPC/MAPS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mounting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Wire Bonding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Electrical circuit testing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torage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2484500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</a:t>
            </a:r>
            <a:r>
              <a:rPr lang="en-US" dirty="0" smtClean="0"/>
              <a:t>Doing at present: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Stave assembly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carbon structures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204" y="4996069"/>
            <a:ext cx="966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storage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454" y="5185417"/>
            <a:ext cx="211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Gluing &amp; assembly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tables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687403"/>
            <a:ext cx="132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Test bench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3887" y="3407829"/>
            <a:ext cx="171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Chip mounting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8392" y="3771745"/>
            <a:ext cx="160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Wire bonding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7709" y="1565737"/>
            <a:ext cx="3553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Machine shop: (Sun, </a:t>
            </a:r>
            <a:r>
              <a:rPr lang="en-US" dirty="0" err="1" smtClean="0"/>
              <a:t>Daming</a:t>
            </a:r>
            <a:r>
              <a:rPr lang="en-US" dirty="0" smtClean="0"/>
              <a:t>, Tech.)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CNC etc.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Simple mechanical structures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DC14-33CD-0E4A-8F2C-028FBA0EF321}" type="datetime1">
              <a:rPr lang="en-US" smtClean="0"/>
              <a:t>6/14/17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3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2" y="2"/>
            <a:ext cx="4096369" cy="9674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CCNU Plan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46" y="967408"/>
            <a:ext cx="4598192" cy="547314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Experts and Designers of  ALICE MAPS/ALPIDE on-chip electronics</a:t>
            </a:r>
          </a:p>
          <a:p>
            <a:pPr lvl="1"/>
            <a:r>
              <a:rPr lang="en-US" dirty="0" smtClean="0"/>
              <a:t>Analogy circuit </a:t>
            </a:r>
            <a:r>
              <a:rPr lang="mr-IN" dirty="0" smtClean="0"/>
              <a:t>–</a:t>
            </a:r>
            <a:r>
              <a:rPr lang="en-US" dirty="0" smtClean="0"/>
              <a:t> Dr. </a:t>
            </a:r>
            <a:r>
              <a:rPr lang="en-US" dirty="0" err="1" smtClean="0"/>
              <a:t>Chaosong</a:t>
            </a:r>
            <a:r>
              <a:rPr lang="en-US" dirty="0" smtClean="0"/>
              <a:t> Gao</a:t>
            </a:r>
          </a:p>
          <a:p>
            <a:pPr lvl="1"/>
            <a:r>
              <a:rPr lang="en-US" dirty="0" smtClean="0"/>
              <a:t>Digital circuit </a:t>
            </a:r>
            <a:r>
              <a:rPr lang="mr-IN" dirty="0" smtClean="0"/>
              <a:t>–</a:t>
            </a:r>
            <a:r>
              <a:rPr lang="en-US" dirty="0" smtClean="0"/>
              <a:t> Dr. Ping Yang</a:t>
            </a:r>
          </a:p>
          <a:p>
            <a:pPr lvl="1"/>
            <a:r>
              <a:rPr lang="en-US" dirty="0" smtClean="0"/>
              <a:t>They will help us!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PLAC </a:t>
            </a:r>
            <a:r>
              <a:rPr lang="mr-IN" dirty="0" smtClean="0"/>
              <a:t>–</a:t>
            </a:r>
            <a:r>
              <a:rPr lang="en-US" dirty="0" smtClean="0"/>
              <a:t> Pixel Lab At CCNU</a:t>
            </a:r>
          </a:p>
          <a:p>
            <a:pPr lvl="1"/>
            <a:r>
              <a:rPr lang="en-US" dirty="0" smtClean="0"/>
              <a:t>Also interested in mechanical system integration </a:t>
            </a:r>
          </a:p>
          <a:p>
            <a:pPr lvl="1"/>
            <a:r>
              <a:rPr lang="en-US" dirty="0" smtClean="0"/>
              <a:t>Plan to hire a full time engineer to work on </a:t>
            </a:r>
            <a:r>
              <a:rPr lang="en-US" dirty="0" err="1" smtClean="0"/>
              <a:t>sPHENIX</a:t>
            </a:r>
            <a:r>
              <a:rPr lang="en-US" dirty="0" smtClean="0"/>
              <a:t> integration effort 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Visit LANL 6-12 months, work on preliminary conceptual design for the MVTX/INTT/TPC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Physics simulation and analysis</a:t>
            </a:r>
          </a:p>
          <a:p>
            <a:pPr lvl="1"/>
            <a:r>
              <a:rPr lang="en-US" dirty="0" smtClean="0"/>
              <a:t>Many students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4" y="483703"/>
            <a:ext cx="3834213" cy="2525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3" y="3561393"/>
            <a:ext cx="3619371" cy="2788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987" y="598075"/>
            <a:ext cx="56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3859" y="614597"/>
            <a:ext cx="63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2239" y="3540135"/>
            <a:ext cx="194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PLAC Ass. Director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Dr. </a:t>
            </a:r>
            <a:r>
              <a:rPr lang="en-US" b="1" dirty="0" err="1" smtClean="0">
                <a:solidFill>
                  <a:srgbClr val="FFFF00"/>
                </a:solidFill>
              </a:rPr>
              <a:t>Xiangming</a:t>
            </a:r>
            <a:r>
              <a:rPr lang="en-US" b="1" dirty="0" smtClean="0">
                <a:solidFill>
                  <a:srgbClr val="FFFF00"/>
                </a:solidFill>
              </a:rPr>
              <a:t> Sun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B76A-A8A2-4347-A51C-525C4E624F9B}" type="datetime1">
              <a:rPr lang="en-US" smtClean="0"/>
              <a:t>6/14/17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5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42</a:t>
            </a:fld>
            <a:endParaRPr lang="en-US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497413" y="6070226"/>
            <a:ext cx="6487799" cy="851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497409" y="1314507"/>
            <a:ext cx="0" cy="4831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61408" y="1775092"/>
            <a:ext cx="1164470" cy="202945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8253" y="1387537"/>
            <a:ext cx="247650" cy="4809317"/>
            <a:chOff x="410601" y="1207987"/>
            <a:chExt cx="330200" cy="480931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9" name="AutoShape 50"/>
            <p:cNvCxnSpPr>
              <a:cxnSpLocks noChangeShapeType="1"/>
              <a:endCxn id="8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785936" y="1387537"/>
            <a:ext cx="247650" cy="4801016"/>
            <a:chOff x="2967005" y="1207987"/>
            <a:chExt cx="330200" cy="480101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3" name="AutoShape 52"/>
            <p:cNvCxnSpPr>
              <a:cxnSpLocks noChangeShapeType="1"/>
              <a:stCxn id="11" idx="0"/>
              <a:endCxn id="12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2933619" y="1387542"/>
            <a:ext cx="247650" cy="4776113"/>
            <a:chOff x="4240709" y="1207987"/>
            <a:chExt cx="330200" cy="4776113"/>
          </a:xfrm>
        </p:grpSpPr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7" name="AutoShape 54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6669" y="1387539"/>
            <a:ext cx="247650" cy="4767812"/>
            <a:chOff x="8061822" y="1207987"/>
            <a:chExt cx="330200" cy="4767812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1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5228985" y="1387539"/>
            <a:ext cx="247650" cy="4784415"/>
            <a:chOff x="6788117" y="1207987"/>
            <a:chExt cx="330200" cy="4784414"/>
          </a:xfrm>
        </p:grpSpPr>
        <p:sp>
          <p:nvSpPr>
            <p:cNvPr id="23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5" name="AutoShape 69"/>
            <p:cNvCxnSpPr>
              <a:cxnSpLocks noChangeShapeType="1"/>
              <a:stCxn id="23" idx="0"/>
              <a:endCxn id="24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081302" y="1387545"/>
            <a:ext cx="247650" cy="4792715"/>
            <a:chOff x="5514413" y="1207987"/>
            <a:chExt cx="330200" cy="4792715"/>
          </a:xfrm>
        </p:grpSpPr>
        <p:sp>
          <p:nvSpPr>
            <p:cNvPr id="27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9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873604" y="2400435"/>
            <a:ext cx="115998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885906" y="948285"/>
            <a:ext cx="75642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126935" y="948285"/>
            <a:ext cx="77280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191695" y="948285"/>
            <a:ext cx="81304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328955" y="948285"/>
            <a:ext cx="79983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5476635" y="948285"/>
            <a:ext cx="785736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55561" y="5581375"/>
            <a:ext cx="282985" cy="21213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57374" y="4790691"/>
            <a:ext cx="695436" cy="3416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@ Surface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6046725" y="5125908"/>
            <a:ext cx="535948" cy="266409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Installation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6445561" y="5541215"/>
            <a:ext cx="695436" cy="3416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in ALICE</a:t>
            </a: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1768338" y="2668595"/>
            <a:ext cx="127006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2460466" y="3011923"/>
            <a:ext cx="1216187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3387417" y="1680167"/>
            <a:ext cx="1195831" cy="412168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CMOS processing, thinning &amp; dicing, test</a:t>
            </a: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1144405" y="3284121"/>
            <a:ext cx="121325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 smtClean="0">
                <a:solidFill>
                  <a:srgbClr val="000090"/>
                </a:solidFill>
                <a:latin typeface="Arial" charset="0"/>
              </a:rPr>
              <a:t>HIC </a:t>
            </a:r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and Stave</a:t>
            </a:r>
            <a:endParaRPr lang="en-GB" sz="11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645406" y="33259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691441" y="3779790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Mechanical Support Structures</a:t>
            </a: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787882" y="5125048"/>
            <a:ext cx="1123331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1856424" y="5118172"/>
            <a:ext cx="1201027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164116" y="5132299"/>
            <a:ext cx="1041014" cy="1980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5001" y="2262359"/>
            <a:ext cx="3314156" cy="132954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534932" y="1757476"/>
            <a:ext cx="302907" cy="192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9028" y="2384280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2" name="AutoShape 7"/>
          <p:cNvSpPr>
            <a:spLocks noChangeArrowheads="1"/>
          </p:cNvSpPr>
          <p:nvPr/>
        </p:nvSpPr>
        <p:spPr bwMode="auto">
          <a:xfrm>
            <a:off x="2816856" y="46213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36490" y="4415884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9068" y="4400692"/>
            <a:ext cx="302907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87875" y="4125489"/>
            <a:ext cx="1121886" cy="234859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1914238" y="4122816"/>
            <a:ext cx="693062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975246" y="6153937"/>
            <a:ext cx="68854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2232649" y="6153937"/>
            <a:ext cx="68523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3337651" y="6153937"/>
            <a:ext cx="66708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4461705" y="6153937"/>
            <a:ext cx="64863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595281" y="6153937"/>
            <a:ext cx="6670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1105" y="5387981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88791" y="5375281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707569" y="4734195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4075204" y="5475307"/>
            <a:ext cx="78111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Commissioning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56317" y="5687439"/>
            <a:ext cx="917888" cy="12700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80834" y="5661358"/>
            <a:ext cx="760546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008000"/>
                </a:solidFill>
              </a:rPr>
              <a:t>11 months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2961691" y="3837049"/>
            <a:ext cx="800426" cy="250515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>
                <a:solidFill>
                  <a:srgbClr val="C00000"/>
                </a:solidFill>
              </a:rPr>
              <a:t>Dry Assembly Test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2603038" y="4131471"/>
            <a:ext cx="251114" cy="228736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35446" y="456003"/>
            <a:ext cx="8025476" cy="212376"/>
            <a:chOff x="313923" y="456001"/>
            <a:chExt cx="7150100" cy="21237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682978" y="456001"/>
              <a:ext cx="67260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pic>
        <p:nvPicPr>
          <p:cNvPr id="73" name="Picture 7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8" y="107961"/>
            <a:ext cx="386233" cy="696091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16003" y="93610"/>
            <a:ext cx="4291229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Overall ITS Planning (Simplified Global View)</a:t>
            </a:r>
          </a:p>
        </p:txBody>
      </p:sp>
      <p:sp>
        <p:nvSpPr>
          <p:cNvPr id="75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fld id="{97B5BD23-99B5-5048-A8BC-3523D8282219}" type="datetime1">
              <a:rPr lang="en-US" smtClean="0"/>
              <a:t>6/14/17</a:t>
            </a:fld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66154" y="1822714"/>
            <a:ext cx="256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Stave PRR Presentation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1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25865" y="1503699"/>
            <a:ext cx="2198337" cy="444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5865" y="4480793"/>
            <a:ext cx="2198337" cy="44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43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6734" y="1208139"/>
            <a:ext cx="5492903" cy="43377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EDR (Oct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15) </a:t>
            </a:r>
            <a:r>
              <a:rPr lang="en-US" sz="1500" dirty="0">
                <a:solidFill>
                  <a:srgbClr val="4F81BD"/>
                </a:solidFill>
              </a:rPr>
              <a:t> 		 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rgbClr val="00B050"/>
                </a:solidFill>
              </a:rPr>
              <a:t>EDR (May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PRR (Nov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  <a:r>
              <a:rPr lang="en-US" sz="1500" dirty="0">
                <a:solidFill>
                  <a:srgbClr val="4F81BD"/>
                </a:solidFill>
              </a:rPr>
              <a:t> 		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endParaRPr lang="en-US" sz="1500" dirty="0">
              <a:solidFill>
                <a:srgbClr val="4F81BD"/>
              </a:solidFill>
            </a:endParaRP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Service Barrel Mechanics - </a:t>
            </a:r>
            <a:r>
              <a:rPr lang="en-US" sz="1500" dirty="0">
                <a:solidFill>
                  <a:srgbClr val="00B050"/>
                </a:solidFill>
              </a:rPr>
              <a:t>EDR (Dec ‘16):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00B050"/>
                </a:solidFill>
              </a:rPr>
              <a:t>EDR (Jan ‘17): done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(Apr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 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chemeClr val="accent1"/>
                </a:solidFill>
              </a:rPr>
              <a:t>Service Barrel Mechanics –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(May 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E46C0A"/>
                </a:solidFill>
              </a:rPr>
              <a:t>PRR (Dec </a:t>
            </a:r>
            <a:r>
              <a:rPr lang="fr-FR" sz="1500" dirty="0">
                <a:solidFill>
                  <a:srgbClr val="E46C0A"/>
                </a:solidFill>
              </a:rPr>
              <a:t>’</a:t>
            </a:r>
            <a:r>
              <a:rPr lang="en-US" sz="1500" dirty="0">
                <a:solidFill>
                  <a:srgbClr val="E46C0A"/>
                </a:solidFill>
              </a:rPr>
              <a:t>17)</a:t>
            </a:r>
          </a:p>
        </p:txBody>
      </p:sp>
      <p:pic>
        <p:nvPicPr>
          <p:cNvPr id="4" name="Picture 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5" y="107957"/>
            <a:ext cx="386233" cy="69609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000" y="93602"/>
            <a:ext cx="2626360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Project Review Milestones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5443" y="617577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4251" y="456003"/>
            <a:ext cx="708780" cy="1615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10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fld id="{00EDBA9D-40C4-CA42-A26A-B09A1EF573C9}" type="datetime1">
              <a:rPr lang="en-US" smtClean="0"/>
              <a:t>6/14/17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6224" y="1503699"/>
            <a:ext cx="41954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 Production Readiness Review: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4/27/2017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Stave </a:t>
            </a:r>
            <a:r>
              <a:rPr lang="en-US" dirty="0"/>
              <a:t>p</a:t>
            </a:r>
            <a:r>
              <a:rPr lang="en-US" dirty="0" smtClean="0"/>
              <a:t>roduction starts </a:t>
            </a:r>
            <a:r>
              <a:rPr lang="en-US" dirty="0"/>
              <a:t> </a:t>
            </a:r>
            <a:r>
              <a:rPr lang="en-US" dirty="0" smtClean="0"/>
              <a:t>~May/June;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IB by Jan 2018;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IB by July 2018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 people + others/MVTX work on stave production from May 2017 at </a:t>
            </a:r>
            <a:r>
              <a:rPr lang="en-US" dirty="0" smtClean="0"/>
              <a:t>CERN, prototype available soon at LANL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Fully working staves for R&amp;D available ~Jan 2018;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Near final readout RU/CRU: ~12/2017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6858" y="706235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0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External trigger setting with a pulse generator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806" y="1229717"/>
            <a:ext cx="4118580" cy="478787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Use Chip 4 for test.</a:t>
            </a:r>
          </a:p>
          <a:p>
            <a:r>
              <a:rPr lang="en-US" sz="2800" dirty="0"/>
              <a:t>Use a pulse generator as the external trigger source. </a:t>
            </a:r>
            <a:r>
              <a:rPr lang="en-US" sz="2800" dirty="0" smtClean="0"/>
              <a:t>Now use 2MHz square pulse.</a:t>
            </a:r>
          </a:p>
          <a:p>
            <a:r>
              <a:rPr lang="en-US" sz="2800" dirty="0" smtClean="0"/>
              <a:t>Readout the FE trigger output of the MOSAIC board and check in the oscilloscope.</a:t>
            </a:r>
          </a:p>
          <a:p>
            <a:r>
              <a:rPr lang="en-US" sz="2800" dirty="0" smtClean="0"/>
              <a:t>Need to tune the external trigger to be in the phase locker.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 descr="external_trigger_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14" y="1179317"/>
            <a:ext cx="4160285" cy="5261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6091" y="1491800"/>
            <a:ext cx="1932941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Oscilloscope readout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MOSAIC trigger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7125718" y="1784188"/>
            <a:ext cx="490373" cy="292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16091" y="2228979"/>
            <a:ext cx="17848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Function generator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7125719" y="2398256"/>
            <a:ext cx="490372" cy="146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032931" y="2803446"/>
            <a:ext cx="490373" cy="292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23304" y="2634169"/>
            <a:ext cx="13091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Power supply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3484" y="5145223"/>
            <a:ext cx="213001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MOSAIC board with</a:t>
            </a:r>
          </a:p>
          <a:p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xternal trigger from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</a:t>
            </a:r>
            <a:r>
              <a:rPr lang="en-US" sz="1600" dirty="0" smtClean="0">
                <a:solidFill>
                  <a:srgbClr val="FF0000"/>
                </a:solidFill>
              </a:rPr>
              <a:t>he function generator.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893906" y="5354823"/>
            <a:ext cx="384212" cy="1184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C6EA-A881-6640-AFAB-4BE6EF1E775D}" type="datetime1">
              <a:rPr lang="en-US" smtClean="0"/>
              <a:t>6/14/17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81" y="1218865"/>
            <a:ext cx="8580544" cy="97291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600 Mb/s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threshold per pixel and the average value is 394.33±41.79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 descr="FitValues_170523_152351.dat_threshol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91777"/>
            <a:ext cx="6858000" cy="4285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3441" y="702365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Xuan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B4C3-99DD-934F-9759-E7216078ECCC}" type="datetime1">
              <a:rPr lang="en-US" smtClean="0"/>
              <a:t>6/14/17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55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5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89" y="472557"/>
            <a:ext cx="5478015" cy="5883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95" y="568746"/>
            <a:ext cx="33380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 </a:t>
            </a:r>
            <a:r>
              <a:rPr lang="en-US" sz="3600" b="1" dirty="0" smtClean="0">
                <a:solidFill>
                  <a:srgbClr val="FF0000"/>
                </a:solidFill>
              </a:rPr>
              <a:t>growing collaboration!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 err="1" smtClean="0"/>
              <a:t>sPHENIX</a:t>
            </a:r>
            <a:r>
              <a:rPr lang="en-US" dirty="0" smtClean="0"/>
              <a:t>/MVTX members: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Czech groups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CCNU </a:t>
            </a:r>
            <a:r>
              <a:rPr lang="mr-IN" dirty="0">
                <a:solidFill>
                  <a:srgbClr val="0000FF"/>
                </a:solidFill>
              </a:rPr>
              <a:t>–</a:t>
            </a:r>
            <a:r>
              <a:rPr lang="en-US" dirty="0">
                <a:solidFill>
                  <a:srgbClr val="0000FF"/>
                </a:solidFill>
              </a:rPr>
              <a:t> lab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USTC</a:t>
            </a:r>
          </a:p>
          <a:p>
            <a:pPr marL="285750" indent="-285750">
              <a:buFontTx/>
              <a:buChar char="-"/>
            </a:pPr>
            <a:r>
              <a:rPr lang="en-US" dirty="0"/>
              <a:t>Peking Univ. </a:t>
            </a: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30E0E-1800-454A-A35C-27DD73F8F8F2}" type="datetime1">
              <a:rPr lang="en-US" smtClean="0"/>
              <a:t>6/14/17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8995" y="3905291"/>
            <a:ext cx="250581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great </a:t>
            </a:r>
            <a:r>
              <a:rPr lang="en-US" dirty="0"/>
              <a:t>o</a:t>
            </a:r>
            <a:r>
              <a:rPr lang="en-US" dirty="0" smtClean="0"/>
              <a:t>pportunity for: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Physics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Detector R&amp;D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Hardware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Offline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1000199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990602"/>
            <a:ext cx="4495800" cy="50059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Frontend:  ALICE</a:t>
            </a:r>
            <a:r>
              <a:rPr lang="en-US" dirty="0" smtClean="0"/>
              <a:t>/ITS, </a:t>
            </a:r>
            <a:r>
              <a:rPr lang="en-US" dirty="0" smtClean="0"/>
              <a:t>RU </a:t>
            </a:r>
            <a:endParaRPr lang="en-US" dirty="0" smtClean="0"/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</a:t>
            </a:r>
            <a:r>
              <a:rPr lang="en-US" dirty="0" smtClean="0">
                <a:solidFill>
                  <a:srgbClr val="008000"/>
                </a:solidFill>
              </a:rPr>
              <a:t>/reprogram </a:t>
            </a:r>
            <a:r>
              <a:rPr lang="en-US" dirty="0" smtClean="0">
                <a:solidFill>
                  <a:srgbClr val="008000"/>
                </a:solidFill>
              </a:rPr>
              <a:t>RU &amp; FELIX </a:t>
            </a:r>
            <a:r>
              <a:rPr lang="en-US" dirty="0" smtClean="0">
                <a:solidFill>
                  <a:srgbClr val="008000"/>
                </a:solidFill>
              </a:rPr>
              <a:t>for </a:t>
            </a:r>
            <a:r>
              <a:rPr lang="en-US" dirty="0" err="1" smtClean="0">
                <a:solidFill>
                  <a:srgbClr val="008000"/>
                </a:solidFill>
              </a:rPr>
              <a:t>sPHENIX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lvl="2"/>
            <a:r>
              <a:rPr lang="en-US" b="1" dirty="0" smtClean="0"/>
              <a:t>R</a:t>
            </a:r>
            <a:r>
              <a:rPr lang="en-US" b="1" dirty="0" smtClean="0"/>
              <a:t>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err="1" smtClean="0"/>
              <a:t>sPHENIX</a:t>
            </a:r>
            <a:r>
              <a:rPr lang="en-US" dirty="0" smtClean="0"/>
              <a:t> personnel help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</a:t>
            </a:r>
            <a:r>
              <a:rPr lang="en-US" dirty="0" smtClean="0"/>
              <a:t>RU &amp; FELIX </a:t>
            </a:r>
            <a:r>
              <a:rPr lang="en-US" dirty="0" smtClean="0"/>
              <a:t>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Final assembly and test in </a:t>
            </a:r>
            <a:r>
              <a:rPr lang="en-US" dirty="0" smtClean="0"/>
              <a:t>US, LBNL/BNL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copy ALICE</a:t>
            </a:r>
          </a:p>
          <a:p>
            <a:pPr lvl="2"/>
            <a:r>
              <a:rPr lang="en-US" dirty="0" smtClean="0"/>
              <a:t>LV/HV, </a:t>
            </a:r>
            <a:r>
              <a:rPr lang="en-US" dirty="0" smtClean="0"/>
              <a:t>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90602"/>
            <a:ext cx="4337050" cy="50059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(some)</a:t>
            </a:r>
            <a:r>
              <a:rPr lang="en-US" dirty="0" smtClean="0"/>
              <a:t> changes to 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</a:t>
            </a:r>
            <a:r>
              <a:rPr lang="en-US" dirty="0" smtClean="0">
                <a:solidFill>
                  <a:srgbClr val="008000"/>
                </a:solidFill>
              </a:rPr>
              <a:t>and Service half barrels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5B28-E06C-7941-B022-66DC61A654EF}" type="datetime1">
              <a:rPr lang="en-US" smtClean="0"/>
              <a:t>6/14/17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49362" y="6006787"/>
            <a:ext cx="632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WBS 1.12: a new MIE fund the full MAPS Vertex Detector, ~$5M</a:t>
            </a:r>
          </a:p>
        </p:txBody>
      </p:sp>
    </p:spTree>
    <p:extLst>
      <p:ext uri="{BB962C8B-B14F-4D97-AF65-F5344CB8AC3E}">
        <p14:creationId xmlns:p14="http://schemas.microsoft.com/office/powerpoint/2010/main" val="257282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6" y="4490175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8" y="4731636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43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9960" y="3207435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4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701"/>
            <a:ext cx="7734300" cy="1316503"/>
            <a:chOff x="704850" y="1118699"/>
            <a:chExt cx="7734300" cy="1316500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3"/>
                <a:chOff x="704850" y="1118699"/>
                <a:chExt cx="7548667" cy="38736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2"/>
              <a:chOff x="1447800" y="1696537"/>
              <a:chExt cx="6922255" cy="73866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556134"/>
            <a:ext cx="6537780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ALICE/ITS: 11/2016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and Stave Space frames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staves</a:t>
            </a:r>
            <a:r>
              <a:rPr lang="en-US" sz="1400" dirty="0"/>
              <a:t> </a:t>
            </a:r>
            <a:r>
              <a:rPr lang="en-US" sz="1400" dirty="0" smtClean="0"/>
              <a:t>and RU &amp; CRU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MVTX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6"/>
            <a:ext cx="1376384" cy="484831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5005376" y="4359398"/>
              <a:ext cx="1073503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 Assembly </a:t>
              </a:r>
            </a:p>
            <a:p>
              <a:pPr algn="ctr"/>
              <a:r>
                <a:rPr lang="en-US" sz="1100" dirty="0" smtClean="0"/>
                <a:t>&amp; Test @LBNL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8"/>
            <a:ext cx="1310816" cy="484831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8"/>
              <a:ext cx="1310816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695754" y="4389634"/>
            <a:ext cx="1372488" cy="779264"/>
            <a:chOff x="4877454" y="4355483"/>
            <a:chExt cx="1502297" cy="541328"/>
          </a:xfrm>
        </p:grpSpPr>
        <p:sp>
          <p:nvSpPr>
            <p:cNvPr id="51" name="TextBox 50"/>
            <p:cNvSpPr txBox="1"/>
            <p:nvPr/>
          </p:nvSpPr>
          <p:spPr>
            <a:xfrm>
              <a:off x="4877454" y="4362307"/>
              <a:ext cx="1502297" cy="534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“RU” </a:t>
              </a:r>
              <a:r>
                <a:rPr lang="en-US" sz="1100" dirty="0" smtClean="0"/>
                <a:t>prod @CERN</a:t>
              </a:r>
            </a:p>
            <a:p>
              <a:r>
                <a:rPr lang="en-US" sz="1100" dirty="0" smtClean="0"/>
                <a:t>“FELIX” </a:t>
              </a:r>
              <a:r>
                <a:rPr lang="en-US" sz="1100" dirty="0" smtClean="0"/>
                <a:t>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12" y="4731635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3"/>
            <a:ext cx="179596" cy="6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4" y="4338452"/>
            <a:ext cx="996869" cy="781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4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62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29CE7-0DA9-5B45-841F-DCFAC6769790}" type="datetime1">
              <a:rPr lang="en-US" smtClean="0"/>
              <a:t>6/14/17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9" y="3034347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6" y="2130891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80" y="2332681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3"/>
            <a:ext cx="97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baseline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31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93"/>
            <a:ext cx="8229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Prepare for the BNL Director’s </a:t>
            </a:r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6418" y="1252842"/>
            <a:ext cx="7174281" cy="498369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Science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reliminary for a </a:t>
            </a:r>
            <a:r>
              <a:rPr lang="en-US" dirty="0" smtClean="0"/>
              <a:t>dry </a:t>
            </a:r>
            <a:r>
              <a:rPr lang="en-US" dirty="0" smtClean="0"/>
              <a:t>run next week</a:t>
            </a:r>
            <a:endParaRPr lang="en-US" dirty="0" smtClean="0"/>
          </a:p>
          <a:p>
            <a:pPr lvl="2"/>
            <a:r>
              <a:rPr lang="en-US" dirty="0" smtClean="0"/>
              <a:t>B hadron physics </a:t>
            </a:r>
          </a:p>
          <a:p>
            <a:pPr lvl="2"/>
            <a:r>
              <a:rPr lang="en-US" dirty="0" smtClean="0"/>
              <a:t>B-jet physics </a:t>
            </a:r>
          </a:p>
          <a:p>
            <a:pPr lvl="2"/>
            <a:r>
              <a:rPr lang="en-US" dirty="0" smtClean="0"/>
              <a:t>Detector performance </a:t>
            </a:r>
            <a:r>
              <a:rPr lang="en-US" dirty="0" smtClean="0"/>
              <a:t>plots</a:t>
            </a:r>
          </a:p>
          <a:p>
            <a:pPr lvl="1"/>
            <a:r>
              <a:rPr lang="en-US" dirty="0" smtClean="0"/>
              <a:t>Near final “money plots” </a:t>
            </a:r>
            <a:r>
              <a:rPr lang="en-US" dirty="0"/>
              <a:t>for </a:t>
            </a:r>
            <a:r>
              <a:rPr lang="en-US" dirty="0" smtClean="0"/>
              <a:t>July review  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Cost and Schedule</a:t>
            </a:r>
          </a:p>
          <a:p>
            <a:pPr lvl="1"/>
            <a:r>
              <a:rPr lang="en-US" dirty="0" smtClean="0"/>
              <a:t>Updated WBS structure and org chart</a:t>
            </a:r>
          </a:p>
          <a:p>
            <a:pPr lvl="1"/>
            <a:r>
              <a:rPr lang="en-US" dirty="0" smtClean="0"/>
              <a:t>Work in progress,</a:t>
            </a:r>
            <a:r>
              <a:rPr lang="en-US" dirty="0" smtClean="0"/>
              <a:t> cost &amp; schedule, 6/5/2017 </a:t>
            </a:r>
          </a:p>
          <a:p>
            <a:endParaRPr lang="en-US" dirty="0" smtClean="0"/>
          </a:p>
          <a:p>
            <a:r>
              <a:rPr lang="en-US" dirty="0" smtClean="0"/>
              <a:t>MVTX stave production options</a:t>
            </a:r>
          </a:p>
          <a:p>
            <a:pPr lvl="1"/>
            <a:r>
              <a:rPr lang="en-US" dirty="0" smtClean="0"/>
              <a:t>Ming’s visit to CCNU in May</a:t>
            </a:r>
          </a:p>
          <a:p>
            <a:pPr lvl="1"/>
            <a:r>
              <a:rPr lang="en-US" dirty="0" smtClean="0"/>
              <a:t>Maria’s visit to CERN this week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0B99-7518-3A47-ADE2-E9162185A918}" type="datetime1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@sPHENIX Coll.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2E1F-E03F-B34D-BBA0-B5D69A341174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156899">
            <a:off x="5485521" y="1791767"/>
            <a:ext cx="213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HF-Jet Topical Group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5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01E0-5CF4-5248-815C-50F5FE8DB69A}" type="datetime1">
              <a:rPr lang="en-US" smtClean="0"/>
              <a:t>6/14/17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 @sPHENIX Coll.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Uniqueness of Heavy Quarks in QCD</a:t>
            </a:r>
            <a:endParaRPr lang="en-US" dirty="0"/>
          </a:p>
        </p:txBody>
      </p: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478972" y="1424892"/>
            <a:ext cx="8380402" cy="1405039"/>
            <a:chOff x="533400" y="4343400"/>
            <a:chExt cx="8380402" cy="1405455"/>
          </a:xfrm>
        </p:grpSpPr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380402" cy="700260"/>
              <a:chOff x="685800" y="1676400"/>
              <a:chExt cx="8380248" cy="700701"/>
            </a:xfrm>
          </p:grpSpPr>
          <p:cxnSp>
            <p:nvCxnSpPr>
              <p:cNvPr id="18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07848" cy="33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 dirty="0"/>
                  <a:t>MeV</a:t>
                </a:r>
              </a:p>
            </p:txBody>
          </p:sp>
          <p:sp>
            <p:nvSpPr>
              <p:cNvPr id="25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270246" cy="277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 sz="1200"/>
                  <a:t>1</a:t>
                </a:r>
              </a:p>
            </p:txBody>
          </p:sp>
          <p:sp>
            <p:nvSpPr>
              <p:cNvPr id="26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355830" cy="277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 sz="1200"/>
                  <a:t>10</a:t>
                </a:r>
              </a:p>
            </p:txBody>
          </p:sp>
          <p:sp>
            <p:nvSpPr>
              <p:cNvPr id="27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12885" cy="277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 sz="1200"/>
                  <a:t>10</a:t>
                </a:r>
                <a:r>
                  <a:rPr lang="en-US" altLang="en-US" sz="1200" baseline="30000"/>
                  <a:t>2</a:t>
                </a:r>
              </a:p>
            </p:txBody>
          </p:sp>
          <p:sp>
            <p:nvSpPr>
              <p:cNvPr id="28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12885" cy="277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 sz="1200"/>
                  <a:t>10</a:t>
                </a:r>
                <a:r>
                  <a:rPr lang="en-US" altLang="en-US" sz="1200" baseline="30000"/>
                  <a:t>3</a:t>
                </a:r>
              </a:p>
            </p:txBody>
          </p:sp>
          <p:sp>
            <p:nvSpPr>
              <p:cNvPr id="29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12885" cy="277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37931725" indent="-37474525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 sz="1200"/>
                  <a:t>10</a:t>
                </a:r>
                <a:r>
                  <a:rPr lang="en-US" altLang="en-US" sz="1200" baseline="30000"/>
                  <a:t>4</a:t>
                </a:r>
              </a:p>
            </p:txBody>
          </p:sp>
        </p:grpSp>
        <p:sp>
          <p:nvSpPr>
            <p:cNvPr id="10" name="TextBox 27"/>
            <p:cNvSpPr txBox="1">
              <a:spLocks noChangeArrowheads="1"/>
            </p:cNvSpPr>
            <p:nvPr/>
          </p:nvSpPr>
          <p:spPr bwMode="auto">
            <a:xfrm>
              <a:off x="1227138" y="4343400"/>
              <a:ext cx="773748" cy="338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i="1"/>
                <a:t>m</a:t>
              </a:r>
              <a:r>
                <a:rPr lang="en-US" altLang="en-US" i="1" baseline="-25000"/>
                <a:t>u</a:t>
              </a:r>
              <a:r>
                <a:rPr lang="en-US" altLang="en-US" i="1"/>
                <a:t> m</a:t>
              </a:r>
              <a:r>
                <a:rPr lang="en-US" altLang="en-US" i="1" baseline="-25000"/>
                <a:t>d</a:t>
              </a:r>
            </a:p>
          </p:txBody>
        </p:sp>
        <p:sp>
          <p:nvSpPr>
            <p:cNvPr id="11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66802" cy="338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i="1">
                  <a:latin typeface="Symbol" panose="05050102010706020507" pitchFamily="18" charset="2"/>
                </a:rPr>
                <a:t>L</a:t>
              </a:r>
              <a:r>
                <a:rPr lang="en-US" altLang="en-US" i="1" baseline="-25000"/>
                <a:t>QCD</a:t>
              </a:r>
            </a:p>
          </p:txBody>
        </p:sp>
        <p:sp>
          <p:nvSpPr>
            <p:cNvPr id="12" name="TextBox 29"/>
            <p:cNvSpPr txBox="1">
              <a:spLocks noChangeArrowheads="1"/>
            </p:cNvSpPr>
            <p:nvPr/>
          </p:nvSpPr>
          <p:spPr bwMode="auto">
            <a:xfrm>
              <a:off x="5105400" y="4953000"/>
              <a:ext cx="647044" cy="338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i="1"/>
                <a:t>T</a:t>
              </a:r>
              <a:r>
                <a:rPr lang="en-US" altLang="en-US" i="1" baseline="-25000"/>
                <a:t>QGP</a:t>
              </a:r>
            </a:p>
          </p:txBody>
        </p:sp>
        <p:sp>
          <p:nvSpPr>
            <p:cNvPr id="13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481267" cy="338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b="1" i="1" dirty="0">
                  <a:solidFill>
                    <a:srgbClr val="FF0000"/>
                  </a:solidFill>
                </a:rPr>
                <a:t>m</a:t>
              </a:r>
              <a:r>
                <a:rPr lang="en-US" altLang="en-US" b="1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4" name="TextBox 31"/>
            <p:cNvSpPr txBox="1">
              <a:spLocks noChangeArrowheads="1"/>
            </p:cNvSpPr>
            <p:nvPr/>
          </p:nvSpPr>
          <p:spPr bwMode="auto">
            <a:xfrm>
              <a:off x="7196138" y="4360862"/>
              <a:ext cx="488747" cy="338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b="1" i="1">
                  <a:solidFill>
                    <a:srgbClr val="FF0000"/>
                  </a:solidFill>
                </a:rPr>
                <a:t>m</a:t>
              </a:r>
              <a:r>
                <a:rPr lang="en-US" altLang="en-US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5" name="TextBox 32"/>
            <p:cNvSpPr txBox="1">
              <a:spLocks noChangeArrowheads="1"/>
            </p:cNvSpPr>
            <p:nvPr/>
          </p:nvSpPr>
          <p:spPr bwMode="auto">
            <a:xfrm>
              <a:off x="1611313" y="5410201"/>
              <a:ext cx="184666" cy="338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16" name="TextBox 40"/>
            <p:cNvSpPr txBox="1">
              <a:spLocks noChangeArrowheads="1"/>
            </p:cNvSpPr>
            <p:nvPr/>
          </p:nvSpPr>
          <p:spPr bwMode="auto">
            <a:xfrm>
              <a:off x="4610100" y="4953000"/>
              <a:ext cx="416479" cy="338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i="1"/>
                <a:t>T</a:t>
              </a:r>
              <a:r>
                <a:rPr lang="en-US" altLang="en-US" i="1" baseline="-25000"/>
                <a:t>c</a:t>
              </a:r>
            </a:p>
          </p:txBody>
        </p:sp>
        <p:sp>
          <p:nvSpPr>
            <p:cNvPr id="17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62064" cy="338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i="1"/>
                <a:t>m</a:t>
              </a:r>
              <a:r>
                <a:rPr lang="en-US" altLang="en-US" i="1" baseline="-25000"/>
                <a:t>s</a:t>
              </a:r>
            </a:p>
          </p:txBody>
        </p:sp>
      </p:grpSp>
      <p:pic>
        <p:nvPicPr>
          <p:cNvPr id="30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945" b="33982"/>
          <a:stretch/>
        </p:blipFill>
        <p:spPr>
          <a:xfrm>
            <a:off x="582999" y="2436017"/>
            <a:ext cx="2132435" cy="2007863"/>
          </a:xfrm>
          <a:prstGeom prst="rect">
            <a:avLst/>
          </a:prstGeom>
        </p:spPr>
      </p:pic>
      <p:pic>
        <p:nvPicPr>
          <p:cNvPr id="31" name="Picture 9" descr="Picture 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72354"/>
            <a:ext cx="2985516" cy="211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507279"/>
            <a:ext cx="2149688" cy="2138640"/>
          </a:xfrm>
          <a:prstGeom prst="rect">
            <a:avLst/>
          </a:prstGeom>
        </p:spPr>
      </p:pic>
      <p:pic>
        <p:nvPicPr>
          <p:cNvPr id="33" name="5D50DB07-ED7B-4FA3-9378-FFF324CD4DEF" descr="FAC88D8D-5A8A-4F75-B177-B8BCA113C2F9@H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5" y="4502251"/>
            <a:ext cx="3077784" cy="212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0" descr="Screen Shot 2017-01-31 at 5.18.0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16" y="4512532"/>
            <a:ext cx="2418332" cy="224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4851" y="239640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differentiating sensitivity </a:t>
            </a:r>
            <a:br>
              <a:rPr lang="en-US" sz="1400" dirty="0"/>
            </a:br>
            <a:r>
              <a:rPr lang="en-US" sz="1400" dirty="0" smtClean="0"/>
              <a:t>to </a:t>
            </a:r>
            <a:r>
              <a:rPr lang="en-US" sz="1400" dirty="0"/>
              <a:t>collision VS </a:t>
            </a:r>
            <a:endParaRPr lang="en-US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radiative </a:t>
            </a:r>
            <a:r>
              <a:rPr lang="en-US" sz="1400" dirty="0"/>
              <a:t>energy loss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846083" y="2381763"/>
            <a:ext cx="26027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Access the medium </a:t>
            </a:r>
            <a:br>
              <a:rPr lang="en-US" sz="1400" dirty="0" smtClean="0"/>
            </a:br>
            <a:r>
              <a:rPr lang="en-US" sz="1400" dirty="0" smtClean="0"/>
              <a:t>transport, such as </a:t>
            </a:r>
            <a:r>
              <a:rPr lang="en-US" altLang="en-US" sz="1400" dirty="0" smtClean="0"/>
              <a:t>diffusion </a:t>
            </a:r>
            <a:br>
              <a:rPr lang="en-US" altLang="en-US" sz="1400" dirty="0" smtClean="0"/>
            </a:br>
            <a:r>
              <a:rPr lang="en-US" altLang="en-US" sz="1400" dirty="0" smtClean="0"/>
              <a:t>coefficient D</a:t>
            </a:r>
            <a:r>
              <a:rPr lang="en-US" altLang="en-US" sz="1400" baseline="-25000" dirty="0" smtClean="0"/>
              <a:t>HQ</a:t>
            </a:r>
            <a:endParaRPr lang="en-US" altLang="en-US" sz="1400" baseline="-25000" dirty="0"/>
          </a:p>
        </p:txBody>
      </p:sp>
      <p:sp>
        <p:nvSpPr>
          <p:cNvPr id="32" name="Rectangle 31"/>
          <p:cNvSpPr/>
          <p:nvPr/>
        </p:nvSpPr>
        <p:spPr>
          <a:xfrm>
            <a:off x="838200" y="5872615"/>
            <a:ext cx="24447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pQCD</a:t>
            </a:r>
            <a:r>
              <a:rPr lang="en-US" sz="1100" dirty="0" smtClean="0"/>
              <a:t> calculation for sPHENIX via</a:t>
            </a:r>
          </a:p>
          <a:p>
            <a:r>
              <a:rPr lang="en-US" sz="1100" dirty="0"/>
              <a:t>t</a:t>
            </a:r>
            <a:r>
              <a:rPr lang="en-US" sz="1100" dirty="0" smtClean="0"/>
              <a:t>heory component of LANL MVTX LDRD</a:t>
            </a:r>
            <a:endParaRPr lang="en-US" sz="1100" dirty="0"/>
          </a:p>
        </p:txBody>
      </p:sp>
      <p:sp>
        <p:nvSpPr>
          <p:cNvPr id="36" name="Rectangle 35"/>
          <p:cNvSpPr/>
          <p:nvPr/>
        </p:nvSpPr>
        <p:spPr>
          <a:xfrm>
            <a:off x="3915984" y="6108422"/>
            <a:ext cx="16240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PRL 108 (2012) 022301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141218" y="4317909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arXiv: 1502.02730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20799" y="89973"/>
            <a:ext cx="10135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Jin’s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9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</TotalTime>
  <Words>3503</Words>
  <Application>Microsoft Macintosh PowerPoint</Application>
  <PresentationFormat>On-screen Show (4:3)</PresentationFormat>
  <Paragraphs>760</Paragraphs>
  <Slides>45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MVTX Status and Plan</vt:lpstr>
      <vt:lpstr>MAPS-based Vertex Detector (MVTX)</vt:lpstr>
      <vt:lpstr>Outline</vt:lpstr>
      <vt:lpstr>MVTX Pre-proposal Submitted!</vt:lpstr>
      <vt:lpstr>PowerPoint Presentation</vt:lpstr>
      <vt:lpstr>Scope of the MVTX Project</vt:lpstr>
      <vt:lpstr>Project Tasks and Timeline</vt:lpstr>
      <vt:lpstr>Prepare for the BNL Director’s Review</vt:lpstr>
      <vt:lpstr>Uniqueness of Heavy Quarks in QCD</vt:lpstr>
      <vt:lpstr>HF-topical group</vt:lpstr>
      <vt:lpstr>Updated Cost and Schedule WBS: 6/5/2017</vt:lpstr>
      <vt:lpstr>PowerPoint Presentation</vt:lpstr>
      <vt:lpstr>MVTX R&amp;D Status and Plan</vt:lpstr>
      <vt:lpstr>MVTX Readout Workfest  @UT-Austin, 4/19-20 https://indico.bnl.gov/conferenceDisplay.py?confId=3047</vt:lpstr>
      <vt:lpstr>MVTX Readout and Control System Status</vt:lpstr>
      <vt:lpstr>ALICE/ITS Readout R&amp;D 5 RUv1 available for LANL R&amp;D ~July 2017 </vt:lpstr>
      <vt:lpstr>Electronics R&amp;D – Cont. FELIX and MVTX Power Distribution Boards</vt:lpstr>
      <vt:lpstr>R&amp;D @LANL on MAPS Single Chip Readout </vt:lpstr>
      <vt:lpstr>Test under internal trigger (40MHz)</vt:lpstr>
      <vt:lpstr>Test under internal trigger (40MHz)</vt:lpstr>
      <vt:lpstr>External Trigger and Source</vt:lpstr>
      <vt:lpstr>A Single-chip MAPS Telescope</vt:lpstr>
      <vt:lpstr>Stave Production &amp; Test @ CERN</vt:lpstr>
      <vt:lpstr>Stave Production &amp; Test @ CERN</vt:lpstr>
      <vt:lpstr>MVTX Stave Production Plans</vt:lpstr>
      <vt:lpstr>Latest News from CERN</vt:lpstr>
      <vt:lpstr>MVTX/INTT Integration Issues</vt:lpstr>
      <vt:lpstr>PowerPoint Presentation</vt:lpstr>
      <vt:lpstr>PowerPoint Presentation</vt:lpstr>
      <vt:lpstr>Summary and Outlook</vt:lpstr>
      <vt:lpstr>Winter Collaboration Meeting @Santa Fe A 2.5-day event</vt:lpstr>
      <vt:lpstr>backup</vt:lpstr>
      <vt:lpstr>MVTX: WBS 1.12</vt:lpstr>
      <vt:lpstr>FPC and FireFly Cable Extension</vt:lpstr>
      <vt:lpstr>MVTX/INTT Integration Extend MVTX Service Cables? </vt:lpstr>
      <vt:lpstr>FPC Extension for Connection to Electrical Services</vt:lpstr>
      <vt:lpstr>PowerPoint Presentation</vt:lpstr>
      <vt:lpstr>PowerPoint Presentation</vt:lpstr>
      <vt:lpstr>PowerPoint Presentation</vt:lpstr>
      <vt:lpstr>HICs Assembly Lab @CCNU     space ~ 70m2 (1K clean room); 20m2 (10K clean room, 2.9m head room)</vt:lpstr>
      <vt:lpstr>CCNU Plan – Cont.</vt:lpstr>
      <vt:lpstr>PowerPoint Presentation</vt:lpstr>
      <vt:lpstr>PowerPoint Presentation</vt:lpstr>
      <vt:lpstr>External trigger setting with a pulse generator</vt:lpstr>
      <vt:lpstr>Test under internal trigger (40MHz)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Updates </dc:title>
  <dc:creator>Ming Liu</dc:creator>
  <cp:lastModifiedBy>Ming Liu</cp:lastModifiedBy>
  <cp:revision>196</cp:revision>
  <dcterms:created xsi:type="dcterms:W3CDTF">2017-06-12T14:13:02Z</dcterms:created>
  <dcterms:modified xsi:type="dcterms:W3CDTF">2017-06-14T12:52:49Z</dcterms:modified>
</cp:coreProperties>
</file>