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5"/>
  </p:notesMasterIdLst>
  <p:handoutMasterIdLst>
    <p:handoutMasterId r:id="rId16"/>
  </p:handoutMasterIdLst>
  <p:sldIdLst>
    <p:sldId id="256" r:id="rId2"/>
    <p:sldId id="257" r:id="rId3"/>
    <p:sldId id="266" r:id="rId4"/>
    <p:sldId id="267" r:id="rId5"/>
    <p:sldId id="268" r:id="rId6"/>
    <p:sldId id="265" r:id="rId7"/>
    <p:sldId id="258" r:id="rId8"/>
    <p:sldId id="259" r:id="rId9"/>
    <p:sldId id="260" r:id="rId10"/>
    <p:sldId id="261" r:id="rId11"/>
    <p:sldId id="262" r:id="rId12"/>
    <p:sldId id="263" r:id="rId13"/>
    <p:sldId id="264"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86" d="100"/>
          <a:sy n="186" d="100"/>
        </p:scale>
        <p:origin x="-1344" y="-96"/>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C29A176-B442-9143-BF5D-3962A8B6DADA}" type="datetimeFigureOut">
              <a:rPr lang="en-US" smtClean="0"/>
              <a:t>8/21/17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3836C0D-58EA-674B-BF88-D34F3906A521}" type="slidenum">
              <a:rPr lang="en-US" smtClean="0"/>
              <a:t>‹#›</a:t>
            </a:fld>
            <a:endParaRPr lang="en-US"/>
          </a:p>
        </p:txBody>
      </p:sp>
    </p:spTree>
    <p:extLst>
      <p:ext uri="{BB962C8B-B14F-4D97-AF65-F5344CB8AC3E}">
        <p14:creationId xmlns:p14="http://schemas.microsoft.com/office/powerpoint/2010/main" val="23541789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524591-DF49-C742-B1D0-2DBA572CF747}" type="datetimeFigureOut">
              <a:rPr lang="en-US" smtClean="0"/>
              <a:t>8/21/17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A12463-7A33-1246-BCEE-BB1C05DA41A4}" type="slidenum">
              <a:rPr lang="en-US" smtClean="0"/>
              <a:t>‹#›</a:t>
            </a:fld>
            <a:endParaRPr lang="en-US"/>
          </a:p>
        </p:txBody>
      </p:sp>
    </p:spTree>
    <p:extLst>
      <p:ext uri="{BB962C8B-B14F-4D97-AF65-F5344CB8AC3E}">
        <p14:creationId xmlns:p14="http://schemas.microsoft.com/office/powerpoint/2010/main" val="334897421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016E0E-38EE-5D4D-8280-A727E5585AD0}" type="datetime1">
              <a:rPr lang="en-US" smtClean="0"/>
              <a:t>8/21/17</a:t>
            </a:fld>
            <a:endParaRPr lang="en-US"/>
          </a:p>
        </p:txBody>
      </p:sp>
      <p:sp>
        <p:nvSpPr>
          <p:cNvPr id="5" name="Footer Placeholder 4"/>
          <p:cNvSpPr>
            <a:spLocks noGrp="1"/>
          </p:cNvSpPr>
          <p:nvPr>
            <p:ph type="ftr" sz="quarter" idx="11"/>
          </p:nvPr>
        </p:nvSpPr>
        <p:spPr/>
        <p:txBody>
          <a:bodyPr/>
          <a:lstStyle/>
          <a:p>
            <a:r>
              <a:rPr lang="en-US" smtClean="0"/>
              <a:t>Ming Liu, HF-Jet TG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2647840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0CC985-71DB-8C49-A648-97D952C8886F}" type="datetime1">
              <a:rPr lang="en-US" smtClean="0"/>
              <a:t>8/21/17</a:t>
            </a:fld>
            <a:endParaRPr lang="en-US"/>
          </a:p>
        </p:txBody>
      </p:sp>
      <p:sp>
        <p:nvSpPr>
          <p:cNvPr id="5" name="Footer Placeholder 4"/>
          <p:cNvSpPr>
            <a:spLocks noGrp="1"/>
          </p:cNvSpPr>
          <p:nvPr>
            <p:ph type="ftr" sz="quarter" idx="11"/>
          </p:nvPr>
        </p:nvSpPr>
        <p:spPr/>
        <p:txBody>
          <a:bodyPr/>
          <a:lstStyle/>
          <a:p>
            <a:r>
              <a:rPr lang="en-US" smtClean="0"/>
              <a:t>Ming Liu, HF-Jet TG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2118087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92653-2DF0-1C4C-B532-B50A0F277CA3}" type="datetime1">
              <a:rPr lang="en-US" smtClean="0"/>
              <a:t>8/21/17</a:t>
            </a:fld>
            <a:endParaRPr lang="en-US"/>
          </a:p>
        </p:txBody>
      </p:sp>
      <p:sp>
        <p:nvSpPr>
          <p:cNvPr id="5" name="Footer Placeholder 4"/>
          <p:cNvSpPr>
            <a:spLocks noGrp="1"/>
          </p:cNvSpPr>
          <p:nvPr>
            <p:ph type="ftr" sz="quarter" idx="11"/>
          </p:nvPr>
        </p:nvSpPr>
        <p:spPr/>
        <p:txBody>
          <a:bodyPr/>
          <a:lstStyle/>
          <a:p>
            <a:r>
              <a:rPr lang="en-US" smtClean="0"/>
              <a:t>Ming Liu, HF-Jet TG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2461055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D7BE60-C3DC-8447-988C-9E9F0507D580}" type="datetime1">
              <a:rPr lang="en-US" smtClean="0"/>
              <a:t>8/21/17</a:t>
            </a:fld>
            <a:endParaRPr lang="en-US"/>
          </a:p>
        </p:txBody>
      </p:sp>
      <p:sp>
        <p:nvSpPr>
          <p:cNvPr id="5" name="Footer Placeholder 4"/>
          <p:cNvSpPr>
            <a:spLocks noGrp="1"/>
          </p:cNvSpPr>
          <p:nvPr>
            <p:ph type="ftr" sz="quarter" idx="11"/>
          </p:nvPr>
        </p:nvSpPr>
        <p:spPr/>
        <p:txBody>
          <a:bodyPr/>
          <a:lstStyle/>
          <a:p>
            <a:r>
              <a:rPr lang="en-US" smtClean="0"/>
              <a:t>Ming Liu, HF-Jet TG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3863725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F6FFD9-BFB9-DC4A-8C3C-C94982170723}" type="datetime1">
              <a:rPr lang="en-US" smtClean="0"/>
              <a:t>8/21/17</a:t>
            </a:fld>
            <a:endParaRPr lang="en-US"/>
          </a:p>
        </p:txBody>
      </p:sp>
      <p:sp>
        <p:nvSpPr>
          <p:cNvPr id="5" name="Footer Placeholder 4"/>
          <p:cNvSpPr>
            <a:spLocks noGrp="1"/>
          </p:cNvSpPr>
          <p:nvPr>
            <p:ph type="ftr" sz="quarter" idx="11"/>
          </p:nvPr>
        </p:nvSpPr>
        <p:spPr/>
        <p:txBody>
          <a:bodyPr/>
          <a:lstStyle/>
          <a:p>
            <a:r>
              <a:rPr lang="en-US" smtClean="0"/>
              <a:t>Ming Liu, HF-Jet TG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3014391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624E96-80B2-E748-BA37-9B87FCE6614E}" type="datetime1">
              <a:rPr lang="en-US" smtClean="0"/>
              <a:t>8/21/17</a:t>
            </a:fld>
            <a:endParaRPr lang="en-US"/>
          </a:p>
        </p:txBody>
      </p:sp>
      <p:sp>
        <p:nvSpPr>
          <p:cNvPr id="6" name="Footer Placeholder 5"/>
          <p:cNvSpPr>
            <a:spLocks noGrp="1"/>
          </p:cNvSpPr>
          <p:nvPr>
            <p:ph type="ftr" sz="quarter" idx="11"/>
          </p:nvPr>
        </p:nvSpPr>
        <p:spPr/>
        <p:txBody>
          <a:bodyPr/>
          <a:lstStyle/>
          <a:p>
            <a:r>
              <a:rPr lang="en-US" smtClean="0"/>
              <a:t>Ming Liu, HF-Jet TG Meeting</a:t>
            </a:r>
            <a:endParaRPr lang="en-US"/>
          </a:p>
        </p:txBody>
      </p:sp>
      <p:sp>
        <p:nvSpPr>
          <p:cNvPr id="7" name="Slide Number Placeholder 6"/>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1551112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C3F29A-5CD9-FC4D-9555-82704895F582}" type="datetime1">
              <a:rPr lang="en-US" smtClean="0"/>
              <a:t>8/21/17</a:t>
            </a:fld>
            <a:endParaRPr lang="en-US"/>
          </a:p>
        </p:txBody>
      </p:sp>
      <p:sp>
        <p:nvSpPr>
          <p:cNvPr id="8" name="Footer Placeholder 7"/>
          <p:cNvSpPr>
            <a:spLocks noGrp="1"/>
          </p:cNvSpPr>
          <p:nvPr>
            <p:ph type="ftr" sz="quarter" idx="11"/>
          </p:nvPr>
        </p:nvSpPr>
        <p:spPr/>
        <p:txBody>
          <a:bodyPr/>
          <a:lstStyle/>
          <a:p>
            <a:r>
              <a:rPr lang="en-US" smtClean="0"/>
              <a:t>Ming Liu, HF-Jet TG Meeting</a:t>
            </a:r>
            <a:endParaRPr lang="en-US"/>
          </a:p>
        </p:txBody>
      </p:sp>
      <p:sp>
        <p:nvSpPr>
          <p:cNvPr id="9" name="Slide Number Placeholder 8"/>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2718557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E3E1B6-2E56-2F4C-9A19-C2E4AB068DF5}" type="datetime1">
              <a:rPr lang="en-US" smtClean="0"/>
              <a:t>8/21/17</a:t>
            </a:fld>
            <a:endParaRPr lang="en-US"/>
          </a:p>
        </p:txBody>
      </p:sp>
      <p:sp>
        <p:nvSpPr>
          <p:cNvPr id="4" name="Footer Placeholder 3"/>
          <p:cNvSpPr>
            <a:spLocks noGrp="1"/>
          </p:cNvSpPr>
          <p:nvPr>
            <p:ph type="ftr" sz="quarter" idx="11"/>
          </p:nvPr>
        </p:nvSpPr>
        <p:spPr/>
        <p:txBody>
          <a:bodyPr/>
          <a:lstStyle/>
          <a:p>
            <a:r>
              <a:rPr lang="en-US" smtClean="0"/>
              <a:t>Ming Liu, HF-Jet TG Meeting</a:t>
            </a:r>
            <a:endParaRPr lang="en-US"/>
          </a:p>
        </p:txBody>
      </p:sp>
      <p:sp>
        <p:nvSpPr>
          <p:cNvPr id="5" name="Slide Number Placeholder 4"/>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3398078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3663AC-DFCD-E746-A1D6-DBA2BC607FE1}" type="datetime1">
              <a:rPr lang="en-US" smtClean="0"/>
              <a:t>8/21/17</a:t>
            </a:fld>
            <a:endParaRPr lang="en-US"/>
          </a:p>
        </p:txBody>
      </p:sp>
      <p:sp>
        <p:nvSpPr>
          <p:cNvPr id="3" name="Footer Placeholder 2"/>
          <p:cNvSpPr>
            <a:spLocks noGrp="1"/>
          </p:cNvSpPr>
          <p:nvPr>
            <p:ph type="ftr" sz="quarter" idx="11"/>
          </p:nvPr>
        </p:nvSpPr>
        <p:spPr/>
        <p:txBody>
          <a:bodyPr/>
          <a:lstStyle/>
          <a:p>
            <a:r>
              <a:rPr lang="en-US" smtClean="0"/>
              <a:t>Ming Liu, HF-Jet TG Meeting</a:t>
            </a:r>
            <a:endParaRPr lang="en-US"/>
          </a:p>
        </p:txBody>
      </p:sp>
      <p:sp>
        <p:nvSpPr>
          <p:cNvPr id="4" name="Slide Number Placeholder 3"/>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3601461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502B10-43B0-FE44-B606-4CAC9E8A72CA}" type="datetime1">
              <a:rPr lang="en-US" smtClean="0"/>
              <a:t>8/21/17</a:t>
            </a:fld>
            <a:endParaRPr lang="en-US"/>
          </a:p>
        </p:txBody>
      </p:sp>
      <p:sp>
        <p:nvSpPr>
          <p:cNvPr id="6" name="Footer Placeholder 5"/>
          <p:cNvSpPr>
            <a:spLocks noGrp="1"/>
          </p:cNvSpPr>
          <p:nvPr>
            <p:ph type="ftr" sz="quarter" idx="11"/>
          </p:nvPr>
        </p:nvSpPr>
        <p:spPr/>
        <p:txBody>
          <a:bodyPr/>
          <a:lstStyle/>
          <a:p>
            <a:r>
              <a:rPr lang="en-US" smtClean="0"/>
              <a:t>Ming Liu, HF-Jet TG Meeting</a:t>
            </a:r>
            <a:endParaRPr lang="en-US"/>
          </a:p>
        </p:txBody>
      </p:sp>
      <p:sp>
        <p:nvSpPr>
          <p:cNvPr id="7" name="Slide Number Placeholder 6"/>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1907257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6F4167-841D-FB45-820B-DEEB8AABA2EC}" type="datetime1">
              <a:rPr lang="en-US" smtClean="0"/>
              <a:t>8/21/17</a:t>
            </a:fld>
            <a:endParaRPr lang="en-US"/>
          </a:p>
        </p:txBody>
      </p:sp>
      <p:sp>
        <p:nvSpPr>
          <p:cNvPr id="6" name="Footer Placeholder 5"/>
          <p:cNvSpPr>
            <a:spLocks noGrp="1"/>
          </p:cNvSpPr>
          <p:nvPr>
            <p:ph type="ftr" sz="quarter" idx="11"/>
          </p:nvPr>
        </p:nvSpPr>
        <p:spPr/>
        <p:txBody>
          <a:bodyPr/>
          <a:lstStyle/>
          <a:p>
            <a:r>
              <a:rPr lang="en-US" smtClean="0"/>
              <a:t>Ming Liu, HF-Jet TG Meeting</a:t>
            </a:r>
            <a:endParaRPr lang="en-US"/>
          </a:p>
        </p:txBody>
      </p:sp>
      <p:sp>
        <p:nvSpPr>
          <p:cNvPr id="7" name="Slide Number Placeholder 6"/>
          <p:cNvSpPr>
            <a:spLocks noGrp="1"/>
          </p:cNvSpPr>
          <p:nvPr>
            <p:ph type="sldNum" sz="quarter" idx="12"/>
          </p:nvPr>
        </p:nvSpPr>
        <p:spPr/>
        <p:txBody>
          <a:bodyPr/>
          <a:lstStyle/>
          <a:p>
            <a:fld id="{9A12B199-2DB4-D345-8BE4-5E06F48B7433}" type="slidenum">
              <a:rPr lang="en-US" smtClean="0"/>
              <a:t>‹#›</a:t>
            </a:fld>
            <a:endParaRPr lang="en-US"/>
          </a:p>
        </p:txBody>
      </p:sp>
    </p:spTree>
    <p:extLst>
      <p:ext uri="{BB962C8B-B14F-4D97-AF65-F5344CB8AC3E}">
        <p14:creationId xmlns:p14="http://schemas.microsoft.com/office/powerpoint/2010/main" val="3537368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5F2FCF-EB1D-E945-8C74-48137E75F101}" type="datetime1">
              <a:rPr lang="en-US" smtClean="0"/>
              <a:t>8/21/17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Ming Liu, HF-Jet TG Meeting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12B199-2DB4-D345-8BE4-5E06F48B7433}" type="slidenum">
              <a:rPr lang="en-US" smtClean="0"/>
              <a:t>‹#›</a:t>
            </a:fld>
            <a:endParaRPr lang="en-US"/>
          </a:p>
        </p:txBody>
      </p:sp>
    </p:spTree>
    <p:extLst>
      <p:ext uri="{BB962C8B-B14F-4D97-AF65-F5344CB8AC3E}">
        <p14:creationId xmlns:p14="http://schemas.microsoft.com/office/powerpoint/2010/main" val="4188471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89468"/>
            <a:ext cx="7772400" cy="1470025"/>
          </a:xfrm>
        </p:spPr>
        <p:txBody>
          <a:bodyPr/>
          <a:lstStyle/>
          <a:p>
            <a:r>
              <a:rPr lang="en-US" dirty="0" smtClean="0"/>
              <a:t>MVTX Update</a:t>
            </a:r>
            <a:endParaRPr lang="en-US" dirty="0"/>
          </a:p>
        </p:txBody>
      </p:sp>
      <p:sp>
        <p:nvSpPr>
          <p:cNvPr id="3" name="Subtitle 2"/>
          <p:cNvSpPr>
            <a:spLocks noGrp="1"/>
          </p:cNvSpPr>
          <p:nvPr>
            <p:ph type="subTitle" idx="1"/>
          </p:nvPr>
        </p:nvSpPr>
        <p:spPr>
          <a:xfrm>
            <a:off x="1371600" y="3603962"/>
            <a:ext cx="6400800" cy="1752600"/>
          </a:xfrm>
        </p:spPr>
        <p:txBody>
          <a:bodyPr>
            <a:normAutofit/>
          </a:bodyPr>
          <a:lstStyle/>
          <a:p>
            <a:r>
              <a:rPr lang="en-US" dirty="0" smtClean="0"/>
              <a:t>Ming Liu, LANL</a:t>
            </a:r>
          </a:p>
          <a:p>
            <a:r>
              <a:rPr lang="en-US" dirty="0" smtClean="0"/>
              <a:t>HF-Jet TG Meeting</a:t>
            </a:r>
          </a:p>
          <a:p>
            <a:r>
              <a:rPr lang="en-US" dirty="0" smtClean="0"/>
              <a:t>08/18/2017</a:t>
            </a:r>
            <a:endParaRPr lang="en-US" dirty="0"/>
          </a:p>
        </p:txBody>
      </p:sp>
    </p:spTree>
    <p:extLst>
      <p:ext uri="{BB962C8B-B14F-4D97-AF65-F5344CB8AC3E}">
        <p14:creationId xmlns:p14="http://schemas.microsoft.com/office/powerpoint/2010/main" val="47180763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Electronics, DAQ and Readout</a:t>
            </a:r>
            <a:endParaRPr lang="en-US" dirty="0"/>
          </a:p>
        </p:txBody>
      </p:sp>
      <p:sp>
        <p:nvSpPr>
          <p:cNvPr id="3" name="Content Placeholder 2"/>
          <p:cNvSpPr>
            <a:spLocks noGrp="1"/>
          </p:cNvSpPr>
          <p:nvPr>
            <p:ph idx="1"/>
          </p:nvPr>
        </p:nvSpPr>
        <p:spPr/>
        <p:txBody>
          <a:bodyPr/>
          <a:lstStyle/>
          <a:p>
            <a:r>
              <a:rPr lang="en-US" dirty="0" smtClean="0"/>
              <a:t>LANL LDRD is important </a:t>
            </a:r>
          </a:p>
          <a:p>
            <a:r>
              <a:rPr lang="en-US" dirty="0" smtClean="0"/>
              <a:t>DCS may need new hardware </a:t>
            </a:r>
            <a:r>
              <a:rPr lang="en-US" dirty="0" err="1" smtClean="0"/>
              <a:t>desgin</a:t>
            </a:r>
            <a:endParaRPr lang="en-US" dirty="0" smtClean="0"/>
          </a:p>
          <a:p>
            <a:r>
              <a:rPr lang="en-US" dirty="0" smtClean="0"/>
              <a:t>Interface to sPHENIX DAQ is well planned</a:t>
            </a:r>
          </a:p>
          <a:p>
            <a:r>
              <a:rPr lang="en-US" dirty="0" smtClean="0"/>
              <a:t>Adopting ALICE/ATLAS hardware is a good approach </a:t>
            </a:r>
          </a:p>
          <a:p>
            <a:r>
              <a:rPr lang="en-US" dirty="0" smtClean="0"/>
              <a:t>Interface cable evaluations to confirm the feasibility of the extension </a:t>
            </a:r>
            <a:endParaRPr lang="en-US" dirty="0"/>
          </a:p>
        </p:txBody>
      </p:sp>
      <p:sp>
        <p:nvSpPr>
          <p:cNvPr id="4" name="Date Placeholder 3"/>
          <p:cNvSpPr>
            <a:spLocks noGrp="1"/>
          </p:cNvSpPr>
          <p:nvPr>
            <p:ph type="dt" sz="half" idx="10"/>
          </p:nvPr>
        </p:nvSpPr>
        <p:spPr/>
        <p:txBody>
          <a:bodyPr/>
          <a:lstStyle/>
          <a:p>
            <a:fld id="{B212D8B2-3C0A-9540-9375-6D8A9FE6B107}" type="datetime1">
              <a:rPr lang="en-US" smtClean="0"/>
              <a:t>8/21/17</a:t>
            </a:fld>
            <a:endParaRPr lang="en-US"/>
          </a:p>
        </p:txBody>
      </p:sp>
      <p:sp>
        <p:nvSpPr>
          <p:cNvPr id="5" name="Footer Placeholder 4"/>
          <p:cNvSpPr>
            <a:spLocks noGrp="1"/>
          </p:cNvSpPr>
          <p:nvPr>
            <p:ph type="ftr" sz="quarter" idx="11"/>
          </p:nvPr>
        </p:nvSpPr>
        <p:spPr/>
        <p:txBody>
          <a:bodyPr/>
          <a:lstStyle/>
          <a:p>
            <a:r>
              <a:rPr lang="en-US" smtClean="0"/>
              <a:t>Ming Liu, HF-Jet TG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10</a:t>
            </a:fld>
            <a:endParaRPr lang="en-US"/>
          </a:p>
        </p:txBody>
      </p:sp>
    </p:spTree>
    <p:extLst>
      <p:ext uri="{BB962C8B-B14F-4D97-AF65-F5344CB8AC3E}">
        <p14:creationId xmlns:p14="http://schemas.microsoft.com/office/powerpoint/2010/main" val="273764341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Integration with sPHENIX</a:t>
            </a:r>
            <a:endParaRPr lang="en-US" dirty="0"/>
          </a:p>
        </p:txBody>
      </p:sp>
      <p:sp>
        <p:nvSpPr>
          <p:cNvPr id="3" name="Content Placeholder 2"/>
          <p:cNvSpPr>
            <a:spLocks noGrp="1"/>
          </p:cNvSpPr>
          <p:nvPr>
            <p:ph idx="1"/>
          </p:nvPr>
        </p:nvSpPr>
        <p:spPr/>
        <p:txBody>
          <a:bodyPr/>
          <a:lstStyle/>
          <a:p>
            <a:r>
              <a:rPr lang="en-US" dirty="0" smtClean="0"/>
              <a:t>There is a conflict between MVTX and INTT, optimize the mechanical design of INTT and MVTX, simultaneously </a:t>
            </a:r>
          </a:p>
          <a:p>
            <a:r>
              <a:rPr lang="en-US" dirty="0" smtClean="0"/>
              <a:t>Re-evaluate the mechanical engineering costs</a:t>
            </a:r>
            <a:endParaRPr lang="en-US" dirty="0"/>
          </a:p>
        </p:txBody>
      </p:sp>
      <p:sp>
        <p:nvSpPr>
          <p:cNvPr id="4" name="Date Placeholder 3"/>
          <p:cNvSpPr>
            <a:spLocks noGrp="1"/>
          </p:cNvSpPr>
          <p:nvPr>
            <p:ph type="dt" sz="half" idx="10"/>
          </p:nvPr>
        </p:nvSpPr>
        <p:spPr/>
        <p:txBody>
          <a:bodyPr/>
          <a:lstStyle/>
          <a:p>
            <a:fld id="{FD9C00C0-7B1C-9843-9919-F759891F6229}" type="datetime1">
              <a:rPr lang="en-US" smtClean="0"/>
              <a:t>8/21/17</a:t>
            </a:fld>
            <a:endParaRPr lang="en-US"/>
          </a:p>
        </p:txBody>
      </p:sp>
      <p:sp>
        <p:nvSpPr>
          <p:cNvPr id="5" name="Footer Placeholder 4"/>
          <p:cNvSpPr>
            <a:spLocks noGrp="1"/>
          </p:cNvSpPr>
          <p:nvPr>
            <p:ph type="ftr" sz="quarter" idx="11"/>
          </p:nvPr>
        </p:nvSpPr>
        <p:spPr/>
        <p:txBody>
          <a:bodyPr/>
          <a:lstStyle/>
          <a:p>
            <a:r>
              <a:rPr lang="en-US" smtClean="0"/>
              <a:t>Ming Liu, HF-Jet TG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11</a:t>
            </a:fld>
            <a:endParaRPr lang="en-US"/>
          </a:p>
        </p:txBody>
      </p:sp>
    </p:spTree>
    <p:extLst>
      <p:ext uri="{BB962C8B-B14F-4D97-AF65-F5344CB8AC3E}">
        <p14:creationId xmlns:p14="http://schemas.microsoft.com/office/powerpoint/2010/main" val="367304605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and Schedule: Comments</a:t>
            </a:r>
            <a:endParaRPr lang="en-US" dirty="0"/>
          </a:p>
        </p:txBody>
      </p:sp>
      <p:sp>
        <p:nvSpPr>
          <p:cNvPr id="3" name="Content Placeholder 2"/>
          <p:cNvSpPr>
            <a:spLocks noGrp="1"/>
          </p:cNvSpPr>
          <p:nvPr>
            <p:ph idx="1"/>
          </p:nvPr>
        </p:nvSpPr>
        <p:spPr/>
        <p:txBody>
          <a:bodyPr/>
          <a:lstStyle/>
          <a:p>
            <a:r>
              <a:rPr lang="en-US" dirty="0" smtClean="0"/>
              <a:t>Mechanical engineering cost </a:t>
            </a:r>
          </a:p>
          <a:p>
            <a:r>
              <a:rPr lang="en-US" dirty="0" smtClean="0"/>
              <a:t>Only 6-month of schedule float </a:t>
            </a:r>
          </a:p>
          <a:p>
            <a:pPr lvl="1"/>
            <a:r>
              <a:rPr lang="en-US" dirty="0" smtClean="0"/>
              <a:t>NOTE: with the delay of sPHENIX baseline, now we have &gt;12 months float </a:t>
            </a:r>
          </a:p>
          <a:p>
            <a:r>
              <a:rPr lang="en-US" dirty="0" smtClean="0"/>
              <a:t>Funding challenge in FY18</a:t>
            </a:r>
          </a:p>
          <a:p>
            <a:r>
              <a:rPr lang="en-US" dirty="0" smtClean="0"/>
              <a:t>MOU and contract with CERN ASAP to produce staves</a:t>
            </a:r>
            <a:endParaRPr lang="en-US" dirty="0"/>
          </a:p>
        </p:txBody>
      </p:sp>
      <p:sp>
        <p:nvSpPr>
          <p:cNvPr id="4" name="Date Placeholder 3"/>
          <p:cNvSpPr>
            <a:spLocks noGrp="1"/>
          </p:cNvSpPr>
          <p:nvPr>
            <p:ph type="dt" sz="half" idx="10"/>
          </p:nvPr>
        </p:nvSpPr>
        <p:spPr/>
        <p:txBody>
          <a:bodyPr/>
          <a:lstStyle/>
          <a:p>
            <a:fld id="{09D0E0D9-5483-0B43-B335-FA08E2FA6899}" type="datetime1">
              <a:rPr lang="en-US" smtClean="0"/>
              <a:t>8/21/17</a:t>
            </a:fld>
            <a:endParaRPr lang="en-US"/>
          </a:p>
        </p:txBody>
      </p:sp>
      <p:sp>
        <p:nvSpPr>
          <p:cNvPr id="5" name="Footer Placeholder 4"/>
          <p:cNvSpPr>
            <a:spLocks noGrp="1"/>
          </p:cNvSpPr>
          <p:nvPr>
            <p:ph type="ftr" sz="quarter" idx="11"/>
          </p:nvPr>
        </p:nvSpPr>
        <p:spPr/>
        <p:txBody>
          <a:bodyPr/>
          <a:lstStyle/>
          <a:p>
            <a:r>
              <a:rPr lang="en-US" smtClean="0"/>
              <a:t>Ming Liu, HF-Jet TG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12</a:t>
            </a:fld>
            <a:endParaRPr lang="en-US"/>
          </a:p>
        </p:txBody>
      </p:sp>
    </p:spTree>
    <p:extLst>
      <p:ext uri="{BB962C8B-B14F-4D97-AF65-F5344CB8AC3E}">
        <p14:creationId xmlns:p14="http://schemas.microsoft.com/office/powerpoint/2010/main" val="220553803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 Plan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Develop a Project Management Plan</a:t>
            </a:r>
          </a:p>
          <a:p>
            <a:pPr lvl="1"/>
            <a:r>
              <a:rPr lang="en-US" dirty="0" smtClean="0">
                <a:solidFill>
                  <a:srgbClr val="FF0000"/>
                </a:solidFill>
              </a:rPr>
              <a:t>NOTE: a draft being developed based on PHENIX/FVTX PMP document. Requires project $$ to finalize the plan document.</a:t>
            </a:r>
          </a:p>
          <a:p>
            <a:r>
              <a:rPr lang="en-US" dirty="0" smtClean="0"/>
              <a:t>Cleary define the scope of the project by developing a WBS dictionary and a list of deliverables </a:t>
            </a:r>
          </a:p>
          <a:p>
            <a:r>
              <a:rPr lang="en-US" dirty="0" smtClean="0"/>
              <a:t>Consider evaluating and documenting all risks associated with cost, schedule, and procurements</a:t>
            </a:r>
          </a:p>
          <a:p>
            <a:endParaRPr lang="en-US" dirty="0"/>
          </a:p>
        </p:txBody>
      </p:sp>
      <p:sp>
        <p:nvSpPr>
          <p:cNvPr id="4" name="Date Placeholder 3"/>
          <p:cNvSpPr>
            <a:spLocks noGrp="1"/>
          </p:cNvSpPr>
          <p:nvPr>
            <p:ph type="dt" sz="half" idx="10"/>
          </p:nvPr>
        </p:nvSpPr>
        <p:spPr/>
        <p:txBody>
          <a:bodyPr/>
          <a:lstStyle/>
          <a:p>
            <a:fld id="{AC60BD89-B4DD-2345-93A0-8755E281E49B}" type="datetime1">
              <a:rPr lang="en-US" smtClean="0"/>
              <a:t>8/21/17</a:t>
            </a:fld>
            <a:endParaRPr lang="en-US"/>
          </a:p>
        </p:txBody>
      </p:sp>
      <p:sp>
        <p:nvSpPr>
          <p:cNvPr id="5" name="Footer Placeholder 4"/>
          <p:cNvSpPr>
            <a:spLocks noGrp="1"/>
          </p:cNvSpPr>
          <p:nvPr>
            <p:ph type="ftr" sz="quarter" idx="11"/>
          </p:nvPr>
        </p:nvSpPr>
        <p:spPr/>
        <p:txBody>
          <a:bodyPr/>
          <a:lstStyle/>
          <a:p>
            <a:r>
              <a:rPr lang="en-US" smtClean="0"/>
              <a:t>Ming Liu, HF-Jet TG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13</a:t>
            </a:fld>
            <a:endParaRPr lang="en-US"/>
          </a:p>
        </p:txBody>
      </p:sp>
    </p:spTree>
    <p:extLst>
      <p:ext uri="{BB962C8B-B14F-4D97-AF65-F5344CB8AC3E}">
        <p14:creationId xmlns:p14="http://schemas.microsoft.com/office/powerpoint/2010/main" val="190573689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MVTX BNL Directors Review Report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Overall very positive </a:t>
            </a:r>
          </a:p>
          <a:p>
            <a:pPr lvl="1"/>
            <a:r>
              <a:rPr lang="en-US" dirty="0" smtClean="0"/>
              <a:t>Scientific case is compelling and drastically enhances the physics capabilities of sPHENIX</a:t>
            </a:r>
          </a:p>
          <a:p>
            <a:pPr lvl="1"/>
            <a:r>
              <a:rPr lang="en-US" dirty="0" smtClean="0"/>
              <a:t>The conceptual design is technically sound and will likely meet or exceed the expectations for the program</a:t>
            </a:r>
          </a:p>
          <a:p>
            <a:pPr lvl="1"/>
            <a:r>
              <a:rPr lang="en-US" dirty="0" smtClean="0"/>
              <a:t>The costs are reasonably well understood</a:t>
            </a:r>
          </a:p>
          <a:p>
            <a:pPr lvl="1"/>
            <a:r>
              <a:rPr lang="en-US" dirty="0" smtClean="0"/>
              <a:t>The technically driven schedule is well defined and well organized </a:t>
            </a:r>
          </a:p>
          <a:p>
            <a:pPr lvl="1"/>
            <a:r>
              <a:rPr lang="en-US" dirty="0" smtClean="0"/>
              <a:t>The resources are reasonably well defined </a:t>
            </a:r>
          </a:p>
          <a:p>
            <a:pPr lvl="1"/>
            <a:r>
              <a:rPr lang="en-US" dirty="0" smtClean="0"/>
              <a:t> the risks on hardware and electronics are well understood and actively being studied</a:t>
            </a:r>
          </a:p>
          <a:p>
            <a:pPr lvl="1"/>
            <a:r>
              <a:rPr lang="en-US" dirty="0" smtClean="0"/>
              <a:t>Overall integration is well understood. The mechanical integration is not fully defined.</a:t>
            </a:r>
          </a:p>
          <a:p>
            <a:pPr lvl="1"/>
            <a:endParaRPr lang="en-US" dirty="0" smtClean="0"/>
          </a:p>
          <a:p>
            <a:r>
              <a:rPr lang="en-US" dirty="0" smtClean="0"/>
              <a:t>Good recommendations</a:t>
            </a:r>
            <a:endParaRPr lang="en-US" dirty="0"/>
          </a:p>
        </p:txBody>
      </p:sp>
      <p:sp>
        <p:nvSpPr>
          <p:cNvPr id="4" name="Date Placeholder 3"/>
          <p:cNvSpPr>
            <a:spLocks noGrp="1"/>
          </p:cNvSpPr>
          <p:nvPr>
            <p:ph type="dt" sz="half" idx="10"/>
          </p:nvPr>
        </p:nvSpPr>
        <p:spPr/>
        <p:txBody>
          <a:bodyPr/>
          <a:lstStyle/>
          <a:p>
            <a:fld id="{6A8EF6B4-65FB-6F4F-A145-14908B72C3B9}" type="datetime1">
              <a:rPr lang="en-US" smtClean="0"/>
              <a:t>8/21/17</a:t>
            </a:fld>
            <a:endParaRPr lang="en-US"/>
          </a:p>
        </p:txBody>
      </p:sp>
      <p:sp>
        <p:nvSpPr>
          <p:cNvPr id="5" name="Footer Placeholder 4"/>
          <p:cNvSpPr>
            <a:spLocks noGrp="1"/>
          </p:cNvSpPr>
          <p:nvPr>
            <p:ph type="ftr" sz="quarter" idx="11"/>
          </p:nvPr>
        </p:nvSpPr>
        <p:spPr/>
        <p:txBody>
          <a:bodyPr/>
          <a:lstStyle/>
          <a:p>
            <a:r>
              <a:rPr lang="en-US" smtClean="0"/>
              <a:t>Ming Liu, HF-Jet TG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2</a:t>
            </a:fld>
            <a:endParaRPr lang="en-US"/>
          </a:p>
        </p:txBody>
      </p:sp>
    </p:spTree>
    <p:extLst>
      <p:ext uri="{BB962C8B-B14F-4D97-AF65-F5344CB8AC3E}">
        <p14:creationId xmlns:p14="http://schemas.microsoft.com/office/powerpoint/2010/main" val="214355004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Conclusions &amp; Final Recommendations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a:t>We would like to thank the MVTX team for their hard work in preparing for the Review and we thank the three external laboratories (LANL, LBNL and MIT) for sending their speakers to BNL during these tight financial times. </a:t>
            </a:r>
            <a:endParaRPr lang="en-US" dirty="0" smtClean="0"/>
          </a:p>
          <a:p>
            <a:endParaRPr lang="en-US" dirty="0"/>
          </a:p>
          <a:p>
            <a:r>
              <a:rPr lang="en-US" dirty="0"/>
              <a:t>The MVTX project has made excellent progress since the last review and it is worth noting that the Science case for the detector has been especially well articulated with up to date simulations and performance studies. </a:t>
            </a:r>
          </a:p>
          <a:p>
            <a:endParaRPr lang="en-US" dirty="0" smtClean="0"/>
          </a:p>
          <a:p>
            <a:r>
              <a:rPr lang="en-US" dirty="0" smtClean="0"/>
              <a:t>We </a:t>
            </a:r>
            <a:r>
              <a:rPr lang="en-US" dirty="0"/>
              <a:t>recommend that the MVTX project proceed with the process of submitting a full proposal to the DOE Office of Nuclear Science. </a:t>
            </a:r>
            <a:r>
              <a:rPr lang="en-US" dirty="0" smtClean="0"/>
              <a:t> </a:t>
            </a:r>
            <a:endParaRPr lang="en-US" dirty="0"/>
          </a:p>
        </p:txBody>
      </p:sp>
      <p:sp>
        <p:nvSpPr>
          <p:cNvPr id="4" name="Date Placeholder 3"/>
          <p:cNvSpPr>
            <a:spLocks noGrp="1"/>
          </p:cNvSpPr>
          <p:nvPr>
            <p:ph type="dt" sz="half" idx="10"/>
          </p:nvPr>
        </p:nvSpPr>
        <p:spPr/>
        <p:txBody>
          <a:bodyPr/>
          <a:lstStyle/>
          <a:p>
            <a:fld id="{0EA0271A-CBF8-1341-801B-B1C215BAF9CF}" type="datetime1">
              <a:rPr lang="en-US" smtClean="0"/>
              <a:t>8/21/17</a:t>
            </a:fld>
            <a:endParaRPr lang="en-US"/>
          </a:p>
        </p:txBody>
      </p:sp>
      <p:sp>
        <p:nvSpPr>
          <p:cNvPr id="5" name="Footer Placeholder 4"/>
          <p:cNvSpPr>
            <a:spLocks noGrp="1"/>
          </p:cNvSpPr>
          <p:nvPr>
            <p:ph type="ftr" sz="quarter" idx="11"/>
          </p:nvPr>
        </p:nvSpPr>
        <p:spPr/>
        <p:txBody>
          <a:bodyPr/>
          <a:lstStyle/>
          <a:p>
            <a:r>
              <a:rPr lang="en-US" smtClean="0"/>
              <a:t>Ming Liu, HF-Jet TG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3</a:t>
            </a:fld>
            <a:endParaRPr lang="en-US"/>
          </a:p>
        </p:txBody>
      </p:sp>
    </p:spTree>
    <p:extLst>
      <p:ext uri="{BB962C8B-B14F-4D97-AF65-F5344CB8AC3E}">
        <p14:creationId xmlns:p14="http://schemas.microsoft.com/office/powerpoint/2010/main" val="2050970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7844"/>
            <a:ext cx="8229600" cy="1143000"/>
          </a:xfrm>
        </p:spPr>
        <p:txBody>
          <a:bodyPr/>
          <a:lstStyle/>
          <a:p>
            <a:r>
              <a:rPr lang="en-US" dirty="0" smtClean="0"/>
              <a:t>Path </a:t>
            </a:r>
            <a:r>
              <a:rPr lang="en-US" dirty="0" smtClean="0"/>
              <a:t>Forward </a:t>
            </a:r>
            <a:r>
              <a:rPr lang="en-US" dirty="0" smtClean="0"/>
              <a:t>- draft </a:t>
            </a:r>
            <a:endParaRPr lang="en-US" dirty="0"/>
          </a:p>
        </p:txBody>
      </p:sp>
      <p:sp>
        <p:nvSpPr>
          <p:cNvPr id="3" name="Content Placeholder 2"/>
          <p:cNvSpPr>
            <a:spLocks noGrp="1"/>
          </p:cNvSpPr>
          <p:nvPr>
            <p:ph idx="1"/>
          </p:nvPr>
        </p:nvSpPr>
        <p:spPr>
          <a:xfrm>
            <a:off x="457200" y="1483406"/>
            <a:ext cx="8229600" cy="4525963"/>
          </a:xfrm>
        </p:spPr>
        <p:txBody>
          <a:bodyPr>
            <a:normAutofit fontScale="85000" lnSpcReduction="10000"/>
          </a:bodyPr>
          <a:lstStyle/>
          <a:p>
            <a:r>
              <a:rPr lang="en-US" dirty="0" smtClean="0"/>
              <a:t>Implement </a:t>
            </a:r>
            <a:r>
              <a:rPr lang="en-US" dirty="0" smtClean="0"/>
              <a:t>recommendations </a:t>
            </a:r>
            <a:endParaRPr lang="en-US" dirty="0" smtClean="0"/>
          </a:p>
          <a:p>
            <a:pPr lvl="1"/>
            <a:r>
              <a:rPr lang="en-US" dirty="0" smtClean="0"/>
              <a:t>Follow up findings and recommendations</a:t>
            </a:r>
          </a:p>
          <a:p>
            <a:pPr lvl="1"/>
            <a:r>
              <a:rPr lang="en-US" dirty="0" smtClean="0"/>
              <a:t>Bi</a:t>
            </a:r>
            <a:r>
              <a:rPr lang="en-US" dirty="0" smtClean="0"/>
              <a:t>-weekly MVTX consortium meeting till full proposal submission </a:t>
            </a:r>
          </a:p>
          <a:p>
            <a:r>
              <a:rPr lang="en-US" dirty="0" smtClean="0"/>
              <a:t> Possible schedules</a:t>
            </a:r>
          </a:p>
          <a:p>
            <a:pPr lvl="1"/>
            <a:r>
              <a:rPr lang="en-US" dirty="0" smtClean="0"/>
              <a:t>Update proposal in next 2 months,  ~10/15</a:t>
            </a:r>
          </a:p>
          <a:p>
            <a:pPr lvl="1"/>
            <a:r>
              <a:rPr lang="en-US" dirty="0" smtClean="0"/>
              <a:t>Work with ALD to communicate with DOE</a:t>
            </a:r>
          </a:p>
          <a:p>
            <a:pPr lvl="1"/>
            <a:r>
              <a:rPr lang="en-US" dirty="0" smtClean="0"/>
              <a:t>Workout MOU with CERN, 12/2017</a:t>
            </a:r>
          </a:p>
          <a:p>
            <a:pPr lvl="1"/>
            <a:r>
              <a:rPr lang="en-US" dirty="0" smtClean="0"/>
              <a:t>Full proposal ready for submission, by the end of 12/2017</a:t>
            </a:r>
          </a:p>
          <a:p>
            <a:pPr lvl="1"/>
            <a:r>
              <a:rPr lang="en-US" dirty="0" smtClean="0"/>
              <a:t>Try to get at least partial funding in FY18 to produce staves at CERN after ~8/2018.   </a:t>
            </a:r>
            <a:endParaRPr lang="en-US" dirty="0"/>
          </a:p>
        </p:txBody>
      </p:sp>
      <p:sp>
        <p:nvSpPr>
          <p:cNvPr id="4" name="Date Placeholder 3"/>
          <p:cNvSpPr>
            <a:spLocks noGrp="1"/>
          </p:cNvSpPr>
          <p:nvPr>
            <p:ph type="dt" sz="half" idx="10"/>
          </p:nvPr>
        </p:nvSpPr>
        <p:spPr/>
        <p:txBody>
          <a:bodyPr/>
          <a:lstStyle/>
          <a:p>
            <a:fld id="{F1D7BE60-C3DC-8447-988C-9E9F0507D580}" type="datetime1">
              <a:rPr lang="en-US" smtClean="0"/>
              <a:t>8/21/17</a:t>
            </a:fld>
            <a:endParaRPr lang="en-US"/>
          </a:p>
        </p:txBody>
      </p:sp>
      <p:sp>
        <p:nvSpPr>
          <p:cNvPr id="5" name="Footer Placeholder 4"/>
          <p:cNvSpPr>
            <a:spLocks noGrp="1"/>
          </p:cNvSpPr>
          <p:nvPr>
            <p:ph type="ftr" sz="quarter" idx="11"/>
          </p:nvPr>
        </p:nvSpPr>
        <p:spPr/>
        <p:txBody>
          <a:bodyPr/>
          <a:lstStyle/>
          <a:p>
            <a:r>
              <a:rPr lang="en-US" smtClean="0"/>
              <a:t>Ming Liu, HF-Jet TG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4</a:t>
            </a:fld>
            <a:endParaRPr lang="en-US"/>
          </a:p>
        </p:txBody>
      </p:sp>
    </p:spTree>
    <p:extLst>
      <p:ext uri="{BB962C8B-B14F-4D97-AF65-F5344CB8AC3E}">
        <p14:creationId xmlns:p14="http://schemas.microsoft.com/office/powerpoint/2010/main" val="275325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Details</a:t>
            </a:r>
            <a:endParaRPr lang="en-US" dirty="0"/>
          </a:p>
        </p:txBody>
      </p:sp>
      <p:sp>
        <p:nvSpPr>
          <p:cNvPr id="4" name="Date Placeholder 3"/>
          <p:cNvSpPr>
            <a:spLocks noGrp="1"/>
          </p:cNvSpPr>
          <p:nvPr>
            <p:ph type="dt" sz="half" idx="10"/>
          </p:nvPr>
        </p:nvSpPr>
        <p:spPr/>
        <p:txBody>
          <a:bodyPr/>
          <a:lstStyle/>
          <a:p>
            <a:fld id="{F1D7BE60-C3DC-8447-988C-9E9F0507D580}" type="datetime1">
              <a:rPr lang="en-US" smtClean="0"/>
              <a:t>8/21/17</a:t>
            </a:fld>
            <a:endParaRPr lang="en-US"/>
          </a:p>
        </p:txBody>
      </p:sp>
      <p:sp>
        <p:nvSpPr>
          <p:cNvPr id="5" name="Footer Placeholder 4"/>
          <p:cNvSpPr>
            <a:spLocks noGrp="1"/>
          </p:cNvSpPr>
          <p:nvPr>
            <p:ph type="ftr" sz="quarter" idx="11"/>
          </p:nvPr>
        </p:nvSpPr>
        <p:spPr/>
        <p:txBody>
          <a:bodyPr/>
          <a:lstStyle/>
          <a:p>
            <a:r>
              <a:rPr lang="en-US" smtClean="0"/>
              <a:t>Ming Liu, HF-Jet TG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5</a:t>
            </a:fld>
            <a:endParaRPr lang="en-US"/>
          </a:p>
        </p:txBody>
      </p:sp>
    </p:spTree>
    <p:extLst>
      <p:ext uri="{BB962C8B-B14F-4D97-AF65-F5344CB8AC3E}">
        <p14:creationId xmlns:p14="http://schemas.microsoft.com/office/powerpoint/2010/main" val="3101513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Scientific Program</a:t>
            </a:r>
            <a:endParaRPr lang="en-US" dirty="0"/>
          </a:p>
        </p:txBody>
      </p:sp>
      <p:sp>
        <p:nvSpPr>
          <p:cNvPr id="3" name="Content Placeholder 2"/>
          <p:cNvSpPr>
            <a:spLocks noGrp="1"/>
          </p:cNvSpPr>
          <p:nvPr>
            <p:ph idx="1"/>
          </p:nvPr>
        </p:nvSpPr>
        <p:spPr/>
        <p:txBody>
          <a:bodyPr/>
          <a:lstStyle/>
          <a:p>
            <a:r>
              <a:rPr lang="en-US" dirty="0" smtClean="0"/>
              <a:t>The collaboration is encouraged to solicit multiple theory predictions in the range where new measurements can be made with sPHENIX, including error bars demonstrating how the MVTX can clarify the theoretical </a:t>
            </a:r>
            <a:r>
              <a:rPr lang="en-US" dirty="0" err="1" smtClean="0"/>
              <a:t>uncertianties</a:t>
            </a:r>
            <a:r>
              <a:rPr lang="en-US" dirty="0" smtClean="0"/>
              <a:t>. </a:t>
            </a:r>
            <a:r>
              <a:rPr lang="en-US" dirty="0" err="1" smtClean="0"/>
              <a:t>Calculationshould</a:t>
            </a:r>
            <a:r>
              <a:rPr lang="en-US" dirty="0" smtClean="0"/>
              <a:t> be done on realistic </a:t>
            </a:r>
            <a:r>
              <a:rPr lang="en-US" dirty="0" err="1" smtClean="0"/>
              <a:t>hydo</a:t>
            </a:r>
            <a:r>
              <a:rPr lang="en-US" dirty="0" smtClean="0"/>
              <a:t> codes and tuned to soft spectra.</a:t>
            </a:r>
          </a:p>
          <a:p>
            <a:endParaRPr lang="en-US" dirty="0"/>
          </a:p>
        </p:txBody>
      </p:sp>
      <p:sp>
        <p:nvSpPr>
          <p:cNvPr id="4" name="Date Placeholder 3"/>
          <p:cNvSpPr>
            <a:spLocks noGrp="1"/>
          </p:cNvSpPr>
          <p:nvPr>
            <p:ph type="dt" sz="half" idx="10"/>
          </p:nvPr>
        </p:nvSpPr>
        <p:spPr/>
        <p:txBody>
          <a:bodyPr/>
          <a:lstStyle/>
          <a:p>
            <a:fld id="{0A60A404-BDF7-1B4B-8DE5-98D4684A31F1}" type="datetime1">
              <a:rPr lang="en-US" smtClean="0"/>
              <a:t>8/21/17</a:t>
            </a:fld>
            <a:endParaRPr lang="en-US"/>
          </a:p>
        </p:txBody>
      </p:sp>
      <p:sp>
        <p:nvSpPr>
          <p:cNvPr id="5" name="Footer Placeholder 4"/>
          <p:cNvSpPr>
            <a:spLocks noGrp="1"/>
          </p:cNvSpPr>
          <p:nvPr>
            <p:ph type="ftr" sz="quarter" idx="11"/>
          </p:nvPr>
        </p:nvSpPr>
        <p:spPr/>
        <p:txBody>
          <a:bodyPr/>
          <a:lstStyle/>
          <a:p>
            <a:r>
              <a:rPr lang="en-US" smtClean="0"/>
              <a:t>Ming Liu, HF-Jet TG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6</a:t>
            </a:fld>
            <a:endParaRPr lang="en-US"/>
          </a:p>
        </p:txBody>
      </p:sp>
    </p:spTree>
    <p:extLst>
      <p:ext uri="{BB962C8B-B14F-4D97-AF65-F5344CB8AC3E}">
        <p14:creationId xmlns:p14="http://schemas.microsoft.com/office/powerpoint/2010/main" val="3265635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1359"/>
            <a:ext cx="8229600" cy="1143000"/>
          </a:xfrm>
        </p:spPr>
        <p:txBody>
          <a:bodyPr/>
          <a:lstStyle/>
          <a:p>
            <a:r>
              <a:rPr lang="en-US" dirty="0" smtClean="0"/>
              <a:t>Simulations</a:t>
            </a:r>
            <a:endParaRPr lang="en-US" dirty="0"/>
          </a:p>
        </p:txBody>
      </p:sp>
      <p:sp>
        <p:nvSpPr>
          <p:cNvPr id="3" name="Content Placeholder 2"/>
          <p:cNvSpPr>
            <a:spLocks noGrp="1"/>
          </p:cNvSpPr>
          <p:nvPr>
            <p:ph idx="1"/>
          </p:nvPr>
        </p:nvSpPr>
        <p:spPr>
          <a:xfrm>
            <a:off x="457200" y="1442007"/>
            <a:ext cx="8229600" cy="4525963"/>
          </a:xfrm>
        </p:spPr>
        <p:txBody>
          <a:bodyPr>
            <a:normAutofit fontScale="77500" lnSpcReduction="20000"/>
          </a:bodyPr>
          <a:lstStyle/>
          <a:p>
            <a:r>
              <a:rPr lang="en-US" dirty="0" smtClean="0"/>
              <a:t>Findings: </a:t>
            </a:r>
          </a:p>
          <a:p>
            <a:pPr lvl="1"/>
            <a:r>
              <a:rPr lang="en-US" dirty="0" smtClean="0"/>
              <a:t>3 key physics plots</a:t>
            </a:r>
          </a:p>
          <a:p>
            <a:pPr lvl="2"/>
            <a:r>
              <a:rPr lang="en-US" dirty="0" smtClean="0"/>
              <a:t>B-jet R_AA</a:t>
            </a:r>
          </a:p>
          <a:p>
            <a:pPr lvl="2"/>
            <a:r>
              <a:rPr lang="en-US" dirty="0" smtClean="0"/>
              <a:t>B-hadron R_CP</a:t>
            </a:r>
          </a:p>
          <a:p>
            <a:pPr lvl="2"/>
            <a:r>
              <a:rPr lang="en-US" dirty="0" smtClean="0"/>
              <a:t>B-hadron v_2 </a:t>
            </a:r>
          </a:p>
          <a:p>
            <a:pPr lvl="1"/>
            <a:r>
              <a:rPr lang="en-US" dirty="0" smtClean="0"/>
              <a:t>Simulation techniques are state of the art, well done</a:t>
            </a:r>
          </a:p>
          <a:p>
            <a:pPr lvl="1"/>
            <a:endParaRPr lang="en-US" dirty="0" smtClean="0"/>
          </a:p>
          <a:p>
            <a:r>
              <a:rPr lang="en-US" dirty="0" smtClean="0"/>
              <a:t>Recommendations</a:t>
            </a:r>
          </a:p>
          <a:p>
            <a:pPr lvl="1"/>
            <a:r>
              <a:rPr lang="en-US" dirty="0" smtClean="0"/>
              <a:t>Refine 3 key physics plots, same style etc. These are essential component of the Science Case for the MVTX project.</a:t>
            </a:r>
          </a:p>
          <a:p>
            <a:pPr lvl="1"/>
            <a:r>
              <a:rPr lang="en-US" dirty="0" smtClean="0"/>
              <a:t>Continue improve simulations. Demonstrate the degree to which sPHENIX(w/ MVTX) can resolve the situation at the LHC where </a:t>
            </a:r>
            <a:r>
              <a:rPr lang="en-US" dirty="0" err="1" smtClean="0"/>
              <a:t>loght</a:t>
            </a:r>
            <a:r>
              <a:rPr lang="en-US" dirty="0" smtClean="0"/>
              <a:t> and heavy flavor R_AA overlaps each other.</a:t>
            </a:r>
          </a:p>
          <a:p>
            <a:pPr lvl="1"/>
            <a:endParaRPr lang="en-US" dirty="0"/>
          </a:p>
        </p:txBody>
      </p:sp>
      <p:sp>
        <p:nvSpPr>
          <p:cNvPr id="4" name="Date Placeholder 3"/>
          <p:cNvSpPr>
            <a:spLocks noGrp="1"/>
          </p:cNvSpPr>
          <p:nvPr>
            <p:ph type="dt" sz="half" idx="10"/>
          </p:nvPr>
        </p:nvSpPr>
        <p:spPr/>
        <p:txBody>
          <a:bodyPr/>
          <a:lstStyle/>
          <a:p>
            <a:fld id="{000A2914-A396-874D-8582-9567E7248721}" type="datetime1">
              <a:rPr lang="en-US" smtClean="0"/>
              <a:t>8/21/17</a:t>
            </a:fld>
            <a:endParaRPr lang="en-US"/>
          </a:p>
        </p:txBody>
      </p:sp>
      <p:sp>
        <p:nvSpPr>
          <p:cNvPr id="5" name="Footer Placeholder 4"/>
          <p:cNvSpPr>
            <a:spLocks noGrp="1"/>
          </p:cNvSpPr>
          <p:nvPr>
            <p:ph type="ftr" sz="quarter" idx="11"/>
          </p:nvPr>
        </p:nvSpPr>
        <p:spPr/>
        <p:txBody>
          <a:bodyPr/>
          <a:lstStyle/>
          <a:p>
            <a:r>
              <a:rPr lang="en-US" smtClean="0"/>
              <a:t>Ming Liu, HF-Jet TG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7</a:t>
            </a:fld>
            <a:endParaRPr lang="en-US"/>
          </a:p>
        </p:txBody>
      </p:sp>
    </p:spTree>
    <p:extLst>
      <p:ext uri="{BB962C8B-B14F-4D97-AF65-F5344CB8AC3E}">
        <p14:creationId xmlns:p14="http://schemas.microsoft.com/office/powerpoint/2010/main" val="63954986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Sensors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Negotiate MOU ASAP between CERN and sPHENIX/BNL to produce staves at CERN</a:t>
            </a:r>
          </a:p>
          <a:p>
            <a:r>
              <a:rPr lang="en-US" dirty="0" smtClean="0"/>
              <a:t>Refine stave cost estimate </a:t>
            </a:r>
          </a:p>
          <a:p>
            <a:r>
              <a:rPr lang="en-US" dirty="0" smtClean="0"/>
              <a:t>Work out QA plan for the MVTX</a:t>
            </a:r>
          </a:p>
          <a:p>
            <a:r>
              <a:rPr lang="en-US" dirty="0" smtClean="0"/>
              <a:t>Prepare for disastrous scenarios (happened to PHOBOS, STAR and PHENIX), encourage the team to consider building a full copy </a:t>
            </a:r>
          </a:p>
          <a:p>
            <a:pPr lvl="1"/>
            <a:r>
              <a:rPr lang="en-US" dirty="0" smtClean="0">
                <a:solidFill>
                  <a:srgbClr val="FF0000"/>
                </a:solidFill>
              </a:rPr>
              <a:t>NOTE: with the much reduced cost estimate received recently from CERN, we are considering to have a copy of the two inner layers  as a backup + 10% spares</a:t>
            </a:r>
          </a:p>
          <a:p>
            <a:r>
              <a:rPr lang="en-US" dirty="0" smtClean="0"/>
              <a:t>Refine scenarios for repair and replacement </a:t>
            </a:r>
            <a:endParaRPr lang="en-US" dirty="0"/>
          </a:p>
        </p:txBody>
      </p:sp>
      <p:sp>
        <p:nvSpPr>
          <p:cNvPr id="4" name="Date Placeholder 3"/>
          <p:cNvSpPr>
            <a:spLocks noGrp="1"/>
          </p:cNvSpPr>
          <p:nvPr>
            <p:ph type="dt" sz="half" idx="10"/>
          </p:nvPr>
        </p:nvSpPr>
        <p:spPr/>
        <p:txBody>
          <a:bodyPr/>
          <a:lstStyle/>
          <a:p>
            <a:fld id="{7625A97D-1A46-7C43-A3B0-AEF065EF1B59}" type="datetime1">
              <a:rPr lang="en-US" smtClean="0"/>
              <a:t>8/21/17</a:t>
            </a:fld>
            <a:endParaRPr lang="en-US"/>
          </a:p>
        </p:txBody>
      </p:sp>
      <p:sp>
        <p:nvSpPr>
          <p:cNvPr id="5" name="Footer Placeholder 4"/>
          <p:cNvSpPr>
            <a:spLocks noGrp="1"/>
          </p:cNvSpPr>
          <p:nvPr>
            <p:ph type="ftr" sz="quarter" idx="11"/>
          </p:nvPr>
        </p:nvSpPr>
        <p:spPr/>
        <p:txBody>
          <a:bodyPr/>
          <a:lstStyle/>
          <a:p>
            <a:r>
              <a:rPr lang="en-US" smtClean="0"/>
              <a:t>Ming Liu, HF-Jet TG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8</a:t>
            </a:fld>
            <a:endParaRPr lang="en-US"/>
          </a:p>
        </p:txBody>
      </p:sp>
    </p:spTree>
    <p:extLst>
      <p:ext uri="{BB962C8B-B14F-4D97-AF65-F5344CB8AC3E}">
        <p14:creationId xmlns:p14="http://schemas.microsoft.com/office/powerpoint/2010/main" val="241115120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Mechanical Design and Cooling</a:t>
            </a:r>
            <a:endParaRPr lang="en-US" dirty="0"/>
          </a:p>
        </p:txBody>
      </p:sp>
      <p:sp>
        <p:nvSpPr>
          <p:cNvPr id="3" name="Content Placeholder 2"/>
          <p:cNvSpPr>
            <a:spLocks noGrp="1"/>
          </p:cNvSpPr>
          <p:nvPr>
            <p:ph idx="1"/>
          </p:nvPr>
        </p:nvSpPr>
        <p:spPr/>
        <p:txBody>
          <a:bodyPr/>
          <a:lstStyle/>
          <a:p>
            <a:r>
              <a:rPr lang="en-US" dirty="0" smtClean="0"/>
              <a:t>Refine cost estimate of modifying ITS carbon </a:t>
            </a:r>
          </a:p>
          <a:p>
            <a:r>
              <a:rPr lang="en-US" dirty="0" smtClean="0"/>
              <a:t>Include UV sterilization of the demineralized water in the cooling system</a:t>
            </a:r>
          </a:p>
          <a:p>
            <a:r>
              <a:rPr lang="en-US" dirty="0" smtClean="0"/>
              <a:t>Move forward with MOUs with key production sites such as CERN, LANL and LBNL</a:t>
            </a:r>
          </a:p>
          <a:p>
            <a:pPr marL="0" indent="0">
              <a:buNone/>
            </a:pPr>
            <a:endParaRPr lang="en-US" dirty="0"/>
          </a:p>
        </p:txBody>
      </p:sp>
      <p:sp>
        <p:nvSpPr>
          <p:cNvPr id="4" name="Date Placeholder 3"/>
          <p:cNvSpPr>
            <a:spLocks noGrp="1"/>
          </p:cNvSpPr>
          <p:nvPr>
            <p:ph type="dt" sz="half" idx="10"/>
          </p:nvPr>
        </p:nvSpPr>
        <p:spPr/>
        <p:txBody>
          <a:bodyPr/>
          <a:lstStyle/>
          <a:p>
            <a:fld id="{E8A18B33-09AD-C043-8ACB-91A774C86391}" type="datetime1">
              <a:rPr lang="en-US" smtClean="0"/>
              <a:t>8/21/17</a:t>
            </a:fld>
            <a:endParaRPr lang="en-US"/>
          </a:p>
        </p:txBody>
      </p:sp>
      <p:sp>
        <p:nvSpPr>
          <p:cNvPr id="5" name="Footer Placeholder 4"/>
          <p:cNvSpPr>
            <a:spLocks noGrp="1"/>
          </p:cNvSpPr>
          <p:nvPr>
            <p:ph type="ftr" sz="quarter" idx="11"/>
          </p:nvPr>
        </p:nvSpPr>
        <p:spPr/>
        <p:txBody>
          <a:bodyPr/>
          <a:lstStyle/>
          <a:p>
            <a:r>
              <a:rPr lang="en-US" smtClean="0"/>
              <a:t>Ming Liu, HF-Jet TG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9</a:t>
            </a:fld>
            <a:endParaRPr lang="en-US"/>
          </a:p>
        </p:txBody>
      </p:sp>
    </p:spTree>
    <p:extLst>
      <p:ext uri="{BB962C8B-B14F-4D97-AF65-F5344CB8AC3E}">
        <p14:creationId xmlns:p14="http://schemas.microsoft.com/office/powerpoint/2010/main" val="420848498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432</TotalTime>
  <Words>852</Words>
  <Application>Microsoft Macintosh PowerPoint</Application>
  <PresentationFormat>On-screen Show (4:3)</PresentationFormat>
  <Paragraphs>112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MVTX Update</vt:lpstr>
      <vt:lpstr>MVTX BNL Directors Review Report</vt:lpstr>
      <vt:lpstr>Conclusions &amp; Final Recommendations</vt:lpstr>
      <vt:lpstr>Path Forward - draft </vt:lpstr>
      <vt:lpstr>More Details</vt:lpstr>
      <vt:lpstr>Scientific Program</vt:lpstr>
      <vt:lpstr>Simulations</vt:lpstr>
      <vt:lpstr>Sensors</vt:lpstr>
      <vt:lpstr>Mechanical Design and Cooling</vt:lpstr>
      <vt:lpstr>Electronics, DAQ and Readout</vt:lpstr>
      <vt:lpstr>Integration with sPHENIX</vt:lpstr>
      <vt:lpstr>Cost and Schedule: Comments</vt:lpstr>
      <vt:lpstr>Project Management Plan</vt:lpstr>
    </vt:vector>
  </TitlesOfParts>
  <Company>Los Alamos National Laboratory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MVTX Update</dc:title>
  <dc:creator>Ming Liu</dc:creator>
  <cp:lastModifiedBy>Ming Liu</cp:lastModifiedBy>
  <cp:revision>37</cp:revision>
  <dcterms:created xsi:type="dcterms:W3CDTF">2017-08-17T17:32:13Z</dcterms:created>
  <dcterms:modified xsi:type="dcterms:W3CDTF">2017-08-21T14:58:09Z</dcterms:modified>
</cp:coreProperties>
</file>