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66" r:id="rId5"/>
    <p:sldId id="264" r:id="rId6"/>
    <p:sldId id="265" r:id="rId7"/>
    <p:sldId id="260" r:id="rId8"/>
    <p:sldId id="263" r:id="rId9"/>
    <p:sldId id="261" r:id="rId10"/>
    <p:sldId id="262" r:id="rId11"/>
    <p:sldId id="268" r:id="rId12"/>
    <p:sldId id="271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0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D4917-B502-994A-AC5C-36F737144FF8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7288D-E4D7-DA46-80D1-945A2BC54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8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7A989-7398-0442-AFA5-84607EC155F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F0A96-14B2-1F4C-B602-BF3063D5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2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72A8-267B-44F6-8997-63E6AEBFFD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8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02E0-089A-F641-94B7-5F01557EB0C6}" type="datetime1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8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0D64-7D56-2B4E-8B97-B48BF802870C}" type="datetime1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5C78-9041-CA4D-8BC7-0DC3CE8F3E60}" type="datetime1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18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D92273EB-F187-2946-850B-BCCC48CE2500}" type="datetime1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Ming Liu, MVTX Update @sPHENIX Gen. Mtg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B7F62631-D247-0E44-B808-5D23CBBA66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2012-Jul-04-01_4_Color_Logo_small_C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805" y="80970"/>
            <a:ext cx="390452" cy="522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238017" y="501283"/>
            <a:ext cx="8113157" cy="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464926" y="342001"/>
            <a:ext cx="716524" cy="161583"/>
          </a:xfrm>
          <a:prstGeom prst="rect">
            <a:avLst/>
          </a:prstGeom>
          <a:noFill/>
        </p:spPr>
        <p:txBody>
          <a:bodyPr wrap="none" lIns="69055" tIns="34528" rIns="69055" bIns="34528" rtlCol="0">
            <a:spAutoFit/>
          </a:bodyPr>
          <a:lstStyle/>
          <a:p>
            <a:r>
              <a:rPr lang="en-US" sz="600" dirty="0" smtClean="0"/>
              <a:t>ALICE ITS Upgrade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08" y="271545"/>
            <a:ext cx="7886700" cy="227438"/>
          </a:xfrm>
        </p:spPr>
        <p:txBody>
          <a:bodyPr>
            <a:noAutofit/>
          </a:bodyPr>
          <a:lstStyle>
            <a:lvl1pPr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2210" y="950119"/>
            <a:ext cx="8208724" cy="325511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1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2C60-AA10-0F4B-BB7C-00F906EA539D}" type="datetime1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6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D7A0-D93A-DE4E-8952-770F467A04A1}" type="datetime1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BAA4-E84E-854C-8BD9-1774599EB361}" type="datetime1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91CC-4814-A246-8922-5DD50AD844BA}" type="datetime1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6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40B0-FC1A-6F45-A8D3-2CD73E933C6B}" type="datetime1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9D8D-02DD-FA4D-8036-DE35C1807A18}" type="datetime1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5562-70A1-444D-A1B4-01AAF7E3BC6C}" type="datetime1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9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B7AA-3305-E142-A5E0-B2F723C4655F}" type="datetime1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8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92DD-64F8-8349-8987-9C5589651A2A}" type="datetime1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23" y="4767264"/>
            <a:ext cx="3578338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9700E-5D5B-B24D-80D9-1261721CE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6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"/>
            <a:ext cx="4712277" cy="10632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MVTX Update</a:t>
            </a:r>
            <a:br>
              <a:rPr lang="en-US" dirty="0" smtClean="0"/>
            </a:br>
            <a:r>
              <a:rPr lang="en-US" sz="2700" dirty="0" smtClean="0"/>
              <a:t>4/28/2017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58801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UT-Austin Meeting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Thank you Jo and Christina! </a:t>
            </a:r>
          </a:p>
          <a:p>
            <a:endParaRPr lang="en-US" dirty="0"/>
          </a:p>
          <a:p>
            <a:r>
              <a:rPr lang="en-US" dirty="0" smtClean="0"/>
              <a:t>Meetings @BNL</a:t>
            </a:r>
          </a:p>
          <a:p>
            <a:pPr lvl="1"/>
            <a:r>
              <a:rPr lang="en-US" dirty="0" smtClean="0"/>
              <a:t>Maria, Ed, Bob, Grazyna and Ming</a:t>
            </a:r>
          </a:p>
          <a:p>
            <a:pPr lvl="1"/>
            <a:r>
              <a:rPr lang="en-US" dirty="0" smtClean="0"/>
              <a:t>In-depth MVTX project discussions </a:t>
            </a:r>
          </a:p>
          <a:p>
            <a:endParaRPr lang="en-US" dirty="0" smtClean="0"/>
          </a:p>
          <a:p>
            <a:r>
              <a:rPr lang="en-US" dirty="0" smtClean="0"/>
              <a:t>FELIX </a:t>
            </a:r>
            <a:r>
              <a:rPr lang="en-US" dirty="0"/>
              <a:t>discussions </a:t>
            </a:r>
            <a:r>
              <a:rPr lang="en-US" dirty="0" smtClean="0"/>
              <a:t>with BNL engineer </a:t>
            </a:r>
          </a:p>
          <a:p>
            <a:pPr lvl="1"/>
            <a:r>
              <a:rPr lang="en-US" dirty="0" smtClean="0"/>
              <a:t>Preferred option for TPC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ALICE Stave PRR 4/27/2017</a:t>
            </a:r>
          </a:p>
          <a:p>
            <a:pPr lvl="1"/>
            <a:r>
              <a:rPr lang="en-US" dirty="0" smtClean="0"/>
              <a:t>Good progress</a:t>
            </a:r>
          </a:p>
          <a:p>
            <a:pPr lvl="1"/>
            <a:r>
              <a:rPr lang="en-US" dirty="0" smtClean="0"/>
              <a:t>Updated schedules</a:t>
            </a:r>
          </a:p>
          <a:p>
            <a:pPr lvl="1"/>
            <a:endParaRPr lang="en-US" dirty="0" smtClean="0"/>
          </a:p>
        </p:txBody>
      </p:sp>
      <p:pic>
        <p:nvPicPr>
          <p:cNvPr id="2" name="Picture 1" descr="MVTX Readout Workfest @UT-Austin (19-20 April 2017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77" y="1"/>
            <a:ext cx="3974523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B3D2-BE69-0D44-B49E-3CB4949ECFE9}" type="datetime1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2012-Jul-04-01_4_Color_Logo_small_C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462" y="80968"/>
            <a:ext cx="386233" cy="52206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6000" y="70200"/>
            <a:ext cx="4030190" cy="346249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336699"/>
                </a:solidFill>
                <a:latin typeface="Calibri" charset="0"/>
                <a:cs typeface="Calibri" charset="0"/>
              </a:rPr>
              <a:t>Project R&amp;D and Construction Milestones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35443" y="463183"/>
            <a:ext cx="8025476" cy="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4251" y="342001"/>
            <a:ext cx="708780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600" dirty="0"/>
              <a:t>ALICE ITS Upgrade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77093"/>
              </p:ext>
            </p:extLst>
          </p:nvPr>
        </p:nvGraphicFramePr>
        <p:xfrm>
          <a:off x="404813" y="594122"/>
          <a:ext cx="6426994" cy="44452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8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1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81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81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80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Mar-17</a:t>
                      </a:r>
                      <a:endParaRPr lang="en-US" sz="1100" dirty="0"/>
                    </a:p>
                  </a:txBody>
                  <a:tcPr marL="68583" marR="68583" marT="34285" marB="34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2015</a:t>
                      </a:r>
                      <a:endParaRPr lang="en-US" sz="1100" dirty="0"/>
                    </a:p>
                  </a:txBody>
                  <a:tcPr marL="68583" marR="68583" marT="34285" marB="34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</a:t>
                      </a:r>
                      <a:endParaRPr lang="en-US" sz="1100" dirty="0"/>
                    </a:p>
                  </a:txBody>
                  <a:tcPr marL="68583" marR="68583" marT="34285" marB="34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  <a:endParaRPr lang="en-US" sz="1100" dirty="0"/>
                    </a:p>
                  </a:txBody>
                  <a:tcPr marL="68583" marR="68583" marT="34285" marB="34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2018</a:t>
                      </a:r>
                      <a:endParaRPr lang="en-US" sz="1100" dirty="0"/>
                    </a:p>
                  </a:txBody>
                  <a:tcPr marL="68583" marR="68583" marT="34285" marB="34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2019</a:t>
                      </a:r>
                      <a:endParaRPr lang="en-US" sz="1100" dirty="0"/>
                    </a:p>
                  </a:txBody>
                  <a:tcPr marL="68583" marR="68583" marT="34285" marB="34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2020</a:t>
                      </a:r>
                      <a:endParaRPr lang="en-US" sz="1100" dirty="0"/>
                    </a:p>
                  </a:txBody>
                  <a:tcPr marL="68583" marR="68583" marT="34285" marB="3428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0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RO electronics EDR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(27/1/17)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0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RO electronics PRR (12/17)</a:t>
                      </a:r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0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RO electronics prod.</a:t>
                      </a:r>
                      <a:r>
                        <a:rPr lang="en-US" sz="1100" baseline="0" dirty="0" smtClean="0"/>
                        <a:t> end (12/18)</a:t>
                      </a:r>
                      <a:endParaRPr lang="en-US" sz="1100" dirty="0" smtClean="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0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Detector barrel EDR (20/7/16)</a:t>
                      </a:r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0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Detector barrel PRR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 (14/12/16)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8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Detector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barrel prod. end (7/17)</a:t>
                      </a:r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0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Service barrel/cage EDR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 (14/12/16)</a:t>
                      </a:r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0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Service barrel/cage PRR </a:t>
                      </a:r>
                      <a:r>
                        <a:rPr lang="en-US" sz="1100" b="1" dirty="0" smtClean="0"/>
                        <a:t>(5/5/17)</a:t>
                      </a:r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39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Service barrel/cage prod.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end (9/17)</a:t>
                      </a:r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0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Cooling plant EDR (21/7/16)</a:t>
                      </a:r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0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Cooling plant PRR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 (16/12/16)</a:t>
                      </a:r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0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Cooling plant ready (9/18)</a:t>
                      </a:r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74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Commissioning surface end (5/19)</a:t>
                      </a:r>
                      <a:endParaRPr lang="en-US" sz="1100" dirty="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74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Installation</a:t>
                      </a:r>
                      <a:r>
                        <a:rPr lang="en-US" sz="1100" baseline="0" dirty="0" smtClean="0"/>
                        <a:t> during LS2</a:t>
                      </a:r>
                      <a:r>
                        <a:rPr lang="en-US" sz="1100" dirty="0" smtClean="0"/>
                        <a:t> (4/20)</a:t>
                      </a:r>
                      <a:endParaRPr lang="en-US" sz="1100" dirty="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285" marB="34285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285" marB="34285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2" name="Smiley Face 31"/>
          <p:cNvSpPr>
            <a:spLocks noChangeAspect="1"/>
          </p:cNvSpPr>
          <p:nvPr/>
        </p:nvSpPr>
        <p:spPr>
          <a:xfrm>
            <a:off x="3861197" y="925116"/>
            <a:ext cx="161925" cy="161925"/>
          </a:xfrm>
          <a:prstGeom prst="smileyFac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Smiley Face 32"/>
          <p:cNvSpPr>
            <a:spLocks noChangeAspect="1"/>
          </p:cNvSpPr>
          <p:nvPr/>
        </p:nvSpPr>
        <p:spPr>
          <a:xfrm>
            <a:off x="3502819" y="1763316"/>
            <a:ext cx="161925" cy="161925"/>
          </a:xfrm>
          <a:prstGeom prst="smileyFac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Smiley Face 33"/>
          <p:cNvSpPr>
            <a:spLocks noChangeAspect="1"/>
          </p:cNvSpPr>
          <p:nvPr/>
        </p:nvSpPr>
        <p:spPr>
          <a:xfrm>
            <a:off x="4489847" y="1200150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145201" y="892969"/>
            <a:ext cx="0" cy="38611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miley Face 35"/>
          <p:cNvSpPr>
            <a:spLocks noChangeAspect="1"/>
          </p:cNvSpPr>
          <p:nvPr/>
        </p:nvSpPr>
        <p:spPr>
          <a:xfrm>
            <a:off x="3752850" y="2603897"/>
            <a:ext cx="161925" cy="161925"/>
          </a:xfrm>
          <a:prstGeom prst="smileyFac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Smiley Face 36"/>
          <p:cNvSpPr>
            <a:spLocks noChangeAspect="1"/>
          </p:cNvSpPr>
          <p:nvPr/>
        </p:nvSpPr>
        <p:spPr>
          <a:xfrm>
            <a:off x="3751660" y="3692129"/>
            <a:ext cx="161925" cy="161925"/>
          </a:xfrm>
          <a:prstGeom prst="smileyFac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Smiley Face 37"/>
          <p:cNvSpPr>
            <a:spLocks noChangeAspect="1"/>
          </p:cNvSpPr>
          <p:nvPr/>
        </p:nvSpPr>
        <p:spPr>
          <a:xfrm>
            <a:off x="5220891" y="1489472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Smiley Face 38"/>
          <p:cNvSpPr>
            <a:spLocks noChangeAspect="1"/>
          </p:cNvSpPr>
          <p:nvPr/>
        </p:nvSpPr>
        <p:spPr>
          <a:xfrm>
            <a:off x="3746897" y="2044304"/>
            <a:ext cx="161925" cy="161925"/>
          </a:xfrm>
          <a:prstGeom prst="smileyFac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Smiley Face 39"/>
          <p:cNvSpPr>
            <a:spLocks noChangeAspect="1"/>
          </p:cNvSpPr>
          <p:nvPr/>
        </p:nvSpPr>
        <p:spPr>
          <a:xfrm>
            <a:off x="4205288" y="2324100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Smiley Face 40"/>
          <p:cNvSpPr>
            <a:spLocks noChangeAspect="1"/>
          </p:cNvSpPr>
          <p:nvPr/>
        </p:nvSpPr>
        <p:spPr>
          <a:xfrm>
            <a:off x="4342210" y="3143250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5373292" y="4629150"/>
            <a:ext cx="1458515" cy="0"/>
          </a:xfrm>
          <a:prstGeom prst="line">
            <a:avLst/>
          </a:prstGeom>
          <a:ln w="44450" cmpd="sng">
            <a:solidFill>
              <a:srgbClr val="008000"/>
            </a:solidFill>
            <a:headEnd type="diamond" w="lg" len="lg"/>
            <a:tailEnd type="diamond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Pentagon 42"/>
          <p:cNvSpPr/>
          <p:nvPr/>
        </p:nvSpPr>
        <p:spPr>
          <a:xfrm>
            <a:off x="6337698" y="4548188"/>
            <a:ext cx="163115" cy="161925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TextBox 48"/>
          <p:cNvSpPr txBox="1">
            <a:spLocks noChangeArrowheads="1"/>
          </p:cNvSpPr>
          <p:nvPr/>
        </p:nvSpPr>
        <p:spPr bwMode="auto">
          <a:xfrm>
            <a:off x="5613797" y="3968354"/>
            <a:ext cx="875109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>
                <a:solidFill>
                  <a:srgbClr val="0000FF"/>
                </a:solidFill>
              </a:rPr>
              <a:t>11 months contingency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749528" y="4337447"/>
            <a:ext cx="622697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Smiley Face 45"/>
          <p:cNvSpPr>
            <a:spLocks noChangeAspect="1"/>
          </p:cNvSpPr>
          <p:nvPr/>
        </p:nvSpPr>
        <p:spPr>
          <a:xfrm>
            <a:off x="4054521" y="2883694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Smiley Face 46"/>
          <p:cNvSpPr>
            <a:spLocks noChangeAspect="1"/>
          </p:cNvSpPr>
          <p:nvPr/>
        </p:nvSpPr>
        <p:spPr>
          <a:xfrm>
            <a:off x="3509963" y="3413522"/>
            <a:ext cx="161925" cy="161925"/>
          </a:xfrm>
          <a:prstGeom prst="smileyFac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Smiley Face 47"/>
          <p:cNvSpPr>
            <a:spLocks noChangeAspect="1"/>
          </p:cNvSpPr>
          <p:nvPr/>
        </p:nvSpPr>
        <p:spPr>
          <a:xfrm>
            <a:off x="5005388" y="3963591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Smiley Face 48"/>
          <p:cNvSpPr>
            <a:spLocks noChangeAspect="1"/>
          </p:cNvSpPr>
          <p:nvPr/>
        </p:nvSpPr>
        <p:spPr>
          <a:xfrm>
            <a:off x="5588794" y="4254104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Date Placeholder 20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/>
          <a:p>
            <a:fld id="{7958CB91-CC14-3F44-9706-C8B5BFBE8239}" type="datetime1">
              <a:rPr lang="en-US" smtClean="0"/>
              <a:t>4/28/17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37698" y="1097927"/>
            <a:ext cx="2563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From L. Musa, 4/27/2017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Stave PRR Presentation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1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Prepare for BNL Directors reviews </a:t>
            </a:r>
          </a:p>
          <a:p>
            <a:pPr lvl="1"/>
            <a:r>
              <a:rPr lang="en-US" dirty="0" smtClean="0"/>
              <a:t>Update links </a:t>
            </a:r>
            <a:r>
              <a:rPr lang="en-US" dirty="0" smtClean="0"/>
              <a:t>between Org. Chart and Cost &amp; schedule WBS</a:t>
            </a:r>
          </a:p>
          <a:p>
            <a:pPr lvl="1"/>
            <a:r>
              <a:rPr lang="en-US" dirty="0" smtClean="0"/>
              <a:t>Update cost and schedule, missing items etc.</a:t>
            </a:r>
          </a:p>
          <a:p>
            <a:pPr lvl="1"/>
            <a:r>
              <a:rPr lang="en-US" dirty="0" smtClean="0"/>
              <a:t>Physics and detector simulations, Money plots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Detector R&amp;D</a:t>
            </a:r>
          </a:p>
          <a:p>
            <a:pPr lvl="1"/>
            <a:r>
              <a:rPr lang="en-US" dirty="0" smtClean="0"/>
              <a:t>Readout </a:t>
            </a:r>
          </a:p>
          <a:p>
            <a:pPr lvl="1"/>
            <a:r>
              <a:rPr lang="en-US" dirty="0" smtClean="0"/>
              <a:t>Mechanical integration </a:t>
            </a:r>
          </a:p>
          <a:p>
            <a:pPr lvl="1"/>
            <a:r>
              <a:rPr lang="en-US" dirty="0" smtClean="0"/>
              <a:t>Stave production at CERN</a:t>
            </a:r>
          </a:p>
          <a:p>
            <a:pPr lvl="1"/>
            <a:r>
              <a:rPr lang="en-US" dirty="0" smtClean="0"/>
              <a:t>Test bench at LANL</a:t>
            </a:r>
          </a:p>
          <a:p>
            <a:pPr lvl="1"/>
            <a:r>
              <a:rPr lang="en-US" dirty="0" smtClean="0"/>
              <a:t>Joint LANL/UT-Austin on RU, CRU/FELIX work  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2B76-6EBE-C842-AB7F-7599A7D483C1}" type="datetime1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3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67"/>
            <a:ext cx="8229600" cy="857250"/>
          </a:xfrm>
        </p:spPr>
        <p:txBody>
          <a:bodyPr/>
          <a:lstStyle/>
          <a:p>
            <a:r>
              <a:rPr lang="en-US" dirty="0" smtClean="0"/>
              <a:t>Service Cables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E3A4-E0DF-1B42-810F-94E9B58AB0B6}" type="datetime1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96755"/>
            <a:ext cx="9189083" cy="110148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708261" y="1414033"/>
            <a:ext cx="0" cy="730949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04205" y="1712347"/>
            <a:ext cx="11747" cy="327331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2661" y="1480745"/>
            <a:ext cx="8831678" cy="135226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4680" y="1075479"/>
            <a:ext cx="1321358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506.2 mm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445428" y="1838633"/>
            <a:ext cx="659221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mm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689776" y="1767947"/>
            <a:ext cx="706510" cy="24622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41.9 mm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45359" y="1651250"/>
            <a:ext cx="0" cy="376668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4445789" y="1866051"/>
            <a:ext cx="805152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16.15 mm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4949" y="2406447"/>
            <a:ext cx="4340047" cy="139116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481269" y="3691237"/>
            <a:ext cx="5583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The 9 silicon chips are read out in parallel: each chip sends its data stream to the end of Stave by a dedicated differential pair, 100 </a:t>
            </a:r>
            <a:r>
              <a:rPr lang="en-GB" sz="1600" dirty="0">
                <a:latin typeface="Symbol" panose="05050102010706020507" pitchFamily="18" charset="2"/>
              </a:rPr>
              <a:t>m</a:t>
            </a:r>
            <a:r>
              <a:rPr lang="en-GB" sz="1600" dirty="0"/>
              <a:t>m wide. Two additional differential pairs distribute the clock and configuration signals.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60027"/>
            <a:ext cx="5471158" cy="270024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544650" y="3244706"/>
            <a:ext cx="1267693" cy="276999"/>
          </a:xfrm>
          <a:prstGeom prst="rect">
            <a:avLst/>
          </a:prstGeom>
          <a:noFill/>
          <a:scene3d>
            <a:camera prst="isometricOffAxis1Right">
              <a:rot lat="900000" lon="19800000" rev="39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itchFamily="34" charset="0"/>
                <a:cs typeface="Arial" pitchFamily="34" charset="0"/>
              </a:rPr>
              <a:t>CHIP 1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52916" y="2648752"/>
            <a:ext cx="1267693" cy="276999"/>
          </a:xfrm>
          <a:prstGeom prst="rect">
            <a:avLst/>
          </a:prstGeom>
          <a:noFill/>
          <a:scene3d>
            <a:camera prst="isometricOffAxis1Right">
              <a:rot lat="900000" lon="19800000" rev="39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itchFamily="34" charset="0"/>
                <a:cs typeface="Arial" pitchFamily="34" charset="0"/>
              </a:rPr>
              <a:t>CHIP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9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22326" y="2814334"/>
            <a:ext cx="1267693" cy="276999"/>
          </a:xfrm>
          <a:prstGeom prst="rect">
            <a:avLst/>
          </a:prstGeom>
          <a:noFill/>
          <a:scene3d>
            <a:camera prst="isometricOffAxis1Right">
              <a:rot lat="900000" lon="19800000" rev="39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65096" y="3087943"/>
            <a:ext cx="1267693" cy="461665"/>
          </a:xfrm>
          <a:prstGeom prst="rect">
            <a:avLst/>
          </a:prstGeom>
          <a:noFill/>
          <a:scene3d>
            <a:camera prst="isometricOffAxis1Right">
              <a:rot lat="900000" lon="19800000" rev="39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itchFamily="34" charset="0"/>
                <a:cs typeface="Arial" pitchFamily="34" charset="0"/>
              </a:rPr>
              <a:t>CHIP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7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040" y="3442264"/>
            <a:ext cx="4893623" cy="1383068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1223298" y="1747554"/>
            <a:ext cx="2893590" cy="1192294"/>
            <a:chOff x="906352" y="2788018"/>
            <a:chExt cx="3816424" cy="1589725"/>
          </a:xfrm>
        </p:grpSpPr>
        <p:sp>
          <p:nvSpPr>
            <p:cNvPr id="75" name="Rectangle 74"/>
            <p:cNvSpPr/>
            <p:nvPr/>
          </p:nvSpPr>
          <p:spPr>
            <a:xfrm>
              <a:off x="906352" y="3433890"/>
              <a:ext cx="3816424" cy="2880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FPC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181580" y="3328057"/>
              <a:ext cx="1152128" cy="105833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Arial"/>
                  <a:cs typeface="Arial"/>
                </a:rPr>
                <a:t>DVDD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06352" y="3721922"/>
              <a:ext cx="1152128" cy="10583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AGND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181580" y="3721922"/>
              <a:ext cx="2541196" cy="1058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                DGND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486108" y="3328056"/>
              <a:ext cx="156548" cy="1058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02132" y="3328057"/>
              <a:ext cx="156548" cy="1058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918156" y="3328057"/>
              <a:ext cx="156548" cy="1058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134180" y="3328057"/>
              <a:ext cx="156548" cy="1058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50204" y="3328057"/>
              <a:ext cx="156548" cy="1058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66228" y="3328057"/>
              <a:ext cx="156548" cy="1058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81580" y="2994463"/>
              <a:ext cx="1152128" cy="105833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DVDD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06352" y="2893851"/>
              <a:ext cx="2427356" cy="10583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06352" y="4159589"/>
              <a:ext cx="3816424" cy="10583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81580" y="4045873"/>
              <a:ext cx="2541196" cy="1075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                DGND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81580" y="2788224"/>
              <a:ext cx="1152128" cy="105833"/>
            </a:xfrm>
            <a:prstGeom prst="rect">
              <a:avLst/>
            </a:prstGeom>
            <a:solidFill>
              <a:srgbClr val="FF0066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DVDD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06352" y="2999684"/>
              <a:ext cx="1152128" cy="105833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AVDD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06352" y="2788018"/>
              <a:ext cx="1152128" cy="105833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AVDD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06352" y="3328057"/>
              <a:ext cx="1152128" cy="105833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Arial"/>
                  <a:cs typeface="Arial"/>
                </a:rPr>
                <a:t>AVDD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906352" y="4047581"/>
              <a:ext cx="1152128" cy="10583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AGND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06352" y="4269756"/>
              <a:ext cx="1152128" cy="10583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AGND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81580" y="4270202"/>
              <a:ext cx="2541196" cy="1075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               DGND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7E03-91B8-7146-8D5D-D5B859743B7F}" type="datetime1">
              <a:rPr lang="en-US" smtClean="0"/>
              <a:t>4/28/17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Ming Liu, MVTX Update @sPHENIX Gen. Mtg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360E-EF99-4FB7-B47D-D55CAF133C31}" type="slidenum">
              <a:rPr lang="en-GB" smtClean="0"/>
              <a:t>13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08" y="212518"/>
            <a:ext cx="7886700" cy="227438"/>
          </a:xfrm>
        </p:spPr>
        <p:txBody>
          <a:bodyPr/>
          <a:lstStyle/>
          <a:p>
            <a:r>
              <a:rPr lang="en-GB" sz="2400" dirty="0"/>
              <a:t>FPC Extension for Connection to Electrical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2210" y="904327"/>
            <a:ext cx="8208724" cy="3255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500" dirty="0"/>
              <a:t>The connection to the service cables is achieved by a double FPC extension which is soldered to the HIC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48880" y="1327808"/>
            <a:ext cx="1967401" cy="408285"/>
          </a:xfrm>
          <a:prstGeom prst="rect">
            <a:avLst/>
          </a:prstGeom>
          <a:noFill/>
        </p:spPr>
        <p:txBody>
          <a:bodyPr wrap="square" lIns="69055" tIns="34528" rIns="69055" bIns="34528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x-section at interconnection between FPC and extensions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148303" y="1698254"/>
            <a:ext cx="3103548" cy="136092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055" tIns="34528" rIns="69055" bIns="34528" rtlCol="0" anchor="ctr"/>
          <a:lstStyle/>
          <a:p>
            <a:pPr algn="ctr"/>
            <a:endParaRPr lang="en-GB"/>
          </a:p>
        </p:txBody>
      </p:sp>
      <p:cxnSp>
        <p:nvCxnSpPr>
          <p:cNvPr id="70" name="Straight Arrow Connector 69"/>
          <p:cNvCxnSpPr>
            <a:stCxn id="68" idx="2"/>
          </p:cNvCxnSpPr>
          <p:nvPr/>
        </p:nvCxnSpPr>
        <p:spPr>
          <a:xfrm>
            <a:off x="2700078" y="3059175"/>
            <a:ext cx="3414972" cy="864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925621" y="3443321"/>
            <a:ext cx="1701297" cy="346729"/>
          </a:xfrm>
          <a:prstGeom prst="rect">
            <a:avLst/>
          </a:prstGeom>
          <a:noFill/>
        </p:spPr>
        <p:txBody>
          <a:bodyPr wrap="none" lIns="69055" tIns="34528" rIns="69055" bIns="34528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signal lines (FPC)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2649781" y="3679273"/>
            <a:ext cx="324549" cy="1559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2999870" y="4517870"/>
            <a:ext cx="1656889" cy="346729"/>
          </a:xfrm>
          <a:prstGeom prst="rect">
            <a:avLst/>
          </a:prstGeom>
          <a:noFill/>
        </p:spPr>
        <p:txBody>
          <a:bodyPr wrap="none" lIns="69055" tIns="34528" rIns="69055" bIns="34528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analogue power</a:t>
            </a:r>
          </a:p>
        </p:txBody>
      </p:sp>
      <p:cxnSp>
        <p:nvCxnSpPr>
          <p:cNvPr id="190" name="Straight Arrow Connector 189"/>
          <p:cNvCxnSpPr/>
          <p:nvPr/>
        </p:nvCxnSpPr>
        <p:spPr>
          <a:xfrm flipH="1" flipV="1">
            <a:off x="2122869" y="4690131"/>
            <a:ext cx="851462" cy="129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4382927" y="4375593"/>
            <a:ext cx="1371730" cy="346729"/>
          </a:xfrm>
          <a:prstGeom prst="rect">
            <a:avLst/>
          </a:prstGeom>
          <a:noFill/>
        </p:spPr>
        <p:txBody>
          <a:bodyPr wrap="none" lIns="69055" tIns="34528" rIns="69055" bIns="34528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digital power</a:t>
            </a:r>
          </a:p>
        </p:txBody>
      </p:sp>
      <p:cxnSp>
        <p:nvCxnSpPr>
          <p:cNvPr id="195" name="Straight Arrow Connector 194"/>
          <p:cNvCxnSpPr>
            <a:stCxn id="194" idx="1"/>
          </p:cNvCxnSpPr>
          <p:nvPr/>
        </p:nvCxnSpPr>
        <p:spPr>
          <a:xfrm flipH="1" flipV="1">
            <a:off x="2331293" y="4173311"/>
            <a:ext cx="2051634" cy="37564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5009985" y="1303870"/>
            <a:ext cx="3770826" cy="2301033"/>
            <a:chOff x="2322475" y="3022062"/>
            <a:chExt cx="5162458" cy="3456410"/>
          </a:xfrm>
        </p:grpSpPr>
        <p:sp>
          <p:nvSpPr>
            <p:cNvPr id="152" name="Rectangle 151"/>
            <p:cNvSpPr/>
            <p:nvPr/>
          </p:nvSpPr>
          <p:spPr>
            <a:xfrm>
              <a:off x="5942534" y="3625910"/>
              <a:ext cx="1499984" cy="3111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 flipV="1">
              <a:off x="3401098" y="3940044"/>
              <a:ext cx="4041420" cy="322424"/>
            </a:xfrm>
            <a:custGeom>
              <a:avLst/>
              <a:gdLst>
                <a:gd name="connsiteX0" fmla="*/ 0 w 5271040"/>
                <a:gd name="connsiteY0" fmla="*/ 0 h 324806"/>
                <a:gd name="connsiteX1" fmla="*/ 1006193 w 5271040"/>
                <a:gd name="connsiteY1" fmla="*/ 3530 h 324806"/>
                <a:gd name="connsiteX2" fmla="*/ 2534901 w 5271040"/>
                <a:gd name="connsiteY2" fmla="*/ 222422 h 324806"/>
                <a:gd name="connsiteX3" fmla="*/ 5271040 w 5271040"/>
                <a:gd name="connsiteY3" fmla="*/ 215361 h 324806"/>
                <a:gd name="connsiteX4" fmla="*/ 5271040 w 5271040"/>
                <a:gd name="connsiteY4" fmla="*/ 324806 h 324806"/>
                <a:gd name="connsiteX5" fmla="*/ 2527840 w 5271040"/>
                <a:gd name="connsiteY5" fmla="*/ 324806 h 324806"/>
                <a:gd name="connsiteX6" fmla="*/ 985010 w 5271040"/>
                <a:gd name="connsiteY6" fmla="*/ 102384 h 324806"/>
                <a:gd name="connsiteX7" fmla="*/ 0 w 5271040"/>
                <a:gd name="connsiteY7" fmla="*/ 102384 h 324806"/>
                <a:gd name="connsiteX8" fmla="*/ 0 w 5271040"/>
                <a:gd name="connsiteY8" fmla="*/ 0 h 324806"/>
                <a:gd name="connsiteX0" fmla="*/ 2381 w 5271040"/>
                <a:gd name="connsiteY0" fmla="*/ 3614 h 321276"/>
                <a:gd name="connsiteX1" fmla="*/ 1006193 w 5271040"/>
                <a:gd name="connsiteY1" fmla="*/ 0 h 321276"/>
                <a:gd name="connsiteX2" fmla="*/ 2534901 w 5271040"/>
                <a:gd name="connsiteY2" fmla="*/ 218892 h 321276"/>
                <a:gd name="connsiteX3" fmla="*/ 5271040 w 5271040"/>
                <a:gd name="connsiteY3" fmla="*/ 211831 h 321276"/>
                <a:gd name="connsiteX4" fmla="*/ 5271040 w 5271040"/>
                <a:gd name="connsiteY4" fmla="*/ 321276 h 321276"/>
                <a:gd name="connsiteX5" fmla="*/ 2527840 w 5271040"/>
                <a:gd name="connsiteY5" fmla="*/ 321276 h 321276"/>
                <a:gd name="connsiteX6" fmla="*/ 985010 w 5271040"/>
                <a:gd name="connsiteY6" fmla="*/ 98854 h 321276"/>
                <a:gd name="connsiteX7" fmla="*/ 0 w 5271040"/>
                <a:gd name="connsiteY7" fmla="*/ 98854 h 321276"/>
                <a:gd name="connsiteX8" fmla="*/ 2381 w 5271040"/>
                <a:gd name="connsiteY8" fmla="*/ 3614 h 321276"/>
                <a:gd name="connsiteX0" fmla="*/ 229 w 5271270"/>
                <a:gd name="connsiteY0" fmla="*/ 0 h 324805"/>
                <a:gd name="connsiteX1" fmla="*/ 1006423 w 5271270"/>
                <a:gd name="connsiteY1" fmla="*/ 3529 h 324805"/>
                <a:gd name="connsiteX2" fmla="*/ 2535131 w 5271270"/>
                <a:gd name="connsiteY2" fmla="*/ 222421 h 324805"/>
                <a:gd name="connsiteX3" fmla="*/ 5271270 w 5271270"/>
                <a:gd name="connsiteY3" fmla="*/ 215360 h 324805"/>
                <a:gd name="connsiteX4" fmla="*/ 5271270 w 5271270"/>
                <a:gd name="connsiteY4" fmla="*/ 324805 h 324805"/>
                <a:gd name="connsiteX5" fmla="*/ 2528070 w 5271270"/>
                <a:gd name="connsiteY5" fmla="*/ 324805 h 324805"/>
                <a:gd name="connsiteX6" fmla="*/ 985240 w 5271270"/>
                <a:gd name="connsiteY6" fmla="*/ 102383 h 324805"/>
                <a:gd name="connsiteX7" fmla="*/ 230 w 5271270"/>
                <a:gd name="connsiteY7" fmla="*/ 102383 h 324805"/>
                <a:gd name="connsiteX8" fmla="*/ 229 w 5271270"/>
                <a:gd name="connsiteY8" fmla="*/ 0 h 324805"/>
                <a:gd name="connsiteX0" fmla="*/ 229 w 5271270"/>
                <a:gd name="connsiteY0" fmla="*/ 3614 h 321276"/>
                <a:gd name="connsiteX1" fmla="*/ 1006423 w 5271270"/>
                <a:gd name="connsiteY1" fmla="*/ 0 h 321276"/>
                <a:gd name="connsiteX2" fmla="*/ 2535131 w 5271270"/>
                <a:gd name="connsiteY2" fmla="*/ 218892 h 321276"/>
                <a:gd name="connsiteX3" fmla="*/ 5271270 w 5271270"/>
                <a:gd name="connsiteY3" fmla="*/ 211831 h 321276"/>
                <a:gd name="connsiteX4" fmla="*/ 5271270 w 5271270"/>
                <a:gd name="connsiteY4" fmla="*/ 321276 h 321276"/>
                <a:gd name="connsiteX5" fmla="*/ 2528070 w 5271270"/>
                <a:gd name="connsiteY5" fmla="*/ 321276 h 321276"/>
                <a:gd name="connsiteX6" fmla="*/ 985240 w 5271270"/>
                <a:gd name="connsiteY6" fmla="*/ 98854 h 321276"/>
                <a:gd name="connsiteX7" fmla="*/ 230 w 5271270"/>
                <a:gd name="connsiteY7" fmla="*/ 98854 h 321276"/>
                <a:gd name="connsiteX8" fmla="*/ 229 w 5271270"/>
                <a:gd name="connsiteY8" fmla="*/ 3614 h 321276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20040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12896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1040" h="322424">
                  <a:moveTo>
                    <a:pt x="2381" y="0"/>
                  </a:moveTo>
                  <a:lnTo>
                    <a:pt x="1006193" y="1148"/>
                  </a:lnTo>
                  <a:lnTo>
                    <a:pt x="2534901" y="212896"/>
                  </a:lnTo>
                  <a:lnTo>
                    <a:pt x="5271040" y="212979"/>
                  </a:lnTo>
                  <a:lnTo>
                    <a:pt x="5271040" y="322424"/>
                  </a:lnTo>
                  <a:lnTo>
                    <a:pt x="2527840" y="322424"/>
                  </a:lnTo>
                  <a:lnTo>
                    <a:pt x="985010" y="100002"/>
                  </a:lnTo>
                  <a:lnTo>
                    <a:pt x="0" y="100002"/>
                  </a:lnTo>
                  <a:cubicBezTo>
                    <a:pt x="794" y="68255"/>
                    <a:pt x="1587" y="31747"/>
                    <a:pt x="238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Freeform 153"/>
            <p:cNvSpPr/>
            <p:nvPr/>
          </p:nvSpPr>
          <p:spPr>
            <a:xfrm flipV="1">
              <a:off x="3402107" y="4037192"/>
              <a:ext cx="4041596" cy="331949"/>
            </a:xfrm>
            <a:custGeom>
              <a:avLst/>
              <a:gdLst>
                <a:gd name="connsiteX0" fmla="*/ 0 w 5271040"/>
                <a:gd name="connsiteY0" fmla="*/ 0 h 324806"/>
                <a:gd name="connsiteX1" fmla="*/ 1006193 w 5271040"/>
                <a:gd name="connsiteY1" fmla="*/ 3530 h 324806"/>
                <a:gd name="connsiteX2" fmla="*/ 2534901 w 5271040"/>
                <a:gd name="connsiteY2" fmla="*/ 222422 h 324806"/>
                <a:gd name="connsiteX3" fmla="*/ 5271040 w 5271040"/>
                <a:gd name="connsiteY3" fmla="*/ 215361 h 324806"/>
                <a:gd name="connsiteX4" fmla="*/ 5271040 w 5271040"/>
                <a:gd name="connsiteY4" fmla="*/ 324806 h 324806"/>
                <a:gd name="connsiteX5" fmla="*/ 2527840 w 5271040"/>
                <a:gd name="connsiteY5" fmla="*/ 324806 h 324806"/>
                <a:gd name="connsiteX6" fmla="*/ 985010 w 5271040"/>
                <a:gd name="connsiteY6" fmla="*/ 102384 h 324806"/>
                <a:gd name="connsiteX7" fmla="*/ 0 w 5271040"/>
                <a:gd name="connsiteY7" fmla="*/ 102384 h 324806"/>
                <a:gd name="connsiteX8" fmla="*/ 0 w 5271040"/>
                <a:gd name="connsiteY8" fmla="*/ 0 h 324806"/>
                <a:gd name="connsiteX0" fmla="*/ 2381 w 5271040"/>
                <a:gd name="connsiteY0" fmla="*/ 3614 h 321276"/>
                <a:gd name="connsiteX1" fmla="*/ 1006193 w 5271040"/>
                <a:gd name="connsiteY1" fmla="*/ 0 h 321276"/>
                <a:gd name="connsiteX2" fmla="*/ 2534901 w 5271040"/>
                <a:gd name="connsiteY2" fmla="*/ 218892 h 321276"/>
                <a:gd name="connsiteX3" fmla="*/ 5271040 w 5271040"/>
                <a:gd name="connsiteY3" fmla="*/ 211831 h 321276"/>
                <a:gd name="connsiteX4" fmla="*/ 5271040 w 5271040"/>
                <a:gd name="connsiteY4" fmla="*/ 321276 h 321276"/>
                <a:gd name="connsiteX5" fmla="*/ 2527840 w 5271040"/>
                <a:gd name="connsiteY5" fmla="*/ 321276 h 321276"/>
                <a:gd name="connsiteX6" fmla="*/ 985010 w 5271040"/>
                <a:gd name="connsiteY6" fmla="*/ 98854 h 321276"/>
                <a:gd name="connsiteX7" fmla="*/ 0 w 5271040"/>
                <a:gd name="connsiteY7" fmla="*/ 98854 h 321276"/>
                <a:gd name="connsiteX8" fmla="*/ 2381 w 5271040"/>
                <a:gd name="connsiteY8" fmla="*/ 3614 h 321276"/>
                <a:gd name="connsiteX0" fmla="*/ 229 w 5271270"/>
                <a:gd name="connsiteY0" fmla="*/ 0 h 324805"/>
                <a:gd name="connsiteX1" fmla="*/ 1006423 w 5271270"/>
                <a:gd name="connsiteY1" fmla="*/ 3529 h 324805"/>
                <a:gd name="connsiteX2" fmla="*/ 2535131 w 5271270"/>
                <a:gd name="connsiteY2" fmla="*/ 222421 h 324805"/>
                <a:gd name="connsiteX3" fmla="*/ 5271270 w 5271270"/>
                <a:gd name="connsiteY3" fmla="*/ 215360 h 324805"/>
                <a:gd name="connsiteX4" fmla="*/ 5271270 w 5271270"/>
                <a:gd name="connsiteY4" fmla="*/ 324805 h 324805"/>
                <a:gd name="connsiteX5" fmla="*/ 2528070 w 5271270"/>
                <a:gd name="connsiteY5" fmla="*/ 324805 h 324805"/>
                <a:gd name="connsiteX6" fmla="*/ 985240 w 5271270"/>
                <a:gd name="connsiteY6" fmla="*/ 102383 h 324805"/>
                <a:gd name="connsiteX7" fmla="*/ 230 w 5271270"/>
                <a:gd name="connsiteY7" fmla="*/ 102383 h 324805"/>
                <a:gd name="connsiteX8" fmla="*/ 229 w 5271270"/>
                <a:gd name="connsiteY8" fmla="*/ 0 h 324805"/>
                <a:gd name="connsiteX0" fmla="*/ 229 w 5271270"/>
                <a:gd name="connsiteY0" fmla="*/ 3614 h 321276"/>
                <a:gd name="connsiteX1" fmla="*/ 1006423 w 5271270"/>
                <a:gd name="connsiteY1" fmla="*/ 0 h 321276"/>
                <a:gd name="connsiteX2" fmla="*/ 2535131 w 5271270"/>
                <a:gd name="connsiteY2" fmla="*/ 218892 h 321276"/>
                <a:gd name="connsiteX3" fmla="*/ 5271270 w 5271270"/>
                <a:gd name="connsiteY3" fmla="*/ 211831 h 321276"/>
                <a:gd name="connsiteX4" fmla="*/ 5271270 w 5271270"/>
                <a:gd name="connsiteY4" fmla="*/ 321276 h 321276"/>
                <a:gd name="connsiteX5" fmla="*/ 2528070 w 5271270"/>
                <a:gd name="connsiteY5" fmla="*/ 321276 h 321276"/>
                <a:gd name="connsiteX6" fmla="*/ 985240 w 5271270"/>
                <a:gd name="connsiteY6" fmla="*/ 98854 h 321276"/>
                <a:gd name="connsiteX7" fmla="*/ 230 w 5271270"/>
                <a:gd name="connsiteY7" fmla="*/ 98854 h 321276"/>
                <a:gd name="connsiteX8" fmla="*/ 229 w 5271270"/>
                <a:gd name="connsiteY8" fmla="*/ 3614 h 321276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20040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12896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8377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1 w 5271040"/>
                <a:gd name="connsiteY8" fmla="*/ 8377 h 330801"/>
                <a:gd name="connsiteX0" fmla="*/ 229 w 5271270"/>
                <a:gd name="connsiteY0" fmla="*/ 3615 h 330801"/>
                <a:gd name="connsiteX1" fmla="*/ 980229 w 5271270"/>
                <a:gd name="connsiteY1" fmla="*/ 0 h 330801"/>
                <a:gd name="connsiteX2" fmla="*/ 2535131 w 5271270"/>
                <a:gd name="connsiteY2" fmla="*/ 221273 h 330801"/>
                <a:gd name="connsiteX3" fmla="*/ 5271270 w 5271270"/>
                <a:gd name="connsiteY3" fmla="*/ 221356 h 330801"/>
                <a:gd name="connsiteX4" fmla="*/ 5271270 w 5271270"/>
                <a:gd name="connsiteY4" fmla="*/ 330801 h 330801"/>
                <a:gd name="connsiteX5" fmla="*/ 2528070 w 5271270"/>
                <a:gd name="connsiteY5" fmla="*/ 330801 h 330801"/>
                <a:gd name="connsiteX6" fmla="*/ 985240 w 5271270"/>
                <a:gd name="connsiteY6" fmla="*/ 108379 h 330801"/>
                <a:gd name="connsiteX7" fmla="*/ 230 w 5271270"/>
                <a:gd name="connsiteY7" fmla="*/ 108379 h 330801"/>
                <a:gd name="connsiteX8" fmla="*/ 229 w 5271270"/>
                <a:gd name="connsiteY8" fmla="*/ 3615 h 330801"/>
                <a:gd name="connsiteX0" fmla="*/ 2380 w 5271040"/>
                <a:gd name="connsiteY0" fmla="*/ 0 h 334330"/>
                <a:gd name="connsiteX1" fmla="*/ 979999 w 5271040"/>
                <a:gd name="connsiteY1" fmla="*/ 3529 h 334330"/>
                <a:gd name="connsiteX2" fmla="*/ 2534901 w 5271040"/>
                <a:gd name="connsiteY2" fmla="*/ 224802 h 334330"/>
                <a:gd name="connsiteX3" fmla="*/ 5271040 w 5271040"/>
                <a:gd name="connsiteY3" fmla="*/ 224885 h 334330"/>
                <a:gd name="connsiteX4" fmla="*/ 5271040 w 5271040"/>
                <a:gd name="connsiteY4" fmla="*/ 334330 h 334330"/>
                <a:gd name="connsiteX5" fmla="*/ 2527840 w 5271040"/>
                <a:gd name="connsiteY5" fmla="*/ 334330 h 334330"/>
                <a:gd name="connsiteX6" fmla="*/ 985010 w 5271040"/>
                <a:gd name="connsiteY6" fmla="*/ 111908 h 334330"/>
                <a:gd name="connsiteX7" fmla="*/ 0 w 5271040"/>
                <a:gd name="connsiteY7" fmla="*/ 111908 h 334330"/>
                <a:gd name="connsiteX8" fmla="*/ 2380 w 5271040"/>
                <a:gd name="connsiteY8" fmla="*/ 0 h 334330"/>
                <a:gd name="connsiteX0" fmla="*/ 2380 w 5271040"/>
                <a:gd name="connsiteY0" fmla="*/ 3615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0 w 5271040"/>
                <a:gd name="connsiteY8" fmla="*/ 3615 h 330801"/>
                <a:gd name="connsiteX0" fmla="*/ 229 w 5271270"/>
                <a:gd name="connsiteY0" fmla="*/ 0 h 331949"/>
                <a:gd name="connsiteX1" fmla="*/ 980229 w 5271270"/>
                <a:gd name="connsiteY1" fmla="*/ 1148 h 331949"/>
                <a:gd name="connsiteX2" fmla="*/ 2535131 w 5271270"/>
                <a:gd name="connsiteY2" fmla="*/ 222421 h 331949"/>
                <a:gd name="connsiteX3" fmla="*/ 5271270 w 5271270"/>
                <a:gd name="connsiteY3" fmla="*/ 222504 h 331949"/>
                <a:gd name="connsiteX4" fmla="*/ 5271270 w 5271270"/>
                <a:gd name="connsiteY4" fmla="*/ 331949 h 331949"/>
                <a:gd name="connsiteX5" fmla="*/ 2528070 w 5271270"/>
                <a:gd name="connsiteY5" fmla="*/ 331949 h 331949"/>
                <a:gd name="connsiteX6" fmla="*/ 985240 w 5271270"/>
                <a:gd name="connsiteY6" fmla="*/ 109527 h 331949"/>
                <a:gd name="connsiteX7" fmla="*/ 230 w 5271270"/>
                <a:gd name="connsiteY7" fmla="*/ 109527 h 331949"/>
                <a:gd name="connsiteX8" fmla="*/ 229 w 5271270"/>
                <a:gd name="connsiteY8" fmla="*/ 0 h 3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1270" h="331949">
                  <a:moveTo>
                    <a:pt x="229" y="0"/>
                  </a:moveTo>
                  <a:lnTo>
                    <a:pt x="980229" y="1148"/>
                  </a:lnTo>
                  <a:lnTo>
                    <a:pt x="2535131" y="222421"/>
                  </a:lnTo>
                  <a:lnTo>
                    <a:pt x="5271270" y="222504"/>
                  </a:lnTo>
                  <a:lnTo>
                    <a:pt x="5271270" y="331949"/>
                  </a:lnTo>
                  <a:lnTo>
                    <a:pt x="2528070" y="331949"/>
                  </a:lnTo>
                  <a:lnTo>
                    <a:pt x="985240" y="109527"/>
                  </a:lnTo>
                  <a:lnTo>
                    <a:pt x="230" y="109527"/>
                  </a:lnTo>
                  <a:cubicBezTo>
                    <a:pt x="1024" y="77780"/>
                    <a:pt x="-565" y="31747"/>
                    <a:pt x="229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Freeform 154"/>
            <p:cNvSpPr/>
            <p:nvPr/>
          </p:nvSpPr>
          <p:spPr>
            <a:xfrm flipV="1">
              <a:off x="3401876" y="4144150"/>
              <a:ext cx="4041596" cy="331949"/>
            </a:xfrm>
            <a:custGeom>
              <a:avLst/>
              <a:gdLst>
                <a:gd name="connsiteX0" fmla="*/ 0 w 5271040"/>
                <a:gd name="connsiteY0" fmla="*/ 0 h 324806"/>
                <a:gd name="connsiteX1" fmla="*/ 1006193 w 5271040"/>
                <a:gd name="connsiteY1" fmla="*/ 3530 h 324806"/>
                <a:gd name="connsiteX2" fmla="*/ 2534901 w 5271040"/>
                <a:gd name="connsiteY2" fmla="*/ 222422 h 324806"/>
                <a:gd name="connsiteX3" fmla="*/ 5271040 w 5271040"/>
                <a:gd name="connsiteY3" fmla="*/ 215361 h 324806"/>
                <a:gd name="connsiteX4" fmla="*/ 5271040 w 5271040"/>
                <a:gd name="connsiteY4" fmla="*/ 324806 h 324806"/>
                <a:gd name="connsiteX5" fmla="*/ 2527840 w 5271040"/>
                <a:gd name="connsiteY5" fmla="*/ 324806 h 324806"/>
                <a:gd name="connsiteX6" fmla="*/ 985010 w 5271040"/>
                <a:gd name="connsiteY6" fmla="*/ 102384 h 324806"/>
                <a:gd name="connsiteX7" fmla="*/ 0 w 5271040"/>
                <a:gd name="connsiteY7" fmla="*/ 102384 h 324806"/>
                <a:gd name="connsiteX8" fmla="*/ 0 w 5271040"/>
                <a:gd name="connsiteY8" fmla="*/ 0 h 324806"/>
                <a:gd name="connsiteX0" fmla="*/ 2381 w 5271040"/>
                <a:gd name="connsiteY0" fmla="*/ 3614 h 321276"/>
                <a:gd name="connsiteX1" fmla="*/ 1006193 w 5271040"/>
                <a:gd name="connsiteY1" fmla="*/ 0 h 321276"/>
                <a:gd name="connsiteX2" fmla="*/ 2534901 w 5271040"/>
                <a:gd name="connsiteY2" fmla="*/ 218892 h 321276"/>
                <a:gd name="connsiteX3" fmla="*/ 5271040 w 5271040"/>
                <a:gd name="connsiteY3" fmla="*/ 211831 h 321276"/>
                <a:gd name="connsiteX4" fmla="*/ 5271040 w 5271040"/>
                <a:gd name="connsiteY4" fmla="*/ 321276 h 321276"/>
                <a:gd name="connsiteX5" fmla="*/ 2527840 w 5271040"/>
                <a:gd name="connsiteY5" fmla="*/ 321276 h 321276"/>
                <a:gd name="connsiteX6" fmla="*/ 985010 w 5271040"/>
                <a:gd name="connsiteY6" fmla="*/ 98854 h 321276"/>
                <a:gd name="connsiteX7" fmla="*/ 0 w 5271040"/>
                <a:gd name="connsiteY7" fmla="*/ 98854 h 321276"/>
                <a:gd name="connsiteX8" fmla="*/ 2381 w 5271040"/>
                <a:gd name="connsiteY8" fmla="*/ 3614 h 321276"/>
                <a:gd name="connsiteX0" fmla="*/ 229 w 5271270"/>
                <a:gd name="connsiteY0" fmla="*/ 0 h 324805"/>
                <a:gd name="connsiteX1" fmla="*/ 1006423 w 5271270"/>
                <a:gd name="connsiteY1" fmla="*/ 3529 h 324805"/>
                <a:gd name="connsiteX2" fmla="*/ 2535131 w 5271270"/>
                <a:gd name="connsiteY2" fmla="*/ 222421 h 324805"/>
                <a:gd name="connsiteX3" fmla="*/ 5271270 w 5271270"/>
                <a:gd name="connsiteY3" fmla="*/ 215360 h 324805"/>
                <a:gd name="connsiteX4" fmla="*/ 5271270 w 5271270"/>
                <a:gd name="connsiteY4" fmla="*/ 324805 h 324805"/>
                <a:gd name="connsiteX5" fmla="*/ 2528070 w 5271270"/>
                <a:gd name="connsiteY5" fmla="*/ 324805 h 324805"/>
                <a:gd name="connsiteX6" fmla="*/ 985240 w 5271270"/>
                <a:gd name="connsiteY6" fmla="*/ 102383 h 324805"/>
                <a:gd name="connsiteX7" fmla="*/ 230 w 5271270"/>
                <a:gd name="connsiteY7" fmla="*/ 102383 h 324805"/>
                <a:gd name="connsiteX8" fmla="*/ 229 w 5271270"/>
                <a:gd name="connsiteY8" fmla="*/ 0 h 324805"/>
                <a:gd name="connsiteX0" fmla="*/ 229 w 5271270"/>
                <a:gd name="connsiteY0" fmla="*/ 3614 h 321276"/>
                <a:gd name="connsiteX1" fmla="*/ 1006423 w 5271270"/>
                <a:gd name="connsiteY1" fmla="*/ 0 h 321276"/>
                <a:gd name="connsiteX2" fmla="*/ 2535131 w 5271270"/>
                <a:gd name="connsiteY2" fmla="*/ 218892 h 321276"/>
                <a:gd name="connsiteX3" fmla="*/ 5271270 w 5271270"/>
                <a:gd name="connsiteY3" fmla="*/ 211831 h 321276"/>
                <a:gd name="connsiteX4" fmla="*/ 5271270 w 5271270"/>
                <a:gd name="connsiteY4" fmla="*/ 321276 h 321276"/>
                <a:gd name="connsiteX5" fmla="*/ 2528070 w 5271270"/>
                <a:gd name="connsiteY5" fmla="*/ 321276 h 321276"/>
                <a:gd name="connsiteX6" fmla="*/ 985240 w 5271270"/>
                <a:gd name="connsiteY6" fmla="*/ 98854 h 321276"/>
                <a:gd name="connsiteX7" fmla="*/ 230 w 5271270"/>
                <a:gd name="connsiteY7" fmla="*/ 98854 h 321276"/>
                <a:gd name="connsiteX8" fmla="*/ 229 w 5271270"/>
                <a:gd name="connsiteY8" fmla="*/ 3614 h 321276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20040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12896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8377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1 w 5271040"/>
                <a:gd name="connsiteY8" fmla="*/ 8377 h 330801"/>
                <a:gd name="connsiteX0" fmla="*/ 229 w 5271270"/>
                <a:gd name="connsiteY0" fmla="*/ 3615 h 330801"/>
                <a:gd name="connsiteX1" fmla="*/ 980229 w 5271270"/>
                <a:gd name="connsiteY1" fmla="*/ 0 h 330801"/>
                <a:gd name="connsiteX2" fmla="*/ 2535131 w 5271270"/>
                <a:gd name="connsiteY2" fmla="*/ 221273 h 330801"/>
                <a:gd name="connsiteX3" fmla="*/ 5271270 w 5271270"/>
                <a:gd name="connsiteY3" fmla="*/ 221356 h 330801"/>
                <a:gd name="connsiteX4" fmla="*/ 5271270 w 5271270"/>
                <a:gd name="connsiteY4" fmla="*/ 330801 h 330801"/>
                <a:gd name="connsiteX5" fmla="*/ 2528070 w 5271270"/>
                <a:gd name="connsiteY5" fmla="*/ 330801 h 330801"/>
                <a:gd name="connsiteX6" fmla="*/ 985240 w 5271270"/>
                <a:gd name="connsiteY6" fmla="*/ 108379 h 330801"/>
                <a:gd name="connsiteX7" fmla="*/ 230 w 5271270"/>
                <a:gd name="connsiteY7" fmla="*/ 108379 h 330801"/>
                <a:gd name="connsiteX8" fmla="*/ 229 w 5271270"/>
                <a:gd name="connsiteY8" fmla="*/ 3615 h 330801"/>
                <a:gd name="connsiteX0" fmla="*/ 2380 w 5271040"/>
                <a:gd name="connsiteY0" fmla="*/ 0 h 334330"/>
                <a:gd name="connsiteX1" fmla="*/ 979999 w 5271040"/>
                <a:gd name="connsiteY1" fmla="*/ 3529 h 334330"/>
                <a:gd name="connsiteX2" fmla="*/ 2534901 w 5271040"/>
                <a:gd name="connsiteY2" fmla="*/ 224802 h 334330"/>
                <a:gd name="connsiteX3" fmla="*/ 5271040 w 5271040"/>
                <a:gd name="connsiteY3" fmla="*/ 224885 h 334330"/>
                <a:gd name="connsiteX4" fmla="*/ 5271040 w 5271040"/>
                <a:gd name="connsiteY4" fmla="*/ 334330 h 334330"/>
                <a:gd name="connsiteX5" fmla="*/ 2527840 w 5271040"/>
                <a:gd name="connsiteY5" fmla="*/ 334330 h 334330"/>
                <a:gd name="connsiteX6" fmla="*/ 985010 w 5271040"/>
                <a:gd name="connsiteY6" fmla="*/ 111908 h 334330"/>
                <a:gd name="connsiteX7" fmla="*/ 0 w 5271040"/>
                <a:gd name="connsiteY7" fmla="*/ 111908 h 334330"/>
                <a:gd name="connsiteX8" fmla="*/ 2380 w 5271040"/>
                <a:gd name="connsiteY8" fmla="*/ 0 h 334330"/>
                <a:gd name="connsiteX0" fmla="*/ 2380 w 5271040"/>
                <a:gd name="connsiteY0" fmla="*/ 3615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0 w 5271040"/>
                <a:gd name="connsiteY8" fmla="*/ 3615 h 330801"/>
                <a:gd name="connsiteX0" fmla="*/ 229 w 5271270"/>
                <a:gd name="connsiteY0" fmla="*/ 0 h 331949"/>
                <a:gd name="connsiteX1" fmla="*/ 980229 w 5271270"/>
                <a:gd name="connsiteY1" fmla="*/ 1148 h 331949"/>
                <a:gd name="connsiteX2" fmla="*/ 2535131 w 5271270"/>
                <a:gd name="connsiteY2" fmla="*/ 222421 h 331949"/>
                <a:gd name="connsiteX3" fmla="*/ 5271270 w 5271270"/>
                <a:gd name="connsiteY3" fmla="*/ 222504 h 331949"/>
                <a:gd name="connsiteX4" fmla="*/ 5271270 w 5271270"/>
                <a:gd name="connsiteY4" fmla="*/ 331949 h 331949"/>
                <a:gd name="connsiteX5" fmla="*/ 2528070 w 5271270"/>
                <a:gd name="connsiteY5" fmla="*/ 331949 h 331949"/>
                <a:gd name="connsiteX6" fmla="*/ 985240 w 5271270"/>
                <a:gd name="connsiteY6" fmla="*/ 109527 h 331949"/>
                <a:gd name="connsiteX7" fmla="*/ 230 w 5271270"/>
                <a:gd name="connsiteY7" fmla="*/ 109527 h 331949"/>
                <a:gd name="connsiteX8" fmla="*/ 229 w 5271270"/>
                <a:gd name="connsiteY8" fmla="*/ 0 h 3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1270" h="331949">
                  <a:moveTo>
                    <a:pt x="229" y="0"/>
                  </a:moveTo>
                  <a:lnTo>
                    <a:pt x="980229" y="1148"/>
                  </a:lnTo>
                  <a:lnTo>
                    <a:pt x="2535131" y="222421"/>
                  </a:lnTo>
                  <a:lnTo>
                    <a:pt x="5271270" y="222504"/>
                  </a:lnTo>
                  <a:lnTo>
                    <a:pt x="5271270" y="331949"/>
                  </a:lnTo>
                  <a:lnTo>
                    <a:pt x="2528070" y="331949"/>
                  </a:lnTo>
                  <a:lnTo>
                    <a:pt x="985240" y="109527"/>
                  </a:lnTo>
                  <a:lnTo>
                    <a:pt x="230" y="109527"/>
                  </a:lnTo>
                  <a:cubicBezTo>
                    <a:pt x="1024" y="77780"/>
                    <a:pt x="-565" y="31747"/>
                    <a:pt x="229" y="0"/>
                  </a:cubicBezTo>
                  <a:close/>
                </a:path>
              </a:pathLst>
            </a:custGeom>
            <a:solidFill>
              <a:srgbClr val="FFFF00"/>
            </a:solidFill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403205" y="3292943"/>
              <a:ext cx="4041596" cy="331949"/>
            </a:xfrm>
            <a:custGeom>
              <a:avLst/>
              <a:gdLst>
                <a:gd name="connsiteX0" fmla="*/ 0 w 5271040"/>
                <a:gd name="connsiteY0" fmla="*/ 0 h 324806"/>
                <a:gd name="connsiteX1" fmla="*/ 1006193 w 5271040"/>
                <a:gd name="connsiteY1" fmla="*/ 3530 h 324806"/>
                <a:gd name="connsiteX2" fmla="*/ 2534901 w 5271040"/>
                <a:gd name="connsiteY2" fmla="*/ 222422 h 324806"/>
                <a:gd name="connsiteX3" fmla="*/ 5271040 w 5271040"/>
                <a:gd name="connsiteY3" fmla="*/ 215361 h 324806"/>
                <a:gd name="connsiteX4" fmla="*/ 5271040 w 5271040"/>
                <a:gd name="connsiteY4" fmla="*/ 324806 h 324806"/>
                <a:gd name="connsiteX5" fmla="*/ 2527840 w 5271040"/>
                <a:gd name="connsiteY5" fmla="*/ 324806 h 324806"/>
                <a:gd name="connsiteX6" fmla="*/ 985010 w 5271040"/>
                <a:gd name="connsiteY6" fmla="*/ 102384 h 324806"/>
                <a:gd name="connsiteX7" fmla="*/ 0 w 5271040"/>
                <a:gd name="connsiteY7" fmla="*/ 102384 h 324806"/>
                <a:gd name="connsiteX8" fmla="*/ 0 w 5271040"/>
                <a:gd name="connsiteY8" fmla="*/ 0 h 324806"/>
                <a:gd name="connsiteX0" fmla="*/ 2381 w 5271040"/>
                <a:gd name="connsiteY0" fmla="*/ 3614 h 321276"/>
                <a:gd name="connsiteX1" fmla="*/ 1006193 w 5271040"/>
                <a:gd name="connsiteY1" fmla="*/ 0 h 321276"/>
                <a:gd name="connsiteX2" fmla="*/ 2534901 w 5271040"/>
                <a:gd name="connsiteY2" fmla="*/ 218892 h 321276"/>
                <a:gd name="connsiteX3" fmla="*/ 5271040 w 5271040"/>
                <a:gd name="connsiteY3" fmla="*/ 211831 h 321276"/>
                <a:gd name="connsiteX4" fmla="*/ 5271040 w 5271040"/>
                <a:gd name="connsiteY4" fmla="*/ 321276 h 321276"/>
                <a:gd name="connsiteX5" fmla="*/ 2527840 w 5271040"/>
                <a:gd name="connsiteY5" fmla="*/ 321276 h 321276"/>
                <a:gd name="connsiteX6" fmla="*/ 985010 w 5271040"/>
                <a:gd name="connsiteY6" fmla="*/ 98854 h 321276"/>
                <a:gd name="connsiteX7" fmla="*/ 0 w 5271040"/>
                <a:gd name="connsiteY7" fmla="*/ 98854 h 321276"/>
                <a:gd name="connsiteX8" fmla="*/ 2381 w 5271040"/>
                <a:gd name="connsiteY8" fmla="*/ 3614 h 321276"/>
                <a:gd name="connsiteX0" fmla="*/ 229 w 5271270"/>
                <a:gd name="connsiteY0" fmla="*/ 0 h 324805"/>
                <a:gd name="connsiteX1" fmla="*/ 1006423 w 5271270"/>
                <a:gd name="connsiteY1" fmla="*/ 3529 h 324805"/>
                <a:gd name="connsiteX2" fmla="*/ 2535131 w 5271270"/>
                <a:gd name="connsiteY2" fmla="*/ 222421 h 324805"/>
                <a:gd name="connsiteX3" fmla="*/ 5271270 w 5271270"/>
                <a:gd name="connsiteY3" fmla="*/ 215360 h 324805"/>
                <a:gd name="connsiteX4" fmla="*/ 5271270 w 5271270"/>
                <a:gd name="connsiteY4" fmla="*/ 324805 h 324805"/>
                <a:gd name="connsiteX5" fmla="*/ 2528070 w 5271270"/>
                <a:gd name="connsiteY5" fmla="*/ 324805 h 324805"/>
                <a:gd name="connsiteX6" fmla="*/ 985240 w 5271270"/>
                <a:gd name="connsiteY6" fmla="*/ 102383 h 324805"/>
                <a:gd name="connsiteX7" fmla="*/ 230 w 5271270"/>
                <a:gd name="connsiteY7" fmla="*/ 102383 h 324805"/>
                <a:gd name="connsiteX8" fmla="*/ 229 w 5271270"/>
                <a:gd name="connsiteY8" fmla="*/ 0 h 324805"/>
                <a:gd name="connsiteX0" fmla="*/ 229 w 5271270"/>
                <a:gd name="connsiteY0" fmla="*/ 3614 h 321276"/>
                <a:gd name="connsiteX1" fmla="*/ 1006423 w 5271270"/>
                <a:gd name="connsiteY1" fmla="*/ 0 h 321276"/>
                <a:gd name="connsiteX2" fmla="*/ 2535131 w 5271270"/>
                <a:gd name="connsiteY2" fmla="*/ 218892 h 321276"/>
                <a:gd name="connsiteX3" fmla="*/ 5271270 w 5271270"/>
                <a:gd name="connsiteY3" fmla="*/ 211831 h 321276"/>
                <a:gd name="connsiteX4" fmla="*/ 5271270 w 5271270"/>
                <a:gd name="connsiteY4" fmla="*/ 321276 h 321276"/>
                <a:gd name="connsiteX5" fmla="*/ 2528070 w 5271270"/>
                <a:gd name="connsiteY5" fmla="*/ 321276 h 321276"/>
                <a:gd name="connsiteX6" fmla="*/ 985240 w 5271270"/>
                <a:gd name="connsiteY6" fmla="*/ 98854 h 321276"/>
                <a:gd name="connsiteX7" fmla="*/ 230 w 5271270"/>
                <a:gd name="connsiteY7" fmla="*/ 98854 h 321276"/>
                <a:gd name="connsiteX8" fmla="*/ 229 w 5271270"/>
                <a:gd name="connsiteY8" fmla="*/ 3614 h 321276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20040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12896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8377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1 w 5271040"/>
                <a:gd name="connsiteY8" fmla="*/ 8377 h 330801"/>
                <a:gd name="connsiteX0" fmla="*/ 229 w 5271270"/>
                <a:gd name="connsiteY0" fmla="*/ 3615 h 330801"/>
                <a:gd name="connsiteX1" fmla="*/ 980229 w 5271270"/>
                <a:gd name="connsiteY1" fmla="*/ 0 h 330801"/>
                <a:gd name="connsiteX2" fmla="*/ 2535131 w 5271270"/>
                <a:gd name="connsiteY2" fmla="*/ 221273 h 330801"/>
                <a:gd name="connsiteX3" fmla="*/ 5271270 w 5271270"/>
                <a:gd name="connsiteY3" fmla="*/ 221356 h 330801"/>
                <a:gd name="connsiteX4" fmla="*/ 5271270 w 5271270"/>
                <a:gd name="connsiteY4" fmla="*/ 330801 h 330801"/>
                <a:gd name="connsiteX5" fmla="*/ 2528070 w 5271270"/>
                <a:gd name="connsiteY5" fmla="*/ 330801 h 330801"/>
                <a:gd name="connsiteX6" fmla="*/ 985240 w 5271270"/>
                <a:gd name="connsiteY6" fmla="*/ 108379 h 330801"/>
                <a:gd name="connsiteX7" fmla="*/ 230 w 5271270"/>
                <a:gd name="connsiteY7" fmla="*/ 108379 h 330801"/>
                <a:gd name="connsiteX8" fmla="*/ 229 w 5271270"/>
                <a:gd name="connsiteY8" fmla="*/ 3615 h 330801"/>
                <a:gd name="connsiteX0" fmla="*/ 2380 w 5271040"/>
                <a:gd name="connsiteY0" fmla="*/ 0 h 334330"/>
                <a:gd name="connsiteX1" fmla="*/ 979999 w 5271040"/>
                <a:gd name="connsiteY1" fmla="*/ 3529 h 334330"/>
                <a:gd name="connsiteX2" fmla="*/ 2534901 w 5271040"/>
                <a:gd name="connsiteY2" fmla="*/ 224802 h 334330"/>
                <a:gd name="connsiteX3" fmla="*/ 5271040 w 5271040"/>
                <a:gd name="connsiteY3" fmla="*/ 224885 h 334330"/>
                <a:gd name="connsiteX4" fmla="*/ 5271040 w 5271040"/>
                <a:gd name="connsiteY4" fmla="*/ 334330 h 334330"/>
                <a:gd name="connsiteX5" fmla="*/ 2527840 w 5271040"/>
                <a:gd name="connsiteY5" fmla="*/ 334330 h 334330"/>
                <a:gd name="connsiteX6" fmla="*/ 985010 w 5271040"/>
                <a:gd name="connsiteY6" fmla="*/ 111908 h 334330"/>
                <a:gd name="connsiteX7" fmla="*/ 0 w 5271040"/>
                <a:gd name="connsiteY7" fmla="*/ 111908 h 334330"/>
                <a:gd name="connsiteX8" fmla="*/ 2380 w 5271040"/>
                <a:gd name="connsiteY8" fmla="*/ 0 h 334330"/>
                <a:gd name="connsiteX0" fmla="*/ 2380 w 5271040"/>
                <a:gd name="connsiteY0" fmla="*/ 3615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0 w 5271040"/>
                <a:gd name="connsiteY8" fmla="*/ 3615 h 330801"/>
                <a:gd name="connsiteX0" fmla="*/ 229 w 5271270"/>
                <a:gd name="connsiteY0" fmla="*/ 0 h 331949"/>
                <a:gd name="connsiteX1" fmla="*/ 980229 w 5271270"/>
                <a:gd name="connsiteY1" fmla="*/ 1148 h 331949"/>
                <a:gd name="connsiteX2" fmla="*/ 2535131 w 5271270"/>
                <a:gd name="connsiteY2" fmla="*/ 222421 h 331949"/>
                <a:gd name="connsiteX3" fmla="*/ 5271270 w 5271270"/>
                <a:gd name="connsiteY3" fmla="*/ 222504 h 331949"/>
                <a:gd name="connsiteX4" fmla="*/ 5271270 w 5271270"/>
                <a:gd name="connsiteY4" fmla="*/ 331949 h 331949"/>
                <a:gd name="connsiteX5" fmla="*/ 2528070 w 5271270"/>
                <a:gd name="connsiteY5" fmla="*/ 331949 h 331949"/>
                <a:gd name="connsiteX6" fmla="*/ 985240 w 5271270"/>
                <a:gd name="connsiteY6" fmla="*/ 109527 h 331949"/>
                <a:gd name="connsiteX7" fmla="*/ 230 w 5271270"/>
                <a:gd name="connsiteY7" fmla="*/ 109527 h 331949"/>
                <a:gd name="connsiteX8" fmla="*/ 229 w 5271270"/>
                <a:gd name="connsiteY8" fmla="*/ 0 h 3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1270" h="331949">
                  <a:moveTo>
                    <a:pt x="229" y="0"/>
                  </a:moveTo>
                  <a:lnTo>
                    <a:pt x="980229" y="1148"/>
                  </a:lnTo>
                  <a:lnTo>
                    <a:pt x="2535131" y="222421"/>
                  </a:lnTo>
                  <a:lnTo>
                    <a:pt x="5271270" y="222504"/>
                  </a:lnTo>
                  <a:lnTo>
                    <a:pt x="5271270" y="331949"/>
                  </a:lnTo>
                  <a:lnTo>
                    <a:pt x="2528070" y="331949"/>
                  </a:lnTo>
                  <a:lnTo>
                    <a:pt x="985240" y="109527"/>
                  </a:lnTo>
                  <a:lnTo>
                    <a:pt x="230" y="109527"/>
                  </a:lnTo>
                  <a:cubicBezTo>
                    <a:pt x="1024" y="77780"/>
                    <a:pt x="-565" y="31747"/>
                    <a:pt x="229" y="0"/>
                  </a:cubicBezTo>
                  <a:close/>
                </a:path>
              </a:pathLst>
            </a:custGeom>
            <a:solidFill>
              <a:srgbClr val="00FFFF"/>
            </a:solidFill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403403" y="3088754"/>
              <a:ext cx="4041420" cy="322424"/>
            </a:xfrm>
            <a:custGeom>
              <a:avLst/>
              <a:gdLst>
                <a:gd name="connsiteX0" fmla="*/ 0 w 5271040"/>
                <a:gd name="connsiteY0" fmla="*/ 0 h 324806"/>
                <a:gd name="connsiteX1" fmla="*/ 1006193 w 5271040"/>
                <a:gd name="connsiteY1" fmla="*/ 3530 h 324806"/>
                <a:gd name="connsiteX2" fmla="*/ 2534901 w 5271040"/>
                <a:gd name="connsiteY2" fmla="*/ 222422 h 324806"/>
                <a:gd name="connsiteX3" fmla="*/ 5271040 w 5271040"/>
                <a:gd name="connsiteY3" fmla="*/ 215361 h 324806"/>
                <a:gd name="connsiteX4" fmla="*/ 5271040 w 5271040"/>
                <a:gd name="connsiteY4" fmla="*/ 324806 h 324806"/>
                <a:gd name="connsiteX5" fmla="*/ 2527840 w 5271040"/>
                <a:gd name="connsiteY5" fmla="*/ 324806 h 324806"/>
                <a:gd name="connsiteX6" fmla="*/ 985010 w 5271040"/>
                <a:gd name="connsiteY6" fmla="*/ 102384 h 324806"/>
                <a:gd name="connsiteX7" fmla="*/ 0 w 5271040"/>
                <a:gd name="connsiteY7" fmla="*/ 102384 h 324806"/>
                <a:gd name="connsiteX8" fmla="*/ 0 w 5271040"/>
                <a:gd name="connsiteY8" fmla="*/ 0 h 324806"/>
                <a:gd name="connsiteX0" fmla="*/ 2381 w 5271040"/>
                <a:gd name="connsiteY0" fmla="*/ 3614 h 321276"/>
                <a:gd name="connsiteX1" fmla="*/ 1006193 w 5271040"/>
                <a:gd name="connsiteY1" fmla="*/ 0 h 321276"/>
                <a:gd name="connsiteX2" fmla="*/ 2534901 w 5271040"/>
                <a:gd name="connsiteY2" fmla="*/ 218892 h 321276"/>
                <a:gd name="connsiteX3" fmla="*/ 5271040 w 5271040"/>
                <a:gd name="connsiteY3" fmla="*/ 211831 h 321276"/>
                <a:gd name="connsiteX4" fmla="*/ 5271040 w 5271040"/>
                <a:gd name="connsiteY4" fmla="*/ 321276 h 321276"/>
                <a:gd name="connsiteX5" fmla="*/ 2527840 w 5271040"/>
                <a:gd name="connsiteY5" fmla="*/ 321276 h 321276"/>
                <a:gd name="connsiteX6" fmla="*/ 985010 w 5271040"/>
                <a:gd name="connsiteY6" fmla="*/ 98854 h 321276"/>
                <a:gd name="connsiteX7" fmla="*/ 0 w 5271040"/>
                <a:gd name="connsiteY7" fmla="*/ 98854 h 321276"/>
                <a:gd name="connsiteX8" fmla="*/ 2381 w 5271040"/>
                <a:gd name="connsiteY8" fmla="*/ 3614 h 321276"/>
                <a:gd name="connsiteX0" fmla="*/ 229 w 5271270"/>
                <a:gd name="connsiteY0" fmla="*/ 0 h 324805"/>
                <a:gd name="connsiteX1" fmla="*/ 1006423 w 5271270"/>
                <a:gd name="connsiteY1" fmla="*/ 3529 h 324805"/>
                <a:gd name="connsiteX2" fmla="*/ 2535131 w 5271270"/>
                <a:gd name="connsiteY2" fmla="*/ 222421 h 324805"/>
                <a:gd name="connsiteX3" fmla="*/ 5271270 w 5271270"/>
                <a:gd name="connsiteY3" fmla="*/ 215360 h 324805"/>
                <a:gd name="connsiteX4" fmla="*/ 5271270 w 5271270"/>
                <a:gd name="connsiteY4" fmla="*/ 324805 h 324805"/>
                <a:gd name="connsiteX5" fmla="*/ 2528070 w 5271270"/>
                <a:gd name="connsiteY5" fmla="*/ 324805 h 324805"/>
                <a:gd name="connsiteX6" fmla="*/ 985240 w 5271270"/>
                <a:gd name="connsiteY6" fmla="*/ 102383 h 324805"/>
                <a:gd name="connsiteX7" fmla="*/ 230 w 5271270"/>
                <a:gd name="connsiteY7" fmla="*/ 102383 h 324805"/>
                <a:gd name="connsiteX8" fmla="*/ 229 w 5271270"/>
                <a:gd name="connsiteY8" fmla="*/ 0 h 324805"/>
                <a:gd name="connsiteX0" fmla="*/ 229 w 5271270"/>
                <a:gd name="connsiteY0" fmla="*/ 3614 h 321276"/>
                <a:gd name="connsiteX1" fmla="*/ 1006423 w 5271270"/>
                <a:gd name="connsiteY1" fmla="*/ 0 h 321276"/>
                <a:gd name="connsiteX2" fmla="*/ 2535131 w 5271270"/>
                <a:gd name="connsiteY2" fmla="*/ 218892 h 321276"/>
                <a:gd name="connsiteX3" fmla="*/ 5271270 w 5271270"/>
                <a:gd name="connsiteY3" fmla="*/ 211831 h 321276"/>
                <a:gd name="connsiteX4" fmla="*/ 5271270 w 5271270"/>
                <a:gd name="connsiteY4" fmla="*/ 321276 h 321276"/>
                <a:gd name="connsiteX5" fmla="*/ 2528070 w 5271270"/>
                <a:gd name="connsiteY5" fmla="*/ 321276 h 321276"/>
                <a:gd name="connsiteX6" fmla="*/ 985240 w 5271270"/>
                <a:gd name="connsiteY6" fmla="*/ 98854 h 321276"/>
                <a:gd name="connsiteX7" fmla="*/ 230 w 5271270"/>
                <a:gd name="connsiteY7" fmla="*/ 98854 h 321276"/>
                <a:gd name="connsiteX8" fmla="*/ 229 w 5271270"/>
                <a:gd name="connsiteY8" fmla="*/ 3614 h 321276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20040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12896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1040" h="322424">
                  <a:moveTo>
                    <a:pt x="2381" y="0"/>
                  </a:moveTo>
                  <a:lnTo>
                    <a:pt x="1006193" y="1148"/>
                  </a:lnTo>
                  <a:lnTo>
                    <a:pt x="2534901" y="212896"/>
                  </a:lnTo>
                  <a:lnTo>
                    <a:pt x="5271040" y="212979"/>
                  </a:lnTo>
                  <a:lnTo>
                    <a:pt x="5271040" y="322424"/>
                  </a:lnTo>
                  <a:lnTo>
                    <a:pt x="2527840" y="322424"/>
                  </a:lnTo>
                  <a:lnTo>
                    <a:pt x="985010" y="100002"/>
                  </a:lnTo>
                  <a:lnTo>
                    <a:pt x="0" y="100002"/>
                  </a:lnTo>
                  <a:cubicBezTo>
                    <a:pt x="794" y="68255"/>
                    <a:pt x="1587" y="31747"/>
                    <a:pt x="2381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322476" y="3623662"/>
              <a:ext cx="2105509" cy="2880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FPC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322476" y="3911585"/>
              <a:ext cx="2105509" cy="1055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322476" y="3518493"/>
              <a:ext cx="2105509" cy="96644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623365" y="3467814"/>
              <a:ext cx="516589" cy="41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AVDD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623365" y="3860483"/>
              <a:ext cx="516589" cy="41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AGND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623365" y="3251801"/>
              <a:ext cx="516589" cy="41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AVDD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623365" y="4109006"/>
              <a:ext cx="516589" cy="41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AGND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623365" y="4323907"/>
              <a:ext cx="516589" cy="41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AGND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623365" y="3022064"/>
              <a:ext cx="516589" cy="41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AVDD</a:t>
              </a: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403189" y="3188769"/>
              <a:ext cx="4041596" cy="331949"/>
            </a:xfrm>
            <a:custGeom>
              <a:avLst/>
              <a:gdLst>
                <a:gd name="connsiteX0" fmla="*/ 0 w 5271040"/>
                <a:gd name="connsiteY0" fmla="*/ 0 h 324806"/>
                <a:gd name="connsiteX1" fmla="*/ 1006193 w 5271040"/>
                <a:gd name="connsiteY1" fmla="*/ 3530 h 324806"/>
                <a:gd name="connsiteX2" fmla="*/ 2534901 w 5271040"/>
                <a:gd name="connsiteY2" fmla="*/ 222422 h 324806"/>
                <a:gd name="connsiteX3" fmla="*/ 5271040 w 5271040"/>
                <a:gd name="connsiteY3" fmla="*/ 215361 h 324806"/>
                <a:gd name="connsiteX4" fmla="*/ 5271040 w 5271040"/>
                <a:gd name="connsiteY4" fmla="*/ 324806 h 324806"/>
                <a:gd name="connsiteX5" fmla="*/ 2527840 w 5271040"/>
                <a:gd name="connsiteY5" fmla="*/ 324806 h 324806"/>
                <a:gd name="connsiteX6" fmla="*/ 985010 w 5271040"/>
                <a:gd name="connsiteY6" fmla="*/ 102384 h 324806"/>
                <a:gd name="connsiteX7" fmla="*/ 0 w 5271040"/>
                <a:gd name="connsiteY7" fmla="*/ 102384 h 324806"/>
                <a:gd name="connsiteX8" fmla="*/ 0 w 5271040"/>
                <a:gd name="connsiteY8" fmla="*/ 0 h 324806"/>
                <a:gd name="connsiteX0" fmla="*/ 2381 w 5271040"/>
                <a:gd name="connsiteY0" fmla="*/ 3614 h 321276"/>
                <a:gd name="connsiteX1" fmla="*/ 1006193 w 5271040"/>
                <a:gd name="connsiteY1" fmla="*/ 0 h 321276"/>
                <a:gd name="connsiteX2" fmla="*/ 2534901 w 5271040"/>
                <a:gd name="connsiteY2" fmla="*/ 218892 h 321276"/>
                <a:gd name="connsiteX3" fmla="*/ 5271040 w 5271040"/>
                <a:gd name="connsiteY3" fmla="*/ 211831 h 321276"/>
                <a:gd name="connsiteX4" fmla="*/ 5271040 w 5271040"/>
                <a:gd name="connsiteY4" fmla="*/ 321276 h 321276"/>
                <a:gd name="connsiteX5" fmla="*/ 2527840 w 5271040"/>
                <a:gd name="connsiteY5" fmla="*/ 321276 h 321276"/>
                <a:gd name="connsiteX6" fmla="*/ 985010 w 5271040"/>
                <a:gd name="connsiteY6" fmla="*/ 98854 h 321276"/>
                <a:gd name="connsiteX7" fmla="*/ 0 w 5271040"/>
                <a:gd name="connsiteY7" fmla="*/ 98854 h 321276"/>
                <a:gd name="connsiteX8" fmla="*/ 2381 w 5271040"/>
                <a:gd name="connsiteY8" fmla="*/ 3614 h 321276"/>
                <a:gd name="connsiteX0" fmla="*/ 229 w 5271270"/>
                <a:gd name="connsiteY0" fmla="*/ 0 h 324805"/>
                <a:gd name="connsiteX1" fmla="*/ 1006423 w 5271270"/>
                <a:gd name="connsiteY1" fmla="*/ 3529 h 324805"/>
                <a:gd name="connsiteX2" fmla="*/ 2535131 w 5271270"/>
                <a:gd name="connsiteY2" fmla="*/ 222421 h 324805"/>
                <a:gd name="connsiteX3" fmla="*/ 5271270 w 5271270"/>
                <a:gd name="connsiteY3" fmla="*/ 215360 h 324805"/>
                <a:gd name="connsiteX4" fmla="*/ 5271270 w 5271270"/>
                <a:gd name="connsiteY4" fmla="*/ 324805 h 324805"/>
                <a:gd name="connsiteX5" fmla="*/ 2528070 w 5271270"/>
                <a:gd name="connsiteY5" fmla="*/ 324805 h 324805"/>
                <a:gd name="connsiteX6" fmla="*/ 985240 w 5271270"/>
                <a:gd name="connsiteY6" fmla="*/ 102383 h 324805"/>
                <a:gd name="connsiteX7" fmla="*/ 230 w 5271270"/>
                <a:gd name="connsiteY7" fmla="*/ 102383 h 324805"/>
                <a:gd name="connsiteX8" fmla="*/ 229 w 5271270"/>
                <a:gd name="connsiteY8" fmla="*/ 0 h 324805"/>
                <a:gd name="connsiteX0" fmla="*/ 229 w 5271270"/>
                <a:gd name="connsiteY0" fmla="*/ 3614 h 321276"/>
                <a:gd name="connsiteX1" fmla="*/ 1006423 w 5271270"/>
                <a:gd name="connsiteY1" fmla="*/ 0 h 321276"/>
                <a:gd name="connsiteX2" fmla="*/ 2535131 w 5271270"/>
                <a:gd name="connsiteY2" fmla="*/ 218892 h 321276"/>
                <a:gd name="connsiteX3" fmla="*/ 5271270 w 5271270"/>
                <a:gd name="connsiteY3" fmla="*/ 211831 h 321276"/>
                <a:gd name="connsiteX4" fmla="*/ 5271270 w 5271270"/>
                <a:gd name="connsiteY4" fmla="*/ 321276 h 321276"/>
                <a:gd name="connsiteX5" fmla="*/ 2528070 w 5271270"/>
                <a:gd name="connsiteY5" fmla="*/ 321276 h 321276"/>
                <a:gd name="connsiteX6" fmla="*/ 985240 w 5271270"/>
                <a:gd name="connsiteY6" fmla="*/ 98854 h 321276"/>
                <a:gd name="connsiteX7" fmla="*/ 230 w 5271270"/>
                <a:gd name="connsiteY7" fmla="*/ 98854 h 321276"/>
                <a:gd name="connsiteX8" fmla="*/ 229 w 5271270"/>
                <a:gd name="connsiteY8" fmla="*/ 3614 h 321276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20040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12896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8377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1 w 5271040"/>
                <a:gd name="connsiteY8" fmla="*/ 8377 h 330801"/>
                <a:gd name="connsiteX0" fmla="*/ 229 w 5271270"/>
                <a:gd name="connsiteY0" fmla="*/ 3615 h 330801"/>
                <a:gd name="connsiteX1" fmla="*/ 980229 w 5271270"/>
                <a:gd name="connsiteY1" fmla="*/ 0 h 330801"/>
                <a:gd name="connsiteX2" fmla="*/ 2535131 w 5271270"/>
                <a:gd name="connsiteY2" fmla="*/ 221273 h 330801"/>
                <a:gd name="connsiteX3" fmla="*/ 5271270 w 5271270"/>
                <a:gd name="connsiteY3" fmla="*/ 221356 h 330801"/>
                <a:gd name="connsiteX4" fmla="*/ 5271270 w 5271270"/>
                <a:gd name="connsiteY4" fmla="*/ 330801 h 330801"/>
                <a:gd name="connsiteX5" fmla="*/ 2528070 w 5271270"/>
                <a:gd name="connsiteY5" fmla="*/ 330801 h 330801"/>
                <a:gd name="connsiteX6" fmla="*/ 985240 w 5271270"/>
                <a:gd name="connsiteY6" fmla="*/ 108379 h 330801"/>
                <a:gd name="connsiteX7" fmla="*/ 230 w 5271270"/>
                <a:gd name="connsiteY7" fmla="*/ 108379 h 330801"/>
                <a:gd name="connsiteX8" fmla="*/ 229 w 5271270"/>
                <a:gd name="connsiteY8" fmla="*/ 3615 h 330801"/>
                <a:gd name="connsiteX0" fmla="*/ 2380 w 5271040"/>
                <a:gd name="connsiteY0" fmla="*/ 0 h 334330"/>
                <a:gd name="connsiteX1" fmla="*/ 979999 w 5271040"/>
                <a:gd name="connsiteY1" fmla="*/ 3529 h 334330"/>
                <a:gd name="connsiteX2" fmla="*/ 2534901 w 5271040"/>
                <a:gd name="connsiteY2" fmla="*/ 224802 h 334330"/>
                <a:gd name="connsiteX3" fmla="*/ 5271040 w 5271040"/>
                <a:gd name="connsiteY3" fmla="*/ 224885 h 334330"/>
                <a:gd name="connsiteX4" fmla="*/ 5271040 w 5271040"/>
                <a:gd name="connsiteY4" fmla="*/ 334330 h 334330"/>
                <a:gd name="connsiteX5" fmla="*/ 2527840 w 5271040"/>
                <a:gd name="connsiteY5" fmla="*/ 334330 h 334330"/>
                <a:gd name="connsiteX6" fmla="*/ 985010 w 5271040"/>
                <a:gd name="connsiteY6" fmla="*/ 111908 h 334330"/>
                <a:gd name="connsiteX7" fmla="*/ 0 w 5271040"/>
                <a:gd name="connsiteY7" fmla="*/ 111908 h 334330"/>
                <a:gd name="connsiteX8" fmla="*/ 2380 w 5271040"/>
                <a:gd name="connsiteY8" fmla="*/ 0 h 334330"/>
                <a:gd name="connsiteX0" fmla="*/ 2380 w 5271040"/>
                <a:gd name="connsiteY0" fmla="*/ 3615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0 w 5271040"/>
                <a:gd name="connsiteY8" fmla="*/ 3615 h 330801"/>
                <a:gd name="connsiteX0" fmla="*/ 229 w 5271270"/>
                <a:gd name="connsiteY0" fmla="*/ 0 h 331949"/>
                <a:gd name="connsiteX1" fmla="*/ 980229 w 5271270"/>
                <a:gd name="connsiteY1" fmla="*/ 1148 h 331949"/>
                <a:gd name="connsiteX2" fmla="*/ 2535131 w 5271270"/>
                <a:gd name="connsiteY2" fmla="*/ 222421 h 331949"/>
                <a:gd name="connsiteX3" fmla="*/ 5271270 w 5271270"/>
                <a:gd name="connsiteY3" fmla="*/ 222504 h 331949"/>
                <a:gd name="connsiteX4" fmla="*/ 5271270 w 5271270"/>
                <a:gd name="connsiteY4" fmla="*/ 331949 h 331949"/>
                <a:gd name="connsiteX5" fmla="*/ 2528070 w 5271270"/>
                <a:gd name="connsiteY5" fmla="*/ 331949 h 331949"/>
                <a:gd name="connsiteX6" fmla="*/ 985240 w 5271270"/>
                <a:gd name="connsiteY6" fmla="*/ 109527 h 331949"/>
                <a:gd name="connsiteX7" fmla="*/ 230 w 5271270"/>
                <a:gd name="connsiteY7" fmla="*/ 109527 h 331949"/>
                <a:gd name="connsiteX8" fmla="*/ 229 w 5271270"/>
                <a:gd name="connsiteY8" fmla="*/ 0 h 3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1270" h="331949">
                  <a:moveTo>
                    <a:pt x="229" y="0"/>
                  </a:moveTo>
                  <a:lnTo>
                    <a:pt x="980229" y="1148"/>
                  </a:lnTo>
                  <a:lnTo>
                    <a:pt x="2535131" y="222421"/>
                  </a:lnTo>
                  <a:lnTo>
                    <a:pt x="5271270" y="222504"/>
                  </a:lnTo>
                  <a:lnTo>
                    <a:pt x="5271270" y="331949"/>
                  </a:lnTo>
                  <a:lnTo>
                    <a:pt x="2528070" y="331949"/>
                  </a:lnTo>
                  <a:lnTo>
                    <a:pt x="985240" y="109527"/>
                  </a:lnTo>
                  <a:lnTo>
                    <a:pt x="230" y="109527"/>
                  </a:lnTo>
                  <a:cubicBezTo>
                    <a:pt x="1024" y="77780"/>
                    <a:pt x="-565" y="31747"/>
                    <a:pt x="229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830829" y="4188219"/>
              <a:ext cx="1654104" cy="55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Flex power extension</a:t>
              </a:r>
              <a:endParaRPr lang="fr-FR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935619" y="5315103"/>
              <a:ext cx="1506899" cy="3111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 flipV="1">
              <a:off x="3392078" y="5625342"/>
              <a:ext cx="4050440" cy="329568"/>
            </a:xfrm>
            <a:custGeom>
              <a:avLst/>
              <a:gdLst>
                <a:gd name="connsiteX0" fmla="*/ 0 w 5271040"/>
                <a:gd name="connsiteY0" fmla="*/ 0 h 324806"/>
                <a:gd name="connsiteX1" fmla="*/ 1006193 w 5271040"/>
                <a:gd name="connsiteY1" fmla="*/ 3530 h 324806"/>
                <a:gd name="connsiteX2" fmla="*/ 2534901 w 5271040"/>
                <a:gd name="connsiteY2" fmla="*/ 222422 h 324806"/>
                <a:gd name="connsiteX3" fmla="*/ 5271040 w 5271040"/>
                <a:gd name="connsiteY3" fmla="*/ 215361 h 324806"/>
                <a:gd name="connsiteX4" fmla="*/ 5271040 w 5271040"/>
                <a:gd name="connsiteY4" fmla="*/ 324806 h 324806"/>
                <a:gd name="connsiteX5" fmla="*/ 2527840 w 5271040"/>
                <a:gd name="connsiteY5" fmla="*/ 324806 h 324806"/>
                <a:gd name="connsiteX6" fmla="*/ 985010 w 5271040"/>
                <a:gd name="connsiteY6" fmla="*/ 102384 h 324806"/>
                <a:gd name="connsiteX7" fmla="*/ 0 w 5271040"/>
                <a:gd name="connsiteY7" fmla="*/ 102384 h 324806"/>
                <a:gd name="connsiteX8" fmla="*/ 0 w 5271040"/>
                <a:gd name="connsiteY8" fmla="*/ 0 h 324806"/>
                <a:gd name="connsiteX0" fmla="*/ 2381 w 5271040"/>
                <a:gd name="connsiteY0" fmla="*/ 3614 h 321276"/>
                <a:gd name="connsiteX1" fmla="*/ 1006193 w 5271040"/>
                <a:gd name="connsiteY1" fmla="*/ 0 h 321276"/>
                <a:gd name="connsiteX2" fmla="*/ 2534901 w 5271040"/>
                <a:gd name="connsiteY2" fmla="*/ 218892 h 321276"/>
                <a:gd name="connsiteX3" fmla="*/ 5271040 w 5271040"/>
                <a:gd name="connsiteY3" fmla="*/ 211831 h 321276"/>
                <a:gd name="connsiteX4" fmla="*/ 5271040 w 5271040"/>
                <a:gd name="connsiteY4" fmla="*/ 321276 h 321276"/>
                <a:gd name="connsiteX5" fmla="*/ 2527840 w 5271040"/>
                <a:gd name="connsiteY5" fmla="*/ 321276 h 321276"/>
                <a:gd name="connsiteX6" fmla="*/ 985010 w 5271040"/>
                <a:gd name="connsiteY6" fmla="*/ 98854 h 321276"/>
                <a:gd name="connsiteX7" fmla="*/ 0 w 5271040"/>
                <a:gd name="connsiteY7" fmla="*/ 98854 h 321276"/>
                <a:gd name="connsiteX8" fmla="*/ 2381 w 5271040"/>
                <a:gd name="connsiteY8" fmla="*/ 3614 h 321276"/>
                <a:gd name="connsiteX0" fmla="*/ 229 w 5271270"/>
                <a:gd name="connsiteY0" fmla="*/ 0 h 324805"/>
                <a:gd name="connsiteX1" fmla="*/ 1006423 w 5271270"/>
                <a:gd name="connsiteY1" fmla="*/ 3529 h 324805"/>
                <a:gd name="connsiteX2" fmla="*/ 2535131 w 5271270"/>
                <a:gd name="connsiteY2" fmla="*/ 222421 h 324805"/>
                <a:gd name="connsiteX3" fmla="*/ 5271270 w 5271270"/>
                <a:gd name="connsiteY3" fmla="*/ 215360 h 324805"/>
                <a:gd name="connsiteX4" fmla="*/ 5271270 w 5271270"/>
                <a:gd name="connsiteY4" fmla="*/ 324805 h 324805"/>
                <a:gd name="connsiteX5" fmla="*/ 2528070 w 5271270"/>
                <a:gd name="connsiteY5" fmla="*/ 324805 h 324805"/>
                <a:gd name="connsiteX6" fmla="*/ 985240 w 5271270"/>
                <a:gd name="connsiteY6" fmla="*/ 102383 h 324805"/>
                <a:gd name="connsiteX7" fmla="*/ 230 w 5271270"/>
                <a:gd name="connsiteY7" fmla="*/ 102383 h 324805"/>
                <a:gd name="connsiteX8" fmla="*/ 229 w 5271270"/>
                <a:gd name="connsiteY8" fmla="*/ 0 h 324805"/>
                <a:gd name="connsiteX0" fmla="*/ 229 w 5271270"/>
                <a:gd name="connsiteY0" fmla="*/ 3614 h 321276"/>
                <a:gd name="connsiteX1" fmla="*/ 1006423 w 5271270"/>
                <a:gd name="connsiteY1" fmla="*/ 0 h 321276"/>
                <a:gd name="connsiteX2" fmla="*/ 2535131 w 5271270"/>
                <a:gd name="connsiteY2" fmla="*/ 218892 h 321276"/>
                <a:gd name="connsiteX3" fmla="*/ 5271270 w 5271270"/>
                <a:gd name="connsiteY3" fmla="*/ 211831 h 321276"/>
                <a:gd name="connsiteX4" fmla="*/ 5271270 w 5271270"/>
                <a:gd name="connsiteY4" fmla="*/ 321276 h 321276"/>
                <a:gd name="connsiteX5" fmla="*/ 2528070 w 5271270"/>
                <a:gd name="connsiteY5" fmla="*/ 321276 h 321276"/>
                <a:gd name="connsiteX6" fmla="*/ 985240 w 5271270"/>
                <a:gd name="connsiteY6" fmla="*/ 98854 h 321276"/>
                <a:gd name="connsiteX7" fmla="*/ 230 w 5271270"/>
                <a:gd name="connsiteY7" fmla="*/ 98854 h 321276"/>
                <a:gd name="connsiteX8" fmla="*/ 229 w 5271270"/>
                <a:gd name="connsiteY8" fmla="*/ 3614 h 321276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20040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12896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9568"/>
                <a:gd name="connsiteX1" fmla="*/ 1006193 w 5271040"/>
                <a:gd name="connsiteY1" fmla="*/ 8292 h 329568"/>
                <a:gd name="connsiteX2" fmla="*/ 2534901 w 5271040"/>
                <a:gd name="connsiteY2" fmla="*/ 220040 h 329568"/>
                <a:gd name="connsiteX3" fmla="*/ 5271040 w 5271040"/>
                <a:gd name="connsiteY3" fmla="*/ 220123 h 329568"/>
                <a:gd name="connsiteX4" fmla="*/ 5271040 w 5271040"/>
                <a:gd name="connsiteY4" fmla="*/ 329568 h 329568"/>
                <a:gd name="connsiteX5" fmla="*/ 2527840 w 5271040"/>
                <a:gd name="connsiteY5" fmla="*/ 329568 h 329568"/>
                <a:gd name="connsiteX6" fmla="*/ 985010 w 5271040"/>
                <a:gd name="connsiteY6" fmla="*/ 107146 h 329568"/>
                <a:gd name="connsiteX7" fmla="*/ 0 w 5271040"/>
                <a:gd name="connsiteY7" fmla="*/ 107146 h 329568"/>
                <a:gd name="connsiteX8" fmla="*/ 2381 w 5271040"/>
                <a:gd name="connsiteY8" fmla="*/ 0 h 329568"/>
                <a:gd name="connsiteX0" fmla="*/ 2381 w 5271040"/>
                <a:gd name="connsiteY0" fmla="*/ 0 h 329568"/>
                <a:gd name="connsiteX1" fmla="*/ 991905 w 5271040"/>
                <a:gd name="connsiteY1" fmla="*/ 3530 h 329568"/>
                <a:gd name="connsiteX2" fmla="*/ 2534901 w 5271040"/>
                <a:gd name="connsiteY2" fmla="*/ 220040 h 329568"/>
                <a:gd name="connsiteX3" fmla="*/ 5271040 w 5271040"/>
                <a:gd name="connsiteY3" fmla="*/ 220123 h 329568"/>
                <a:gd name="connsiteX4" fmla="*/ 5271040 w 5271040"/>
                <a:gd name="connsiteY4" fmla="*/ 329568 h 329568"/>
                <a:gd name="connsiteX5" fmla="*/ 2527840 w 5271040"/>
                <a:gd name="connsiteY5" fmla="*/ 329568 h 329568"/>
                <a:gd name="connsiteX6" fmla="*/ 985010 w 5271040"/>
                <a:gd name="connsiteY6" fmla="*/ 107146 h 329568"/>
                <a:gd name="connsiteX7" fmla="*/ 0 w 5271040"/>
                <a:gd name="connsiteY7" fmla="*/ 107146 h 329568"/>
                <a:gd name="connsiteX8" fmla="*/ 2381 w 5271040"/>
                <a:gd name="connsiteY8" fmla="*/ 0 h 3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1040" h="329568">
                  <a:moveTo>
                    <a:pt x="2381" y="0"/>
                  </a:moveTo>
                  <a:lnTo>
                    <a:pt x="991905" y="3530"/>
                  </a:lnTo>
                  <a:lnTo>
                    <a:pt x="2534901" y="220040"/>
                  </a:lnTo>
                  <a:lnTo>
                    <a:pt x="5271040" y="220123"/>
                  </a:lnTo>
                  <a:lnTo>
                    <a:pt x="5271040" y="329568"/>
                  </a:lnTo>
                  <a:lnTo>
                    <a:pt x="2527840" y="329568"/>
                  </a:lnTo>
                  <a:lnTo>
                    <a:pt x="985010" y="107146"/>
                  </a:lnTo>
                  <a:lnTo>
                    <a:pt x="0" y="107146"/>
                  </a:lnTo>
                  <a:cubicBezTo>
                    <a:pt x="794" y="75399"/>
                    <a:pt x="1587" y="31747"/>
                    <a:pt x="238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Freeform 170"/>
            <p:cNvSpPr/>
            <p:nvPr/>
          </p:nvSpPr>
          <p:spPr>
            <a:xfrm flipV="1">
              <a:off x="3393087" y="5730242"/>
              <a:ext cx="4049431" cy="331949"/>
            </a:xfrm>
            <a:custGeom>
              <a:avLst/>
              <a:gdLst>
                <a:gd name="connsiteX0" fmla="*/ 0 w 5271040"/>
                <a:gd name="connsiteY0" fmla="*/ 0 h 324806"/>
                <a:gd name="connsiteX1" fmla="*/ 1006193 w 5271040"/>
                <a:gd name="connsiteY1" fmla="*/ 3530 h 324806"/>
                <a:gd name="connsiteX2" fmla="*/ 2534901 w 5271040"/>
                <a:gd name="connsiteY2" fmla="*/ 222422 h 324806"/>
                <a:gd name="connsiteX3" fmla="*/ 5271040 w 5271040"/>
                <a:gd name="connsiteY3" fmla="*/ 215361 h 324806"/>
                <a:gd name="connsiteX4" fmla="*/ 5271040 w 5271040"/>
                <a:gd name="connsiteY4" fmla="*/ 324806 h 324806"/>
                <a:gd name="connsiteX5" fmla="*/ 2527840 w 5271040"/>
                <a:gd name="connsiteY5" fmla="*/ 324806 h 324806"/>
                <a:gd name="connsiteX6" fmla="*/ 985010 w 5271040"/>
                <a:gd name="connsiteY6" fmla="*/ 102384 h 324806"/>
                <a:gd name="connsiteX7" fmla="*/ 0 w 5271040"/>
                <a:gd name="connsiteY7" fmla="*/ 102384 h 324806"/>
                <a:gd name="connsiteX8" fmla="*/ 0 w 5271040"/>
                <a:gd name="connsiteY8" fmla="*/ 0 h 324806"/>
                <a:gd name="connsiteX0" fmla="*/ 2381 w 5271040"/>
                <a:gd name="connsiteY0" fmla="*/ 3614 h 321276"/>
                <a:gd name="connsiteX1" fmla="*/ 1006193 w 5271040"/>
                <a:gd name="connsiteY1" fmla="*/ 0 h 321276"/>
                <a:gd name="connsiteX2" fmla="*/ 2534901 w 5271040"/>
                <a:gd name="connsiteY2" fmla="*/ 218892 h 321276"/>
                <a:gd name="connsiteX3" fmla="*/ 5271040 w 5271040"/>
                <a:gd name="connsiteY3" fmla="*/ 211831 h 321276"/>
                <a:gd name="connsiteX4" fmla="*/ 5271040 w 5271040"/>
                <a:gd name="connsiteY4" fmla="*/ 321276 h 321276"/>
                <a:gd name="connsiteX5" fmla="*/ 2527840 w 5271040"/>
                <a:gd name="connsiteY5" fmla="*/ 321276 h 321276"/>
                <a:gd name="connsiteX6" fmla="*/ 985010 w 5271040"/>
                <a:gd name="connsiteY6" fmla="*/ 98854 h 321276"/>
                <a:gd name="connsiteX7" fmla="*/ 0 w 5271040"/>
                <a:gd name="connsiteY7" fmla="*/ 98854 h 321276"/>
                <a:gd name="connsiteX8" fmla="*/ 2381 w 5271040"/>
                <a:gd name="connsiteY8" fmla="*/ 3614 h 321276"/>
                <a:gd name="connsiteX0" fmla="*/ 229 w 5271270"/>
                <a:gd name="connsiteY0" fmla="*/ 0 h 324805"/>
                <a:gd name="connsiteX1" fmla="*/ 1006423 w 5271270"/>
                <a:gd name="connsiteY1" fmla="*/ 3529 h 324805"/>
                <a:gd name="connsiteX2" fmla="*/ 2535131 w 5271270"/>
                <a:gd name="connsiteY2" fmla="*/ 222421 h 324805"/>
                <a:gd name="connsiteX3" fmla="*/ 5271270 w 5271270"/>
                <a:gd name="connsiteY3" fmla="*/ 215360 h 324805"/>
                <a:gd name="connsiteX4" fmla="*/ 5271270 w 5271270"/>
                <a:gd name="connsiteY4" fmla="*/ 324805 h 324805"/>
                <a:gd name="connsiteX5" fmla="*/ 2528070 w 5271270"/>
                <a:gd name="connsiteY5" fmla="*/ 324805 h 324805"/>
                <a:gd name="connsiteX6" fmla="*/ 985240 w 5271270"/>
                <a:gd name="connsiteY6" fmla="*/ 102383 h 324805"/>
                <a:gd name="connsiteX7" fmla="*/ 230 w 5271270"/>
                <a:gd name="connsiteY7" fmla="*/ 102383 h 324805"/>
                <a:gd name="connsiteX8" fmla="*/ 229 w 5271270"/>
                <a:gd name="connsiteY8" fmla="*/ 0 h 324805"/>
                <a:gd name="connsiteX0" fmla="*/ 229 w 5271270"/>
                <a:gd name="connsiteY0" fmla="*/ 3614 h 321276"/>
                <a:gd name="connsiteX1" fmla="*/ 1006423 w 5271270"/>
                <a:gd name="connsiteY1" fmla="*/ 0 h 321276"/>
                <a:gd name="connsiteX2" fmla="*/ 2535131 w 5271270"/>
                <a:gd name="connsiteY2" fmla="*/ 218892 h 321276"/>
                <a:gd name="connsiteX3" fmla="*/ 5271270 w 5271270"/>
                <a:gd name="connsiteY3" fmla="*/ 211831 h 321276"/>
                <a:gd name="connsiteX4" fmla="*/ 5271270 w 5271270"/>
                <a:gd name="connsiteY4" fmla="*/ 321276 h 321276"/>
                <a:gd name="connsiteX5" fmla="*/ 2528070 w 5271270"/>
                <a:gd name="connsiteY5" fmla="*/ 321276 h 321276"/>
                <a:gd name="connsiteX6" fmla="*/ 985240 w 5271270"/>
                <a:gd name="connsiteY6" fmla="*/ 98854 h 321276"/>
                <a:gd name="connsiteX7" fmla="*/ 230 w 5271270"/>
                <a:gd name="connsiteY7" fmla="*/ 98854 h 321276"/>
                <a:gd name="connsiteX8" fmla="*/ 229 w 5271270"/>
                <a:gd name="connsiteY8" fmla="*/ 3614 h 321276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20040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12896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8377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1 w 5271040"/>
                <a:gd name="connsiteY8" fmla="*/ 8377 h 330801"/>
                <a:gd name="connsiteX0" fmla="*/ 229 w 5271270"/>
                <a:gd name="connsiteY0" fmla="*/ 3615 h 330801"/>
                <a:gd name="connsiteX1" fmla="*/ 980229 w 5271270"/>
                <a:gd name="connsiteY1" fmla="*/ 0 h 330801"/>
                <a:gd name="connsiteX2" fmla="*/ 2535131 w 5271270"/>
                <a:gd name="connsiteY2" fmla="*/ 221273 h 330801"/>
                <a:gd name="connsiteX3" fmla="*/ 5271270 w 5271270"/>
                <a:gd name="connsiteY3" fmla="*/ 221356 h 330801"/>
                <a:gd name="connsiteX4" fmla="*/ 5271270 w 5271270"/>
                <a:gd name="connsiteY4" fmla="*/ 330801 h 330801"/>
                <a:gd name="connsiteX5" fmla="*/ 2528070 w 5271270"/>
                <a:gd name="connsiteY5" fmla="*/ 330801 h 330801"/>
                <a:gd name="connsiteX6" fmla="*/ 985240 w 5271270"/>
                <a:gd name="connsiteY6" fmla="*/ 108379 h 330801"/>
                <a:gd name="connsiteX7" fmla="*/ 230 w 5271270"/>
                <a:gd name="connsiteY7" fmla="*/ 108379 h 330801"/>
                <a:gd name="connsiteX8" fmla="*/ 229 w 5271270"/>
                <a:gd name="connsiteY8" fmla="*/ 3615 h 330801"/>
                <a:gd name="connsiteX0" fmla="*/ 2380 w 5271040"/>
                <a:gd name="connsiteY0" fmla="*/ 0 h 334330"/>
                <a:gd name="connsiteX1" fmla="*/ 979999 w 5271040"/>
                <a:gd name="connsiteY1" fmla="*/ 3529 h 334330"/>
                <a:gd name="connsiteX2" fmla="*/ 2534901 w 5271040"/>
                <a:gd name="connsiteY2" fmla="*/ 224802 h 334330"/>
                <a:gd name="connsiteX3" fmla="*/ 5271040 w 5271040"/>
                <a:gd name="connsiteY3" fmla="*/ 224885 h 334330"/>
                <a:gd name="connsiteX4" fmla="*/ 5271040 w 5271040"/>
                <a:gd name="connsiteY4" fmla="*/ 334330 h 334330"/>
                <a:gd name="connsiteX5" fmla="*/ 2527840 w 5271040"/>
                <a:gd name="connsiteY5" fmla="*/ 334330 h 334330"/>
                <a:gd name="connsiteX6" fmla="*/ 985010 w 5271040"/>
                <a:gd name="connsiteY6" fmla="*/ 111908 h 334330"/>
                <a:gd name="connsiteX7" fmla="*/ 0 w 5271040"/>
                <a:gd name="connsiteY7" fmla="*/ 111908 h 334330"/>
                <a:gd name="connsiteX8" fmla="*/ 2380 w 5271040"/>
                <a:gd name="connsiteY8" fmla="*/ 0 h 334330"/>
                <a:gd name="connsiteX0" fmla="*/ 2380 w 5271040"/>
                <a:gd name="connsiteY0" fmla="*/ 3615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0 w 5271040"/>
                <a:gd name="connsiteY8" fmla="*/ 3615 h 330801"/>
                <a:gd name="connsiteX0" fmla="*/ 229 w 5271270"/>
                <a:gd name="connsiteY0" fmla="*/ 0 h 331949"/>
                <a:gd name="connsiteX1" fmla="*/ 980229 w 5271270"/>
                <a:gd name="connsiteY1" fmla="*/ 1148 h 331949"/>
                <a:gd name="connsiteX2" fmla="*/ 2535131 w 5271270"/>
                <a:gd name="connsiteY2" fmla="*/ 222421 h 331949"/>
                <a:gd name="connsiteX3" fmla="*/ 5271270 w 5271270"/>
                <a:gd name="connsiteY3" fmla="*/ 222504 h 331949"/>
                <a:gd name="connsiteX4" fmla="*/ 5271270 w 5271270"/>
                <a:gd name="connsiteY4" fmla="*/ 331949 h 331949"/>
                <a:gd name="connsiteX5" fmla="*/ 2528070 w 5271270"/>
                <a:gd name="connsiteY5" fmla="*/ 331949 h 331949"/>
                <a:gd name="connsiteX6" fmla="*/ 985240 w 5271270"/>
                <a:gd name="connsiteY6" fmla="*/ 109527 h 331949"/>
                <a:gd name="connsiteX7" fmla="*/ 230 w 5271270"/>
                <a:gd name="connsiteY7" fmla="*/ 109527 h 331949"/>
                <a:gd name="connsiteX8" fmla="*/ 229 w 5271270"/>
                <a:gd name="connsiteY8" fmla="*/ 0 h 3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1270" h="331949">
                  <a:moveTo>
                    <a:pt x="229" y="0"/>
                  </a:moveTo>
                  <a:lnTo>
                    <a:pt x="980229" y="1148"/>
                  </a:lnTo>
                  <a:lnTo>
                    <a:pt x="2535131" y="222421"/>
                  </a:lnTo>
                  <a:lnTo>
                    <a:pt x="5271270" y="222504"/>
                  </a:lnTo>
                  <a:lnTo>
                    <a:pt x="5271270" y="331949"/>
                  </a:lnTo>
                  <a:lnTo>
                    <a:pt x="2528070" y="331949"/>
                  </a:lnTo>
                  <a:lnTo>
                    <a:pt x="985240" y="109527"/>
                  </a:lnTo>
                  <a:lnTo>
                    <a:pt x="230" y="109527"/>
                  </a:lnTo>
                  <a:cubicBezTo>
                    <a:pt x="1024" y="77780"/>
                    <a:pt x="-565" y="31747"/>
                    <a:pt x="229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Freeform 171"/>
            <p:cNvSpPr/>
            <p:nvPr/>
          </p:nvSpPr>
          <p:spPr>
            <a:xfrm flipV="1">
              <a:off x="3392855" y="5829451"/>
              <a:ext cx="4049662" cy="331949"/>
            </a:xfrm>
            <a:custGeom>
              <a:avLst/>
              <a:gdLst>
                <a:gd name="connsiteX0" fmla="*/ 0 w 5271040"/>
                <a:gd name="connsiteY0" fmla="*/ 0 h 324806"/>
                <a:gd name="connsiteX1" fmla="*/ 1006193 w 5271040"/>
                <a:gd name="connsiteY1" fmla="*/ 3530 h 324806"/>
                <a:gd name="connsiteX2" fmla="*/ 2534901 w 5271040"/>
                <a:gd name="connsiteY2" fmla="*/ 222422 h 324806"/>
                <a:gd name="connsiteX3" fmla="*/ 5271040 w 5271040"/>
                <a:gd name="connsiteY3" fmla="*/ 215361 h 324806"/>
                <a:gd name="connsiteX4" fmla="*/ 5271040 w 5271040"/>
                <a:gd name="connsiteY4" fmla="*/ 324806 h 324806"/>
                <a:gd name="connsiteX5" fmla="*/ 2527840 w 5271040"/>
                <a:gd name="connsiteY5" fmla="*/ 324806 h 324806"/>
                <a:gd name="connsiteX6" fmla="*/ 985010 w 5271040"/>
                <a:gd name="connsiteY6" fmla="*/ 102384 h 324806"/>
                <a:gd name="connsiteX7" fmla="*/ 0 w 5271040"/>
                <a:gd name="connsiteY7" fmla="*/ 102384 h 324806"/>
                <a:gd name="connsiteX8" fmla="*/ 0 w 5271040"/>
                <a:gd name="connsiteY8" fmla="*/ 0 h 324806"/>
                <a:gd name="connsiteX0" fmla="*/ 2381 w 5271040"/>
                <a:gd name="connsiteY0" fmla="*/ 3614 h 321276"/>
                <a:gd name="connsiteX1" fmla="*/ 1006193 w 5271040"/>
                <a:gd name="connsiteY1" fmla="*/ 0 h 321276"/>
                <a:gd name="connsiteX2" fmla="*/ 2534901 w 5271040"/>
                <a:gd name="connsiteY2" fmla="*/ 218892 h 321276"/>
                <a:gd name="connsiteX3" fmla="*/ 5271040 w 5271040"/>
                <a:gd name="connsiteY3" fmla="*/ 211831 h 321276"/>
                <a:gd name="connsiteX4" fmla="*/ 5271040 w 5271040"/>
                <a:gd name="connsiteY4" fmla="*/ 321276 h 321276"/>
                <a:gd name="connsiteX5" fmla="*/ 2527840 w 5271040"/>
                <a:gd name="connsiteY5" fmla="*/ 321276 h 321276"/>
                <a:gd name="connsiteX6" fmla="*/ 985010 w 5271040"/>
                <a:gd name="connsiteY6" fmla="*/ 98854 h 321276"/>
                <a:gd name="connsiteX7" fmla="*/ 0 w 5271040"/>
                <a:gd name="connsiteY7" fmla="*/ 98854 h 321276"/>
                <a:gd name="connsiteX8" fmla="*/ 2381 w 5271040"/>
                <a:gd name="connsiteY8" fmla="*/ 3614 h 321276"/>
                <a:gd name="connsiteX0" fmla="*/ 229 w 5271270"/>
                <a:gd name="connsiteY0" fmla="*/ 0 h 324805"/>
                <a:gd name="connsiteX1" fmla="*/ 1006423 w 5271270"/>
                <a:gd name="connsiteY1" fmla="*/ 3529 h 324805"/>
                <a:gd name="connsiteX2" fmla="*/ 2535131 w 5271270"/>
                <a:gd name="connsiteY2" fmla="*/ 222421 h 324805"/>
                <a:gd name="connsiteX3" fmla="*/ 5271270 w 5271270"/>
                <a:gd name="connsiteY3" fmla="*/ 215360 h 324805"/>
                <a:gd name="connsiteX4" fmla="*/ 5271270 w 5271270"/>
                <a:gd name="connsiteY4" fmla="*/ 324805 h 324805"/>
                <a:gd name="connsiteX5" fmla="*/ 2528070 w 5271270"/>
                <a:gd name="connsiteY5" fmla="*/ 324805 h 324805"/>
                <a:gd name="connsiteX6" fmla="*/ 985240 w 5271270"/>
                <a:gd name="connsiteY6" fmla="*/ 102383 h 324805"/>
                <a:gd name="connsiteX7" fmla="*/ 230 w 5271270"/>
                <a:gd name="connsiteY7" fmla="*/ 102383 h 324805"/>
                <a:gd name="connsiteX8" fmla="*/ 229 w 5271270"/>
                <a:gd name="connsiteY8" fmla="*/ 0 h 324805"/>
                <a:gd name="connsiteX0" fmla="*/ 229 w 5271270"/>
                <a:gd name="connsiteY0" fmla="*/ 3614 h 321276"/>
                <a:gd name="connsiteX1" fmla="*/ 1006423 w 5271270"/>
                <a:gd name="connsiteY1" fmla="*/ 0 h 321276"/>
                <a:gd name="connsiteX2" fmla="*/ 2535131 w 5271270"/>
                <a:gd name="connsiteY2" fmla="*/ 218892 h 321276"/>
                <a:gd name="connsiteX3" fmla="*/ 5271270 w 5271270"/>
                <a:gd name="connsiteY3" fmla="*/ 211831 h 321276"/>
                <a:gd name="connsiteX4" fmla="*/ 5271270 w 5271270"/>
                <a:gd name="connsiteY4" fmla="*/ 321276 h 321276"/>
                <a:gd name="connsiteX5" fmla="*/ 2528070 w 5271270"/>
                <a:gd name="connsiteY5" fmla="*/ 321276 h 321276"/>
                <a:gd name="connsiteX6" fmla="*/ 985240 w 5271270"/>
                <a:gd name="connsiteY6" fmla="*/ 98854 h 321276"/>
                <a:gd name="connsiteX7" fmla="*/ 230 w 5271270"/>
                <a:gd name="connsiteY7" fmla="*/ 98854 h 321276"/>
                <a:gd name="connsiteX8" fmla="*/ 229 w 5271270"/>
                <a:gd name="connsiteY8" fmla="*/ 3614 h 321276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20040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12896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8377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1 w 5271040"/>
                <a:gd name="connsiteY8" fmla="*/ 8377 h 330801"/>
                <a:gd name="connsiteX0" fmla="*/ 229 w 5271270"/>
                <a:gd name="connsiteY0" fmla="*/ 3615 h 330801"/>
                <a:gd name="connsiteX1" fmla="*/ 980229 w 5271270"/>
                <a:gd name="connsiteY1" fmla="*/ 0 h 330801"/>
                <a:gd name="connsiteX2" fmla="*/ 2535131 w 5271270"/>
                <a:gd name="connsiteY2" fmla="*/ 221273 h 330801"/>
                <a:gd name="connsiteX3" fmla="*/ 5271270 w 5271270"/>
                <a:gd name="connsiteY3" fmla="*/ 221356 h 330801"/>
                <a:gd name="connsiteX4" fmla="*/ 5271270 w 5271270"/>
                <a:gd name="connsiteY4" fmla="*/ 330801 h 330801"/>
                <a:gd name="connsiteX5" fmla="*/ 2528070 w 5271270"/>
                <a:gd name="connsiteY5" fmla="*/ 330801 h 330801"/>
                <a:gd name="connsiteX6" fmla="*/ 985240 w 5271270"/>
                <a:gd name="connsiteY6" fmla="*/ 108379 h 330801"/>
                <a:gd name="connsiteX7" fmla="*/ 230 w 5271270"/>
                <a:gd name="connsiteY7" fmla="*/ 108379 h 330801"/>
                <a:gd name="connsiteX8" fmla="*/ 229 w 5271270"/>
                <a:gd name="connsiteY8" fmla="*/ 3615 h 330801"/>
                <a:gd name="connsiteX0" fmla="*/ 2380 w 5271040"/>
                <a:gd name="connsiteY0" fmla="*/ 0 h 334330"/>
                <a:gd name="connsiteX1" fmla="*/ 979999 w 5271040"/>
                <a:gd name="connsiteY1" fmla="*/ 3529 h 334330"/>
                <a:gd name="connsiteX2" fmla="*/ 2534901 w 5271040"/>
                <a:gd name="connsiteY2" fmla="*/ 224802 h 334330"/>
                <a:gd name="connsiteX3" fmla="*/ 5271040 w 5271040"/>
                <a:gd name="connsiteY3" fmla="*/ 224885 h 334330"/>
                <a:gd name="connsiteX4" fmla="*/ 5271040 w 5271040"/>
                <a:gd name="connsiteY4" fmla="*/ 334330 h 334330"/>
                <a:gd name="connsiteX5" fmla="*/ 2527840 w 5271040"/>
                <a:gd name="connsiteY5" fmla="*/ 334330 h 334330"/>
                <a:gd name="connsiteX6" fmla="*/ 985010 w 5271040"/>
                <a:gd name="connsiteY6" fmla="*/ 111908 h 334330"/>
                <a:gd name="connsiteX7" fmla="*/ 0 w 5271040"/>
                <a:gd name="connsiteY7" fmla="*/ 111908 h 334330"/>
                <a:gd name="connsiteX8" fmla="*/ 2380 w 5271040"/>
                <a:gd name="connsiteY8" fmla="*/ 0 h 334330"/>
                <a:gd name="connsiteX0" fmla="*/ 2380 w 5271040"/>
                <a:gd name="connsiteY0" fmla="*/ 3615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0 w 5271040"/>
                <a:gd name="connsiteY8" fmla="*/ 3615 h 330801"/>
                <a:gd name="connsiteX0" fmla="*/ 229 w 5271270"/>
                <a:gd name="connsiteY0" fmla="*/ 0 h 331949"/>
                <a:gd name="connsiteX1" fmla="*/ 980229 w 5271270"/>
                <a:gd name="connsiteY1" fmla="*/ 1148 h 331949"/>
                <a:gd name="connsiteX2" fmla="*/ 2535131 w 5271270"/>
                <a:gd name="connsiteY2" fmla="*/ 222421 h 331949"/>
                <a:gd name="connsiteX3" fmla="*/ 5271270 w 5271270"/>
                <a:gd name="connsiteY3" fmla="*/ 222504 h 331949"/>
                <a:gd name="connsiteX4" fmla="*/ 5271270 w 5271270"/>
                <a:gd name="connsiteY4" fmla="*/ 331949 h 331949"/>
                <a:gd name="connsiteX5" fmla="*/ 2528070 w 5271270"/>
                <a:gd name="connsiteY5" fmla="*/ 331949 h 331949"/>
                <a:gd name="connsiteX6" fmla="*/ 985240 w 5271270"/>
                <a:gd name="connsiteY6" fmla="*/ 109527 h 331949"/>
                <a:gd name="connsiteX7" fmla="*/ 230 w 5271270"/>
                <a:gd name="connsiteY7" fmla="*/ 109527 h 331949"/>
                <a:gd name="connsiteX8" fmla="*/ 229 w 5271270"/>
                <a:gd name="connsiteY8" fmla="*/ 0 h 3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1270" h="331949">
                  <a:moveTo>
                    <a:pt x="229" y="0"/>
                  </a:moveTo>
                  <a:lnTo>
                    <a:pt x="980229" y="1148"/>
                  </a:lnTo>
                  <a:lnTo>
                    <a:pt x="2535131" y="222421"/>
                  </a:lnTo>
                  <a:lnTo>
                    <a:pt x="5271270" y="222504"/>
                  </a:lnTo>
                  <a:lnTo>
                    <a:pt x="5271270" y="331949"/>
                  </a:lnTo>
                  <a:lnTo>
                    <a:pt x="2528070" y="331949"/>
                  </a:lnTo>
                  <a:lnTo>
                    <a:pt x="985240" y="109527"/>
                  </a:lnTo>
                  <a:lnTo>
                    <a:pt x="230" y="109527"/>
                  </a:lnTo>
                  <a:cubicBezTo>
                    <a:pt x="1024" y="77780"/>
                    <a:pt x="-565" y="31747"/>
                    <a:pt x="229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393119" y="4983561"/>
              <a:ext cx="4049399" cy="331949"/>
            </a:xfrm>
            <a:custGeom>
              <a:avLst/>
              <a:gdLst>
                <a:gd name="connsiteX0" fmla="*/ 0 w 5271040"/>
                <a:gd name="connsiteY0" fmla="*/ 0 h 324806"/>
                <a:gd name="connsiteX1" fmla="*/ 1006193 w 5271040"/>
                <a:gd name="connsiteY1" fmla="*/ 3530 h 324806"/>
                <a:gd name="connsiteX2" fmla="*/ 2534901 w 5271040"/>
                <a:gd name="connsiteY2" fmla="*/ 222422 h 324806"/>
                <a:gd name="connsiteX3" fmla="*/ 5271040 w 5271040"/>
                <a:gd name="connsiteY3" fmla="*/ 215361 h 324806"/>
                <a:gd name="connsiteX4" fmla="*/ 5271040 w 5271040"/>
                <a:gd name="connsiteY4" fmla="*/ 324806 h 324806"/>
                <a:gd name="connsiteX5" fmla="*/ 2527840 w 5271040"/>
                <a:gd name="connsiteY5" fmla="*/ 324806 h 324806"/>
                <a:gd name="connsiteX6" fmla="*/ 985010 w 5271040"/>
                <a:gd name="connsiteY6" fmla="*/ 102384 h 324806"/>
                <a:gd name="connsiteX7" fmla="*/ 0 w 5271040"/>
                <a:gd name="connsiteY7" fmla="*/ 102384 h 324806"/>
                <a:gd name="connsiteX8" fmla="*/ 0 w 5271040"/>
                <a:gd name="connsiteY8" fmla="*/ 0 h 324806"/>
                <a:gd name="connsiteX0" fmla="*/ 2381 w 5271040"/>
                <a:gd name="connsiteY0" fmla="*/ 3614 h 321276"/>
                <a:gd name="connsiteX1" fmla="*/ 1006193 w 5271040"/>
                <a:gd name="connsiteY1" fmla="*/ 0 h 321276"/>
                <a:gd name="connsiteX2" fmla="*/ 2534901 w 5271040"/>
                <a:gd name="connsiteY2" fmla="*/ 218892 h 321276"/>
                <a:gd name="connsiteX3" fmla="*/ 5271040 w 5271040"/>
                <a:gd name="connsiteY3" fmla="*/ 211831 h 321276"/>
                <a:gd name="connsiteX4" fmla="*/ 5271040 w 5271040"/>
                <a:gd name="connsiteY4" fmla="*/ 321276 h 321276"/>
                <a:gd name="connsiteX5" fmla="*/ 2527840 w 5271040"/>
                <a:gd name="connsiteY5" fmla="*/ 321276 h 321276"/>
                <a:gd name="connsiteX6" fmla="*/ 985010 w 5271040"/>
                <a:gd name="connsiteY6" fmla="*/ 98854 h 321276"/>
                <a:gd name="connsiteX7" fmla="*/ 0 w 5271040"/>
                <a:gd name="connsiteY7" fmla="*/ 98854 h 321276"/>
                <a:gd name="connsiteX8" fmla="*/ 2381 w 5271040"/>
                <a:gd name="connsiteY8" fmla="*/ 3614 h 321276"/>
                <a:gd name="connsiteX0" fmla="*/ 229 w 5271270"/>
                <a:gd name="connsiteY0" fmla="*/ 0 h 324805"/>
                <a:gd name="connsiteX1" fmla="*/ 1006423 w 5271270"/>
                <a:gd name="connsiteY1" fmla="*/ 3529 h 324805"/>
                <a:gd name="connsiteX2" fmla="*/ 2535131 w 5271270"/>
                <a:gd name="connsiteY2" fmla="*/ 222421 h 324805"/>
                <a:gd name="connsiteX3" fmla="*/ 5271270 w 5271270"/>
                <a:gd name="connsiteY3" fmla="*/ 215360 h 324805"/>
                <a:gd name="connsiteX4" fmla="*/ 5271270 w 5271270"/>
                <a:gd name="connsiteY4" fmla="*/ 324805 h 324805"/>
                <a:gd name="connsiteX5" fmla="*/ 2528070 w 5271270"/>
                <a:gd name="connsiteY5" fmla="*/ 324805 h 324805"/>
                <a:gd name="connsiteX6" fmla="*/ 985240 w 5271270"/>
                <a:gd name="connsiteY6" fmla="*/ 102383 h 324805"/>
                <a:gd name="connsiteX7" fmla="*/ 230 w 5271270"/>
                <a:gd name="connsiteY7" fmla="*/ 102383 h 324805"/>
                <a:gd name="connsiteX8" fmla="*/ 229 w 5271270"/>
                <a:gd name="connsiteY8" fmla="*/ 0 h 324805"/>
                <a:gd name="connsiteX0" fmla="*/ 229 w 5271270"/>
                <a:gd name="connsiteY0" fmla="*/ 3614 h 321276"/>
                <a:gd name="connsiteX1" fmla="*/ 1006423 w 5271270"/>
                <a:gd name="connsiteY1" fmla="*/ 0 h 321276"/>
                <a:gd name="connsiteX2" fmla="*/ 2535131 w 5271270"/>
                <a:gd name="connsiteY2" fmla="*/ 218892 h 321276"/>
                <a:gd name="connsiteX3" fmla="*/ 5271270 w 5271270"/>
                <a:gd name="connsiteY3" fmla="*/ 211831 h 321276"/>
                <a:gd name="connsiteX4" fmla="*/ 5271270 w 5271270"/>
                <a:gd name="connsiteY4" fmla="*/ 321276 h 321276"/>
                <a:gd name="connsiteX5" fmla="*/ 2528070 w 5271270"/>
                <a:gd name="connsiteY5" fmla="*/ 321276 h 321276"/>
                <a:gd name="connsiteX6" fmla="*/ 985240 w 5271270"/>
                <a:gd name="connsiteY6" fmla="*/ 98854 h 321276"/>
                <a:gd name="connsiteX7" fmla="*/ 230 w 5271270"/>
                <a:gd name="connsiteY7" fmla="*/ 98854 h 321276"/>
                <a:gd name="connsiteX8" fmla="*/ 229 w 5271270"/>
                <a:gd name="connsiteY8" fmla="*/ 3614 h 321276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20040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12896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8377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1 w 5271040"/>
                <a:gd name="connsiteY8" fmla="*/ 8377 h 330801"/>
                <a:gd name="connsiteX0" fmla="*/ 229 w 5271270"/>
                <a:gd name="connsiteY0" fmla="*/ 3615 h 330801"/>
                <a:gd name="connsiteX1" fmla="*/ 980229 w 5271270"/>
                <a:gd name="connsiteY1" fmla="*/ 0 h 330801"/>
                <a:gd name="connsiteX2" fmla="*/ 2535131 w 5271270"/>
                <a:gd name="connsiteY2" fmla="*/ 221273 h 330801"/>
                <a:gd name="connsiteX3" fmla="*/ 5271270 w 5271270"/>
                <a:gd name="connsiteY3" fmla="*/ 221356 h 330801"/>
                <a:gd name="connsiteX4" fmla="*/ 5271270 w 5271270"/>
                <a:gd name="connsiteY4" fmla="*/ 330801 h 330801"/>
                <a:gd name="connsiteX5" fmla="*/ 2528070 w 5271270"/>
                <a:gd name="connsiteY5" fmla="*/ 330801 h 330801"/>
                <a:gd name="connsiteX6" fmla="*/ 985240 w 5271270"/>
                <a:gd name="connsiteY6" fmla="*/ 108379 h 330801"/>
                <a:gd name="connsiteX7" fmla="*/ 230 w 5271270"/>
                <a:gd name="connsiteY7" fmla="*/ 108379 h 330801"/>
                <a:gd name="connsiteX8" fmla="*/ 229 w 5271270"/>
                <a:gd name="connsiteY8" fmla="*/ 3615 h 330801"/>
                <a:gd name="connsiteX0" fmla="*/ 2380 w 5271040"/>
                <a:gd name="connsiteY0" fmla="*/ 0 h 334330"/>
                <a:gd name="connsiteX1" fmla="*/ 979999 w 5271040"/>
                <a:gd name="connsiteY1" fmla="*/ 3529 h 334330"/>
                <a:gd name="connsiteX2" fmla="*/ 2534901 w 5271040"/>
                <a:gd name="connsiteY2" fmla="*/ 224802 h 334330"/>
                <a:gd name="connsiteX3" fmla="*/ 5271040 w 5271040"/>
                <a:gd name="connsiteY3" fmla="*/ 224885 h 334330"/>
                <a:gd name="connsiteX4" fmla="*/ 5271040 w 5271040"/>
                <a:gd name="connsiteY4" fmla="*/ 334330 h 334330"/>
                <a:gd name="connsiteX5" fmla="*/ 2527840 w 5271040"/>
                <a:gd name="connsiteY5" fmla="*/ 334330 h 334330"/>
                <a:gd name="connsiteX6" fmla="*/ 985010 w 5271040"/>
                <a:gd name="connsiteY6" fmla="*/ 111908 h 334330"/>
                <a:gd name="connsiteX7" fmla="*/ 0 w 5271040"/>
                <a:gd name="connsiteY7" fmla="*/ 111908 h 334330"/>
                <a:gd name="connsiteX8" fmla="*/ 2380 w 5271040"/>
                <a:gd name="connsiteY8" fmla="*/ 0 h 334330"/>
                <a:gd name="connsiteX0" fmla="*/ 2380 w 5271040"/>
                <a:gd name="connsiteY0" fmla="*/ 3615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0 w 5271040"/>
                <a:gd name="connsiteY8" fmla="*/ 3615 h 330801"/>
                <a:gd name="connsiteX0" fmla="*/ 229 w 5271270"/>
                <a:gd name="connsiteY0" fmla="*/ 0 h 331949"/>
                <a:gd name="connsiteX1" fmla="*/ 980229 w 5271270"/>
                <a:gd name="connsiteY1" fmla="*/ 1148 h 331949"/>
                <a:gd name="connsiteX2" fmla="*/ 2535131 w 5271270"/>
                <a:gd name="connsiteY2" fmla="*/ 222421 h 331949"/>
                <a:gd name="connsiteX3" fmla="*/ 5271270 w 5271270"/>
                <a:gd name="connsiteY3" fmla="*/ 222504 h 331949"/>
                <a:gd name="connsiteX4" fmla="*/ 5271270 w 5271270"/>
                <a:gd name="connsiteY4" fmla="*/ 331949 h 331949"/>
                <a:gd name="connsiteX5" fmla="*/ 2528070 w 5271270"/>
                <a:gd name="connsiteY5" fmla="*/ 331949 h 331949"/>
                <a:gd name="connsiteX6" fmla="*/ 985240 w 5271270"/>
                <a:gd name="connsiteY6" fmla="*/ 109527 h 331949"/>
                <a:gd name="connsiteX7" fmla="*/ 230 w 5271270"/>
                <a:gd name="connsiteY7" fmla="*/ 109527 h 331949"/>
                <a:gd name="connsiteX8" fmla="*/ 229 w 5271270"/>
                <a:gd name="connsiteY8" fmla="*/ 0 h 3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1270" h="331949">
                  <a:moveTo>
                    <a:pt x="229" y="0"/>
                  </a:moveTo>
                  <a:lnTo>
                    <a:pt x="980229" y="1148"/>
                  </a:lnTo>
                  <a:lnTo>
                    <a:pt x="2535131" y="222421"/>
                  </a:lnTo>
                  <a:lnTo>
                    <a:pt x="5271270" y="222504"/>
                  </a:lnTo>
                  <a:lnTo>
                    <a:pt x="5271270" y="331949"/>
                  </a:lnTo>
                  <a:lnTo>
                    <a:pt x="2528070" y="331949"/>
                  </a:lnTo>
                  <a:lnTo>
                    <a:pt x="985240" y="109527"/>
                  </a:lnTo>
                  <a:lnTo>
                    <a:pt x="230" y="109527"/>
                  </a:lnTo>
                  <a:cubicBezTo>
                    <a:pt x="1024" y="77780"/>
                    <a:pt x="-565" y="31747"/>
                    <a:pt x="229" y="0"/>
                  </a:cubicBezTo>
                  <a:close/>
                </a:path>
              </a:pathLst>
            </a:custGeom>
            <a:solidFill>
              <a:srgbClr val="FF0066"/>
            </a:solidFill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393317" y="4787120"/>
              <a:ext cx="4049201" cy="322424"/>
            </a:xfrm>
            <a:custGeom>
              <a:avLst/>
              <a:gdLst>
                <a:gd name="connsiteX0" fmla="*/ 0 w 5271040"/>
                <a:gd name="connsiteY0" fmla="*/ 0 h 324806"/>
                <a:gd name="connsiteX1" fmla="*/ 1006193 w 5271040"/>
                <a:gd name="connsiteY1" fmla="*/ 3530 h 324806"/>
                <a:gd name="connsiteX2" fmla="*/ 2534901 w 5271040"/>
                <a:gd name="connsiteY2" fmla="*/ 222422 h 324806"/>
                <a:gd name="connsiteX3" fmla="*/ 5271040 w 5271040"/>
                <a:gd name="connsiteY3" fmla="*/ 215361 h 324806"/>
                <a:gd name="connsiteX4" fmla="*/ 5271040 w 5271040"/>
                <a:gd name="connsiteY4" fmla="*/ 324806 h 324806"/>
                <a:gd name="connsiteX5" fmla="*/ 2527840 w 5271040"/>
                <a:gd name="connsiteY5" fmla="*/ 324806 h 324806"/>
                <a:gd name="connsiteX6" fmla="*/ 985010 w 5271040"/>
                <a:gd name="connsiteY6" fmla="*/ 102384 h 324806"/>
                <a:gd name="connsiteX7" fmla="*/ 0 w 5271040"/>
                <a:gd name="connsiteY7" fmla="*/ 102384 h 324806"/>
                <a:gd name="connsiteX8" fmla="*/ 0 w 5271040"/>
                <a:gd name="connsiteY8" fmla="*/ 0 h 324806"/>
                <a:gd name="connsiteX0" fmla="*/ 2381 w 5271040"/>
                <a:gd name="connsiteY0" fmla="*/ 3614 h 321276"/>
                <a:gd name="connsiteX1" fmla="*/ 1006193 w 5271040"/>
                <a:gd name="connsiteY1" fmla="*/ 0 h 321276"/>
                <a:gd name="connsiteX2" fmla="*/ 2534901 w 5271040"/>
                <a:gd name="connsiteY2" fmla="*/ 218892 h 321276"/>
                <a:gd name="connsiteX3" fmla="*/ 5271040 w 5271040"/>
                <a:gd name="connsiteY3" fmla="*/ 211831 h 321276"/>
                <a:gd name="connsiteX4" fmla="*/ 5271040 w 5271040"/>
                <a:gd name="connsiteY4" fmla="*/ 321276 h 321276"/>
                <a:gd name="connsiteX5" fmla="*/ 2527840 w 5271040"/>
                <a:gd name="connsiteY5" fmla="*/ 321276 h 321276"/>
                <a:gd name="connsiteX6" fmla="*/ 985010 w 5271040"/>
                <a:gd name="connsiteY6" fmla="*/ 98854 h 321276"/>
                <a:gd name="connsiteX7" fmla="*/ 0 w 5271040"/>
                <a:gd name="connsiteY7" fmla="*/ 98854 h 321276"/>
                <a:gd name="connsiteX8" fmla="*/ 2381 w 5271040"/>
                <a:gd name="connsiteY8" fmla="*/ 3614 h 321276"/>
                <a:gd name="connsiteX0" fmla="*/ 229 w 5271270"/>
                <a:gd name="connsiteY0" fmla="*/ 0 h 324805"/>
                <a:gd name="connsiteX1" fmla="*/ 1006423 w 5271270"/>
                <a:gd name="connsiteY1" fmla="*/ 3529 h 324805"/>
                <a:gd name="connsiteX2" fmla="*/ 2535131 w 5271270"/>
                <a:gd name="connsiteY2" fmla="*/ 222421 h 324805"/>
                <a:gd name="connsiteX3" fmla="*/ 5271270 w 5271270"/>
                <a:gd name="connsiteY3" fmla="*/ 215360 h 324805"/>
                <a:gd name="connsiteX4" fmla="*/ 5271270 w 5271270"/>
                <a:gd name="connsiteY4" fmla="*/ 324805 h 324805"/>
                <a:gd name="connsiteX5" fmla="*/ 2528070 w 5271270"/>
                <a:gd name="connsiteY5" fmla="*/ 324805 h 324805"/>
                <a:gd name="connsiteX6" fmla="*/ 985240 w 5271270"/>
                <a:gd name="connsiteY6" fmla="*/ 102383 h 324805"/>
                <a:gd name="connsiteX7" fmla="*/ 230 w 5271270"/>
                <a:gd name="connsiteY7" fmla="*/ 102383 h 324805"/>
                <a:gd name="connsiteX8" fmla="*/ 229 w 5271270"/>
                <a:gd name="connsiteY8" fmla="*/ 0 h 324805"/>
                <a:gd name="connsiteX0" fmla="*/ 229 w 5271270"/>
                <a:gd name="connsiteY0" fmla="*/ 3614 h 321276"/>
                <a:gd name="connsiteX1" fmla="*/ 1006423 w 5271270"/>
                <a:gd name="connsiteY1" fmla="*/ 0 h 321276"/>
                <a:gd name="connsiteX2" fmla="*/ 2535131 w 5271270"/>
                <a:gd name="connsiteY2" fmla="*/ 218892 h 321276"/>
                <a:gd name="connsiteX3" fmla="*/ 5271270 w 5271270"/>
                <a:gd name="connsiteY3" fmla="*/ 211831 h 321276"/>
                <a:gd name="connsiteX4" fmla="*/ 5271270 w 5271270"/>
                <a:gd name="connsiteY4" fmla="*/ 321276 h 321276"/>
                <a:gd name="connsiteX5" fmla="*/ 2528070 w 5271270"/>
                <a:gd name="connsiteY5" fmla="*/ 321276 h 321276"/>
                <a:gd name="connsiteX6" fmla="*/ 985240 w 5271270"/>
                <a:gd name="connsiteY6" fmla="*/ 98854 h 321276"/>
                <a:gd name="connsiteX7" fmla="*/ 230 w 5271270"/>
                <a:gd name="connsiteY7" fmla="*/ 98854 h 321276"/>
                <a:gd name="connsiteX8" fmla="*/ 229 w 5271270"/>
                <a:gd name="connsiteY8" fmla="*/ 3614 h 321276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20040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12896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1040" h="322424">
                  <a:moveTo>
                    <a:pt x="2381" y="0"/>
                  </a:moveTo>
                  <a:lnTo>
                    <a:pt x="1006193" y="1148"/>
                  </a:lnTo>
                  <a:lnTo>
                    <a:pt x="2534901" y="212896"/>
                  </a:lnTo>
                  <a:lnTo>
                    <a:pt x="5271040" y="212979"/>
                  </a:lnTo>
                  <a:lnTo>
                    <a:pt x="5271040" y="322424"/>
                  </a:lnTo>
                  <a:lnTo>
                    <a:pt x="2527840" y="322424"/>
                  </a:lnTo>
                  <a:lnTo>
                    <a:pt x="985010" y="100002"/>
                  </a:lnTo>
                  <a:lnTo>
                    <a:pt x="0" y="100002"/>
                  </a:lnTo>
                  <a:cubicBezTo>
                    <a:pt x="794" y="68255"/>
                    <a:pt x="1587" y="31747"/>
                    <a:pt x="2381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393103" y="4879387"/>
              <a:ext cx="4049415" cy="331949"/>
            </a:xfrm>
            <a:custGeom>
              <a:avLst/>
              <a:gdLst>
                <a:gd name="connsiteX0" fmla="*/ 0 w 5271040"/>
                <a:gd name="connsiteY0" fmla="*/ 0 h 324806"/>
                <a:gd name="connsiteX1" fmla="*/ 1006193 w 5271040"/>
                <a:gd name="connsiteY1" fmla="*/ 3530 h 324806"/>
                <a:gd name="connsiteX2" fmla="*/ 2534901 w 5271040"/>
                <a:gd name="connsiteY2" fmla="*/ 222422 h 324806"/>
                <a:gd name="connsiteX3" fmla="*/ 5271040 w 5271040"/>
                <a:gd name="connsiteY3" fmla="*/ 215361 h 324806"/>
                <a:gd name="connsiteX4" fmla="*/ 5271040 w 5271040"/>
                <a:gd name="connsiteY4" fmla="*/ 324806 h 324806"/>
                <a:gd name="connsiteX5" fmla="*/ 2527840 w 5271040"/>
                <a:gd name="connsiteY5" fmla="*/ 324806 h 324806"/>
                <a:gd name="connsiteX6" fmla="*/ 985010 w 5271040"/>
                <a:gd name="connsiteY6" fmla="*/ 102384 h 324806"/>
                <a:gd name="connsiteX7" fmla="*/ 0 w 5271040"/>
                <a:gd name="connsiteY7" fmla="*/ 102384 h 324806"/>
                <a:gd name="connsiteX8" fmla="*/ 0 w 5271040"/>
                <a:gd name="connsiteY8" fmla="*/ 0 h 324806"/>
                <a:gd name="connsiteX0" fmla="*/ 2381 w 5271040"/>
                <a:gd name="connsiteY0" fmla="*/ 3614 h 321276"/>
                <a:gd name="connsiteX1" fmla="*/ 1006193 w 5271040"/>
                <a:gd name="connsiteY1" fmla="*/ 0 h 321276"/>
                <a:gd name="connsiteX2" fmla="*/ 2534901 w 5271040"/>
                <a:gd name="connsiteY2" fmla="*/ 218892 h 321276"/>
                <a:gd name="connsiteX3" fmla="*/ 5271040 w 5271040"/>
                <a:gd name="connsiteY3" fmla="*/ 211831 h 321276"/>
                <a:gd name="connsiteX4" fmla="*/ 5271040 w 5271040"/>
                <a:gd name="connsiteY4" fmla="*/ 321276 h 321276"/>
                <a:gd name="connsiteX5" fmla="*/ 2527840 w 5271040"/>
                <a:gd name="connsiteY5" fmla="*/ 321276 h 321276"/>
                <a:gd name="connsiteX6" fmla="*/ 985010 w 5271040"/>
                <a:gd name="connsiteY6" fmla="*/ 98854 h 321276"/>
                <a:gd name="connsiteX7" fmla="*/ 0 w 5271040"/>
                <a:gd name="connsiteY7" fmla="*/ 98854 h 321276"/>
                <a:gd name="connsiteX8" fmla="*/ 2381 w 5271040"/>
                <a:gd name="connsiteY8" fmla="*/ 3614 h 321276"/>
                <a:gd name="connsiteX0" fmla="*/ 229 w 5271270"/>
                <a:gd name="connsiteY0" fmla="*/ 0 h 324805"/>
                <a:gd name="connsiteX1" fmla="*/ 1006423 w 5271270"/>
                <a:gd name="connsiteY1" fmla="*/ 3529 h 324805"/>
                <a:gd name="connsiteX2" fmla="*/ 2535131 w 5271270"/>
                <a:gd name="connsiteY2" fmla="*/ 222421 h 324805"/>
                <a:gd name="connsiteX3" fmla="*/ 5271270 w 5271270"/>
                <a:gd name="connsiteY3" fmla="*/ 215360 h 324805"/>
                <a:gd name="connsiteX4" fmla="*/ 5271270 w 5271270"/>
                <a:gd name="connsiteY4" fmla="*/ 324805 h 324805"/>
                <a:gd name="connsiteX5" fmla="*/ 2528070 w 5271270"/>
                <a:gd name="connsiteY5" fmla="*/ 324805 h 324805"/>
                <a:gd name="connsiteX6" fmla="*/ 985240 w 5271270"/>
                <a:gd name="connsiteY6" fmla="*/ 102383 h 324805"/>
                <a:gd name="connsiteX7" fmla="*/ 230 w 5271270"/>
                <a:gd name="connsiteY7" fmla="*/ 102383 h 324805"/>
                <a:gd name="connsiteX8" fmla="*/ 229 w 5271270"/>
                <a:gd name="connsiteY8" fmla="*/ 0 h 324805"/>
                <a:gd name="connsiteX0" fmla="*/ 229 w 5271270"/>
                <a:gd name="connsiteY0" fmla="*/ 3614 h 321276"/>
                <a:gd name="connsiteX1" fmla="*/ 1006423 w 5271270"/>
                <a:gd name="connsiteY1" fmla="*/ 0 h 321276"/>
                <a:gd name="connsiteX2" fmla="*/ 2535131 w 5271270"/>
                <a:gd name="connsiteY2" fmla="*/ 218892 h 321276"/>
                <a:gd name="connsiteX3" fmla="*/ 5271270 w 5271270"/>
                <a:gd name="connsiteY3" fmla="*/ 211831 h 321276"/>
                <a:gd name="connsiteX4" fmla="*/ 5271270 w 5271270"/>
                <a:gd name="connsiteY4" fmla="*/ 321276 h 321276"/>
                <a:gd name="connsiteX5" fmla="*/ 2528070 w 5271270"/>
                <a:gd name="connsiteY5" fmla="*/ 321276 h 321276"/>
                <a:gd name="connsiteX6" fmla="*/ 985240 w 5271270"/>
                <a:gd name="connsiteY6" fmla="*/ 98854 h 321276"/>
                <a:gd name="connsiteX7" fmla="*/ 230 w 5271270"/>
                <a:gd name="connsiteY7" fmla="*/ 98854 h 321276"/>
                <a:gd name="connsiteX8" fmla="*/ 229 w 5271270"/>
                <a:gd name="connsiteY8" fmla="*/ 3614 h 321276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20040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0 h 322424"/>
                <a:gd name="connsiteX1" fmla="*/ 1006193 w 5271040"/>
                <a:gd name="connsiteY1" fmla="*/ 1148 h 322424"/>
                <a:gd name="connsiteX2" fmla="*/ 2534901 w 5271040"/>
                <a:gd name="connsiteY2" fmla="*/ 212896 h 322424"/>
                <a:gd name="connsiteX3" fmla="*/ 5271040 w 5271040"/>
                <a:gd name="connsiteY3" fmla="*/ 212979 h 322424"/>
                <a:gd name="connsiteX4" fmla="*/ 5271040 w 5271040"/>
                <a:gd name="connsiteY4" fmla="*/ 322424 h 322424"/>
                <a:gd name="connsiteX5" fmla="*/ 2527840 w 5271040"/>
                <a:gd name="connsiteY5" fmla="*/ 322424 h 322424"/>
                <a:gd name="connsiteX6" fmla="*/ 985010 w 5271040"/>
                <a:gd name="connsiteY6" fmla="*/ 100002 h 322424"/>
                <a:gd name="connsiteX7" fmla="*/ 0 w 5271040"/>
                <a:gd name="connsiteY7" fmla="*/ 100002 h 322424"/>
                <a:gd name="connsiteX8" fmla="*/ 2381 w 5271040"/>
                <a:gd name="connsiteY8" fmla="*/ 0 h 322424"/>
                <a:gd name="connsiteX0" fmla="*/ 2381 w 5271040"/>
                <a:gd name="connsiteY0" fmla="*/ 8377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1 w 5271040"/>
                <a:gd name="connsiteY8" fmla="*/ 8377 h 330801"/>
                <a:gd name="connsiteX0" fmla="*/ 229 w 5271270"/>
                <a:gd name="connsiteY0" fmla="*/ 3615 h 330801"/>
                <a:gd name="connsiteX1" fmla="*/ 980229 w 5271270"/>
                <a:gd name="connsiteY1" fmla="*/ 0 h 330801"/>
                <a:gd name="connsiteX2" fmla="*/ 2535131 w 5271270"/>
                <a:gd name="connsiteY2" fmla="*/ 221273 h 330801"/>
                <a:gd name="connsiteX3" fmla="*/ 5271270 w 5271270"/>
                <a:gd name="connsiteY3" fmla="*/ 221356 h 330801"/>
                <a:gd name="connsiteX4" fmla="*/ 5271270 w 5271270"/>
                <a:gd name="connsiteY4" fmla="*/ 330801 h 330801"/>
                <a:gd name="connsiteX5" fmla="*/ 2528070 w 5271270"/>
                <a:gd name="connsiteY5" fmla="*/ 330801 h 330801"/>
                <a:gd name="connsiteX6" fmla="*/ 985240 w 5271270"/>
                <a:gd name="connsiteY6" fmla="*/ 108379 h 330801"/>
                <a:gd name="connsiteX7" fmla="*/ 230 w 5271270"/>
                <a:gd name="connsiteY7" fmla="*/ 108379 h 330801"/>
                <a:gd name="connsiteX8" fmla="*/ 229 w 5271270"/>
                <a:gd name="connsiteY8" fmla="*/ 3615 h 330801"/>
                <a:gd name="connsiteX0" fmla="*/ 2380 w 5271040"/>
                <a:gd name="connsiteY0" fmla="*/ 0 h 334330"/>
                <a:gd name="connsiteX1" fmla="*/ 979999 w 5271040"/>
                <a:gd name="connsiteY1" fmla="*/ 3529 h 334330"/>
                <a:gd name="connsiteX2" fmla="*/ 2534901 w 5271040"/>
                <a:gd name="connsiteY2" fmla="*/ 224802 h 334330"/>
                <a:gd name="connsiteX3" fmla="*/ 5271040 w 5271040"/>
                <a:gd name="connsiteY3" fmla="*/ 224885 h 334330"/>
                <a:gd name="connsiteX4" fmla="*/ 5271040 w 5271040"/>
                <a:gd name="connsiteY4" fmla="*/ 334330 h 334330"/>
                <a:gd name="connsiteX5" fmla="*/ 2527840 w 5271040"/>
                <a:gd name="connsiteY5" fmla="*/ 334330 h 334330"/>
                <a:gd name="connsiteX6" fmla="*/ 985010 w 5271040"/>
                <a:gd name="connsiteY6" fmla="*/ 111908 h 334330"/>
                <a:gd name="connsiteX7" fmla="*/ 0 w 5271040"/>
                <a:gd name="connsiteY7" fmla="*/ 111908 h 334330"/>
                <a:gd name="connsiteX8" fmla="*/ 2380 w 5271040"/>
                <a:gd name="connsiteY8" fmla="*/ 0 h 334330"/>
                <a:gd name="connsiteX0" fmla="*/ 2380 w 5271040"/>
                <a:gd name="connsiteY0" fmla="*/ 3615 h 330801"/>
                <a:gd name="connsiteX1" fmla="*/ 979999 w 5271040"/>
                <a:gd name="connsiteY1" fmla="*/ 0 h 330801"/>
                <a:gd name="connsiteX2" fmla="*/ 2534901 w 5271040"/>
                <a:gd name="connsiteY2" fmla="*/ 221273 h 330801"/>
                <a:gd name="connsiteX3" fmla="*/ 5271040 w 5271040"/>
                <a:gd name="connsiteY3" fmla="*/ 221356 h 330801"/>
                <a:gd name="connsiteX4" fmla="*/ 5271040 w 5271040"/>
                <a:gd name="connsiteY4" fmla="*/ 330801 h 330801"/>
                <a:gd name="connsiteX5" fmla="*/ 2527840 w 5271040"/>
                <a:gd name="connsiteY5" fmla="*/ 330801 h 330801"/>
                <a:gd name="connsiteX6" fmla="*/ 985010 w 5271040"/>
                <a:gd name="connsiteY6" fmla="*/ 108379 h 330801"/>
                <a:gd name="connsiteX7" fmla="*/ 0 w 5271040"/>
                <a:gd name="connsiteY7" fmla="*/ 108379 h 330801"/>
                <a:gd name="connsiteX8" fmla="*/ 2380 w 5271040"/>
                <a:gd name="connsiteY8" fmla="*/ 3615 h 330801"/>
                <a:gd name="connsiteX0" fmla="*/ 229 w 5271270"/>
                <a:gd name="connsiteY0" fmla="*/ 0 h 331949"/>
                <a:gd name="connsiteX1" fmla="*/ 980229 w 5271270"/>
                <a:gd name="connsiteY1" fmla="*/ 1148 h 331949"/>
                <a:gd name="connsiteX2" fmla="*/ 2535131 w 5271270"/>
                <a:gd name="connsiteY2" fmla="*/ 222421 h 331949"/>
                <a:gd name="connsiteX3" fmla="*/ 5271270 w 5271270"/>
                <a:gd name="connsiteY3" fmla="*/ 222504 h 331949"/>
                <a:gd name="connsiteX4" fmla="*/ 5271270 w 5271270"/>
                <a:gd name="connsiteY4" fmla="*/ 331949 h 331949"/>
                <a:gd name="connsiteX5" fmla="*/ 2528070 w 5271270"/>
                <a:gd name="connsiteY5" fmla="*/ 331949 h 331949"/>
                <a:gd name="connsiteX6" fmla="*/ 985240 w 5271270"/>
                <a:gd name="connsiteY6" fmla="*/ 109527 h 331949"/>
                <a:gd name="connsiteX7" fmla="*/ 230 w 5271270"/>
                <a:gd name="connsiteY7" fmla="*/ 109527 h 331949"/>
                <a:gd name="connsiteX8" fmla="*/ 229 w 5271270"/>
                <a:gd name="connsiteY8" fmla="*/ 0 h 3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1270" h="331949">
                  <a:moveTo>
                    <a:pt x="229" y="0"/>
                  </a:moveTo>
                  <a:lnTo>
                    <a:pt x="980229" y="1148"/>
                  </a:lnTo>
                  <a:lnTo>
                    <a:pt x="2535131" y="222421"/>
                  </a:lnTo>
                  <a:lnTo>
                    <a:pt x="5271270" y="222504"/>
                  </a:lnTo>
                  <a:lnTo>
                    <a:pt x="5271270" y="331949"/>
                  </a:lnTo>
                  <a:lnTo>
                    <a:pt x="2528070" y="331949"/>
                  </a:lnTo>
                  <a:lnTo>
                    <a:pt x="985240" y="109527"/>
                  </a:lnTo>
                  <a:lnTo>
                    <a:pt x="230" y="109527"/>
                  </a:lnTo>
                  <a:cubicBezTo>
                    <a:pt x="1024" y="77780"/>
                    <a:pt x="-565" y="31747"/>
                    <a:pt x="229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322476" y="5312855"/>
              <a:ext cx="2100974" cy="2880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FPC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322476" y="5600778"/>
              <a:ext cx="2100975" cy="7902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322476" y="5207686"/>
              <a:ext cx="2100975" cy="95916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618831" y="5157007"/>
              <a:ext cx="516589" cy="41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DVDD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618831" y="5549676"/>
              <a:ext cx="516589" cy="41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DGND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3618831" y="4937379"/>
              <a:ext cx="516589" cy="41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DVDD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618831" y="4729684"/>
              <a:ext cx="516589" cy="41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DVDD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618831" y="5798199"/>
              <a:ext cx="516589" cy="41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DGND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3618831" y="6005350"/>
              <a:ext cx="516589" cy="41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Arial"/>
                  <a:cs typeface="Arial"/>
                </a:rPr>
                <a:t>DGND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925111" y="5923694"/>
              <a:ext cx="1559822" cy="55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Flex power extension</a:t>
              </a:r>
              <a:endParaRPr lang="fr-FR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322476" y="3022062"/>
              <a:ext cx="3716447" cy="1525813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322475" y="4694666"/>
              <a:ext cx="3713765" cy="1525813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/>
          <p:cNvSpPr/>
          <p:nvPr/>
        </p:nvSpPr>
        <p:spPr>
          <a:xfrm>
            <a:off x="1223298" y="1720224"/>
            <a:ext cx="899571" cy="130037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055" tIns="34528" rIns="69055" bIns="34528"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2186205" y="1720224"/>
            <a:ext cx="899571" cy="130037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055" tIns="34528" rIns="69055" bIns="34528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57200" y="534995"/>
            <a:ext cx="412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Antonello</a:t>
            </a:r>
            <a:r>
              <a:rPr lang="en-US" dirty="0" smtClean="0">
                <a:solidFill>
                  <a:srgbClr val="0000FF"/>
                </a:solidFill>
              </a:rPr>
              <a:t> Di Mauro, Stave PRR 4/27/2017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2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3" y="25505"/>
            <a:ext cx="5168304" cy="1093414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MVTX Readout </a:t>
            </a:r>
            <a:r>
              <a:rPr lang="en-US" sz="3100" dirty="0" err="1" smtClean="0"/>
              <a:t>Workfest</a:t>
            </a:r>
            <a:r>
              <a:rPr lang="en-US" sz="3100" dirty="0" smtClean="0"/>
              <a:t> </a:t>
            </a:r>
            <a:br>
              <a:rPr lang="en-US" sz="3100" dirty="0" smtClean="0"/>
            </a:br>
            <a:r>
              <a:rPr lang="en-US" sz="3100" dirty="0" smtClean="0"/>
              <a:t>@UT-Austin</a:t>
            </a:r>
            <a:br>
              <a:rPr lang="en-US" sz="3100" dirty="0" smtClean="0"/>
            </a:br>
            <a:r>
              <a:rPr lang="en-US" sz="1800" dirty="0"/>
              <a:t>https://</a:t>
            </a:r>
            <a:r>
              <a:rPr lang="en-US" sz="1800" dirty="0" err="1"/>
              <a:t>indico.bnl.gov</a:t>
            </a:r>
            <a:r>
              <a:rPr lang="en-US" sz="1800" dirty="0"/>
              <a:t>/</a:t>
            </a:r>
            <a:r>
              <a:rPr lang="en-US" sz="1800" dirty="0" err="1"/>
              <a:t>conferenceDisplay.py?confId</a:t>
            </a:r>
            <a:r>
              <a:rPr lang="en-US" sz="1800" dirty="0"/>
              <a:t>=3047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3015" y="1249964"/>
            <a:ext cx="5041841" cy="3628928"/>
          </a:xfrm>
          <a:prstGeom prst="rect">
            <a:avLst/>
          </a:prstGeom>
        </p:spPr>
        <p:txBody>
          <a:bodyPr vert="horz" lIns="91438" tIns="45719" rIns="91438" bIns="45719" rtlCol="0">
            <a:normAutofit fontScale="47500" lnSpcReduction="20000"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Very productive discussions on the technical sides: 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readout </a:t>
            </a:r>
            <a:r>
              <a:rPr lang="mr-IN" dirty="0" smtClean="0"/>
              <a:t>–</a:t>
            </a:r>
            <a:r>
              <a:rPr lang="en-US" dirty="0" smtClean="0"/>
              <a:t> Martin</a:t>
            </a:r>
          </a:p>
          <a:p>
            <a:pPr lvl="1"/>
            <a:r>
              <a:rPr lang="en-US" dirty="0" smtClean="0"/>
              <a:t>TPC readout </a:t>
            </a:r>
            <a:r>
              <a:rPr lang="mr-IN" dirty="0" smtClean="0"/>
              <a:t>–</a:t>
            </a:r>
            <a:r>
              <a:rPr lang="en-US" dirty="0" smtClean="0"/>
              <a:t> Jin and Takao</a:t>
            </a:r>
          </a:p>
          <a:p>
            <a:pPr lvl="1"/>
            <a:r>
              <a:rPr lang="en-US" dirty="0" smtClean="0"/>
              <a:t>ALICE ITS readout system </a:t>
            </a:r>
            <a:r>
              <a:rPr lang="mr-IN" dirty="0" smtClean="0"/>
              <a:t>–</a:t>
            </a:r>
            <a:r>
              <a:rPr lang="en-US" dirty="0" smtClean="0"/>
              <a:t> Jo</a:t>
            </a:r>
          </a:p>
          <a:p>
            <a:pPr lvl="1"/>
            <a:r>
              <a:rPr lang="en-US" dirty="0" smtClean="0"/>
              <a:t>LV/HV and Slow controls - </a:t>
            </a:r>
            <a:r>
              <a:rPr lang="en-US" dirty="0" err="1" smtClean="0"/>
              <a:t>Giacomo</a:t>
            </a:r>
            <a:endParaRPr lang="en-US" dirty="0" smtClean="0"/>
          </a:p>
          <a:p>
            <a:pPr lvl="1"/>
            <a:r>
              <a:rPr lang="en-US" dirty="0" smtClean="0"/>
              <a:t>MVTX readout options </a:t>
            </a:r>
            <a:r>
              <a:rPr lang="mr-IN" dirty="0" smtClean="0"/>
              <a:t>–</a:t>
            </a:r>
            <a:r>
              <a:rPr lang="en-US" dirty="0" smtClean="0"/>
              <a:t> Mark</a:t>
            </a:r>
          </a:p>
          <a:p>
            <a:endParaRPr lang="en-US" dirty="0" smtClean="0"/>
          </a:p>
          <a:p>
            <a:r>
              <a:rPr lang="en-US" dirty="0" smtClean="0"/>
              <a:t>Lab demo of RUv0 and “CRU” R&amp;D</a:t>
            </a:r>
          </a:p>
          <a:p>
            <a:pPr lvl="1"/>
            <a:r>
              <a:rPr lang="en-US" dirty="0" smtClean="0"/>
              <a:t>RU v0 </a:t>
            </a:r>
          </a:p>
          <a:p>
            <a:pPr lvl="1"/>
            <a:r>
              <a:rPr lang="en-US" dirty="0" smtClean="0"/>
              <a:t>“CRU” prototype  with an Altera </a:t>
            </a:r>
            <a:r>
              <a:rPr lang="en-US" dirty="0" err="1" smtClean="0"/>
              <a:t>eval</a:t>
            </a:r>
            <a:r>
              <a:rPr lang="en-US" dirty="0" smtClean="0"/>
              <a:t> board</a:t>
            </a:r>
          </a:p>
          <a:p>
            <a:endParaRPr lang="en-US" dirty="0" smtClean="0"/>
          </a:p>
          <a:p>
            <a:r>
              <a:rPr lang="en-US" dirty="0" smtClean="0"/>
              <a:t>A brief summary </a:t>
            </a:r>
          </a:p>
          <a:p>
            <a:pPr lvl="1"/>
            <a:r>
              <a:rPr lang="en-US" dirty="0" smtClean="0"/>
              <a:t>Possible MVTX readout path  </a:t>
            </a:r>
          </a:p>
          <a:p>
            <a:pPr lvl="2"/>
            <a:r>
              <a:rPr lang="en-US" dirty="0" smtClean="0"/>
              <a:t>RDO Unit, some modification </a:t>
            </a:r>
          </a:p>
          <a:p>
            <a:pPr lvl="2"/>
            <a:r>
              <a:rPr lang="en-US" dirty="0" smtClean="0"/>
              <a:t>CRU or FELIX (TPC), both could work OK, significant R&amp;D needed </a:t>
            </a:r>
          </a:p>
          <a:p>
            <a:pPr lvl="1"/>
            <a:r>
              <a:rPr lang="en-US" dirty="0" smtClean="0"/>
              <a:t>Joint R&amp;D on RU and CRU, maybe also FELIX integration </a:t>
            </a:r>
          </a:p>
          <a:p>
            <a:pPr lvl="1"/>
            <a:r>
              <a:rPr lang="en-US" dirty="0" smtClean="0"/>
              <a:t>UT-Austin’s interest in RU and CRU production &amp; test!</a:t>
            </a:r>
          </a:p>
        </p:txBody>
      </p:sp>
      <p:pic>
        <p:nvPicPr>
          <p:cNvPr id="8" name="Picture 7" descr="IMG_09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68" y="2079252"/>
            <a:ext cx="3949142" cy="2961856"/>
          </a:xfrm>
          <a:prstGeom prst="rect">
            <a:avLst/>
          </a:prstGeom>
        </p:spPr>
      </p:pic>
      <p:pic>
        <p:nvPicPr>
          <p:cNvPr id="9" name="Picture 8" descr="UT-Austin-group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6" b="1689"/>
          <a:stretch/>
        </p:blipFill>
        <p:spPr>
          <a:xfrm>
            <a:off x="5094068" y="0"/>
            <a:ext cx="3949143" cy="237618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26F8-D389-C348-BFF9-637380710591}" type="datetime1">
              <a:rPr lang="en-US" smtClean="0"/>
              <a:t>4/28/17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3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0366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A nice/low cost Machine Shop @UT-Austin</a:t>
            </a:r>
            <a:br>
              <a:rPr lang="en-US" sz="3100" dirty="0" smtClean="0"/>
            </a:br>
            <a:r>
              <a:rPr lang="en-US" sz="2200" dirty="0" smtClean="0"/>
              <a:t>Fast turn around R&amp;D mechanical structures</a:t>
            </a:r>
            <a:endParaRPr lang="en-US" sz="2200" dirty="0"/>
          </a:p>
        </p:txBody>
      </p:sp>
      <p:pic>
        <p:nvPicPr>
          <p:cNvPr id="4" name="Picture 3" descr="IMG_09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55" y="1405302"/>
            <a:ext cx="4446645" cy="3334984"/>
          </a:xfrm>
          <a:prstGeom prst="rect">
            <a:avLst/>
          </a:prstGeom>
        </p:spPr>
      </p:pic>
      <p:pic>
        <p:nvPicPr>
          <p:cNvPr id="5" name="Picture 4" descr="ima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" y="1413771"/>
            <a:ext cx="4435354" cy="332651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2909-9483-C54B-9EBF-66C477AEDE33}" type="datetime1">
              <a:rPr lang="en-US" smtClean="0"/>
              <a:t>4/28/17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-Austin-group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8" b="-16086"/>
          <a:stretch/>
        </p:blipFill>
        <p:spPr>
          <a:xfrm>
            <a:off x="580871" y="0"/>
            <a:ext cx="7954306" cy="5971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0018" y="510878"/>
            <a:ext cx="4086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Wish you were here too ;-)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E0EA-A1A0-1347-8330-6B21A41E6E03}" type="datetime1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7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@BNL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 full day in-depth discussions of project plan, cost and schedule</a:t>
            </a:r>
          </a:p>
          <a:p>
            <a:pPr lvl="1"/>
            <a:r>
              <a:rPr lang="en-US" dirty="0" smtClean="0"/>
              <a:t>Follow up discussions through out the week on project cost and schedule</a:t>
            </a:r>
          </a:p>
          <a:p>
            <a:pPr lvl="1"/>
            <a:r>
              <a:rPr lang="en-US" dirty="0" smtClean="0"/>
              <a:t>BNL, LANL, MIT and LBNL </a:t>
            </a:r>
          </a:p>
          <a:p>
            <a:pPr lvl="1"/>
            <a:r>
              <a:rPr lang="en-US" dirty="0"/>
              <a:t>CERN recognized experiment and “MOU” </a:t>
            </a:r>
            <a:r>
              <a:rPr lang="en-US" dirty="0" err="1"/>
              <a:t>etc</a:t>
            </a:r>
            <a:r>
              <a:rPr lang="en-US" dirty="0"/>
              <a:t>    </a:t>
            </a:r>
          </a:p>
          <a:p>
            <a:pPr marL="45718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BNL Directors Review: July 10-11 (Tentative)</a:t>
            </a:r>
          </a:p>
          <a:p>
            <a:pPr lvl="1"/>
            <a:r>
              <a:rPr lang="en-US" dirty="0" smtClean="0"/>
              <a:t>A dry </a:t>
            </a:r>
            <a:r>
              <a:rPr lang="en-US" dirty="0" smtClean="0"/>
              <a:t>run in June, date TBD</a:t>
            </a:r>
          </a:p>
          <a:p>
            <a:endParaRPr lang="en-US" dirty="0" smtClean="0"/>
          </a:p>
          <a:p>
            <a:r>
              <a:rPr lang="en-US" dirty="0" smtClean="0"/>
              <a:t>Action items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dentified </a:t>
            </a:r>
            <a:r>
              <a:rPr lang="en-US" dirty="0" smtClean="0"/>
              <a:t>areas for </a:t>
            </a:r>
            <a:r>
              <a:rPr lang="en-US" dirty="0" smtClean="0"/>
              <a:t>improvement, C&amp;S,  </a:t>
            </a:r>
            <a:endParaRPr lang="en-US" dirty="0" smtClean="0"/>
          </a:p>
          <a:p>
            <a:pPr lvl="1"/>
            <a:r>
              <a:rPr lang="en-US" dirty="0" smtClean="0"/>
              <a:t>Org chat being updated, institution tasks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Review dates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8BB2-DD42-534A-8330-1909EE6971BE}" type="datetime1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3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337"/>
            <a:ext cx="5076065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Electronics R&amp;D </a:t>
            </a:r>
            <a:br>
              <a:rPr lang="en-US" dirty="0" smtClean="0"/>
            </a:br>
            <a:r>
              <a:rPr lang="en-US" sz="2200" dirty="0" smtClean="0"/>
              <a:t>FELIX and MVTX Power Distribution Boards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49963"/>
            <a:ext cx="5533266" cy="360876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Visited BNL Labs and had FELIX system demo</a:t>
            </a:r>
          </a:p>
          <a:p>
            <a:pPr lvl="1"/>
            <a:r>
              <a:rPr lang="en-US" dirty="0" smtClean="0"/>
              <a:t>V1.5 boards, all functionalities available- data, slow control and  Timing/Trigger/Busy, w/ GBT</a:t>
            </a:r>
          </a:p>
          <a:p>
            <a:pPr lvl="1"/>
            <a:r>
              <a:rPr lang="en-US" dirty="0" smtClean="0"/>
              <a:t>Multi-channel GBT links and </a:t>
            </a:r>
            <a:r>
              <a:rPr lang="en-US" dirty="0" err="1" smtClean="0"/>
              <a:t>PCIe</a:t>
            </a:r>
            <a:r>
              <a:rPr lang="en-US" dirty="0" smtClean="0"/>
              <a:t> interface code developed, with examples of user modules </a:t>
            </a:r>
          </a:p>
          <a:p>
            <a:pPr lvl="1"/>
            <a:r>
              <a:rPr lang="en-US" dirty="0" smtClean="0"/>
              <a:t>V2.0, available end of 2017, </a:t>
            </a:r>
            <a:r>
              <a:rPr lang="en-US" dirty="0" err="1" smtClean="0"/>
              <a:t>sPHENIX</a:t>
            </a:r>
            <a:r>
              <a:rPr lang="en-US" dirty="0" smtClean="0"/>
              <a:t> application 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1.5v FELIX board produced and tested</a:t>
            </a:r>
            <a:r>
              <a:rPr lang="en-US" dirty="0"/>
              <a:t>, ready for shipment to </a:t>
            </a:r>
            <a:r>
              <a:rPr lang="en-US" dirty="0" smtClean="0"/>
              <a:t>LANL; </a:t>
            </a:r>
            <a:r>
              <a:rPr lang="en-US" dirty="0"/>
              <a:t>O</a:t>
            </a:r>
            <a:r>
              <a:rPr lang="en-US" dirty="0" smtClean="0"/>
              <a:t>ptical cables etc. to be ordered soon for LANL test bench 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Power distribution boards</a:t>
            </a:r>
          </a:p>
          <a:p>
            <a:pPr lvl="1"/>
            <a:r>
              <a:rPr lang="en-US" dirty="0" smtClean="0"/>
              <a:t>LBNL PS distribution board </a:t>
            </a:r>
            <a:r>
              <a:rPr lang="en-US" dirty="0" err="1" smtClean="0"/>
              <a:t>availablefor</a:t>
            </a:r>
            <a:r>
              <a:rPr lang="en-US" dirty="0" smtClean="0"/>
              <a:t> R&amp;D </a:t>
            </a:r>
            <a:r>
              <a:rPr lang="en-US" dirty="0" smtClean="0"/>
              <a:t>from CERN/LBNL ~ June</a:t>
            </a:r>
          </a:p>
          <a:p>
            <a:pPr lvl="1"/>
            <a:r>
              <a:rPr lang="en-US" dirty="0" smtClean="0"/>
              <a:t>R&amp;D power supply system to be ordered   </a:t>
            </a:r>
            <a:endParaRPr lang="en-US" dirty="0"/>
          </a:p>
        </p:txBody>
      </p:sp>
      <p:pic>
        <p:nvPicPr>
          <p:cNvPr id="5" name="Picture 4" descr="IMG_11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2" b="10261"/>
          <a:stretch/>
        </p:blipFill>
        <p:spPr>
          <a:xfrm>
            <a:off x="5688685" y="2710872"/>
            <a:ext cx="3455314" cy="1784965"/>
          </a:xfrm>
          <a:prstGeom prst="rect">
            <a:avLst/>
          </a:prstGeom>
        </p:spPr>
      </p:pic>
      <p:pic>
        <p:nvPicPr>
          <p:cNvPr id="6" name="Picture 5" descr="IMG_11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14" y="24533"/>
            <a:ext cx="3278133" cy="245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4930" y="3138209"/>
            <a:ext cx="138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FELIX: tested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DCBF-2A0E-E346-87E3-4E9CF9AB0828}" type="datetime1">
              <a:rPr lang="en-US" smtClean="0"/>
              <a:t>4/28/17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700E-5D5B-B24D-80D9-1261721CE4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933450"/>
            <a:ext cx="2198337" cy="333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8175" y="3819525"/>
            <a:ext cx="2198337" cy="333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3744" y="536935"/>
            <a:ext cx="6515100" cy="43377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685800" lvl="1" indent="-342900">
              <a:lnSpc>
                <a:spcPct val="120000"/>
              </a:lnSpc>
              <a:spcBef>
                <a:spcPts val="675"/>
              </a:spcBef>
              <a:buSzPct val="70000"/>
              <a:buFont typeface="+mj-ea"/>
              <a:buAutoNum type="circleNumDbPlain"/>
            </a:pPr>
            <a:r>
              <a:rPr lang="en-US" sz="1500" dirty="0">
                <a:solidFill>
                  <a:srgbClr val="4F81BD"/>
                </a:solidFill>
              </a:rPr>
              <a:t>Pixel Sensor Chip - </a:t>
            </a:r>
            <a:r>
              <a:rPr lang="en-US" sz="1500" dirty="0">
                <a:solidFill>
                  <a:srgbClr val="00B050"/>
                </a:solidFill>
              </a:rPr>
              <a:t>EDR (Oct</a:t>
            </a:r>
            <a:r>
              <a:rPr lang="fr-FR" sz="1500" dirty="0">
                <a:solidFill>
                  <a:srgbClr val="00B050"/>
                </a:solidFill>
              </a:rPr>
              <a:t>’ </a:t>
            </a:r>
            <a:r>
              <a:rPr lang="en-US" sz="1500" dirty="0">
                <a:solidFill>
                  <a:srgbClr val="00B050"/>
                </a:solidFill>
              </a:rPr>
              <a:t>15) </a:t>
            </a:r>
            <a:r>
              <a:rPr lang="en-US" sz="1500" dirty="0">
                <a:solidFill>
                  <a:srgbClr val="4F81BD"/>
                </a:solidFill>
              </a:rPr>
              <a:t> 		  </a:t>
            </a:r>
          </a:p>
          <a:p>
            <a:pPr marL="685800" lvl="1" indent="-342900">
              <a:lnSpc>
                <a:spcPct val="120000"/>
              </a:lnSpc>
              <a:spcBef>
                <a:spcPts val="675"/>
              </a:spcBef>
              <a:buSzPct val="70000"/>
              <a:buFont typeface="+mj-ea"/>
              <a:buAutoNum type="circleNumDbPlain"/>
            </a:pPr>
            <a:r>
              <a:rPr lang="en-US" sz="1500" dirty="0">
                <a:solidFill>
                  <a:srgbClr val="4F81BD"/>
                </a:solidFill>
              </a:rPr>
              <a:t>Stave - </a:t>
            </a:r>
            <a:r>
              <a:rPr lang="en-US" sz="1500" dirty="0">
                <a:solidFill>
                  <a:srgbClr val="00B050"/>
                </a:solidFill>
              </a:rPr>
              <a:t>EDR (May</a:t>
            </a:r>
            <a:r>
              <a:rPr lang="fr-FR" sz="1500" dirty="0">
                <a:solidFill>
                  <a:srgbClr val="00B050"/>
                </a:solidFill>
              </a:rPr>
              <a:t>’ </a:t>
            </a:r>
            <a:r>
              <a:rPr lang="en-US" sz="1500" dirty="0">
                <a:solidFill>
                  <a:srgbClr val="00B050"/>
                </a:solidFill>
              </a:rPr>
              <a:t>16) </a:t>
            </a:r>
          </a:p>
          <a:p>
            <a:pPr marL="685800" lvl="1" indent="-342900">
              <a:lnSpc>
                <a:spcPct val="120000"/>
              </a:lnSpc>
              <a:spcBef>
                <a:spcPts val="675"/>
              </a:spcBef>
              <a:buSzPct val="70000"/>
              <a:buFont typeface="+mj-ea"/>
              <a:buAutoNum type="circleNumDbPlain"/>
            </a:pPr>
            <a:r>
              <a:rPr lang="en-US" sz="1500" dirty="0">
                <a:solidFill>
                  <a:srgbClr val="4F81BD"/>
                </a:solidFill>
              </a:rPr>
              <a:t>Detector Barrel Mechanics - </a:t>
            </a:r>
            <a:r>
              <a:rPr lang="en-US" sz="1500" dirty="0">
                <a:solidFill>
                  <a:srgbClr val="00B050"/>
                </a:solidFill>
              </a:rPr>
              <a:t>EDR (Jul </a:t>
            </a:r>
            <a:r>
              <a:rPr lang="fr-FR" sz="1500" dirty="0">
                <a:solidFill>
                  <a:srgbClr val="00B050"/>
                </a:solidFill>
              </a:rPr>
              <a:t>’</a:t>
            </a:r>
            <a:r>
              <a:rPr lang="en-US" sz="1500" dirty="0">
                <a:solidFill>
                  <a:srgbClr val="00B050"/>
                </a:solidFill>
              </a:rPr>
              <a:t>16)</a:t>
            </a:r>
          </a:p>
          <a:p>
            <a:pPr marL="685800" lvl="1" indent="-342900">
              <a:lnSpc>
                <a:spcPct val="120000"/>
              </a:lnSpc>
              <a:spcBef>
                <a:spcPts val="675"/>
              </a:spcBef>
              <a:buSzPct val="70000"/>
              <a:buFont typeface="+mj-ea"/>
              <a:buAutoNum type="circleNumDbPlain"/>
            </a:pPr>
            <a:r>
              <a:rPr lang="en-US" sz="1500" dirty="0">
                <a:solidFill>
                  <a:srgbClr val="4F81BD"/>
                </a:solidFill>
              </a:rPr>
              <a:t>Cooling – </a:t>
            </a:r>
            <a:r>
              <a:rPr lang="en-US" sz="1500" dirty="0">
                <a:solidFill>
                  <a:srgbClr val="00B050"/>
                </a:solidFill>
              </a:rPr>
              <a:t>EDR (Jul </a:t>
            </a:r>
            <a:r>
              <a:rPr lang="fr-FR" sz="1500" dirty="0">
                <a:solidFill>
                  <a:srgbClr val="00B050"/>
                </a:solidFill>
              </a:rPr>
              <a:t>’</a:t>
            </a:r>
            <a:r>
              <a:rPr lang="en-US" sz="1500" dirty="0">
                <a:solidFill>
                  <a:srgbClr val="00B050"/>
                </a:solidFill>
              </a:rPr>
              <a:t>16)</a:t>
            </a:r>
            <a:r>
              <a:rPr lang="en-US" sz="1500" dirty="0">
                <a:solidFill>
                  <a:srgbClr val="4F81BD"/>
                </a:solidFill>
              </a:rPr>
              <a:t> </a:t>
            </a:r>
          </a:p>
          <a:p>
            <a:pPr marL="685800" lvl="1" indent="-342900">
              <a:lnSpc>
                <a:spcPct val="120000"/>
              </a:lnSpc>
              <a:spcBef>
                <a:spcPts val="675"/>
              </a:spcBef>
              <a:buSzPct val="70000"/>
              <a:buFont typeface="+mj-ea"/>
              <a:buAutoNum type="circleNumDbPlain"/>
            </a:pPr>
            <a:r>
              <a:rPr lang="en-US" sz="1500" dirty="0">
                <a:solidFill>
                  <a:srgbClr val="4F81BD"/>
                </a:solidFill>
              </a:rPr>
              <a:t>Pixel Sensor Chip - </a:t>
            </a:r>
            <a:r>
              <a:rPr lang="en-US" sz="1500" dirty="0">
                <a:solidFill>
                  <a:srgbClr val="00B050"/>
                </a:solidFill>
              </a:rPr>
              <a:t>PRR (Nov </a:t>
            </a:r>
            <a:r>
              <a:rPr lang="fr-FR" sz="1500" dirty="0">
                <a:solidFill>
                  <a:srgbClr val="00B050"/>
                </a:solidFill>
              </a:rPr>
              <a:t>’</a:t>
            </a:r>
            <a:r>
              <a:rPr lang="en-US" sz="1500" dirty="0">
                <a:solidFill>
                  <a:srgbClr val="00B050"/>
                </a:solidFill>
              </a:rPr>
              <a:t>16) </a:t>
            </a:r>
            <a:r>
              <a:rPr lang="en-US" sz="1500" dirty="0">
                <a:solidFill>
                  <a:srgbClr val="4F81BD"/>
                </a:solidFill>
              </a:rPr>
              <a:t> 		</a:t>
            </a:r>
          </a:p>
          <a:p>
            <a:pPr marL="685800" lvl="1" indent="-342900">
              <a:lnSpc>
                <a:spcPct val="120000"/>
              </a:lnSpc>
              <a:spcBef>
                <a:spcPts val="675"/>
              </a:spcBef>
              <a:buSzPct val="70000"/>
              <a:buFont typeface="+mj-ea"/>
              <a:buAutoNum type="circleNumDbPlain"/>
            </a:pPr>
            <a:r>
              <a:rPr lang="en-US" sz="1500" dirty="0">
                <a:solidFill>
                  <a:srgbClr val="4F81BD"/>
                </a:solidFill>
              </a:rPr>
              <a:t>Detector Barrel Mechanics - </a:t>
            </a:r>
            <a:r>
              <a:rPr lang="en-US" sz="1500" dirty="0">
                <a:solidFill>
                  <a:srgbClr val="00B050"/>
                </a:solidFill>
              </a:rPr>
              <a:t>PRR (Dec </a:t>
            </a:r>
            <a:r>
              <a:rPr lang="fr-FR" sz="1500" dirty="0">
                <a:solidFill>
                  <a:srgbClr val="00B050"/>
                </a:solidFill>
              </a:rPr>
              <a:t>’</a:t>
            </a:r>
            <a:r>
              <a:rPr lang="en-US" sz="1500" dirty="0">
                <a:solidFill>
                  <a:srgbClr val="00B050"/>
                </a:solidFill>
              </a:rPr>
              <a:t>16)</a:t>
            </a:r>
            <a:endParaRPr lang="en-US" sz="1500" dirty="0">
              <a:solidFill>
                <a:srgbClr val="4F81BD"/>
              </a:solidFill>
            </a:endParaRPr>
          </a:p>
          <a:p>
            <a:pPr marL="685800" lvl="1" indent="-342900">
              <a:lnSpc>
                <a:spcPct val="120000"/>
              </a:lnSpc>
              <a:spcBef>
                <a:spcPts val="675"/>
              </a:spcBef>
              <a:buSzPct val="70000"/>
              <a:buFont typeface="+mj-ea"/>
              <a:buAutoNum type="circleNumDbPlain"/>
            </a:pPr>
            <a:r>
              <a:rPr lang="en-US" sz="1500" dirty="0">
                <a:solidFill>
                  <a:srgbClr val="4F81BD"/>
                </a:solidFill>
              </a:rPr>
              <a:t>Service Barrel Mechanics - </a:t>
            </a:r>
            <a:r>
              <a:rPr lang="en-US" sz="1500" dirty="0">
                <a:solidFill>
                  <a:srgbClr val="00B050"/>
                </a:solidFill>
              </a:rPr>
              <a:t>EDR (Dec ‘16): done</a:t>
            </a:r>
            <a:r>
              <a:rPr lang="en-US" sz="1500" dirty="0">
                <a:solidFill>
                  <a:srgbClr val="4F81BD"/>
                </a:solidFill>
              </a:rPr>
              <a:t> </a:t>
            </a:r>
          </a:p>
          <a:p>
            <a:pPr marL="685800" lvl="1" indent="-342900">
              <a:lnSpc>
                <a:spcPct val="120000"/>
              </a:lnSpc>
              <a:spcBef>
                <a:spcPts val="675"/>
              </a:spcBef>
              <a:buSzPct val="70000"/>
              <a:buFont typeface="+mj-ea"/>
              <a:buAutoNum type="circleNumDbPlain"/>
            </a:pPr>
            <a:r>
              <a:rPr lang="en-US" sz="1500" dirty="0">
                <a:solidFill>
                  <a:srgbClr val="4F81BD"/>
                </a:solidFill>
              </a:rPr>
              <a:t>Cooling – </a:t>
            </a:r>
            <a:r>
              <a:rPr lang="en-US" sz="1500" dirty="0">
                <a:solidFill>
                  <a:srgbClr val="00B050"/>
                </a:solidFill>
              </a:rPr>
              <a:t>PRR (Dec </a:t>
            </a:r>
            <a:r>
              <a:rPr lang="fr-FR" sz="1500" dirty="0">
                <a:solidFill>
                  <a:srgbClr val="00B050"/>
                </a:solidFill>
              </a:rPr>
              <a:t>’</a:t>
            </a:r>
            <a:r>
              <a:rPr lang="en-US" sz="1500" dirty="0">
                <a:solidFill>
                  <a:srgbClr val="00B050"/>
                </a:solidFill>
              </a:rPr>
              <a:t>16): done</a:t>
            </a:r>
            <a:r>
              <a:rPr lang="en-US" sz="1500" dirty="0">
                <a:solidFill>
                  <a:srgbClr val="4F81BD"/>
                </a:solidFill>
              </a:rPr>
              <a:t> </a:t>
            </a:r>
          </a:p>
          <a:p>
            <a:pPr marL="685800" lvl="1" indent="-342900">
              <a:lnSpc>
                <a:spcPct val="120000"/>
              </a:lnSpc>
              <a:spcBef>
                <a:spcPts val="675"/>
              </a:spcBef>
              <a:buSzPct val="70000"/>
              <a:buFont typeface="+mj-ea"/>
              <a:buAutoNum type="circleNumDbPlain"/>
            </a:pPr>
            <a:r>
              <a:rPr lang="en-US" sz="1500" dirty="0">
                <a:solidFill>
                  <a:srgbClr val="4F81BD"/>
                </a:solidFill>
              </a:rPr>
              <a:t>Readout Electronics – </a:t>
            </a:r>
            <a:r>
              <a:rPr lang="en-US" sz="1500" dirty="0">
                <a:solidFill>
                  <a:srgbClr val="00B050"/>
                </a:solidFill>
              </a:rPr>
              <a:t>EDR (Jan ‘17): done</a:t>
            </a:r>
          </a:p>
          <a:p>
            <a:pPr marL="685800" lvl="1" indent="-342900">
              <a:lnSpc>
                <a:spcPct val="120000"/>
              </a:lnSpc>
              <a:spcBef>
                <a:spcPts val="675"/>
              </a:spcBef>
              <a:buSzPct val="70000"/>
              <a:buFont typeface="+mj-ea"/>
              <a:buAutoNum type="circleNumDbPlain"/>
            </a:pPr>
            <a:r>
              <a:rPr lang="en-US" sz="1500" dirty="0">
                <a:solidFill>
                  <a:srgbClr val="4F81BD"/>
                </a:solidFill>
              </a:rPr>
              <a:t>Stave -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PRR (Apr</a:t>
            </a:r>
            <a:r>
              <a:rPr lang="fr-FR" sz="1500" dirty="0">
                <a:solidFill>
                  <a:schemeClr val="accent6">
                    <a:lumMod val="75000"/>
                  </a:schemeClr>
                </a:solidFill>
              </a:rPr>
              <a:t> ‘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17) </a:t>
            </a:r>
          </a:p>
          <a:p>
            <a:pPr marL="685800" lvl="1" indent="-342900">
              <a:lnSpc>
                <a:spcPct val="120000"/>
              </a:lnSpc>
              <a:spcBef>
                <a:spcPts val="675"/>
              </a:spcBef>
              <a:buSzPct val="70000"/>
              <a:buFont typeface="+mj-ea"/>
              <a:buAutoNum type="circleNumDbPlain"/>
            </a:pPr>
            <a:r>
              <a:rPr lang="en-US" sz="1500" dirty="0">
                <a:solidFill>
                  <a:schemeClr val="accent1"/>
                </a:solidFill>
              </a:rPr>
              <a:t>Service Barrel Mechanics –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PRR (May </a:t>
            </a:r>
            <a:r>
              <a:rPr lang="fr-FR" sz="1500" dirty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17)</a:t>
            </a:r>
          </a:p>
          <a:p>
            <a:pPr marL="685800" lvl="1" indent="-342900">
              <a:lnSpc>
                <a:spcPct val="120000"/>
              </a:lnSpc>
              <a:spcBef>
                <a:spcPts val="675"/>
              </a:spcBef>
              <a:buSzPct val="70000"/>
              <a:buFont typeface="+mj-ea"/>
              <a:buAutoNum type="circleNumDbPlain"/>
            </a:pPr>
            <a:r>
              <a:rPr lang="en-US" sz="1500" dirty="0">
                <a:solidFill>
                  <a:srgbClr val="4F81BD"/>
                </a:solidFill>
              </a:rPr>
              <a:t>Readout Electronics – </a:t>
            </a:r>
            <a:r>
              <a:rPr lang="en-US" sz="1500" dirty="0">
                <a:solidFill>
                  <a:srgbClr val="E46C0A"/>
                </a:solidFill>
              </a:rPr>
              <a:t>PRR (Dec </a:t>
            </a:r>
            <a:r>
              <a:rPr lang="fr-FR" sz="1500" dirty="0">
                <a:solidFill>
                  <a:srgbClr val="E46C0A"/>
                </a:solidFill>
              </a:rPr>
              <a:t>’</a:t>
            </a:r>
            <a:r>
              <a:rPr lang="en-US" sz="1500" dirty="0">
                <a:solidFill>
                  <a:srgbClr val="E46C0A"/>
                </a:solidFill>
              </a:rPr>
              <a:t>17)</a:t>
            </a:r>
          </a:p>
        </p:txBody>
      </p:sp>
      <p:pic>
        <p:nvPicPr>
          <p:cNvPr id="4" name="Picture 3" descr="2012-Jul-04-01_4_Color_Logo_small_C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462" y="80968"/>
            <a:ext cx="386233" cy="52206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6000" y="70200"/>
            <a:ext cx="2620512" cy="346249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336699"/>
                </a:solidFill>
                <a:latin typeface="Calibri" charset="0"/>
                <a:cs typeface="Calibri" charset="0"/>
              </a:rPr>
              <a:t>Project Review Milestones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35443" y="463183"/>
            <a:ext cx="8025476" cy="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4251" y="342001"/>
            <a:ext cx="708780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600" dirty="0"/>
              <a:t>ALICE ITS Upgrade</a:t>
            </a:r>
          </a:p>
        </p:txBody>
      </p:sp>
      <p:sp>
        <p:nvSpPr>
          <p:cNvPr id="10" name="Date Placeholder 20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/>
          <a:p>
            <a:fld id="{4DFE41F4-1291-624C-ADE5-DF8D67752988}" type="datetime1">
              <a:rPr lang="en-US" smtClean="0"/>
              <a:t>4/28/17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6223" y="1127773"/>
            <a:ext cx="4073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Stave Production Readiness Review: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4/27/2017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Stave </a:t>
            </a:r>
            <a:r>
              <a:rPr lang="en-US" dirty="0"/>
              <a:t>p</a:t>
            </a:r>
            <a:r>
              <a:rPr lang="en-US" dirty="0" smtClean="0"/>
              <a:t>roduction starts </a:t>
            </a:r>
            <a:r>
              <a:rPr lang="en-US" dirty="0"/>
              <a:t> </a:t>
            </a:r>
            <a:r>
              <a:rPr lang="en-US" dirty="0" smtClean="0"/>
              <a:t>~May/June;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set of IB by Jan 2018;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set of IB by July 2018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LANL </a:t>
            </a:r>
            <a:r>
              <a:rPr lang="en-US" dirty="0" smtClean="0"/>
              <a:t>people + others/MVTX </a:t>
            </a:r>
            <a:r>
              <a:rPr lang="en-US" dirty="0" smtClean="0"/>
              <a:t>work on stave production from May 2017 at CERN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Fully working staves for R&amp;D available ~Jan 2018;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Near final readout RU/CRU: </a:t>
            </a:r>
            <a:r>
              <a:rPr lang="en-US" dirty="0" smtClean="0"/>
              <a:t>~12</a:t>
            </a:r>
            <a:r>
              <a:rPr lang="en-US" dirty="0" smtClean="0"/>
              <a:t>/2017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2582" y="140017"/>
            <a:ext cx="2563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From L. Musa, 4/27/2017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Stave PRR Presentation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/>
              <a:t>8</a:t>
            </a:fld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497412" y="4552668"/>
            <a:ext cx="6487799" cy="638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en-GB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497409" y="985880"/>
            <a:ext cx="0" cy="36237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en-GB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1861408" y="1331317"/>
            <a:ext cx="1164470" cy="152209"/>
          </a:xfrm>
          <a:prstGeom prst="homePlate">
            <a:avLst>
              <a:gd name="adj" fmla="val 44050"/>
            </a:avLst>
          </a:prstGeom>
          <a:solidFill>
            <a:srgbClr val="0000FF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/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 charset="0"/>
              </a:rPr>
              <a:t>Sensor Series Production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8253" y="1040653"/>
            <a:ext cx="247650" cy="3606988"/>
            <a:chOff x="410601" y="1207987"/>
            <a:chExt cx="330200" cy="4809317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481510" y="5882366"/>
              <a:ext cx="206375" cy="134938"/>
            </a:xfrm>
            <a:prstGeom prst="flowChartExtra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AutoShape 30"/>
            <p:cNvSpPr>
              <a:spLocks noChangeArrowheads="1"/>
            </p:cNvSpPr>
            <p:nvPr/>
          </p:nvSpPr>
          <p:spPr bwMode="auto">
            <a:xfrm flipV="1">
              <a:off x="410601" y="1207987"/>
              <a:ext cx="330200" cy="169862"/>
            </a:xfrm>
            <a:prstGeom prst="flowChartExtra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9" name="AutoShape 50"/>
            <p:cNvCxnSpPr>
              <a:cxnSpLocks noChangeShapeType="1"/>
              <a:endCxn id="8" idx="0"/>
            </p:cNvCxnSpPr>
            <p:nvPr/>
          </p:nvCxnSpPr>
          <p:spPr bwMode="auto">
            <a:xfrm flipH="1" flipV="1">
              <a:off x="575701" y="1377849"/>
              <a:ext cx="1" cy="4512820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1785936" y="1040653"/>
            <a:ext cx="247650" cy="3600762"/>
            <a:chOff x="2967005" y="1207987"/>
            <a:chExt cx="330200" cy="4801016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3028918" y="5874065"/>
              <a:ext cx="206375" cy="134938"/>
            </a:xfrm>
            <a:prstGeom prst="flowChartExtra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AutoShape 20"/>
            <p:cNvSpPr>
              <a:spLocks noChangeArrowheads="1"/>
            </p:cNvSpPr>
            <p:nvPr/>
          </p:nvSpPr>
          <p:spPr bwMode="auto">
            <a:xfrm flipV="1">
              <a:off x="2967005" y="1207987"/>
              <a:ext cx="330200" cy="168275"/>
            </a:xfrm>
            <a:prstGeom prst="flowChartExtra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3" name="AutoShape 52"/>
            <p:cNvCxnSpPr>
              <a:cxnSpLocks noChangeShapeType="1"/>
              <a:stCxn id="11" idx="0"/>
              <a:endCxn id="12" idx="0"/>
            </p:cNvCxnSpPr>
            <p:nvPr/>
          </p:nvCxnSpPr>
          <p:spPr bwMode="auto">
            <a:xfrm flipH="1" flipV="1">
              <a:off x="3132105" y="1376262"/>
              <a:ext cx="1" cy="4497803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2933619" y="1040655"/>
            <a:ext cx="247650" cy="3582085"/>
            <a:chOff x="4240709" y="1207987"/>
            <a:chExt cx="330200" cy="4776113"/>
          </a:xfrm>
        </p:grpSpPr>
        <p:sp>
          <p:nvSpPr>
            <p:cNvPr id="15" name="AutoShape 40"/>
            <p:cNvSpPr>
              <a:spLocks noChangeArrowheads="1"/>
            </p:cNvSpPr>
            <p:nvPr/>
          </p:nvSpPr>
          <p:spPr bwMode="auto">
            <a:xfrm>
              <a:off x="4302622" y="5849162"/>
              <a:ext cx="206375" cy="134938"/>
            </a:xfrm>
            <a:prstGeom prst="flowChartExtra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AutoShape 44"/>
            <p:cNvSpPr>
              <a:spLocks noChangeArrowheads="1"/>
            </p:cNvSpPr>
            <p:nvPr/>
          </p:nvSpPr>
          <p:spPr bwMode="auto">
            <a:xfrm flipV="1">
              <a:off x="4240709" y="1207987"/>
              <a:ext cx="330200" cy="169862"/>
            </a:xfrm>
            <a:prstGeom prst="flowChartExtra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7" name="AutoShape 54"/>
            <p:cNvCxnSpPr>
              <a:cxnSpLocks noChangeShapeType="1"/>
              <a:stCxn id="15" idx="0"/>
              <a:endCxn id="16" idx="0"/>
            </p:cNvCxnSpPr>
            <p:nvPr/>
          </p:nvCxnSpPr>
          <p:spPr bwMode="auto">
            <a:xfrm flipH="1" flipV="1">
              <a:off x="4405809" y="1377849"/>
              <a:ext cx="1" cy="4471313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6376669" y="1040653"/>
            <a:ext cx="247650" cy="3575859"/>
            <a:chOff x="8061822" y="1207987"/>
            <a:chExt cx="330200" cy="4767812"/>
          </a:xfrm>
        </p:grpSpPr>
        <p:sp>
          <p:nvSpPr>
            <p:cNvPr id="19" name="AutoShape 62"/>
            <p:cNvSpPr>
              <a:spLocks noChangeArrowheads="1"/>
            </p:cNvSpPr>
            <p:nvPr/>
          </p:nvSpPr>
          <p:spPr bwMode="auto">
            <a:xfrm>
              <a:off x="8123735" y="5840861"/>
              <a:ext cx="206375" cy="134938"/>
            </a:xfrm>
            <a:prstGeom prst="flowChartExtra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AutoShape 64"/>
            <p:cNvSpPr>
              <a:spLocks noChangeArrowheads="1"/>
            </p:cNvSpPr>
            <p:nvPr/>
          </p:nvSpPr>
          <p:spPr bwMode="auto">
            <a:xfrm flipV="1">
              <a:off x="8061822" y="1207987"/>
              <a:ext cx="330200" cy="169862"/>
            </a:xfrm>
            <a:prstGeom prst="flowChartExtra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1" name="AutoShape 65"/>
            <p:cNvCxnSpPr>
              <a:cxnSpLocks noChangeShapeType="1"/>
            </p:cNvCxnSpPr>
            <p:nvPr/>
          </p:nvCxnSpPr>
          <p:spPr bwMode="auto">
            <a:xfrm flipH="1" flipV="1">
              <a:off x="8226922" y="1386316"/>
              <a:ext cx="1" cy="4463012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5228985" y="1040653"/>
            <a:ext cx="247650" cy="3588311"/>
            <a:chOff x="6788117" y="1207987"/>
            <a:chExt cx="330200" cy="4784414"/>
          </a:xfrm>
        </p:grpSpPr>
        <p:sp>
          <p:nvSpPr>
            <p:cNvPr id="23" name="AutoShape 66"/>
            <p:cNvSpPr>
              <a:spLocks noChangeArrowheads="1"/>
            </p:cNvSpPr>
            <p:nvPr/>
          </p:nvSpPr>
          <p:spPr bwMode="auto">
            <a:xfrm>
              <a:off x="6850030" y="5857463"/>
              <a:ext cx="206375" cy="134938"/>
            </a:xfrm>
            <a:prstGeom prst="flowChartExtra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AutoShape 68"/>
            <p:cNvSpPr>
              <a:spLocks noChangeArrowheads="1"/>
            </p:cNvSpPr>
            <p:nvPr/>
          </p:nvSpPr>
          <p:spPr bwMode="auto">
            <a:xfrm flipV="1">
              <a:off x="6788117" y="1207987"/>
              <a:ext cx="330200" cy="169862"/>
            </a:xfrm>
            <a:prstGeom prst="flowChartExtra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5" name="AutoShape 69"/>
            <p:cNvCxnSpPr>
              <a:cxnSpLocks noChangeShapeType="1"/>
              <a:stCxn id="23" idx="0"/>
              <a:endCxn id="24" idx="0"/>
            </p:cNvCxnSpPr>
            <p:nvPr/>
          </p:nvCxnSpPr>
          <p:spPr bwMode="auto">
            <a:xfrm flipH="1" flipV="1">
              <a:off x="6953217" y="1377849"/>
              <a:ext cx="1" cy="4479614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4081302" y="1040658"/>
            <a:ext cx="247650" cy="3594536"/>
            <a:chOff x="5514413" y="1207987"/>
            <a:chExt cx="330200" cy="4792715"/>
          </a:xfrm>
        </p:grpSpPr>
        <p:sp>
          <p:nvSpPr>
            <p:cNvPr id="27" name="AutoShape 66"/>
            <p:cNvSpPr>
              <a:spLocks noChangeArrowheads="1"/>
            </p:cNvSpPr>
            <p:nvPr/>
          </p:nvSpPr>
          <p:spPr bwMode="auto">
            <a:xfrm>
              <a:off x="5576326" y="5865764"/>
              <a:ext cx="206375" cy="134938"/>
            </a:xfrm>
            <a:prstGeom prst="flowChartExtra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AutoShape 68"/>
            <p:cNvSpPr>
              <a:spLocks noChangeArrowheads="1"/>
            </p:cNvSpPr>
            <p:nvPr/>
          </p:nvSpPr>
          <p:spPr bwMode="auto">
            <a:xfrm flipV="1">
              <a:off x="5514413" y="1207987"/>
              <a:ext cx="330200" cy="169862"/>
            </a:xfrm>
            <a:prstGeom prst="flowChartExtra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9" name="AutoShape 69"/>
            <p:cNvCxnSpPr>
              <a:cxnSpLocks noChangeShapeType="1"/>
            </p:cNvCxnSpPr>
            <p:nvPr/>
          </p:nvCxnSpPr>
          <p:spPr bwMode="auto">
            <a:xfrm flipH="1" flipV="1">
              <a:off x="5679513" y="1327047"/>
              <a:ext cx="1" cy="4487915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873604" y="1800326"/>
            <a:ext cx="1159982" cy="159099"/>
          </a:xfrm>
          <a:prstGeom prst="homePlate">
            <a:avLst>
              <a:gd name="adj" fmla="val 53787"/>
            </a:avLst>
          </a:prstGeom>
          <a:solidFill>
            <a:srgbClr val="0000FF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 charset="0"/>
              </a:rPr>
              <a:t>Stave Develop</a:t>
            </a:r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885903" y="711212"/>
            <a:ext cx="75642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2016</a:t>
            </a:r>
            <a:endParaRPr lang="en-GB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2126932" y="711212"/>
            <a:ext cx="77280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2017</a:t>
            </a:r>
            <a:endParaRPr lang="en-GB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3191695" y="711212"/>
            <a:ext cx="81304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2018</a:t>
            </a:r>
            <a:endParaRPr lang="en-GB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34" name="Text Box 61"/>
          <p:cNvSpPr txBox="1">
            <a:spLocks noChangeArrowheads="1"/>
          </p:cNvSpPr>
          <p:nvPr/>
        </p:nvSpPr>
        <p:spPr bwMode="auto">
          <a:xfrm>
            <a:off x="4328952" y="711212"/>
            <a:ext cx="79983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2019</a:t>
            </a:r>
            <a:endParaRPr lang="en-GB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35" name="Text Box 77"/>
          <p:cNvSpPr txBox="1">
            <a:spLocks noChangeArrowheads="1"/>
          </p:cNvSpPr>
          <p:nvPr/>
        </p:nvSpPr>
        <p:spPr bwMode="auto">
          <a:xfrm>
            <a:off x="5476635" y="711212"/>
            <a:ext cx="78573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2020</a:t>
            </a:r>
            <a:endParaRPr lang="en-GB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5855558" y="4186030"/>
            <a:ext cx="282985" cy="159099"/>
          </a:xfrm>
          <a:prstGeom prst="homePlate">
            <a:avLst>
              <a:gd name="adj" fmla="val 53787"/>
            </a:avLst>
          </a:prstGeom>
          <a:solidFill>
            <a:srgbClr val="C00000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/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endParaRPr lang="en-US" sz="700" b="1" dirty="0">
              <a:solidFill>
                <a:srgbClr val="C00000"/>
              </a:solidFill>
              <a:effectLst>
                <a:outerShdw blurRad="50800" dist="38100" dir="2700000" algn="tl" rotWithShape="0">
                  <a:srgbClr val="000090">
                    <a:alpha val="4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4657374" y="3593018"/>
            <a:ext cx="695436" cy="256200"/>
          </a:xfrm>
          <a:prstGeom prst="wedgeRectCallout">
            <a:avLst>
              <a:gd name="adj1" fmla="val -37611"/>
              <a:gd name="adj2" fmla="val 1347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600" dirty="0"/>
              <a:t>Commissioning @ Surface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6046725" y="3844429"/>
            <a:ext cx="535948" cy="199807"/>
          </a:xfrm>
          <a:prstGeom prst="wedgeRectCallout">
            <a:avLst>
              <a:gd name="adj1" fmla="val -59361"/>
              <a:gd name="adj2" fmla="val 107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600" dirty="0"/>
              <a:t>Installation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6445561" y="4155911"/>
            <a:ext cx="695436" cy="256200"/>
          </a:xfrm>
          <a:prstGeom prst="wedgeRectCallout">
            <a:avLst>
              <a:gd name="adj1" fmla="val -71932"/>
              <a:gd name="adj2" fmla="val 407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600" dirty="0"/>
              <a:t>Commissioning in ALICE</a:t>
            </a: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1768335" y="2001446"/>
            <a:ext cx="1270063" cy="159099"/>
          </a:xfrm>
          <a:prstGeom prst="homePlate">
            <a:avLst>
              <a:gd name="adj" fmla="val 53787"/>
            </a:avLst>
          </a:prstGeom>
          <a:solidFill>
            <a:srgbClr val="0000FF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 charset="0"/>
              </a:rPr>
              <a:t>Stave Mechanics</a:t>
            </a: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2460463" y="2258942"/>
            <a:ext cx="1216187" cy="159099"/>
          </a:xfrm>
          <a:prstGeom prst="homePlate">
            <a:avLst>
              <a:gd name="adj" fmla="val 53787"/>
            </a:avLst>
          </a:prstGeom>
          <a:solidFill>
            <a:srgbClr val="0000FF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 charset="0"/>
              </a:rPr>
              <a:t>HIC Production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3387414" y="1260125"/>
            <a:ext cx="1195831" cy="309126"/>
          </a:xfrm>
          <a:prstGeom prst="wedgeRectCallout">
            <a:avLst>
              <a:gd name="adj1" fmla="val -76973"/>
              <a:gd name="adj2" fmla="val 11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600" dirty="0"/>
              <a:t>CMOS processing, thinning &amp; dicing, test</a:t>
            </a:r>
          </a:p>
        </p:txBody>
      </p:sp>
      <p:sp>
        <p:nvSpPr>
          <p:cNvPr id="43" name="Text Box 61"/>
          <p:cNvSpPr txBox="1">
            <a:spLocks noChangeArrowheads="1"/>
          </p:cNvSpPr>
          <p:nvPr/>
        </p:nvSpPr>
        <p:spPr bwMode="auto">
          <a:xfrm>
            <a:off x="1144405" y="2463089"/>
            <a:ext cx="1213250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sz="1100" b="1" dirty="0" smtClean="0">
                <a:solidFill>
                  <a:srgbClr val="000090"/>
                </a:solidFill>
                <a:latin typeface="Arial" charset="0"/>
              </a:rPr>
              <a:t>HIC </a:t>
            </a:r>
            <a:r>
              <a:rPr lang="en-US" sz="1100" b="1" dirty="0">
                <a:solidFill>
                  <a:srgbClr val="000090"/>
                </a:solidFill>
                <a:latin typeface="Arial" charset="0"/>
              </a:rPr>
              <a:t>and Stave</a:t>
            </a:r>
            <a:endParaRPr lang="en-GB" sz="11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2645403" y="2494489"/>
            <a:ext cx="1202443" cy="159099"/>
          </a:xfrm>
          <a:prstGeom prst="homePlate">
            <a:avLst>
              <a:gd name="adj" fmla="val 53787"/>
            </a:avLst>
          </a:prstGeom>
          <a:solidFill>
            <a:srgbClr val="0000FF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 charset="0"/>
              </a:rPr>
              <a:t>Stave Production</a:t>
            </a:r>
          </a:p>
        </p:txBody>
      </p:sp>
      <p:sp>
        <p:nvSpPr>
          <p:cNvPr id="45" name="Text Box 61"/>
          <p:cNvSpPr txBox="1">
            <a:spLocks noChangeArrowheads="1"/>
          </p:cNvSpPr>
          <p:nvPr/>
        </p:nvSpPr>
        <p:spPr bwMode="auto">
          <a:xfrm>
            <a:off x="691438" y="2834841"/>
            <a:ext cx="2297711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sz="1100" b="1" dirty="0">
                <a:solidFill>
                  <a:srgbClr val="000090"/>
                </a:solidFill>
                <a:latin typeface="Arial" charset="0"/>
              </a:rPr>
              <a:t>Mechanical Support Structures</a:t>
            </a:r>
          </a:p>
        </p:txBody>
      </p:sp>
      <p:sp>
        <p:nvSpPr>
          <p:cNvPr id="46" name="AutoShape 29"/>
          <p:cNvSpPr>
            <a:spLocks noChangeArrowheads="1"/>
          </p:cNvSpPr>
          <p:nvPr/>
        </p:nvSpPr>
        <p:spPr bwMode="auto">
          <a:xfrm>
            <a:off x="787879" y="3843786"/>
            <a:ext cx="1123331" cy="159100"/>
          </a:xfrm>
          <a:prstGeom prst="chevron">
            <a:avLst>
              <a:gd name="adj" fmla="val 53407"/>
            </a:avLst>
          </a:prstGeom>
          <a:solidFill>
            <a:srgbClr val="0000FF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 charset="0"/>
              </a:rPr>
              <a:t>Design &amp; Prototyping</a:t>
            </a:r>
          </a:p>
        </p:txBody>
      </p:sp>
      <p:sp>
        <p:nvSpPr>
          <p:cNvPr id="47" name="AutoShape 29"/>
          <p:cNvSpPr>
            <a:spLocks noChangeArrowheads="1"/>
          </p:cNvSpPr>
          <p:nvPr/>
        </p:nvSpPr>
        <p:spPr bwMode="auto">
          <a:xfrm>
            <a:off x="1856421" y="3838628"/>
            <a:ext cx="1201027" cy="159100"/>
          </a:xfrm>
          <a:prstGeom prst="chevron">
            <a:avLst>
              <a:gd name="adj" fmla="val 53407"/>
            </a:avLst>
          </a:prstGeom>
          <a:solidFill>
            <a:srgbClr val="0000FF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 charset="0"/>
              </a:rPr>
              <a:t>Design &amp; Prototyping </a:t>
            </a:r>
          </a:p>
        </p:txBody>
      </p:sp>
      <p:sp>
        <p:nvSpPr>
          <p:cNvPr id="48" name="AutoShape 29"/>
          <p:cNvSpPr>
            <a:spLocks noChangeArrowheads="1"/>
          </p:cNvSpPr>
          <p:nvPr/>
        </p:nvSpPr>
        <p:spPr bwMode="auto">
          <a:xfrm>
            <a:off x="3164116" y="3849223"/>
            <a:ext cx="1041014" cy="148505"/>
          </a:xfrm>
          <a:prstGeom prst="chevron">
            <a:avLst>
              <a:gd name="adj" fmla="val 53407"/>
            </a:avLst>
          </a:prstGeom>
          <a:solidFill>
            <a:srgbClr val="0000FF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 charset="0"/>
              </a:rPr>
              <a:t>Production &amp; Test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5001" y="1696768"/>
            <a:ext cx="3314156" cy="99715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534929" y="1318107"/>
            <a:ext cx="302907" cy="192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 dirty="0"/>
              <a:t>PRR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49025" y="1788210"/>
            <a:ext cx="302907" cy="192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4F81BD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 dirty="0"/>
              <a:t>PRR</a:t>
            </a:r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2816853" y="3466039"/>
            <a:ext cx="1202443" cy="159099"/>
          </a:xfrm>
          <a:prstGeom prst="homePlate">
            <a:avLst>
              <a:gd name="adj" fmla="val 53787"/>
            </a:avLst>
          </a:prstGeom>
          <a:solidFill>
            <a:srgbClr val="0000FF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 charset="0"/>
              </a:rPr>
              <a:t>Global Assembly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36490" y="3311913"/>
            <a:ext cx="307416" cy="192360"/>
          </a:xfrm>
          <a:prstGeom prst="rect">
            <a:avLst/>
          </a:prstGeom>
          <a:solidFill>
            <a:srgbClr val="D7E4BD"/>
          </a:solidFill>
          <a:ln>
            <a:solidFill>
              <a:srgbClr val="4F81BD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 dirty="0"/>
              <a:t>EDR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49065" y="3300519"/>
            <a:ext cx="302907" cy="192360"/>
          </a:xfrm>
          <a:prstGeom prst="rect">
            <a:avLst/>
          </a:prstGeom>
          <a:solidFill>
            <a:srgbClr val="D7E4BD"/>
          </a:solidFill>
          <a:ln>
            <a:solidFill>
              <a:srgbClr val="4F81BD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 dirty="0"/>
              <a:t>PRR</a:t>
            </a:r>
          </a:p>
        </p:txBody>
      </p:sp>
      <p:sp>
        <p:nvSpPr>
          <p:cNvPr id="55" name="AutoShape 29"/>
          <p:cNvSpPr>
            <a:spLocks noChangeArrowheads="1"/>
          </p:cNvSpPr>
          <p:nvPr/>
        </p:nvSpPr>
        <p:spPr bwMode="auto">
          <a:xfrm>
            <a:off x="787875" y="3094117"/>
            <a:ext cx="1121886" cy="176144"/>
          </a:xfrm>
          <a:prstGeom prst="chevron">
            <a:avLst>
              <a:gd name="adj" fmla="val 53407"/>
            </a:avLst>
          </a:prstGeom>
          <a:solidFill>
            <a:srgbClr val="0000FF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 charset="0"/>
              </a:rPr>
              <a:t>Development</a:t>
            </a:r>
          </a:p>
        </p:txBody>
      </p:sp>
      <p:sp>
        <p:nvSpPr>
          <p:cNvPr id="56" name="AutoShape 29"/>
          <p:cNvSpPr>
            <a:spLocks noChangeArrowheads="1"/>
          </p:cNvSpPr>
          <p:nvPr/>
        </p:nvSpPr>
        <p:spPr bwMode="auto">
          <a:xfrm>
            <a:off x="1914238" y="3092112"/>
            <a:ext cx="693062" cy="159100"/>
          </a:xfrm>
          <a:prstGeom prst="chevron">
            <a:avLst>
              <a:gd name="adj" fmla="val 53407"/>
            </a:avLst>
          </a:prstGeom>
          <a:solidFill>
            <a:srgbClr val="0000FF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 charset="0"/>
              </a:rPr>
              <a:t>Production</a:t>
            </a:r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975243" y="4615451"/>
            <a:ext cx="68854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2016</a:t>
            </a:r>
            <a:endParaRPr lang="en-GB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2232649" y="4615451"/>
            <a:ext cx="68523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2017</a:t>
            </a:r>
            <a:endParaRPr lang="en-GB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59" name="Text Box 60"/>
          <p:cNvSpPr txBox="1">
            <a:spLocks noChangeArrowheads="1"/>
          </p:cNvSpPr>
          <p:nvPr/>
        </p:nvSpPr>
        <p:spPr bwMode="auto">
          <a:xfrm>
            <a:off x="3337651" y="4615451"/>
            <a:ext cx="667088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2018</a:t>
            </a:r>
            <a:endParaRPr lang="en-GB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4461702" y="4615451"/>
            <a:ext cx="64863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2019</a:t>
            </a:r>
            <a:endParaRPr lang="en-GB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61" name="Text Box 77"/>
          <p:cNvSpPr txBox="1">
            <a:spLocks noChangeArrowheads="1"/>
          </p:cNvSpPr>
          <p:nvPr/>
        </p:nvSpPr>
        <p:spPr bwMode="auto">
          <a:xfrm>
            <a:off x="5595281" y="4615451"/>
            <a:ext cx="66709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Arial" charset="0"/>
              </a:rPr>
              <a:t>2020</a:t>
            </a:r>
            <a:endParaRPr lang="en-GB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41105" y="4040986"/>
            <a:ext cx="307416" cy="192360"/>
          </a:xfrm>
          <a:prstGeom prst="rect">
            <a:avLst/>
          </a:prstGeom>
          <a:solidFill>
            <a:srgbClr val="D7E4BD"/>
          </a:solidFill>
          <a:ln>
            <a:solidFill>
              <a:srgbClr val="4F81BD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 dirty="0"/>
              <a:t>EDR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88788" y="4031461"/>
            <a:ext cx="302907" cy="192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4F81BD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 dirty="0"/>
              <a:t>PRR</a:t>
            </a: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707566" y="3550645"/>
            <a:ext cx="2297711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sz="1100" b="1" dirty="0">
                <a:solidFill>
                  <a:srgbClr val="000090"/>
                </a:solidFill>
                <a:latin typeface="Arial" charset="0"/>
              </a:rPr>
              <a:t>Readout Electronics</a:t>
            </a:r>
          </a:p>
        </p:txBody>
      </p:sp>
      <p:sp>
        <p:nvSpPr>
          <p:cNvPr id="65" name="AutoShape 7"/>
          <p:cNvSpPr>
            <a:spLocks noChangeArrowheads="1"/>
          </p:cNvSpPr>
          <p:nvPr/>
        </p:nvSpPr>
        <p:spPr bwMode="auto">
          <a:xfrm>
            <a:off x="4075204" y="4106480"/>
            <a:ext cx="781112" cy="159099"/>
          </a:xfrm>
          <a:prstGeom prst="homePlate">
            <a:avLst>
              <a:gd name="adj" fmla="val 53787"/>
            </a:avLst>
          </a:prstGeom>
          <a:solidFill>
            <a:srgbClr val="0000FF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r>
              <a:rPr lang="en-US" sz="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90">
                      <a:alpha val="43000"/>
                    </a:srgbClr>
                  </a:outerShdw>
                </a:effectLst>
                <a:latin typeface="Arial" charset="0"/>
              </a:rPr>
              <a:t>Commissioning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4856317" y="4265579"/>
            <a:ext cx="917888" cy="9525"/>
          </a:xfrm>
          <a:prstGeom prst="line">
            <a:avLst/>
          </a:prstGeom>
          <a:ln w="44450" cmpd="sng">
            <a:solidFill>
              <a:srgbClr val="008000"/>
            </a:solidFill>
            <a:headEnd type="diamond" w="lg" len="lg"/>
            <a:tailEnd type="diamond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980834" y="4246017"/>
            <a:ext cx="76054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b="1" dirty="0">
                <a:solidFill>
                  <a:srgbClr val="008000"/>
                </a:solidFill>
              </a:rPr>
              <a:t>11 months</a:t>
            </a:r>
          </a:p>
        </p:txBody>
      </p:sp>
      <p:sp>
        <p:nvSpPr>
          <p:cNvPr id="68" name="Rectangular Callout 67"/>
          <p:cNvSpPr/>
          <p:nvPr/>
        </p:nvSpPr>
        <p:spPr>
          <a:xfrm>
            <a:off x="2961691" y="2877787"/>
            <a:ext cx="800426" cy="187886"/>
          </a:xfrm>
          <a:prstGeom prst="wedgeRectCallout">
            <a:avLst>
              <a:gd name="adj1" fmla="val -59361"/>
              <a:gd name="adj2" fmla="val 107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600" dirty="0">
                <a:solidFill>
                  <a:srgbClr val="C00000"/>
                </a:solidFill>
              </a:rPr>
              <a:t>Dry Assembly Test</a:t>
            </a:r>
          </a:p>
        </p:txBody>
      </p:sp>
      <p:sp>
        <p:nvSpPr>
          <p:cNvPr id="69" name="AutoShape 7"/>
          <p:cNvSpPr>
            <a:spLocks noChangeArrowheads="1"/>
          </p:cNvSpPr>
          <p:nvPr/>
        </p:nvSpPr>
        <p:spPr bwMode="auto">
          <a:xfrm>
            <a:off x="2603038" y="3098603"/>
            <a:ext cx="251114" cy="171552"/>
          </a:xfrm>
          <a:prstGeom prst="homePlate">
            <a:avLst>
              <a:gd name="adj" fmla="val 53787"/>
            </a:avLst>
          </a:prstGeom>
          <a:solidFill>
            <a:srgbClr val="C00000"/>
          </a:solidFill>
          <a:ln>
            <a:noFill/>
          </a:ln>
          <a:effectLst>
            <a:outerShdw blurRad="95250" dist="25400" dir="1260000" sx="93000" sy="93000" kx="2700000" rotWithShape="0">
              <a:srgbClr val="000090">
                <a:alpha val="55000"/>
              </a:srgbClr>
            </a:outerShdw>
          </a:effectLst>
          <a:extLst/>
        </p:spPr>
        <p:txBody>
          <a:bodyPr wrap="none" lIns="68580" tIns="34290" rIns="68580" bIns="34290" anchor="ctr"/>
          <a:lstStyle/>
          <a:p>
            <a:pPr algn="ctr">
              <a:lnSpc>
                <a:spcPct val="95000"/>
              </a:lnSpc>
            </a:pPr>
            <a:endParaRPr lang="en-US" sz="7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90">
                    <a:alpha val="43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35446" y="342001"/>
            <a:ext cx="8025476" cy="184666"/>
            <a:chOff x="313923" y="456001"/>
            <a:chExt cx="7150100" cy="246221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313923" y="668377"/>
              <a:ext cx="7150100" cy="0"/>
            </a:xfrm>
            <a:prstGeom prst="line">
              <a:avLst/>
            </a:prstGeom>
            <a:ln>
              <a:solidFill>
                <a:srgbClr val="4F81B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682978" y="456001"/>
              <a:ext cx="6726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ALICE ITS Upgrade</a:t>
              </a:r>
            </a:p>
          </p:txBody>
        </p:sp>
      </p:grpSp>
      <p:pic>
        <p:nvPicPr>
          <p:cNvPr id="73" name="Picture 72" descr="2012-Jul-04-01_4_Color_Logo_small_C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465" y="80970"/>
            <a:ext cx="386233" cy="522068"/>
          </a:xfrm>
          <a:prstGeom prst="rect">
            <a:avLst/>
          </a:prstGeom>
        </p:spPr>
      </p:pic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216000" y="70206"/>
            <a:ext cx="4291229" cy="346249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336699"/>
                </a:solidFill>
                <a:latin typeface="Calibri" charset="0"/>
                <a:cs typeface="Calibri" charset="0"/>
              </a:rPr>
              <a:t>Overall ITS Planning (Simplified Global View)</a:t>
            </a:r>
          </a:p>
        </p:txBody>
      </p:sp>
      <p:sp>
        <p:nvSpPr>
          <p:cNvPr id="75" name="Date Placeholder 20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/>
          <a:p>
            <a:fld id="{B41972C4-09F4-3E46-ADC6-E381642F8D4E}" type="datetime1">
              <a:rPr lang="en-US" smtClean="0"/>
              <a:t>4/28/17</a:t>
            </a:fld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366151" y="1367034"/>
            <a:ext cx="2563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From L. Musa, 4/27/2017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Stave PRR Presentation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7" name="Footer Placeholder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3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15F9-2AD0-044F-BB80-F9D71DAC45B9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2012-Jul-04-01_4_Color_Logo_small_C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462" y="80968"/>
            <a:ext cx="386233" cy="522068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6000" y="70200"/>
            <a:ext cx="4030190" cy="346249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336699"/>
                </a:solidFill>
                <a:latin typeface="Calibri" charset="0"/>
                <a:cs typeface="Calibri" charset="0"/>
              </a:rPr>
              <a:t>Project R&amp;D and Construction Milestones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35443" y="463183"/>
            <a:ext cx="8025476" cy="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4251" y="342001"/>
            <a:ext cx="708780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600" dirty="0"/>
              <a:t>ALICE ITS Upgrade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889740"/>
              </p:ext>
            </p:extLst>
          </p:nvPr>
        </p:nvGraphicFramePr>
        <p:xfrm>
          <a:off x="454819" y="562568"/>
          <a:ext cx="6426994" cy="43933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5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8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1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81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81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8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Nov-16</a:t>
                      </a:r>
                      <a:endParaRPr lang="en-US" sz="1100" dirty="0"/>
                    </a:p>
                  </a:txBody>
                  <a:tcPr marL="68583" marR="68583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2015</a:t>
                      </a:r>
                      <a:endParaRPr lang="en-US" sz="1100" dirty="0"/>
                    </a:p>
                  </a:txBody>
                  <a:tcPr marL="68583" marR="68583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</a:t>
                      </a:r>
                      <a:endParaRPr lang="en-US" sz="1100" dirty="0"/>
                    </a:p>
                  </a:txBody>
                  <a:tcPr marL="68583" marR="68583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  <a:endParaRPr lang="en-US" sz="1100" dirty="0"/>
                    </a:p>
                  </a:txBody>
                  <a:tcPr marL="68583" marR="68583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2018</a:t>
                      </a:r>
                      <a:endParaRPr lang="en-US" sz="1100" dirty="0"/>
                    </a:p>
                  </a:txBody>
                  <a:tcPr marL="68583" marR="68583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2019</a:t>
                      </a:r>
                      <a:endParaRPr lang="en-US" sz="1100" dirty="0"/>
                    </a:p>
                  </a:txBody>
                  <a:tcPr marL="68583" marR="68583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2020</a:t>
                      </a:r>
                      <a:endParaRPr lang="en-US" sz="1100" dirty="0"/>
                    </a:p>
                  </a:txBody>
                  <a:tcPr marL="68583" marR="68583" marT="34301" marB="3430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ALPIDE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EDR (10/15)</a:t>
                      </a:r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ALPIDE PRR (25/11/16)</a:t>
                      </a:r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ALPIDE product. and test (end 12/17)</a:t>
                      </a:r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IB stave EDR (3-4/5/16)</a:t>
                      </a:r>
                      <a:endParaRPr lang="en-US" sz="1100" dirty="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IB stave PRR </a:t>
                      </a:r>
                      <a:r>
                        <a:rPr lang="en-US" sz="1100" b="1" dirty="0" smtClean="0"/>
                        <a:t>(27/4/17)</a:t>
                      </a:r>
                      <a:endParaRPr lang="en-US" sz="1100" b="1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IB FPC production end (12/17)</a:t>
                      </a:r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6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IB space frame &amp; cold plate prod.</a:t>
                      </a:r>
                      <a:r>
                        <a:rPr lang="en-US" sz="1100" dirty="0" smtClean="0"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smtClean="0"/>
                        <a:t>end (9/17)</a:t>
                      </a:r>
                      <a:endParaRPr lang="en-US" sz="1100" dirty="0" smtClean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IB-1 stave production end (1/18)</a:t>
                      </a:r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IB-1 assembly end</a:t>
                      </a:r>
                      <a:r>
                        <a:rPr lang="en-US" sz="1100" baseline="0" dirty="0" smtClean="0"/>
                        <a:t> (</a:t>
                      </a:r>
                      <a:r>
                        <a:rPr lang="en-US" sz="1100" dirty="0" smtClean="0"/>
                        <a:t>3/18)</a:t>
                      </a:r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OB stave EDR (3-4/5/16)</a:t>
                      </a:r>
                      <a:endParaRPr lang="en-US" sz="1100" dirty="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OB stave PRR </a:t>
                      </a:r>
                      <a:r>
                        <a:rPr lang="en-US" sz="1100" b="1" dirty="0" smtClean="0"/>
                        <a:t>(27/4/17)</a:t>
                      </a:r>
                      <a:endParaRPr lang="en-US" sz="1100" b="1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OB FPC production</a:t>
                      </a:r>
                      <a:r>
                        <a:rPr lang="en-US" sz="1100" baseline="0" dirty="0" smtClean="0"/>
                        <a:t> end (6/18)</a:t>
                      </a:r>
                      <a:endParaRPr lang="en-US" sz="1100" dirty="0" smtClean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86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OB space frame &amp; cold plate prod.</a:t>
                      </a:r>
                      <a:r>
                        <a:rPr lang="en-US" sz="1100" dirty="0" smtClean="0"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smtClean="0"/>
                        <a:t>end (1/18)</a:t>
                      </a:r>
                      <a:endParaRPr lang="en-US" sz="1100" dirty="0" smtClean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OB HIC production end (6/18)</a:t>
                      </a:r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OB stave production end (8/18)</a:t>
                      </a:r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3" marR="68583" marT="34301" marB="34301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86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OB stave assembly end (10/18)</a:t>
                      </a:r>
                    </a:p>
                  </a:txBody>
                  <a:tcPr marL="68583" marR="68583" marT="34301" marB="3430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3" marR="68583" marT="34301" marB="34301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3" name="Smiley Face 12"/>
          <p:cNvSpPr>
            <a:spLocks noChangeAspect="1"/>
          </p:cNvSpPr>
          <p:nvPr/>
        </p:nvSpPr>
        <p:spPr>
          <a:xfrm>
            <a:off x="2961084" y="875703"/>
            <a:ext cx="161925" cy="161925"/>
          </a:xfrm>
          <a:prstGeom prst="smileyFac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Smiley Face 13"/>
          <p:cNvSpPr>
            <a:spLocks noChangeAspect="1"/>
          </p:cNvSpPr>
          <p:nvPr/>
        </p:nvSpPr>
        <p:spPr>
          <a:xfrm>
            <a:off x="3361134" y="1569837"/>
            <a:ext cx="161925" cy="161925"/>
          </a:xfrm>
          <a:prstGeom prst="smileyFac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3717132" y="1328141"/>
            <a:ext cx="891778" cy="161925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16" name="Smiley Face 15"/>
          <p:cNvSpPr>
            <a:spLocks noChangeAspect="1"/>
          </p:cNvSpPr>
          <p:nvPr/>
        </p:nvSpPr>
        <p:spPr>
          <a:xfrm>
            <a:off x="3693319" y="1097159"/>
            <a:ext cx="161925" cy="161925"/>
          </a:xfrm>
          <a:prstGeom prst="smileyFac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157855" y="831649"/>
            <a:ext cx="0" cy="39957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miley Face 17"/>
          <p:cNvSpPr>
            <a:spLocks noChangeAspect="1"/>
          </p:cNvSpPr>
          <p:nvPr/>
        </p:nvSpPr>
        <p:spPr>
          <a:xfrm>
            <a:off x="4650581" y="3866553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Smiley Face 18"/>
          <p:cNvSpPr>
            <a:spLocks noChangeAspect="1"/>
          </p:cNvSpPr>
          <p:nvPr/>
        </p:nvSpPr>
        <p:spPr>
          <a:xfrm>
            <a:off x="4527947" y="1332903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Smiley Face 19"/>
          <p:cNvSpPr>
            <a:spLocks noChangeAspect="1"/>
          </p:cNvSpPr>
          <p:nvPr/>
        </p:nvSpPr>
        <p:spPr>
          <a:xfrm>
            <a:off x="4073208" y="1796056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Smiley Face 20"/>
          <p:cNvSpPr>
            <a:spLocks noChangeAspect="1"/>
          </p:cNvSpPr>
          <p:nvPr/>
        </p:nvSpPr>
        <p:spPr>
          <a:xfrm>
            <a:off x="4635661" y="2629493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Smiley Face 21"/>
          <p:cNvSpPr>
            <a:spLocks noChangeAspect="1"/>
          </p:cNvSpPr>
          <p:nvPr/>
        </p:nvSpPr>
        <p:spPr>
          <a:xfrm>
            <a:off x="4851778" y="2875953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miley Face 22"/>
          <p:cNvSpPr>
            <a:spLocks noChangeAspect="1"/>
          </p:cNvSpPr>
          <p:nvPr/>
        </p:nvSpPr>
        <p:spPr>
          <a:xfrm>
            <a:off x="4959790" y="4167781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Smiley Face 23"/>
          <p:cNvSpPr>
            <a:spLocks noChangeAspect="1"/>
          </p:cNvSpPr>
          <p:nvPr/>
        </p:nvSpPr>
        <p:spPr>
          <a:xfrm>
            <a:off x="4933950" y="3556991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Smiley Face 24"/>
          <p:cNvSpPr>
            <a:spLocks noChangeAspect="1"/>
          </p:cNvSpPr>
          <p:nvPr/>
        </p:nvSpPr>
        <p:spPr>
          <a:xfrm>
            <a:off x="5087540" y="4624981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Smiley Face 25"/>
          <p:cNvSpPr>
            <a:spLocks noChangeAspect="1"/>
          </p:cNvSpPr>
          <p:nvPr/>
        </p:nvSpPr>
        <p:spPr>
          <a:xfrm>
            <a:off x="4581748" y="2021084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Smiley Face 26"/>
          <p:cNvSpPr>
            <a:spLocks noChangeAspect="1"/>
          </p:cNvSpPr>
          <p:nvPr/>
        </p:nvSpPr>
        <p:spPr>
          <a:xfrm>
            <a:off x="4355306" y="2317550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Smiley Face 27"/>
          <p:cNvSpPr>
            <a:spLocks noChangeAspect="1"/>
          </p:cNvSpPr>
          <p:nvPr/>
        </p:nvSpPr>
        <p:spPr>
          <a:xfrm>
            <a:off x="3353990" y="3102172"/>
            <a:ext cx="161925" cy="161925"/>
          </a:xfrm>
          <a:prstGeom prst="smileyFac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Smiley Face 28"/>
          <p:cNvSpPr>
            <a:spLocks noChangeAspect="1"/>
          </p:cNvSpPr>
          <p:nvPr/>
        </p:nvSpPr>
        <p:spPr>
          <a:xfrm>
            <a:off x="4069319" y="3321247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Smiley Face 29"/>
          <p:cNvSpPr>
            <a:spLocks noChangeAspect="1"/>
          </p:cNvSpPr>
          <p:nvPr/>
        </p:nvSpPr>
        <p:spPr>
          <a:xfrm>
            <a:off x="5067802" y="4391618"/>
            <a:ext cx="161925" cy="16192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Date Placeholder 20"/>
          <p:cNvSpPr>
            <a:spLocks noGrp="1"/>
          </p:cNvSpPr>
          <p:nvPr>
            <p:ph type="dt" sz="half" idx="10"/>
          </p:nvPr>
        </p:nvSpPr>
        <p:spPr>
          <a:xfrm>
            <a:off x="457200" y="4767269"/>
            <a:ext cx="2133600" cy="273844"/>
          </a:xfrm>
        </p:spPr>
        <p:txBody>
          <a:bodyPr/>
          <a:lstStyle/>
          <a:p>
            <a:fld id="{6CC8B88B-DB42-B14D-ACD8-8B9946D92C94}" type="datetime1">
              <a:rPr lang="en-US" smtClean="0"/>
              <a:t>4/28/17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366148" y="1171662"/>
            <a:ext cx="2563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From L. Musa, 4/27/2017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Stave PRR Presentation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MVTX Update @sPHENIX Gen. Mtg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1309</Words>
  <Application>Microsoft Macintosh PowerPoint</Application>
  <PresentationFormat>On-screen Show (16:9)</PresentationFormat>
  <Paragraphs>278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MVTX Update 4/28/2017</vt:lpstr>
      <vt:lpstr>MVTX Readout Workfest  @UT-Austin https://indico.bnl.gov/conferenceDisplay.py?confId=3047</vt:lpstr>
      <vt:lpstr>A nice/low cost Machine Shop @UT-Austin Fast turn around R&amp;D mechanical structures</vt:lpstr>
      <vt:lpstr>PowerPoint Presentation</vt:lpstr>
      <vt:lpstr>Meetings @BNL</vt:lpstr>
      <vt:lpstr>Electronics R&amp;D  FELIX and MVTX Power Distribution Boards</vt:lpstr>
      <vt:lpstr>PowerPoint Presentation</vt:lpstr>
      <vt:lpstr>PowerPoint Presentation</vt:lpstr>
      <vt:lpstr>PowerPoint Presentation</vt:lpstr>
      <vt:lpstr>PowerPoint Presentation</vt:lpstr>
      <vt:lpstr>To do list</vt:lpstr>
      <vt:lpstr>Service Cables </vt:lpstr>
      <vt:lpstr>FPC Extension for Connection to Electrical Services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Update 4/28/2017</dc:title>
  <dc:creator>Ming Liu</dc:creator>
  <cp:lastModifiedBy>Ming Liu</cp:lastModifiedBy>
  <cp:revision>69</cp:revision>
  <dcterms:created xsi:type="dcterms:W3CDTF">2017-04-27T02:54:10Z</dcterms:created>
  <dcterms:modified xsi:type="dcterms:W3CDTF">2017-04-28T14:09:31Z</dcterms:modified>
</cp:coreProperties>
</file>