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8" r:id="rId3"/>
    <p:sldId id="269" r:id="rId4"/>
    <p:sldId id="270" r:id="rId5"/>
    <p:sldId id="256" r:id="rId6"/>
    <p:sldId id="262" r:id="rId7"/>
    <p:sldId id="259" r:id="rId8"/>
    <p:sldId id="260" r:id="rId9"/>
    <p:sldId id="261" r:id="rId10"/>
    <p:sldId id="265" r:id="rId11"/>
    <p:sldId id="266" r:id="rId12"/>
    <p:sldId id="267" r:id="rId13"/>
    <p:sldId id="263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66FC-8CA4-2142-ABB1-AA9154540D81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9F4E1-93F1-514B-8F89-DE681C9A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1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DD91-983D-CF48-8112-BA717C908709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997D-0801-0240-8457-51AD2365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A906-A948-9B43-B7DF-787D532E0830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E7F-E373-AE45-997F-BBFF88D219A1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221-4052-0043-9620-56871DB67E92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title style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Fifth level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18072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ED08-704A-764A-841C-2C1B381D0872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F8F4-C7AB-8743-B1A4-A237CA8E9366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4A-4BBD-B54F-8642-4C658CC41ACD}" type="datetime1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58C9-DC71-5841-B87D-AC32B70EC79B}" type="datetime1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F33E-7692-0141-9B28-F26DCB0C7FE7}" type="datetime1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033D-2D1B-734C-B5D4-76F6B203BCF4}" type="datetime1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46DD-1A82-1249-B706-11A0D6694E46}" type="datetime1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860-A87F-7442-B99C-F58ADB56A2F9}" type="datetime1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E1FF-8F34-E146-8007-E14CBC6FD8FD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mvtx/Projectfiles/index.html" TargetMode="External"/><Relationship Id="rId3" Type="http://schemas.openxmlformats.org/officeDocument/2006/relationships/hyperlink" Target="https://p25ext.lanl.gov/maps/mvtx/mvt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34212" y="1146629"/>
            <a:ext cx="4232988" cy="49384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18EE-F325-E141-8A29-B4C29D652F01}" type="datetime1">
              <a:rPr lang="en-US" smtClean="0"/>
              <a:t>4/18/17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9047" b="25204"/>
          <a:stretch/>
        </p:blipFill>
        <p:spPr bwMode="auto">
          <a:xfrm>
            <a:off x="4489842" y="1219200"/>
            <a:ext cx="4488773" cy="206111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62551" r="10102" b="19592"/>
          <a:stretch/>
        </p:blipFill>
        <p:spPr bwMode="auto">
          <a:xfrm>
            <a:off x="4489841" y="3432710"/>
            <a:ext cx="4488773" cy="105780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63061" r="9801" b="22756"/>
          <a:stretch/>
        </p:blipFill>
        <p:spPr bwMode="auto">
          <a:xfrm>
            <a:off x="4489842" y="4651910"/>
            <a:ext cx="4501758" cy="853676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267200" y="5106056"/>
            <a:ext cx="4419600" cy="5136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9225"/>
            <a:ext cx="8229600" cy="1143000"/>
          </a:xfrm>
        </p:spPr>
        <p:txBody>
          <a:bodyPr/>
          <a:lstStyle/>
          <a:p>
            <a:r>
              <a:rPr lang="en-US" dirty="0" smtClean="0"/>
              <a:t>MVTX: WBS 1.12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9842" y="5889848"/>
            <a:ext cx="36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separate MIE as an upgrade project</a:t>
            </a:r>
          </a:p>
        </p:txBody>
      </p:sp>
    </p:spTree>
    <p:extLst>
      <p:ext uri="{BB962C8B-B14F-4D97-AF65-F5344CB8AC3E}">
        <p14:creationId xmlns:p14="http://schemas.microsoft.com/office/powerpoint/2010/main" val="376147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851"/>
            <a:ext cx="8229600" cy="1143000"/>
          </a:xfrm>
        </p:spPr>
        <p:txBody>
          <a:bodyPr/>
          <a:lstStyle/>
          <a:p>
            <a:r>
              <a:rPr lang="en-US" dirty="0" smtClean="0"/>
              <a:t>HF-Jet TG 4/12/2017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5" y="1250898"/>
            <a:ext cx="7184858" cy="560710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0440-0528-2149-9D48-59CF74526398}" type="datetime1">
              <a:rPr lang="en-US" smtClean="0"/>
              <a:t>4/18/17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7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4" y="0"/>
            <a:ext cx="8845550" cy="68683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C2C7-1F23-8C4E-8336-426D75766657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8814" cy="67527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1C06-857A-4547-8668-D8B6A6C8853B}" type="datetime1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532"/>
            <a:ext cx="8229600" cy="986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MVTX Proposal </a:t>
            </a:r>
            <a:r>
              <a:rPr lang="en-US" dirty="0" smtClean="0"/>
              <a:t>Discussion @BNL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04/25/2017 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64345"/>
            <a:ext cx="6096001" cy="5425057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Project organization</a:t>
            </a:r>
          </a:p>
          <a:p>
            <a:pPr lvl="1"/>
            <a:r>
              <a:rPr lang="en-US" dirty="0" smtClean="0"/>
              <a:t>What is in the pre-proposal</a:t>
            </a:r>
          </a:p>
          <a:p>
            <a:r>
              <a:rPr lang="en-US" dirty="0" smtClean="0"/>
              <a:t>Commitments </a:t>
            </a:r>
            <a:r>
              <a:rPr lang="en-US" dirty="0" smtClean="0"/>
              <a:t>from each institution</a:t>
            </a:r>
          </a:p>
          <a:p>
            <a:pPr lvl="1"/>
            <a:r>
              <a:rPr lang="en-US" dirty="0" smtClean="0"/>
              <a:t>What is in the pre-proposal, what is missing </a:t>
            </a:r>
          </a:p>
          <a:p>
            <a:r>
              <a:rPr lang="en-US" dirty="0" smtClean="0"/>
              <a:t>Infrastructure needs at BNL</a:t>
            </a:r>
          </a:p>
          <a:p>
            <a:pPr lvl="1"/>
            <a:r>
              <a:rPr lang="en-US" dirty="0" smtClean="0"/>
              <a:t>Pre-installation checkup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echnicians &amp; other resource needs for installation  </a:t>
            </a:r>
          </a:p>
          <a:p>
            <a:r>
              <a:rPr lang="en-US" dirty="0" smtClean="0"/>
              <a:t>Cost - what is (not) included</a:t>
            </a:r>
          </a:p>
          <a:p>
            <a:pPr lvl="1"/>
            <a:r>
              <a:rPr lang="en-US" dirty="0" smtClean="0"/>
              <a:t>From this project</a:t>
            </a:r>
          </a:p>
          <a:p>
            <a:pPr lvl="1"/>
            <a:r>
              <a:rPr lang="en-US" dirty="0" smtClean="0"/>
              <a:t>LDRD and other in-kind contributions  </a:t>
            </a:r>
          </a:p>
          <a:p>
            <a:r>
              <a:rPr lang="en-US" dirty="0" smtClean="0"/>
              <a:t>Schedule – matching </a:t>
            </a:r>
            <a:r>
              <a:rPr lang="en-US" dirty="0" err="1" smtClean="0"/>
              <a:t>sPHENIX</a:t>
            </a:r>
            <a:r>
              <a:rPr lang="en-US" dirty="0" smtClean="0"/>
              <a:t> baseline for day-1?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ocations for assembly? CERN, CCNU, other places?</a:t>
            </a:r>
          </a:p>
          <a:p>
            <a:pPr lvl="1"/>
            <a:r>
              <a:rPr lang="en-US" dirty="0" smtClean="0"/>
              <a:t>“Agreement” between DOE/BNL and CERN about using ALICE/ITS facilities at CERN</a:t>
            </a:r>
          </a:p>
          <a:p>
            <a:r>
              <a:rPr lang="en-US" dirty="0" smtClean="0"/>
              <a:t>Go through the MVTX project file</a:t>
            </a:r>
          </a:p>
          <a:p>
            <a:pPr lvl="1"/>
            <a:r>
              <a:rPr lang="en-US" dirty="0" smtClean="0"/>
              <a:t>Cost, schedule and resources</a:t>
            </a:r>
          </a:p>
          <a:p>
            <a:r>
              <a:rPr lang="en-US" dirty="0" smtClean="0"/>
              <a:t>R&amp;D needs</a:t>
            </a:r>
          </a:p>
          <a:p>
            <a:pPr lvl="1"/>
            <a:r>
              <a:rPr lang="en-US" dirty="0" smtClean="0"/>
              <a:t>Readout</a:t>
            </a:r>
          </a:p>
          <a:p>
            <a:pPr lvl="1"/>
            <a:r>
              <a:rPr lang="en-US" dirty="0" smtClean="0"/>
              <a:t>Mechanical system</a:t>
            </a:r>
          </a:p>
          <a:p>
            <a:pPr lvl="1"/>
            <a:r>
              <a:rPr lang="en-US" dirty="0" smtClean="0"/>
              <a:t>Simulations, 3</a:t>
            </a:r>
            <a:r>
              <a:rPr lang="en-US" dirty="0" smtClean="0"/>
              <a:t>-layer or other configuration, early </a:t>
            </a:r>
            <a:r>
              <a:rPr lang="en-US" dirty="0" smtClean="0"/>
              <a:t>work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Project management:  expect ~ STAR </a:t>
            </a:r>
            <a:r>
              <a:rPr lang="en-US" dirty="0" err="1" smtClean="0"/>
              <a:t>iTPC</a:t>
            </a:r>
            <a:r>
              <a:rPr lang="en-US" dirty="0" smtClean="0"/>
              <a:t> upgrade </a:t>
            </a:r>
          </a:p>
          <a:p>
            <a:pPr lvl="1"/>
            <a:r>
              <a:rPr lang="en-US" dirty="0" smtClean="0"/>
              <a:t>$5M, no need CD processes </a:t>
            </a:r>
          </a:p>
          <a:p>
            <a:pPr lvl="1"/>
            <a:r>
              <a:rPr lang="en-US" dirty="0" smtClean="0"/>
              <a:t>Local DOE oversee the project?</a:t>
            </a:r>
          </a:p>
          <a:p>
            <a:r>
              <a:rPr lang="en-US" dirty="0" smtClean="0"/>
              <a:t>Charge for the BNL Director’s Review </a:t>
            </a:r>
          </a:p>
          <a:p>
            <a:pPr lvl="1"/>
            <a:r>
              <a:rPr lang="en-US" dirty="0" smtClean="0"/>
              <a:t>Dates </a:t>
            </a:r>
          </a:p>
          <a:p>
            <a:pPr lvl="1"/>
            <a:r>
              <a:rPr lang="en-US" dirty="0" smtClean="0"/>
              <a:t>What is next? </a:t>
            </a:r>
          </a:p>
          <a:p>
            <a:r>
              <a:rPr lang="en-US" dirty="0" smtClean="0"/>
              <a:t>Setup MVTX bi-weekly meetings</a:t>
            </a:r>
          </a:p>
          <a:p>
            <a:pPr lvl="1"/>
            <a:r>
              <a:rPr lang="en-US" dirty="0" smtClean="0"/>
              <a:t>Biweekly </a:t>
            </a:r>
            <a:r>
              <a:rPr lang="en-US" dirty="0" err="1" smtClean="0"/>
              <a:t>sPHENIX</a:t>
            </a:r>
            <a:r>
              <a:rPr lang="en-US" dirty="0" smtClean="0"/>
              <a:t> general meeting (Fri)</a:t>
            </a:r>
          </a:p>
          <a:p>
            <a:pPr lvl="1"/>
            <a:r>
              <a:rPr lang="en-US" dirty="0" smtClean="0"/>
              <a:t>MVTX/HF-jet topical group biweekly/monthly meeting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weekly simulation meeting (Tue) </a:t>
            </a:r>
          </a:p>
          <a:p>
            <a:pPr lvl="1"/>
            <a:r>
              <a:rPr lang="en-US" dirty="0" smtClean="0"/>
              <a:t>Project R&amp;D progress   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CD33-2A59-8B44-9B3B-3166747B50C1}" type="datetime1">
              <a:rPr lang="en-US" smtClean="0"/>
              <a:t>4/18/17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F4C4-543C-0E45-802A-5F34EEE3E46A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sPHENIX-MVTX-Cover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0034"/>
            <a:ext cx="2538402" cy="3284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570" y="4885699"/>
            <a:ext cx="2547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 a plan to update </a:t>
            </a:r>
          </a:p>
          <a:p>
            <a:r>
              <a:rPr lang="en-US" dirty="0"/>
              <a:t>t</a:t>
            </a:r>
            <a:r>
              <a:rPr lang="en-US" dirty="0" smtClean="0"/>
              <a:t>he proposal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AutoShape 3"/>
          <p:cNvSpPr>
            <a:spLocks noChangeArrowheads="1"/>
          </p:cNvSpPr>
          <p:nvPr/>
        </p:nvSpPr>
        <p:spPr bwMode="auto">
          <a:xfrm>
            <a:off x="2816156" y="937948"/>
            <a:ext cx="1675128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sPHENIX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 Project Office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Manager: Ed O’Brien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4" name="AutoShape 4"/>
          <p:cNvSpPr>
            <a:spLocks noChangeArrowheads="1"/>
          </p:cNvSpPr>
          <p:nvPr/>
        </p:nvSpPr>
        <p:spPr bwMode="auto">
          <a:xfrm>
            <a:off x="1970121" y="1556801"/>
            <a:ext cx="3317146" cy="795668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Times"/>
                <a:cs typeface="Times"/>
              </a:rPr>
              <a:t>sPHENIX</a:t>
            </a:r>
            <a:r>
              <a:rPr lang="en-US" sz="900" kern="0" dirty="0">
                <a:solidFill>
                  <a:sysClr val="windowText" lastClr="000000"/>
                </a:solidFill>
                <a:latin typeface="Times"/>
                <a:cs typeface="Times"/>
              </a:rPr>
              <a:t> MAPS Project Office</a:t>
            </a:r>
          </a:p>
          <a:p>
            <a:pPr algn="ctr" defTabSz="642915"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Times"/>
                <a:cs typeface="Times"/>
              </a:rPr>
              <a:t>Project Manager: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M. 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Liu (LANL)</a:t>
            </a:r>
            <a:endParaRPr lang="en-US" sz="900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Times"/>
                <a:cs typeface="Times"/>
              </a:rPr>
              <a:t>Deputy Project </a:t>
            </a:r>
            <a:r>
              <a:rPr lang="en-US" sz="900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Managers: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 G. </a:t>
            </a:r>
            <a:r>
              <a:rPr lang="en-US" sz="900" i="1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Odyniec</a:t>
            </a: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LBNL), R. </a:t>
            </a:r>
            <a:r>
              <a:rPr lang="en-US" sz="900" i="1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Redwine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(MIT)</a:t>
            </a:r>
          </a:p>
          <a:p>
            <a:pPr algn="ctr" defTabSz="642915">
              <a:defRPr/>
            </a:pPr>
            <a:r>
              <a:rPr lang="en-US" sz="900" dirty="0" smtClean="0">
                <a:solidFill>
                  <a:sysClr val="windowText" lastClr="000000"/>
                </a:solidFill>
                <a:latin typeface="Times"/>
                <a:cs typeface="Times"/>
              </a:rPr>
              <a:t>Electrical </a:t>
            </a:r>
            <a:r>
              <a:rPr lang="en-US" sz="90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Engineer:TBD</a:t>
            </a:r>
            <a:endParaRPr lang="en-US" sz="900" dirty="0" smtClean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Mechanical Engineer: W. Sondheim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    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 </a:t>
            </a:r>
            <a:endParaRPr lang="en-US" sz="900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5" name="AutoShape 5"/>
          <p:cNvSpPr>
            <a:spLocks noChangeArrowheads="1"/>
          </p:cNvSpPr>
          <p:nvPr/>
        </p:nvSpPr>
        <p:spPr bwMode="auto">
          <a:xfrm>
            <a:off x="5544636" y="1556800"/>
            <a:ext cx="1675128" cy="795669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err="1">
                <a:solidFill>
                  <a:sysClr val="windowText" lastClr="000000"/>
                </a:solidFill>
                <a:latin typeface="Times"/>
                <a:cs typeface="Times"/>
              </a:rPr>
              <a:t>sPHENIX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 Management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Spokespersons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G. 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Roland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D. Morrison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6" name="Line 6"/>
          <p:cNvSpPr>
            <a:spLocks noChangeShapeType="1"/>
          </p:cNvSpPr>
          <p:nvPr/>
        </p:nvSpPr>
        <p:spPr bwMode="auto">
          <a:xfrm>
            <a:off x="3693795" y="2352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7" name="Line 7"/>
          <p:cNvSpPr>
            <a:spLocks noChangeShapeType="1"/>
          </p:cNvSpPr>
          <p:nvPr/>
        </p:nvSpPr>
        <p:spPr bwMode="auto">
          <a:xfrm>
            <a:off x="3693795" y="1468393"/>
            <a:ext cx="0" cy="884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9" name="Line 9"/>
          <p:cNvSpPr>
            <a:spLocks noChangeShapeType="1"/>
          </p:cNvSpPr>
          <p:nvPr/>
        </p:nvSpPr>
        <p:spPr bwMode="auto">
          <a:xfrm>
            <a:off x="5276866" y="1910430"/>
            <a:ext cx="26449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0" name="Line 10"/>
          <p:cNvSpPr>
            <a:spLocks noChangeShapeType="1"/>
          </p:cNvSpPr>
          <p:nvPr/>
        </p:nvSpPr>
        <p:spPr bwMode="auto">
          <a:xfrm flipV="1">
            <a:off x="1026275" y="2617690"/>
            <a:ext cx="70757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2" name="Line 12"/>
          <p:cNvSpPr>
            <a:spLocks noChangeShapeType="1"/>
          </p:cNvSpPr>
          <p:nvPr/>
        </p:nvSpPr>
        <p:spPr bwMode="auto">
          <a:xfrm>
            <a:off x="1026275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3" name="Line 13"/>
          <p:cNvSpPr>
            <a:spLocks noChangeShapeType="1"/>
          </p:cNvSpPr>
          <p:nvPr/>
        </p:nvSpPr>
        <p:spPr bwMode="auto">
          <a:xfrm>
            <a:off x="2199170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4" name="Line 14"/>
          <p:cNvSpPr>
            <a:spLocks noChangeShapeType="1"/>
          </p:cNvSpPr>
          <p:nvPr/>
        </p:nvSpPr>
        <p:spPr bwMode="auto">
          <a:xfrm>
            <a:off x="3453944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5" name="Line 15"/>
          <p:cNvSpPr>
            <a:spLocks noChangeShapeType="1"/>
          </p:cNvSpPr>
          <p:nvPr/>
        </p:nvSpPr>
        <p:spPr bwMode="auto">
          <a:xfrm>
            <a:off x="4636400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6" name="Line 16"/>
          <p:cNvSpPr>
            <a:spLocks noChangeShapeType="1"/>
          </p:cNvSpPr>
          <p:nvPr/>
        </p:nvSpPr>
        <p:spPr bwMode="auto">
          <a:xfrm>
            <a:off x="5909766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7" name="Line 17"/>
          <p:cNvSpPr>
            <a:spLocks noChangeShapeType="1"/>
          </p:cNvSpPr>
          <p:nvPr/>
        </p:nvSpPr>
        <p:spPr bwMode="auto">
          <a:xfrm>
            <a:off x="6979930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8" name="Line 18"/>
          <p:cNvSpPr>
            <a:spLocks noChangeShapeType="1"/>
          </p:cNvSpPr>
          <p:nvPr/>
        </p:nvSpPr>
        <p:spPr bwMode="auto">
          <a:xfrm>
            <a:off x="8102026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9" name="AutoShape 19"/>
          <p:cNvSpPr>
            <a:spLocks noChangeArrowheads="1"/>
          </p:cNvSpPr>
          <p:nvPr/>
        </p:nvSpPr>
        <p:spPr bwMode="auto">
          <a:xfrm>
            <a:off x="7648166" y="4201964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Offline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NMSU/BNL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60" name="AutoShape 20"/>
          <p:cNvSpPr>
            <a:spLocks noChangeArrowheads="1"/>
          </p:cNvSpPr>
          <p:nvPr/>
        </p:nvSpPr>
        <p:spPr bwMode="auto">
          <a:xfrm>
            <a:off x="7648166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Software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A.Frawley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/FSU)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61" name="AutoShape 21"/>
          <p:cNvSpPr>
            <a:spLocks noChangeArrowheads="1"/>
          </p:cNvSpPr>
          <p:nvPr/>
        </p:nvSpPr>
        <p:spPr bwMode="auto">
          <a:xfrm>
            <a:off x="7648166" y="350176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Simulation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BNL/BNL/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Purdue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grpSp>
        <p:nvGrpSpPr>
          <p:cNvPr id="463" name="Group 23"/>
          <p:cNvGrpSpPr>
            <a:grpSpLocks/>
          </p:cNvGrpSpPr>
          <p:nvPr/>
        </p:nvGrpSpPr>
        <p:grpSpPr bwMode="auto">
          <a:xfrm>
            <a:off x="7461578" y="3059728"/>
            <a:ext cx="194697" cy="2121780"/>
            <a:chOff x="86" y="1968"/>
            <a:chExt cx="106" cy="1152"/>
          </a:xfrm>
        </p:grpSpPr>
        <p:sp>
          <p:nvSpPr>
            <p:cNvPr id="524" name="Line 24"/>
            <p:cNvSpPr>
              <a:spLocks noChangeShapeType="1"/>
            </p:cNvSpPr>
            <p:nvPr/>
          </p:nvSpPr>
          <p:spPr bwMode="auto">
            <a:xfrm flipH="1">
              <a:off x="86" y="1968"/>
              <a:ext cx="10" cy="11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5" name="Line 25"/>
            <p:cNvSpPr>
              <a:spLocks noChangeShapeType="1"/>
            </p:cNvSpPr>
            <p:nvPr/>
          </p:nvSpPr>
          <p:spPr bwMode="auto">
            <a:xfrm>
              <a:off x="96" y="1968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6" name="Line 26"/>
            <p:cNvSpPr>
              <a:spLocks noChangeShapeType="1"/>
            </p:cNvSpPr>
            <p:nvPr/>
          </p:nvSpPr>
          <p:spPr bwMode="auto">
            <a:xfrm>
              <a:off x="96" y="2352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7" name="Line 27"/>
            <p:cNvSpPr>
              <a:spLocks noChangeShapeType="1"/>
            </p:cNvSpPr>
            <p:nvPr/>
          </p:nvSpPr>
          <p:spPr bwMode="auto">
            <a:xfrm>
              <a:off x="96" y="273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8" name="Line 28"/>
            <p:cNvSpPr>
              <a:spLocks noChangeShapeType="1"/>
            </p:cNvSpPr>
            <p:nvPr/>
          </p:nvSpPr>
          <p:spPr bwMode="auto">
            <a:xfrm>
              <a:off x="96" y="3120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465" name="AutoShape 30"/>
          <p:cNvSpPr>
            <a:spLocks noChangeArrowheads="1"/>
          </p:cNvSpPr>
          <p:nvPr/>
        </p:nvSpPr>
        <p:spPr bwMode="auto">
          <a:xfrm>
            <a:off x="505829" y="3502182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FEM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LANL/UTA</a:t>
            </a:r>
          </a:p>
        </p:txBody>
      </p:sp>
      <p:sp>
        <p:nvSpPr>
          <p:cNvPr id="466" name="AutoShape 31"/>
          <p:cNvSpPr>
            <a:spLocks noChangeArrowheads="1"/>
          </p:cNvSpPr>
          <p:nvPr/>
        </p:nvSpPr>
        <p:spPr bwMode="auto">
          <a:xfrm>
            <a:off x="3009113" y="4208289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Slow 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Control &amp;</a:t>
            </a:r>
            <a:endParaRPr lang="en-US" sz="900" i="1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Monitoring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GSU/BNL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(He)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67" name="AutoShape 32"/>
          <p:cNvSpPr>
            <a:spLocks noChangeArrowheads="1"/>
          </p:cNvSpPr>
          <p:nvPr/>
        </p:nvSpPr>
        <p:spPr bwMode="auto">
          <a:xfrm>
            <a:off x="505829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Readout Integration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(Liu*/LANL)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Schambach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/UTA)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grpSp>
        <p:nvGrpSpPr>
          <p:cNvPr id="468" name="Group 33"/>
          <p:cNvGrpSpPr>
            <a:grpSpLocks/>
          </p:cNvGrpSpPr>
          <p:nvPr/>
        </p:nvGrpSpPr>
        <p:grpSpPr bwMode="auto">
          <a:xfrm>
            <a:off x="336773" y="3059726"/>
            <a:ext cx="176329" cy="1502927"/>
            <a:chOff x="96" y="1968"/>
            <a:chExt cx="96" cy="816"/>
          </a:xfrm>
        </p:grpSpPr>
        <p:sp>
          <p:nvSpPr>
            <p:cNvPr id="519" name="Line 34"/>
            <p:cNvSpPr>
              <a:spLocks noChangeShapeType="1"/>
            </p:cNvSpPr>
            <p:nvPr/>
          </p:nvSpPr>
          <p:spPr bwMode="auto">
            <a:xfrm flipH="1">
              <a:off x="96" y="1968"/>
              <a:ext cx="0" cy="8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0" name="Line 35"/>
            <p:cNvSpPr>
              <a:spLocks noChangeShapeType="1"/>
            </p:cNvSpPr>
            <p:nvPr/>
          </p:nvSpPr>
          <p:spPr bwMode="auto">
            <a:xfrm>
              <a:off x="96" y="1968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1" name="Line 36"/>
            <p:cNvSpPr>
              <a:spLocks noChangeShapeType="1"/>
            </p:cNvSpPr>
            <p:nvPr/>
          </p:nvSpPr>
          <p:spPr bwMode="auto">
            <a:xfrm>
              <a:off x="96" y="2382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2" name="Line 37"/>
            <p:cNvSpPr>
              <a:spLocks noChangeShapeType="1"/>
            </p:cNvSpPr>
            <p:nvPr/>
          </p:nvSpPr>
          <p:spPr bwMode="auto">
            <a:xfrm>
              <a:off x="96" y="2784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476" name="AutoShape 46"/>
          <p:cNvSpPr>
            <a:spLocks noChangeArrowheads="1"/>
          </p:cNvSpPr>
          <p:nvPr/>
        </p:nvSpPr>
        <p:spPr bwMode="auto">
          <a:xfrm>
            <a:off x="1754340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Stave Production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(da Silva/LANL)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77" name="AutoShape 47"/>
          <p:cNvSpPr>
            <a:spLocks noChangeArrowheads="1"/>
          </p:cNvSpPr>
          <p:nvPr/>
        </p:nvSpPr>
        <p:spPr bwMode="auto">
          <a:xfrm>
            <a:off x="1754340" y="350176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Stave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Frame 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Design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LANL/LBNL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78" name="AutoShape 48"/>
          <p:cNvSpPr>
            <a:spLocks noChangeArrowheads="1"/>
          </p:cNvSpPr>
          <p:nvPr/>
        </p:nvSpPr>
        <p:spPr bwMode="auto">
          <a:xfrm>
            <a:off x="1754340" y="420902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Assembly and test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@CERN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MIT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/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CCNU/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79" name="Line 49"/>
          <p:cNvSpPr>
            <a:spLocks noChangeShapeType="1"/>
          </p:cNvSpPr>
          <p:nvPr/>
        </p:nvSpPr>
        <p:spPr bwMode="auto">
          <a:xfrm>
            <a:off x="1587323" y="3059728"/>
            <a:ext cx="0" cy="21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0" name="Line 50"/>
          <p:cNvSpPr>
            <a:spLocks noChangeShapeType="1"/>
          </p:cNvSpPr>
          <p:nvPr/>
        </p:nvSpPr>
        <p:spPr bwMode="auto">
          <a:xfrm>
            <a:off x="1569148" y="305972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1" name="Line 51"/>
          <p:cNvSpPr>
            <a:spLocks noChangeShapeType="1"/>
          </p:cNvSpPr>
          <p:nvPr/>
        </p:nvSpPr>
        <p:spPr bwMode="auto">
          <a:xfrm>
            <a:off x="1569148" y="376698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2" name="Line 52"/>
          <p:cNvSpPr>
            <a:spLocks noChangeShapeType="1"/>
          </p:cNvSpPr>
          <p:nvPr/>
        </p:nvSpPr>
        <p:spPr bwMode="auto">
          <a:xfrm>
            <a:off x="1569148" y="4474247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grpSp>
        <p:nvGrpSpPr>
          <p:cNvPr id="483" name="Group 53"/>
          <p:cNvGrpSpPr>
            <a:grpSpLocks/>
          </p:cNvGrpSpPr>
          <p:nvPr/>
        </p:nvGrpSpPr>
        <p:grpSpPr bwMode="auto">
          <a:xfrm>
            <a:off x="2840798" y="2794507"/>
            <a:ext cx="1146140" cy="1679743"/>
            <a:chOff x="2064" y="1824"/>
            <a:chExt cx="624" cy="912"/>
          </a:xfrm>
        </p:grpSpPr>
        <p:sp>
          <p:nvSpPr>
            <p:cNvPr id="509" name="AutoShape 54"/>
            <p:cNvSpPr>
              <a:spLocks noChangeArrowheads="1"/>
            </p:cNvSpPr>
            <p:nvPr/>
          </p:nvSpPr>
          <p:spPr bwMode="auto">
            <a:xfrm>
              <a:off x="2160" y="2208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Cablings &amp; Test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LBNL/UNM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10" name="AutoShape 55"/>
            <p:cNvSpPr>
              <a:spLocks noChangeArrowheads="1"/>
            </p:cNvSpPr>
            <p:nvPr/>
          </p:nvSpPr>
          <p:spPr bwMode="auto">
            <a:xfrm>
              <a:off x="2136" y="1824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LV/HV and Slow</a:t>
              </a:r>
            </a:p>
            <a:p>
              <a:pPr algn="ctr" defTabSz="642915">
                <a:defRPr/>
              </a:pPr>
              <a:r>
                <a:rPr lang="en-US" sz="900" i="1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Controls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(</a:t>
              </a:r>
              <a:r>
                <a:rPr lang="en-US" sz="900" i="1" kern="0" dirty="0" err="1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G.Odyniec</a:t>
              </a: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/LBNL)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grpSp>
          <p:nvGrpSpPr>
            <p:cNvPr id="513" name="Group 58"/>
            <p:cNvGrpSpPr>
              <a:grpSpLocks/>
            </p:cNvGrpSpPr>
            <p:nvPr/>
          </p:nvGrpSpPr>
          <p:grpSpPr bwMode="auto">
            <a:xfrm>
              <a:off x="2064" y="1968"/>
              <a:ext cx="96" cy="768"/>
              <a:chOff x="96" y="1968"/>
              <a:chExt cx="96" cy="768"/>
            </a:xfrm>
          </p:grpSpPr>
          <p:sp>
            <p:nvSpPr>
              <p:cNvPr id="514" name="Line 59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0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515" name="Line 60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516" name="Line 61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517" name="Line 62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</p:grpSp>
      </p:grpSp>
      <p:grpSp>
        <p:nvGrpSpPr>
          <p:cNvPr id="484" name="Group 64"/>
          <p:cNvGrpSpPr>
            <a:grpSpLocks/>
          </p:cNvGrpSpPr>
          <p:nvPr/>
        </p:nvGrpSpPr>
        <p:grpSpPr bwMode="auto">
          <a:xfrm>
            <a:off x="4089380" y="2794507"/>
            <a:ext cx="1080017" cy="2033373"/>
            <a:chOff x="2148" y="1824"/>
            <a:chExt cx="588" cy="1104"/>
          </a:xfrm>
        </p:grpSpPr>
        <p:sp>
          <p:nvSpPr>
            <p:cNvPr id="502" name="AutoShape 66"/>
            <p:cNvSpPr>
              <a:spLocks noChangeArrowheads="1"/>
            </p:cNvSpPr>
            <p:nvPr/>
          </p:nvSpPr>
          <p:spPr bwMode="auto">
            <a:xfrm>
              <a:off x="2208" y="1824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Carbon Structures</a:t>
              </a:r>
              <a:endParaRPr lang="en-US" sz="900" i="1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(</a:t>
              </a:r>
              <a:r>
                <a:rPr lang="en-US" sz="900" i="1" kern="0" dirty="0" err="1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G.</a:t>
              </a:r>
              <a:r>
                <a:rPr lang="en-US" sz="900" dirty="0" err="1" smtClean="0">
                  <a:latin typeface="Times"/>
                  <a:cs typeface="Times"/>
                </a:rPr>
                <a:t>Odyniec</a:t>
              </a:r>
              <a:r>
                <a:rPr lang="en-US" sz="900" dirty="0" smtClean="0">
                  <a:latin typeface="Times"/>
                  <a:cs typeface="Times"/>
                </a:rPr>
                <a:t>/LBNL</a:t>
              </a: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)</a:t>
              </a:r>
            </a:p>
          </p:txBody>
        </p:sp>
        <p:sp>
          <p:nvSpPr>
            <p:cNvPr id="503" name="AutoShape 67"/>
            <p:cNvSpPr>
              <a:spLocks noChangeArrowheads="1"/>
            </p:cNvSpPr>
            <p:nvPr/>
          </p:nvSpPr>
          <p:spPr bwMode="auto">
            <a:xfrm>
              <a:off x="2208" y="2208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kern="0" dirty="0">
                  <a:solidFill>
                    <a:sysClr val="windowText" lastClr="000000"/>
                  </a:solidFill>
                  <a:latin typeface="Times"/>
                  <a:cs typeface="Times"/>
                </a:rPr>
                <a:t>D</a:t>
              </a: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etector Assembly </a:t>
              </a: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and Test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LBN/UCR/UCLA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4" name="AutoShape 68"/>
            <p:cNvSpPr>
              <a:spLocks noChangeArrowheads="1"/>
            </p:cNvSpPr>
            <p:nvPr/>
          </p:nvSpPr>
          <p:spPr bwMode="auto">
            <a:xfrm>
              <a:off x="2208" y="2592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dirty="0">
                  <a:solidFill>
                    <a:sysClr val="windowText" lastClr="000000"/>
                  </a:solidFill>
                  <a:latin typeface="Times"/>
                  <a:cs typeface="Times"/>
                </a:rPr>
                <a:t>Installation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MIT/LBNL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5" name="Line 72"/>
            <p:cNvSpPr>
              <a:spLocks noChangeShapeType="1"/>
            </p:cNvSpPr>
            <p:nvPr/>
          </p:nvSpPr>
          <p:spPr bwMode="auto">
            <a:xfrm>
              <a:off x="2148" y="1968"/>
              <a:ext cx="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6" name="Line 73"/>
            <p:cNvSpPr>
              <a:spLocks noChangeShapeType="1"/>
            </p:cNvSpPr>
            <p:nvPr/>
          </p:nvSpPr>
          <p:spPr bwMode="auto">
            <a:xfrm>
              <a:off x="2148" y="2352"/>
              <a:ext cx="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7" name="Line 74"/>
            <p:cNvSpPr>
              <a:spLocks noChangeShapeType="1"/>
            </p:cNvSpPr>
            <p:nvPr/>
          </p:nvSpPr>
          <p:spPr bwMode="auto">
            <a:xfrm>
              <a:off x="2148" y="2736"/>
              <a:ext cx="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485" name="AutoShape 76"/>
          <p:cNvSpPr>
            <a:spLocks noChangeArrowheads="1"/>
          </p:cNvSpPr>
          <p:nvPr/>
        </p:nvSpPr>
        <p:spPr bwMode="auto">
          <a:xfrm>
            <a:off x="5384786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Mech. Integration</a:t>
            </a:r>
          </a:p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a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nd cooling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R.Redwine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MIT Bates)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6" name="AutoShape 77"/>
          <p:cNvSpPr>
            <a:spLocks noChangeArrowheads="1"/>
          </p:cNvSpPr>
          <p:nvPr/>
        </p:nvSpPr>
        <p:spPr bwMode="auto">
          <a:xfrm>
            <a:off x="5384156" y="3501765"/>
            <a:ext cx="98367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rgbClr val="000000"/>
                </a:solidFill>
                <a:latin typeface="Times"/>
                <a:cs typeface="Times"/>
              </a:rPr>
              <a:t>Cooling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rgbClr val="000000"/>
                </a:solidFill>
                <a:latin typeface="Times"/>
                <a:cs typeface="Times"/>
              </a:rPr>
              <a:t>MIT/RIKEN</a:t>
            </a:r>
            <a:endParaRPr lang="en-US" sz="900" i="1" kern="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87" name="AutoShape 78"/>
          <p:cNvSpPr>
            <a:spLocks noChangeArrowheads="1"/>
          </p:cNvSpPr>
          <p:nvPr/>
        </p:nvSpPr>
        <p:spPr bwMode="auto">
          <a:xfrm>
            <a:off x="6454950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Electr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. Integration 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&amp; Safety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E.Mannel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/BNL)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0" name="Line 81"/>
          <p:cNvSpPr>
            <a:spLocks noChangeShapeType="1"/>
          </p:cNvSpPr>
          <p:nvPr/>
        </p:nvSpPr>
        <p:spPr bwMode="auto">
          <a:xfrm flipH="1">
            <a:off x="5230671" y="3059728"/>
            <a:ext cx="7465" cy="14145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1" name="Line 82"/>
          <p:cNvSpPr>
            <a:spLocks noChangeShapeType="1"/>
          </p:cNvSpPr>
          <p:nvPr/>
        </p:nvSpPr>
        <p:spPr bwMode="auto">
          <a:xfrm>
            <a:off x="5230671" y="305972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2" name="Line 83"/>
          <p:cNvSpPr>
            <a:spLocks noChangeShapeType="1"/>
          </p:cNvSpPr>
          <p:nvPr/>
        </p:nvSpPr>
        <p:spPr bwMode="auto">
          <a:xfrm>
            <a:off x="5230671" y="376698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3" name="Line 84"/>
          <p:cNvSpPr>
            <a:spLocks noChangeShapeType="1"/>
          </p:cNvSpPr>
          <p:nvPr/>
        </p:nvSpPr>
        <p:spPr bwMode="auto">
          <a:xfrm>
            <a:off x="5230671" y="4474247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4" name="AutoShape 85"/>
          <p:cNvSpPr>
            <a:spLocks noChangeArrowheads="1"/>
          </p:cNvSpPr>
          <p:nvPr/>
        </p:nvSpPr>
        <p:spPr bwMode="auto">
          <a:xfrm>
            <a:off x="5384786" y="420902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Alignment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BNL/MIT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529" name="Line 59"/>
          <p:cNvSpPr>
            <a:spLocks noChangeShapeType="1"/>
          </p:cNvSpPr>
          <p:nvPr/>
        </p:nvSpPr>
        <p:spPr bwMode="auto">
          <a:xfrm>
            <a:off x="4089342" y="3059728"/>
            <a:ext cx="0" cy="14145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535" name="AutoShape 19"/>
          <p:cNvSpPr>
            <a:spLocks noChangeArrowheads="1"/>
          </p:cNvSpPr>
          <p:nvPr/>
        </p:nvSpPr>
        <p:spPr bwMode="auto">
          <a:xfrm>
            <a:off x="7647027" y="4903743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B-jet tagging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/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NMSU/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LBNL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1754341" y="4967086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Stave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 QA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LBNL/ISU/UCR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1559821" y="5240777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505830" y="4211423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DCM Integration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U-Colorado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(Nagel)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2816156" y="184263"/>
            <a:ext cx="1675128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BNL Program 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Manager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3681095" y="701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7010400" y="6675437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uk-UA" smtClean="0"/>
              <a:t>14</a:t>
            </a:fld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568590" y="381959"/>
            <a:ext cx="245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update:02/09/2017</a:t>
            </a:r>
          </a:p>
          <a:p>
            <a:r>
              <a:rPr lang="en-US" dirty="0" smtClean="0"/>
              <a:t>MVTX pre-proposal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0121" y="6201520"/>
            <a:ext cx="437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update major tasks/lead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06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sPHENIX</a:t>
            </a:r>
            <a:r>
              <a:rPr lang="en-US" sz="3600" dirty="0" smtClean="0"/>
              <a:t> 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879-7A18-9B46-8F54-C8E292CBE359}" type="datetime1">
              <a:rPr lang="en-US" smtClean="0"/>
              <a:t>4/18/17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914400"/>
            <a:ext cx="3152755" cy="322785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752600" y="1676400"/>
            <a:ext cx="2438400" cy="7620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1" y="2514600"/>
            <a:ext cx="2590799" cy="6858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2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" y="4267200"/>
            <a:ext cx="85344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“Adopt” </a:t>
            </a:r>
            <a:r>
              <a:rPr lang="en-US" sz="1600" dirty="0" smtClean="0"/>
              <a:t>ALICE ITS Upgrade Inner Barrel </a:t>
            </a:r>
            <a:r>
              <a:rPr lang="en-US" sz="1600" dirty="0"/>
              <a:t>3-layer </a:t>
            </a:r>
            <a:r>
              <a:rPr lang="en-US" sz="1600" dirty="0" smtClean="0"/>
              <a:t>MAPS detector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Mini. risk, </a:t>
            </a:r>
            <a:r>
              <a:rPr lang="en-US" sz="1600" dirty="0" smtClean="0">
                <a:solidFill>
                  <a:srgbClr val="FF0000"/>
                </a:solidFill>
              </a:rPr>
              <a:t>Max</a:t>
            </a:r>
            <a:r>
              <a:rPr lang="en-US" sz="1600" dirty="0">
                <a:solidFill>
                  <a:srgbClr val="FF0000"/>
                </a:solidFill>
              </a:rPr>
              <a:t>. 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Precision </a:t>
            </a:r>
            <a:r>
              <a:rPr lang="en-US" sz="1600" dirty="0" err="1" smtClean="0"/>
              <a:t>vertexing</a:t>
            </a:r>
            <a:r>
              <a:rPr lang="en-US" sz="1600" dirty="0" smtClean="0"/>
              <a:t> for b-jet/B-hadron tagging with high efficiency and high purity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B</a:t>
            </a:r>
            <a:r>
              <a:rPr lang="en-US" sz="1600" dirty="0" smtClean="0"/>
              <a:t>-jet modification in QGP at low-medium </a:t>
            </a:r>
            <a:r>
              <a:rPr lang="en-US" sz="1600" dirty="0" err="1" smtClean="0"/>
              <a:t>pT</a:t>
            </a:r>
            <a:r>
              <a:rPr lang="en-US" sz="1600" dirty="0" smtClean="0"/>
              <a:t> to determine QGP properties, study mass-dependence on collisional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energy loss, flow etc.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separate DOE MIE to build the full detector, WBS </a:t>
            </a:r>
            <a:r>
              <a:rPr lang="en-US" sz="1600" dirty="0" smtClean="0"/>
              <a:t>1.12, </a:t>
            </a:r>
            <a:r>
              <a:rPr lang="en-US" sz="1600" dirty="0" smtClean="0"/>
              <a:t>~$5M for </a:t>
            </a:r>
            <a:r>
              <a:rPr lang="en-US" sz="1600" dirty="0" smtClean="0"/>
              <a:t>construction</a:t>
            </a:r>
            <a:r>
              <a:rPr lang="en-US" sz="1600" dirty="0" smtClean="0"/>
              <a:t>;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readout and mechanical integration; </a:t>
            </a:r>
            <a:endParaRPr lang="en-US" sz="1600" dirty="0"/>
          </a:p>
        </p:txBody>
      </p:sp>
      <p:pic>
        <p:nvPicPr>
          <p:cNvPr id="22" name="Picture 21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6" t="1" r="5507" b="44248"/>
          <a:stretch/>
        </p:blipFill>
        <p:spPr>
          <a:xfrm>
            <a:off x="3584902" y="838200"/>
            <a:ext cx="5595124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3581400"/>
            <a:ext cx="2292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 = 2.4;  3.2;  3.9cm;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 = 27.1cm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48400" y="1981200"/>
            <a:ext cx="12192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1219200"/>
            <a:ext cx="132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|eta| &lt; </a:t>
            </a:r>
            <a:r>
              <a:rPr lang="en-US" sz="2000" dirty="0" smtClean="0">
                <a:solidFill>
                  <a:srgbClr val="0000FF"/>
                </a:solidFill>
              </a:rPr>
              <a:t>2.0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029200" y="1981200"/>
            <a:ext cx="11430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000198"/>
          </a:xfrm>
        </p:spPr>
        <p:txBody>
          <a:bodyPr/>
          <a:lstStyle/>
          <a:p>
            <a:r>
              <a:rPr lang="en-US" dirty="0" smtClean="0"/>
              <a:t>Scope of the MVTX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469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staves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to build 68 ITS </a:t>
            </a:r>
            <a:r>
              <a:rPr lang="en-US" dirty="0"/>
              <a:t>MAPS </a:t>
            </a:r>
            <a:r>
              <a:rPr lang="en-US" dirty="0" smtClean="0"/>
              <a:t>staves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RU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format; BNL FILEX etc.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err="1" smtClean="0"/>
              <a:t>sPHENIX</a:t>
            </a:r>
            <a:r>
              <a:rPr lang="en-US" dirty="0" smtClean="0"/>
              <a:t> personnel help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RU+CRU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Final assembly and test in </a:t>
            </a:r>
            <a:r>
              <a:rPr lang="en-US" dirty="0" smtClean="0"/>
              <a:t>US/LBNL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copy ALICE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37050" cy="5005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008000"/>
                </a:solidFill>
              </a:rPr>
              <a:t>(some)</a:t>
            </a:r>
            <a:r>
              <a:rPr lang="en-US" dirty="0" smtClean="0"/>
              <a:t> 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Mechanical 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</a:t>
            </a:r>
            <a:r>
              <a:rPr lang="en-US" dirty="0" err="1" smtClean="0"/>
              <a:t>sPHENIX</a:t>
            </a:r>
            <a:r>
              <a:rPr lang="en-US" dirty="0" smtClean="0"/>
              <a:t> R&amp;D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5CAB-7EED-B24C-AB93-93F54ED39FE1}" type="datetime1">
              <a:rPr lang="en-US" smtClean="0"/>
              <a:t>4/18/17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632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WBS </a:t>
            </a:r>
            <a:r>
              <a:rPr lang="en-US" b="1" dirty="0" smtClean="0">
                <a:solidFill>
                  <a:srgbClr val="0000FF"/>
                </a:solidFill>
              </a:rPr>
              <a:t>1.12: </a:t>
            </a:r>
            <a:r>
              <a:rPr lang="en-US" b="1" dirty="0" smtClean="0">
                <a:solidFill>
                  <a:srgbClr val="0000FF"/>
                </a:solidFill>
              </a:rPr>
              <a:t>a new MIE fund the full MAPS Vertex Detector, ~$</a:t>
            </a:r>
            <a:r>
              <a:rPr lang="en-US" b="1" dirty="0" smtClean="0">
                <a:solidFill>
                  <a:srgbClr val="0000FF"/>
                </a:solidFill>
              </a:rPr>
              <a:t>5M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9960" y="3207435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447800" y="1696537"/>
              <a:ext cx="6922255" cy="738664"/>
              <a:chOff x="1447800" y="1696537"/>
              <a:chExt cx="6922255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9400" y="1752600"/>
                <a:ext cx="536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7800" y="1752600"/>
                <a:ext cx="710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/>
                  <a:t>9</a:t>
                </a:r>
                <a:r>
                  <a:rPr lang="en-US" sz="1400" dirty="0" smtClean="0"/>
                  <a:t>/2016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6497192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</a:t>
            </a:r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dirty="0" smtClean="0">
                <a:solidFill>
                  <a:srgbClr val="FF0000"/>
                </a:solidFill>
              </a:rPr>
              <a:t>Stave Space frames </a:t>
            </a:r>
            <a:r>
              <a:rPr lang="en-US" sz="1400" dirty="0" smtClean="0">
                <a:solidFill>
                  <a:srgbClr val="FF0000"/>
                </a:solidFill>
              </a:rPr>
              <a:t>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 smtClean="0"/>
              <a:t>staves</a:t>
            </a:r>
            <a:r>
              <a:rPr lang="en-US" sz="1400" dirty="0"/>
              <a:t> </a:t>
            </a:r>
            <a:r>
              <a:rPr lang="en-US" sz="1400" dirty="0" smtClean="0"/>
              <a:t>and RU &amp; CRU </a:t>
            </a:r>
            <a:r>
              <a:rPr lang="en-US" sz="1400" dirty="0" smtClean="0"/>
              <a:t>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MVTX 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5005376" y="4359397"/>
              <a:ext cx="10735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 Assembly </a:t>
              </a:r>
            </a:p>
            <a:p>
              <a:pPr algn="ctr"/>
              <a:r>
                <a:rPr lang="en-US" sz="1100" dirty="0" smtClean="0"/>
                <a:t>&amp; Test @LBNL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95754" y="4389633"/>
            <a:ext cx="1372488" cy="697931"/>
            <a:chOff x="4877454" y="4355483"/>
            <a:chExt cx="1502297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877454" y="4362307"/>
              <a:ext cx="1502297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</a:t>
              </a:r>
              <a:r>
                <a:rPr lang="en-US" sz="1100" dirty="0" err="1" smtClean="0"/>
                <a:t>&amp;test</a:t>
              </a:r>
              <a:r>
                <a:rPr lang="en-US" sz="1100" dirty="0" smtClean="0"/>
                <a:t>  </a:t>
              </a:r>
              <a:r>
                <a:rPr lang="en-US" sz="1100" dirty="0" smtClean="0"/>
                <a:t>@CERN;</a:t>
              </a:r>
            </a:p>
            <a:p>
              <a:r>
                <a:rPr lang="en-US" sz="1100" dirty="0" smtClean="0"/>
                <a:t>RU/CRU </a:t>
              </a:r>
              <a:r>
                <a:rPr lang="en-US" sz="1100" dirty="0" smtClean="0"/>
                <a:t>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2EC3-BEDB-C141-B707-6750529FA41A}" type="datetime1">
              <a:rPr lang="en-US" smtClean="0"/>
              <a:t>4/18/17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Prod. 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676400"/>
            <a:ext cx="9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9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358"/>
            <a:ext cx="8229600" cy="1143000"/>
          </a:xfrm>
        </p:spPr>
        <p:txBody>
          <a:bodyPr/>
          <a:lstStyle/>
          <a:p>
            <a:r>
              <a:rPr lang="en-US" dirty="0" smtClean="0"/>
              <a:t>MVTX Project Status and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520" y="1177358"/>
            <a:ext cx="5634240" cy="545037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Pre-proposal submitted to DOE, 2/2017</a:t>
            </a:r>
          </a:p>
          <a:p>
            <a:pPr lvl="1"/>
            <a:r>
              <a:rPr lang="en-US" dirty="0" smtClean="0"/>
              <a:t>Follow-up discussions with DOE and BNL managers</a:t>
            </a:r>
          </a:p>
          <a:p>
            <a:pPr lvl="1"/>
            <a:r>
              <a:rPr lang="en-US" dirty="0" smtClean="0"/>
              <a:t>BNL appointed Maria to coordinate the project  </a:t>
            </a:r>
          </a:p>
          <a:p>
            <a:pPr lvl="1"/>
            <a:r>
              <a:rPr lang="en-US" dirty="0" smtClean="0"/>
              <a:t>Several meetings BNL/LANL/LBNL/MIT NP managers</a:t>
            </a:r>
          </a:p>
          <a:p>
            <a:endParaRPr lang="en-US" dirty="0" smtClean="0"/>
          </a:p>
          <a:p>
            <a:r>
              <a:rPr lang="en-US" dirty="0" smtClean="0"/>
              <a:t>Plan to </a:t>
            </a:r>
            <a:r>
              <a:rPr lang="en-US" dirty="0"/>
              <a:t>u</a:t>
            </a:r>
            <a:r>
              <a:rPr lang="en-US" dirty="0" smtClean="0"/>
              <a:t>pdate proposal to DOE, late 2017 </a:t>
            </a:r>
          </a:p>
          <a:p>
            <a:pPr lvl="1"/>
            <a:r>
              <a:rPr lang="en-US" dirty="0" smtClean="0"/>
              <a:t>Expanded science “CD0” +  Cost &amp; Schedule “CD1”</a:t>
            </a:r>
          </a:p>
          <a:p>
            <a:pPr lvl="1"/>
            <a:r>
              <a:rPr lang="en-US" dirty="0" smtClean="0"/>
              <a:t>Funding in FY18, stave production @CERN in Aug. </a:t>
            </a:r>
            <a:r>
              <a:rPr lang="en-US" dirty="0" smtClean="0"/>
              <a:t>2018+, ~6 months; other options being explored for stave production @CERN/CCNU for delayed funding</a:t>
            </a:r>
          </a:p>
          <a:p>
            <a:pPr lvl="1"/>
            <a:endParaRPr lang="en-US" dirty="0"/>
          </a:p>
          <a:p>
            <a:r>
              <a:rPr lang="en-US" dirty="0" smtClean="0"/>
              <a:t>BNL Director’s Review  ~July 2017</a:t>
            </a:r>
          </a:p>
          <a:p>
            <a:pPr lvl="1"/>
            <a:r>
              <a:rPr lang="en-US" dirty="0" smtClean="0"/>
              <a:t>Expanded science “CD0” +  Cost &amp; Schedule “CD1”</a:t>
            </a:r>
          </a:p>
          <a:p>
            <a:pPr lvl="1"/>
            <a:r>
              <a:rPr lang="en-US" dirty="0" smtClean="0"/>
              <a:t>A dry run mid/late June  </a:t>
            </a:r>
          </a:p>
          <a:p>
            <a:pPr lvl="1"/>
            <a:r>
              <a:rPr lang="en-US" dirty="0" smtClean="0"/>
              <a:t>DOE is OK with </a:t>
            </a:r>
            <a:r>
              <a:rPr lang="en-US" dirty="0" err="1" smtClean="0"/>
              <a:t>sPHENIX</a:t>
            </a:r>
            <a:r>
              <a:rPr lang="en-US" dirty="0" smtClean="0"/>
              <a:t> baseline w/o HF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Readout R&amp;D</a:t>
            </a:r>
          </a:p>
          <a:p>
            <a:pPr lvl="1"/>
            <a:r>
              <a:rPr lang="en-US" dirty="0" smtClean="0"/>
              <a:t>RU &amp; CRU</a:t>
            </a:r>
          </a:p>
          <a:p>
            <a:pPr lvl="1"/>
            <a:r>
              <a:rPr lang="en-US" dirty="0" smtClean="0"/>
              <a:t>System integration</a:t>
            </a:r>
          </a:p>
          <a:p>
            <a:pPr lvl="1"/>
            <a:endParaRPr lang="en-US" dirty="0"/>
          </a:p>
          <a:p>
            <a:r>
              <a:rPr lang="en-US" dirty="0" smtClean="0"/>
              <a:t>Mechanical integration task force </a:t>
            </a:r>
          </a:p>
          <a:p>
            <a:pPr lvl="1"/>
            <a:r>
              <a:rPr lang="en-US" dirty="0" smtClean="0"/>
              <a:t>Draft report available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sPHENIX-MVTX-Cover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60" y="1177358"/>
            <a:ext cx="3312240" cy="4286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58097">
            <a:off x="2171670" y="4920024"/>
            <a:ext cx="334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Proof of principle needed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before stave production, ~8/2018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1EBC-2468-894E-96CA-5AB938C55C48}" type="datetime1">
              <a:rPr lang="en-US" smtClean="0"/>
              <a:t>4/18/17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44"/>
            <a:ext cx="9144000" cy="824456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CD-1 Preparation and Review Schedule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FF"/>
                </a:solidFill>
              </a:rPr>
              <a:t>ALL DATES TENTATIVE</a:t>
            </a:r>
          </a:p>
          <a:p>
            <a:r>
              <a:rPr lang="en-US" sz="2000" b="1" dirty="0" smtClean="0"/>
              <a:t>sPHENIX CD-1 “Dry Run” with BNL internal Review committee (Jun 12-13)</a:t>
            </a:r>
          </a:p>
          <a:p>
            <a:pPr lvl="1"/>
            <a:r>
              <a:rPr lang="en-US" sz="1800" b="1" dirty="0" smtClean="0"/>
              <a:t>Review state of the documentation, Project files with drill down, project controls</a:t>
            </a:r>
          </a:p>
          <a:p>
            <a:pPr lvl="1"/>
            <a:r>
              <a:rPr lang="en-US" sz="1800" b="1" dirty="0" smtClean="0"/>
              <a:t>Tentatively scheduled for 1.5 days. Presentations June 12 , homework and close-out June 13. </a:t>
            </a:r>
          </a:p>
          <a:p>
            <a:pPr lvl="1"/>
            <a:r>
              <a:rPr lang="en-US" sz="1800" b="1" dirty="0" smtClean="0"/>
              <a:t>We will need some kind of practice the first week of June. Will wait until we see the charge before setting the agenda</a:t>
            </a:r>
          </a:p>
          <a:p>
            <a:r>
              <a:rPr lang="en-US" sz="2000" b="1" dirty="0" smtClean="0"/>
              <a:t>sPHENIX Director’s Review. (Week of Aug 7</a:t>
            </a:r>
            <a:r>
              <a:rPr lang="en-US" sz="2000" b="1" dirty="0" smtClean="0"/>
              <a:t>) </a:t>
            </a:r>
          </a:p>
          <a:p>
            <a:pPr lvl="1"/>
            <a:r>
              <a:rPr lang="en-US" sz="1400" b="1" dirty="0" smtClean="0"/>
              <a:t>Jay </a:t>
            </a:r>
            <a:r>
              <a:rPr lang="en-US" sz="1400" b="1" dirty="0" smtClean="0"/>
              <a:t>Marx will chair. Likely DOE will observe either Jim </a:t>
            </a:r>
            <a:r>
              <a:rPr lang="en-US" sz="1400" b="1" dirty="0" err="1" smtClean="0"/>
              <a:t>Sowinski</a:t>
            </a:r>
            <a:r>
              <a:rPr lang="en-US" sz="1400" b="1" dirty="0" smtClean="0"/>
              <a:t> or Elizabeth </a:t>
            </a:r>
            <a:r>
              <a:rPr lang="en-US" sz="1400" b="1" dirty="0" err="1" smtClean="0"/>
              <a:t>Bartosz</a:t>
            </a:r>
            <a:r>
              <a:rPr lang="en-US" sz="1400" b="1" dirty="0" smtClean="0"/>
              <a:t>.</a:t>
            </a:r>
          </a:p>
          <a:p>
            <a:pPr lvl="1"/>
            <a:r>
              <a:rPr lang="en-US" sz="1800" b="1" dirty="0" smtClean="0"/>
              <a:t>2.5 days. 1 day of plenary. 1 day of breakout. ½ day of report writing and close out</a:t>
            </a:r>
          </a:p>
          <a:p>
            <a:r>
              <a:rPr lang="en-US" sz="2000" b="1" dirty="0" smtClean="0"/>
              <a:t>DOE-OPA CD-1 Review (Week of Nov 6)</a:t>
            </a:r>
          </a:p>
          <a:p>
            <a:pPr lvl="1"/>
            <a:r>
              <a:rPr lang="en-US" sz="1800" b="1" dirty="0" smtClean="0"/>
              <a:t>Likely Ethan </a:t>
            </a:r>
            <a:r>
              <a:rPr lang="en-US" sz="1800" b="1" dirty="0" err="1" smtClean="0"/>
              <a:t>Merril</a:t>
            </a:r>
            <a:r>
              <a:rPr lang="en-US" sz="1800" b="1" dirty="0" smtClean="0"/>
              <a:t> from OPA will chair</a:t>
            </a:r>
          </a:p>
          <a:p>
            <a:pPr lvl="1"/>
            <a:r>
              <a:rPr lang="en-US" sz="1800" b="1" dirty="0"/>
              <a:t>2.5 days. 1 day of plenary. 1 day of breakout. ½ day of report writing and close out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1800" b="1" dirty="0" smtClean="0"/>
          </a:p>
          <a:p>
            <a:pPr lvl="1"/>
            <a:endParaRPr lang="en-US" sz="1800" b="1" dirty="0" smtClean="0"/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6EE3-1F56-CF4C-A065-A7774676C61B}" type="datetime1">
              <a:rPr lang="en-US" smtClean="0"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4BD0-57A0-4D93-867A-C9620BA3AE9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2407" y="1034534"/>
            <a:ext cx="316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Ed, L2 meeting 4/13/2017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130127">
            <a:off x="5978018" y="3425895"/>
            <a:ext cx="289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(MVTX “CD0”+”CD1”: ~July )</a:t>
            </a:r>
          </a:p>
        </p:txBody>
      </p:sp>
    </p:spTree>
    <p:extLst>
      <p:ext uri="{BB962C8B-B14F-4D97-AF65-F5344CB8AC3E}">
        <p14:creationId xmlns:p14="http://schemas.microsoft.com/office/powerpoint/2010/main" val="425927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621"/>
            <a:ext cx="8229600" cy="1012990"/>
          </a:xfrm>
        </p:spPr>
        <p:txBody>
          <a:bodyPr/>
          <a:lstStyle/>
          <a:p>
            <a:r>
              <a:rPr lang="en-US" dirty="0" smtClean="0"/>
              <a:t>Project Recent Activities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611"/>
            <a:ext cx="8229600" cy="50328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Meetings with Maria </a:t>
            </a:r>
            <a:r>
              <a:rPr lang="en-US" dirty="0" err="1" smtClean="0"/>
              <a:t>Chamizo</a:t>
            </a:r>
            <a:r>
              <a:rPr lang="en-US" dirty="0" smtClean="0"/>
              <a:t> </a:t>
            </a:r>
            <a:r>
              <a:rPr lang="en-US" dirty="0" err="1" smtClean="0"/>
              <a:t>Llatas</a:t>
            </a:r>
            <a:r>
              <a:rPr lang="en-US" dirty="0" smtClean="0"/>
              <a:t> of BNL Project Office </a:t>
            </a:r>
          </a:p>
          <a:p>
            <a:pPr lvl="1"/>
            <a:r>
              <a:rPr lang="en-US" dirty="0" smtClean="0"/>
              <a:t>Weekly LANL/LBNL/MIT/BNL phone meetings to discuss path toward reviews, project plan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 full day meeting 4/25 @BNL, LANL/LBNL/MIT</a:t>
            </a:r>
          </a:p>
          <a:p>
            <a:pPr lvl="1"/>
            <a:r>
              <a:rPr lang="en-US" dirty="0" smtClean="0"/>
              <a:t>Bi-weekly MVTX detector group meetings discussed  </a:t>
            </a:r>
          </a:p>
          <a:p>
            <a:pPr lvl="1"/>
            <a:r>
              <a:rPr lang="en-US" dirty="0" smtClean="0"/>
              <a:t>MVTX BNL Directors review: Science + C&amp;S </a:t>
            </a:r>
          </a:p>
          <a:p>
            <a:pPr lvl="2"/>
            <a:r>
              <a:rPr lang="en-US" dirty="0" smtClean="0"/>
              <a:t>~mid July,  </a:t>
            </a:r>
            <a:r>
              <a:rPr lang="en-US" dirty="0"/>
              <a:t>a</a:t>
            </a:r>
            <a:r>
              <a:rPr lang="en-US" dirty="0" smtClean="0"/>
              <a:t> dry run in late June  </a:t>
            </a:r>
          </a:p>
          <a:p>
            <a:pPr lvl="2"/>
            <a:r>
              <a:rPr lang="en-US" dirty="0" smtClean="0"/>
              <a:t>A draft charge of review, ~next week?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 and Schedule project file updated 4/7/2017</a:t>
            </a:r>
          </a:p>
          <a:p>
            <a:pPr lvl="1"/>
            <a:r>
              <a:rPr lang="en-US" dirty="0" smtClean="0"/>
              <a:t>LANL &amp; LBNL, detailed labor profile</a:t>
            </a:r>
          </a:p>
          <a:p>
            <a:pPr lvl="1"/>
            <a:r>
              <a:rPr lang="en-US" dirty="0" smtClean="0"/>
              <a:t>MIT,  discussed last week, some thoughts on mechanical integration issues</a:t>
            </a:r>
          </a:p>
          <a:p>
            <a:pPr lvl="2"/>
            <a:r>
              <a:rPr lang="en-US" dirty="0" smtClean="0"/>
              <a:t>MVTX as a standalone, NO modification of the service end </a:t>
            </a:r>
            <a:r>
              <a:rPr lang="en-US" dirty="0" err="1" smtClean="0"/>
              <a:t>etc</a:t>
            </a:r>
            <a:r>
              <a:rPr lang="en-US" dirty="0" smtClean="0"/>
              <a:t>; </a:t>
            </a:r>
          </a:p>
          <a:p>
            <a:pPr lvl="2"/>
            <a:r>
              <a:rPr lang="en-US" dirty="0" smtClean="0"/>
              <a:t>if other subsystems introduced, they work out integration issues</a:t>
            </a:r>
          </a:p>
          <a:p>
            <a:pPr lvl="2"/>
            <a:r>
              <a:rPr lang="en-US" dirty="0" smtClean="0"/>
              <a:t>Potential increase in cost &amp; schedule if include MVTX/INTT/TPC integration; tracking integration task force report  available soon?</a:t>
            </a:r>
          </a:p>
          <a:p>
            <a:pPr lvl="1"/>
            <a:r>
              <a:rPr lang="en-US" dirty="0" smtClean="0"/>
              <a:t>Other institutions, in progress  </a:t>
            </a:r>
          </a:p>
          <a:p>
            <a:pPr lvl="1"/>
            <a:r>
              <a:rPr lang="en-US" dirty="0" smtClean="0"/>
              <a:t>DOE wants to keep the fund below $5M, possibly from some redirected $$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7148" y="5736879"/>
            <a:ext cx="615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hlinkClick r:id="rId2"/>
              </a:rPr>
              <a:t>Project webpage: BOE, WBS, project file </a:t>
            </a:r>
          </a:p>
          <a:p>
            <a:pPr lvl="1"/>
            <a:r>
              <a:rPr lang="en-US" dirty="0" smtClean="0">
                <a:hlinkClick r:id="rId3"/>
              </a:rPr>
              <a:t>https://p25ext.lanl.gov/maps/mvtx/mvtx.html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B10D-9068-B544-AB70-34E078BA2D11}" type="datetime1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066"/>
          </a:xfrm>
        </p:spPr>
        <p:txBody>
          <a:bodyPr/>
          <a:lstStyle/>
          <a:p>
            <a:r>
              <a:rPr lang="en-US" dirty="0" smtClean="0"/>
              <a:t>MVTX R&amp;D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066"/>
            <a:ext cx="8229600" cy="53312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Readout R&amp;D</a:t>
            </a:r>
          </a:p>
          <a:p>
            <a:pPr lvl="1"/>
            <a:r>
              <a:rPr lang="en-US" dirty="0" err="1" smtClean="0"/>
              <a:t>Workfest</a:t>
            </a:r>
            <a:r>
              <a:rPr lang="en-US" dirty="0" smtClean="0"/>
              <a:t> @UT-Austin, 4/19-20</a:t>
            </a:r>
          </a:p>
          <a:p>
            <a:pPr lvl="1"/>
            <a:r>
              <a:rPr lang="en-US" dirty="0" smtClean="0"/>
              <a:t>LANL MOSAIC test bench setup in progress </a:t>
            </a:r>
          </a:p>
          <a:p>
            <a:pPr lvl="1"/>
            <a:r>
              <a:rPr lang="en-US" dirty="0" smtClean="0"/>
              <a:t>RUv1 available in May, will be used for LDRD telescope</a:t>
            </a:r>
          </a:p>
          <a:p>
            <a:pPr lvl="1"/>
            <a:r>
              <a:rPr lang="en-US" dirty="0" smtClean="0"/>
              <a:t>CRU being prototyped with Altera evaluation boards, able to communicate with the board;  </a:t>
            </a:r>
          </a:p>
          <a:p>
            <a:pPr lvl="1"/>
            <a:r>
              <a:rPr lang="en-US" dirty="0" smtClean="0"/>
              <a:t>BNL/ATLAS FELIX being evaluated as an alternative </a:t>
            </a:r>
          </a:p>
          <a:p>
            <a:pPr lvl="2"/>
            <a:r>
              <a:rPr lang="en-US" dirty="0" smtClean="0"/>
              <a:t>Computer arrived, fibers/cables ordered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btain one FELIX in a few weeks  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tave production for LDRD telescope</a:t>
            </a:r>
          </a:p>
          <a:p>
            <a:pPr lvl="1"/>
            <a:r>
              <a:rPr lang="en-US" dirty="0" smtClean="0"/>
              <a:t>ALICE Stave Production Readiness Review 4/27, prod. Starts in May</a:t>
            </a:r>
          </a:p>
          <a:p>
            <a:pPr lvl="1"/>
            <a:r>
              <a:rPr lang="en-US" dirty="0" smtClean="0"/>
              <a:t>LANL people do assembly </a:t>
            </a:r>
            <a:r>
              <a:rPr lang="en-US" dirty="0"/>
              <a:t>and test at CERN, May – Sept. 2017 </a:t>
            </a:r>
          </a:p>
          <a:p>
            <a:pPr lvl="1"/>
            <a:endParaRPr lang="en-US" dirty="0"/>
          </a:p>
          <a:p>
            <a:r>
              <a:rPr lang="en-US" dirty="0" smtClean="0"/>
              <a:t>Project C&amp;S – work in progress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etailed commitment from each institutions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More work after BNL meeting w/ Project Office,  4/25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Tracker integration task force, led by Mickey </a:t>
            </a:r>
          </a:p>
          <a:p>
            <a:pPr lvl="1"/>
            <a:r>
              <a:rPr lang="en-US" dirty="0" smtClean="0"/>
              <a:t>MVTX + INTT + TPC mechanical integration issues</a:t>
            </a:r>
          </a:p>
          <a:p>
            <a:pPr lvl="1"/>
            <a:r>
              <a:rPr lang="en-US" dirty="0" smtClean="0"/>
              <a:t>Identify the major tasks, </a:t>
            </a:r>
            <a:r>
              <a:rPr lang="en-US" dirty="0" smtClean="0"/>
              <a:t>draft available now, final report </a:t>
            </a:r>
            <a:r>
              <a:rPr lang="en-US" dirty="0" smtClean="0"/>
              <a:t>due </a:t>
            </a:r>
            <a:r>
              <a:rPr lang="en-US" dirty="0" smtClean="0"/>
              <a:t>early May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esources will be </a:t>
            </a:r>
            <a:r>
              <a:rPr lang="en-US" dirty="0" smtClean="0"/>
              <a:t>worked out </a:t>
            </a:r>
            <a:r>
              <a:rPr lang="en-US" dirty="0" smtClean="0"/>
              <a:t>later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E53-68B2-1142-A9DF-8535C4FF0D43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for the BNL Director’s Review Physics/Detector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149"/>
            <a:ext cx="8229600" cy="41961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Produce preliminary by early June, prepare for a dry run in mid/late June </a:t>
            </a:r>
          </a:p>
          <a:p>
            <a:pPr lvl="1"/>
            <a:r>
              <a:rPr lang="en-US" dirty="0" smtClean="0"/>
              <a:t>B hadron physics </a:t>
            </a:r>
          </a:p>
          <a:p>
            <a:pPr lvl="1"/>
            <a:r>
              <a:rPr lang="en-US" dirty="0" smtClean="0"/>
              <a:t>B-jet physics </a:t>
            </a:r>
          </a:p>
          <a:p>
            <a:pPr lvl="1"/>
            <a:r>
              <a:rPr lang="en-US" dirty="0" smtClean="0"/>
              <a:t>Detector performance plots</a:t>
            </a:r>
          </a:p>
          <a:p>
            <a:endParaRPr lang="en-US" dirty="0"/>
          </a:p>
          <a:p>
            <a:r>
              <a:rPr lang="en-US" dirty="0" smtClean="0"/>
              <a:t>To be ready for BNL Directors Review in July</a:t>
            </a:r>
          </a:p>
          <a:p>
            <a:pPr lvl="1"/>
            <a:r>
              <a:rPr lang="en-US" dirty="0" smtClean="0"/>
              <a:t>Money plots for the proposal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026A-2220-3447-83E2-68CE1871C24E}" type="datetime1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Workfest @UT-Austin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156899">
            <a:off x="6246636" y="3409692"/>
            <a:ext cx="213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HF-Jet Topical Group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1893</Words>
  <Application>Microsoft Macintosh PowerPoint</Application>
  <PresentationFormat>On-screen Show (4:3)</PresentationFormat>
  <Paragraphs>332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MVTX: WBS 1.12</vt:lpstr>
      <vt:lpstr>sPHENIX MAPS-based Vertex Detector (MVTX)</vt:lpstr>
      <vt:lpstr>Scope of the MVTX Project</vt:lpstr>
      <vt:lpstr>Project Tasks and Timeline</vt:lpstr>
      <vt:lpstr>MVTX Project Status and Plan</vt:lpstr>
      <vt:lpstr>CD-1 Preparation and Review Schedule</vt:lpstr>
      <vt:lpstr>Project Recent Activities </vt:lpstr>
      <vt:lpstr>MVTX R&amp;D Status</vt:lpstr>
      <vt:lpstr>Prepare for the BNL Director’s Review Physics/Detector Simulations</vt:lpstr>
      <vt:lpstr>HF-Jet TG 4/12/2017</vt:lpstr>
      <vt:lpstr>PowerPoint Presentation</vt:lpstr>
      <vt:lpstr>PowerPoint Presentation</vt:lpstr>
      <vt:lpstr>MVTX Proposal Discussion @BNL 04/25/2017 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Project Status and Plan</dc:title>
  <dc:creator>Ming Liu</dc:creator>
  <cp:lastModifiedBy>Ming Liu</cp:lastModifiedBy>
  <cp:revision>46</cp:revision>
  <dcterms:created xsi:type="dcterms:W3CDTF">2017-04-18T04:35:43Z</dcterms:created>
  <dcterms:modified xsi:type="dcterms:W3CDTF">2017-04-19T04:59:41Z</dcterms:modified>
</cp:coreProperties>
</file>