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tiff" ContentType="image/tiff"/>
  <Default Extension="rels" ContentType="application/vnd.openxmlformats-package.relationships+xml"/>
  <Default Extension="wdp" ContentType="image/vnd.ms-photo"/>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32"/>
  </p:notesMasterIdLst>
  <p:sldIdLst>
    <p:sldId id="259" r:id="rId2"/>
    <p:sldId id="256" r:id="rId3"/>
    <p:sldId id="257" r:id="rId4"/>
    <p:sldId id="258" r:id="rId5"/>
    <p:sldId id="261" r:id="rId6"/>
    <p:sldId id="262" r:id="rId7"/>
    <p:sldId id="260" r:id="rId8"/>
    <p:sldId id="281" r:id="rId9"/>
    <p:sldId id="267" r:id="rId10"/>
    <p:sldId id="280" r:id="rId11"/>
    <p:sldId id="270" r:id="rId12"/>
    <p:sldId id="279" r:id="rId13"/>
    <p:sldId id="286" r:id="rId14"/>
    <p:sldId id="271" r:id="rId15"/>
    <p:sldId id="278" r:id="rId16"/>
    <p:sldId id="273" r:id="rId17"/>
    <p:sldId id="274" r:id="rId18"/>
    <p:sldId id="264" r:id="rId19"/>
    <p:sldId id="275" r:id="rId20"/>
    <p:sldId id="276" r:id="rId21"/>
    <p:sldId id="277" r:id="rId22"/>
    <p:sldId id="268" r:id="rId23"/>
    <p:sldId id="269" r:id="rId24"/>
    <p:sldId id="265" r:id="rId25"/>
    <p:sldId id="266" r:id="rId26"/>
    <p:sldId id="282" r:id="rId27"/>
    <p:sldId id="283" r:id="rId28"/>
    <p:sldId id="284" r:id="rId29"/>
    <p:sldId id="287" r:id="rId30"/>
    <p:sldId id="285"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39"/>
    <p:restoredTop sz="86333"/>
  </p:normalViewPr>
  <p:slideViewPr>
    <p:cSldViewPr snapToGrid="0" snapToObjects="1">
      <p:cViewPr varScale="1">
        <p:scale>
          <a:sx n="72" d="100"/>
          <a:sy n="72" d="100"/>
        </p:scale>
        <p:origin x="224" y="448"/>
      </p:cViewPr>
      <p:guideLst/>
    </p:cSldViewPr>
  </p:slideViewPr>
  <p:outlineViewPr>
    <p:cViewPr>
      <p:scale>
        <a:sx n="33" d="100"/>
        <a:sy n="33" d="100"/>
      </p:scale>
      <p:origin x="0" y="-6744"/>
    </p:cViewPr>
  </p:outlineViewPr>
  <p:notesTextViewPr>
    <p:cViewPr>
      <p:scale>
        <a:sx n="1" d="1"/>
        <a:sy n="1" d="1"/>
      </p:scale>
      <p:origin x="0" y="0"/>
    </p:cViewPr>
  </p:notesTextViewPr>
  <p:sorterViewPr>
    <p:cViewPr>
      <p:scale>
        <a:sx n="140" d="100"/>
        <a:sy n="140"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notesMaster" Target="notesMasters/notes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246130-4A66-0F40-9D6E-025D37B9D504}" type="datetimeFigureOut">
              <a:rPr lang="en-US" smtClean="0"/>
              <a:t>12/4/17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356C6A-973B-C24F-A107-248192330ED9}" type="slidenum">
              <a:rPr lang="en-US" smtClean="0"/>
              <a:t>‹#›</a:t>
            </a:fld>
            <a:endParaRPr lang="en-US"/>
          </a:p>
        </p:txBody>
      </p:sp>
    </p:spTree>
    <p:extLst>
      <p:ext uri="{BB962C8B-B14F-4D97-AF65-F5344CB8AC3E}">
        <p14:creationId xmlns:p14="http://schemas.microsoft.com/office/powerpoint/2010/main" val="9336053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356C6A-973B-C24F-A107-248192330ED9}" type="slidenum">
              <a:rPr lang="en-US" smtClean="0"/>
              <a:t>4</a:t>
            </a:fld>
            <a:endParaRPr lang="en-US"/>
          </a:p>
        </p:txBody>
      </p:sp>
    </p:spTree>
    <p:extLst>
      <p:ext uri="{BB962C8B-B14F-4D97-AF65-F5344CB8AC3E}">
        <p14:creationId xmlns:p14="http://schemas.microsoft.com/office/powerpoint/2010/main" val="10672154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4A2712-C0B1-B047-95F3-D8FE65ECF83B}" type="slidenum">
              <a:rPr lang="en-US" smtClean="0"/>
              <a:t>16</a:t>
            </a:fld>
            <a:endParaRPr lang="en-US"/>
          </a:p>
        </p:txBody>
      </p:sp>
    </p:spTree>
    <p:extLst>
      <p:ext uri="{BB962C8B-B14F-4D97-AF65-F5344CB8AC3E}">
        <p14:creationId xmlns:p14="http://schemas.microsoft.com/office/powerpoint/2010/main" val="5469635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4A2712-C0B1-B047-95F3-D8FE65ECF83B}" type="slidenum">
              <a:rPr lang="en-US" smtClean="0"/>
              <a:t>21</a:t>
            </a:fld>
            <a:endParaRPr lang="en-US"/>
          </a:p>
        </p:txBody>
      </p:sp>
    </p:spTree>
    <p:extLst>
      <p:ext uri="{BB962C8B-B14F-4D97-AF65-F5344CB8AC3E}">
        <p14:creationId xmlns:p14="http://schemas.microsoft.com/office/powerpoint/2010/main" val="12976116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D097395-C16D-0D43-805B-EF772820DA70}" type="datetime1">
              <a:rPr lang="en-US" smtClean="0"/>
              <a:t>12/4/17</a:t>
            </a:fld>
            <a:endParaRPr lang="en-US"/>
          </a:p>
        </p:txBody>
      </p:sp>
      <p:sp>
        <p:nvSpPr>
          <p:cNvPr id="5" name="Footer Placeholder 4"/>
          <p:cNvSpPr>
            <a:spLocks noGrp="1"/>
          </p:cNvSpPr>
          <p:nvPr>
            <p:ph type="ftr" sz="quarter" idx="11"/>
          </p:nvPr>
        </p:nvSpPr>
        <p:spPr/>
        <p:txBody>
          <a:bodyPr/>
          <a:lstStyle/>
          <a:p>
            <a:r>
              <a:rPr lang="en-US" smtClean="0"/>
              <a:t>MVTX &amp; HF-Jet Workfest @Santa Fe, NM</a:t>
            </a:r>
            <a:endParaRPr lang="en-US"/>
          </a:p>
        </p:txBody>
      </p:sp>
      <p:sp>
        <p:nvSpPr>
          <p:cNvPr id="6" name="Slide Number Placeholder 5"/>
          <p:cNvSpPr>
            <a:spLocks noGrp="1"/>
          </p:cNvSpPr>
          <p:nvPr>
            <p:ph type="sldNum" sz="quarter" idx="12"/>
          </p:nvPr>
        </p:nvSpPr>
        <p:spPr/>
        <p:txBody>
          <a:bodyPr/>
          <a:lstStyle/>
          <a:p>
            <a:fld id="{A37BE454-496B-2843-8243-E1E572729E35}" type="slidenum">
              <a:rPr lang="en-US" smtClean="0"/>
              <a:t>‹#›</a:t>
            </a:fld>
            <a:endParaRPr lang="en-US"/>
          </a:p>
        </p:txBody>
      </p:sp>
    </p:spTree>
    <p:extLst>
      <p:ext uri="{BB962C8B-B14F-4D97-AF65-F5344CB8AC3E}">
        <p14:creationId xmlns:p14="http://schemas.microsoft.com/office/powerpoint/2010/main" val="2335651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6BC1AA-6158-CE44-96C2-78D043B0BE36}" type="datetime1">
              <a:rPr lang="en-US" smtClean="0"/>
              <a:t>12/4/17</a:t>
            </a:fld>
            <a:endParaRPr lang="en-US"/>
          </a:p>
        </p:txBody>
      </p:sp>
      <p:sp>
        <p:nvSpPr>
          <p:cNvPr id="5" name="Footer Placeholder 4"/>
          <p:cNvSpPr>
            <a:spLocks noGrp="1"/>
          </p:cNvSpPr>
          <p:nvPr>
            <p:ph type="ftr" sz="quarter" idx="11"/>
          </p:nvPr>
        </p:nvSpPr>
        <p:spPr/>
        <p:txBody>
          <a:bodyPr/>
          <a:lstStyle/>
          <a:p>
            <a:r>
              <a:rPr lang="en-US" smtClean="0"/>
              <a:t>MVTX &amp; HF-Jet Workfest @Santa Fe, NM</a:t>
            </a:r>
            <a:endParaRPr lang="en-US"/>
          </a:p>
        </p:txBody>
      </p:sp>
      <p:sp>
        <p:nvSpPr>
          <p:cNvPr id="6" name="Slide Number Placeholder 5"/>
          <p:cNvSpPr>
            <a:spLocks noGrp="1"/>
          </p:cNvSpPr>
          <p:nvPr>
            <p:ph type="sldNum" sz="quarter" idx="12"/>
          </p:nvPr>
        </p:nvSpPr>
        <p:spPr/>
        <p:txBody>
          <a:bodyPr/>
          <a:lstStyle/>
          <a:p>
            <a:fld id="{A37BE454-496B-2843-8243-E1E572729E35}" type="slidenum">
              <a:rPr lang="en-US" smtClean="0"/>
              <a:t>‹#›</a:t>
            </a:fld>
            <a:endParaRPr lang="en-US"/>
          </a:p>
        </p:txBody>
      </p:sp>
    </p:spTree>
    <p:extLst>
      <p:ext uri="{BB962C8B-B14F-4D97-AF65-F5344CB8AC3E}">
        <p14:creationId xmlns:p14="http://schemas.microsoft.com/office/powerpoint/2010/main" val="17395080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8792D6F-E00C-9940-8710-BA684B65820B}" type="datetime1">
              <a:rPr lang="en-US" smtClean="0"/>
              <a:t>12/4/17</a:t>
            </a:fld>
            <a:endParaRPr lang="en-US"/>
          </a:p>
        </p:txBody>
      </p:sp>
      <p:sp>
        <p:nvSpPr>
          <p:cNvPr id="5" name="Footer Placeholder 4"/>
          <p:cNvSpPr>
            <a:spLocks noGrp="1"/>
          </p:cNvSpPr>
          <p:nvPr>
            <p:ph type="ftr" sz="quarter" idx="11"/>
          </p:nvPr>
        </p:nvSpPr>
        <p:spPr/>
        <p:txBody>
          <a:bodyPr/>
          <a:lstStyle/>
          <a:p>
            <a:r>
              <a:rPr lang="en-US" smtClean="0"/>
              <a:t>MVTX &amp; HF-Jet Workfest @Santa Fe, NM</a:t>
            </a:r>
            <a:endParaRPr lang="en-US"/>
          </a:p>
        </p:txBody>
      </p:sp>
      <p:sp>
        <p:nvSpPr>
          <p:cNvPr id="6" name="Slide Number Placeholder 5"/>
          <p:cNvSpPr>
            <a:spLocks noGrp="1"/>
          </p:cNvSpPr>
          <p:nvPr>
            <p:ph type="sldNum" sz="quarter" idx="12"/>
          </p:nvPr>
        </p:nvSpPr>
        <p:spPr/>
        <p:txBody>
          <a:bodyPr/>
          <a:lstStyle/>
          <a:p>
            <a:fld id="{A37BE454-496B-2843-8243-E1E572729E35}" type="slidenum">
              <a:rPr lang="en-US" smtClean="0"/>
              <a:t>‹#›</a:t>
            </a:fld>
            <a:endParaRPr lang="en-US"/>
          </a:p>
        </p:txBody>
      </p:sp>
    </p:spTree>
    <p:extLst>
      <p:ext uri="{BB962C8B-B14F-4D97-AF65-F5344CB8AC3E}">
        <p14:creationId xmlns:p14="http://schemas.microsoft.com/office/powerpoint/2010/main" val="68972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b="1"/>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70A9B3-66AC-8841-9360-C1D000CF1D8C}" type="datetime1">
              <a:rPr lang="en-US" smtClean="0"/>
              <a:t>12/4/17</a:t>
            </a:fld>
            <a:endParaRPr lang="en-US"/>
          </a:p>
        </p:txBody>
      </p:sp>
      <p:sp>
        <p:nvSpPr>
          <p:cNvPr id="5" name="Footer Placeholder 4"/>
          <p:cNvSpPr>
            <a:spLocks noGrp="1"/>
          </p:cNvSpPr>
          <p:nvPr>
            <p:ph type="ftr" sz="quarter" idx="11"/>
          </p:nvPr>
        </p:nvSpPr>
        <p:spPr/>
        <p:txBody>
          <a:bodyPr/>
          <a:lstStyle/>
          <a:p>
            <a:r>
              <a:rPr lang="en-US" smtClean="0"/>
              <a:t>MVTX &amp; HF-Jet Workfest @Santa Fe, NM</a:t>
            </a:r>
            <a:endParaRPr lang="en-US"/>
          </a:p>
        </p:txBody>
      </p:sp>
      <p:sp>
        <p:nvSpPr>
          <p:cNvPr id="6" name="Slide Number Placeholder 5"/>
          <p:cNvSpPr>
            <a:spLocks noGrp="1"/>
          </p:cNvSpPr>
          <p:nvPr>
            <p:ph type="sldNum" sz="quarter" idx="12"/>
          </p:nvPr>
        </p:nvSpPr>
        <p:spPr/>
        <p:txBody>
          <a:bodyPr/>
          <a:lstStyle/>
          <a:p>
            <a:fld id="{A37BE454-496B-2843-8243-E1E572729E35}" type="slidenum">
              <a:rPr lang="en-US" smtClean="0"/>
              <a:t>‹#›</a:t>
            </a:fld>
            <a:endParaRPr lang="en-US"/>
          </a:p>
        </p:txBody>
      </p:sp>
    </p:spTree>
    <p:extLst>
      <p:ext uri="{BB962C8B-B14F-4D97-AF65-F5344CB8AC3E}">
        <p14:creationId xmlns:p14="http://schemas.microsoft.com/office/powerpoint/2010/main" val="20767017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41F9A82-FC3F-CB40-82F7-BC020EF84A4F}" type="datetime1">
              <a:rPr lang="en-US" smtClean="0"/>
              <a:t>12/4/17</a:t>
            </a:fld>
            <a:endParaRPr lang="en-US"/>
          </a:p>
        </p:txBody>
      </p:sp>
      <p:sp>
        <p:nvSpPr>
          <p:cNvPr id="5" name="Footer Placeholder 4"/>
          <p:cNvSpPr>
            <a:spLocks noGrp="1"/>
          </p:cNvSpPr>
          <p:nvPr>
            <p:ph type="ftr" sz="quarter" idx="11"/>
          </p:nvPr>
        </p:nvSpPr>
        <p:spPr/>
        <p:txBody>
          <a:bodyPr/>
          <a:lstStyle/>
          <a:p>
            <a:r>
              <a:rPr lang="en-US" smtClean="0"/>
              <a:t>MVTX &amp; HF-Jet Workfest @Santa Fe, NM</a:t>
            </a:r>
            <a:endParaRPr lang="en-US"/>
          </a:p>
        </p:txBody>
      </p:sp>
      <p:sp>
        <p:nvSpPr>
          <p:cNvPr id="6" name="Slide Number Placeholder 5"/>
          <p:cNvSpPr>
            <a:spLocks noGrp="1"/>
          </p:cNvSpPr>
          <p:nvPr>
            <p:ph type="sldNum" sz="quarter" idx="12"/>
          </p:nvPr>
        </p:nvSpPr>
        <p:spPr/>
        <p:txBody>
          <a:bodyPr/>
          <a:lstStyle/>
          <a:p>
            <a:fld id="{A37BE454-496B-2843-8243-E1E572729E35}" type="slidenum">
              <a:rPr lang="en-US" smtClean="0"/>
              <a:t>‹#›</a:t>
            </a:fld>
            <a:endParaRPr lang="en-US"/>
          </a:p>
        </p:txBody>
      </p:sp>
    </p:spTree>
    <p:extLst>
      <p:ext uri="{BB962C8B-B14F-4D97-AF65-F5344CB8AC3E}">
        <p14:creationId xmlns:p14="http://schemas.microsoft.com/office/powerpoint/2010/main" val="74059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5F32032-0217-6A49-AC2D-92F134E647CC}" type="datetime1">
              <a:rPr lang="en-US" smtClean="0"/>
              <a:t>12/4/17</a:t>
            </a:fld>
            <a:endParaRPr lang="en-US"/>
          </a:p>
        </p:txBody>
      </p:sp>
      <p:sp>
        <p:nvSpPr>
          <p:cNvPr id="6" name="Footer Placeholder 5"/>
          <p:cNvSpPr>
            <a:spLocks noGrp="1"/>
          </p:cNvSpPr>
          <p:nvPr>
            <p:ph type="ftr" sz="quarter" idx="11"/>
          </p:nvPr>
        </p:nvSpPr>
        <p:spPr/>
        <p:txBody>
          <a:bodyPr/>
          <a:lstStyle/>
          <a:p>
            <a:r>
              <a:rPr lang="en-US" smtClean="0"/>
              <a:t>MVTX &amp; HF-Jet Workfest @Santa Fe, NM</a:t>
            </a:r>
            <a:endParaRPr lang="en-US"/>
          </a:p>
        </p:txBody>
      </p:sp>
      <p:sp>
        <p:nvSpPr>
          <p:cNvPr id="7" name="Slide Number Placeholder 6"/>
          <p:cNvSpPr>
            <a:spLocks noGrp="1"/>
          </p:cNvSpPr>
          <p:nvPr>
            <p:ph type="sldNum" sz="quarter" idx="12"/>
          </p:nvPr>
        </p:nvSpPr>
        <p:spPr/>
        <p:txBody>
          <a:bodyPr/>
          <a:lstStyle/>
          <a:p>
            <a:fld id="{A37BE454-496B-2843-8243-E1E572729E35}" type="slidenum">
              <a:rPr lang="en-US" smtClean="0"/>
              <a:t>‹#›</a:t>
            </a:fld>
            <a:endParaRPr lang="en-US"/>
          </a:p>
        </p:txBody>
      </p:sp>
    </p:spTree>
    <p:extLst>
      <p:ext uri="{BB962C8B-B14F-4D97-AF65-F5344CB8AC3E}">
        <p14:creationId xmlns:p14="http://schemas.microsoft.com/office/powerpoint/2010/main" val="13289345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AF52F5B-481D-4E44-A3A6-70BB6E69BDB3}" type="datetime1">
              <a:rPr lang="en-US" smtClean="0"/>
              <a:t>12/4/17</a:t>
            </a:fld>
            <a:endParaRPr lang="en-US"/>
          </a:p>
        </p:txBody>
      </p:sp>
      <p:sp>
        <p:nvSpPr>
          <p:cNvPr id="8" name="Footer Placeholder 7"/>
          <p:cNvSpPr>
            <a:spLocks noGrp="1"/>
          </p:cNvSpPr>
          <p:nvPr>
            <p:ph type="ftr" sz="quarter" idx="11"/>
          </p:nvPr>
        </p:nvSpPr>
        <p:spPr/>
        <p:txBody>
          <a:bodyPr/>
          <a:lstStyle/>
          <a:p>
            <a:r>
              <a:rPr lang="en-US" smtClean="0"/>
              <a:t>MVTX &amp; HF-Jet Workfest @Santa Fe, NM</a:t>
            </a:r>
            <a:endParaRPr lang="en-US"/>
          </a:p>
        </p:txBody>
      </p:sp>
      <p:sp>
        <p:nvSpPr>
          <p:cNvPr id="9" name="Slide Number Placeholder 8"/>
          <p:cNvSpPr>
            <a:spLocks noGrp="1"/>
          </p:cNvSpPr>
          <p:nvPr>
            <p:ph type="sldNum" sz="quarter" idx="12"/>
          </p:nvPr>
        </p:nvSpPr>
        <p:spPr/>
        <p:txBody>
          <a:bodyPr/>
          <a:lstStyle/>
          <a:p>
            <a:fld id="{A37BE454-496B-2843-8243-E1E572729E35}" type="slidenum">
              <a:rPr lang="en-US" smtClean="0"/>
              <a:t>‹#›</a:t>
            </a:fld>
            <a:endParaRPr lang="en-US"/>
          </a:p>
        </p:txBody>
      </p:sp>
    </p:spTree>
    <p:extLst>
      <p:ext uri="{BB962C8B-B14F-4D97-AF65-F5344CB8AC3E}">
        <p14:creationId xmlns:p14="http://schemas.microsoft.com/office/powerpoint/2010/main" val="15727505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0669625-C4F0-4141-9C7C-2DA7D16DCE90}" type="datetime1">
              <a:rPr lang="en-US" smtClean="0"/>
              <a:t>12/4/17</a:t>
            </a:fld>
            <a:endParaRPr lang="en-US"/>
          </a:p>
        </p:txBody>
      </p:sp>
      <p:sp>
        <p:nvSpPr>
          <p:cNvPr id="4" name="Footer Placeholder 3"/>
          <p:cNvSpPr>
            <a:spLocks noGrp="1"/>
          </p:cNvSpPr>
          <p:nvPr>
            <p:ph type="ftr" sz="quarter" idx="11"/>
          </p:nvPr>
        </p:nvSpPr>
        <p:spPr/>
        <p:txBody>
          <a:bodyPr/>
          <a:lstStyle/>
          <a:p>
            <a:r>
              <a:rPr lang="en-US" smtClean="0"/>
              <a:t>MVTX &amp; HF-Jet Workfest @Santa Fe, NM</a:t>
            </a:r>
            <a:endParaRPr lang="en-US"/>
          </a:p>
        </p:txBody>
      </p:sp>
      <p:sp>
        <p:nvSpPr>
          <p:cNvPr id="5" name="Slide Number Placeholder 4"/>
          <p:cNvSpPr>
            <a:spLocks noGrp="1"/>
          </p:cNvSpPr>
          <p:nvPr>
            <p:ph type="sldNum" sz="quarter" idx="12"/>
          </p:nvPr>
        </p:nvSpPr>
        <p:spPr/>
        <p:txBody>
          <a:bodyPr/>
          <a:lstStyle/>
          <a:p>
            <a:fld id="{A37BE454-496B-2843-8243-E1E572729E35}" type="slidenum">
              <a:rPr lang="en-US" smtClean="0"/>
              <a:t>‹#›</a:t>
            </a:fld>
            <a:endParaRPr lang="en-US"/>
          </a:p>
        </p:txBody>
      </p:sp>
    </p:spTree>
    <p:extLst>
      <p:ext uri="{BB962C8B-B14F-4D97-AF65-F5344CB8AC3E}">
        <p14:creationId xmlns:p14="http://schemas.microsoft.com/office/powerpoint/2010/main" val="19893295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46236C-B81E-0E46-A65C-AA9CADC3F71F}" type="datetime1">
              <a:rPr lang="en-US" smtClean="0"/>
              <a:t>12/4/17</a:t>
            </a:fld>
            <a:endParaRPr lang="en-US"/>
          </a:p>
        </p:txBody>
      </p:sp>
      <p:sp>
        <p:nvSpPr>
          <p:cNvPr id="3" name="Footer Placeholder 2"/>
          <p:cNvSpPr>
            <a:spLocks noGrp="1"/>
          </p:cNvSpPr>
          <p:nvPr>
            <p:ph type="ftr" sz="quarter" idx="11"/>
          </p:nvPr>
        </p:nvSpPr>
        <p:spPr/>
        <p:txBody>
          <a:bodyPr/>
          <a:lstStyle/>
          <a:p>
            <a:r>
              <a:rPr lang="en-US" smtClean="0"/>
              <a:t>MVTX &amp; HF-Jet Workfest @Santa Fe, NM</a:t>
            </a:r>
            <a:endParaRPr lang="en-US"/>
          </a:p>
        </p:txBody>
      </p:sp>
      <p:sp>
        <p:nvSpPr>
          <p:cNvPr id="4" name="Slide Number Placeholder 3"/>
          <p:cNvSpPr>
            <a:spLocks noGrp="1"/>
          </p:cNvSpPr>
          <p:nvPr>
            <p:ph type="sldNum" sz="quarter" idx="12"/>
          </p:nvPr>
        </p:nvSpPr>
        <p:spPr/>
        <p:txBody>
          <a:bodyPr/>
          <a:lstStyle/>
          <a:p>
            <a:fld id="{A37BE454-496B-2843-8243-E1E572729E35}" type="slidenum">
              <a:rPr lang="en-US" smtClean="0"/>
              <a:t>‹#›</a:t>
            </a:fld>
            <a:endParaRPr lang="en-US"/>
          </a:p>
        </p:txBody>
      </p:sp>
    </p:spTree>
    <p:extLst>
      <p:ext uri="{BB962C8B-B14F-4D97-AF65-F5344CB8AC3E}">
        <p14:creationId xmlns:p14="http://schemas.microsoft.com/office/powerpoint/2010/main" val="4895526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D327D0F-0FA0-A449-9576-A5ECE477A620}" type="datetime1">
              <a:rPr lang="en-US" smtClean="0"/>
              <a:t>12/4/17</a:t>
            </a:fld>
            <a:endParaRPr lang="en-US"/>
          </a:p>
        </p:txBody>
      </p:sp>
      <p:sp>
        <p:nvSpPr>
          <p:cNvPr id="6" name="Footer Placeholder 5"/>
          <p:cNvSpPr>
            <a:spLocks noGrp="1"/>
          </p:cNvSpPr>
          <p:nvPr>
            <p:ph type="ftr" sz="quarter" idx="11"/>
          </p:nvPr>
        </p:nvSpPr>
        <p:spPr/>
        <p:txBody>
          <a:bodyPr/>
          <a:lstStyle/>
          <a:p>
            <a:r>
              <a:rPr lang="en-US" smtClean="0"/>
              <a:t>MVTX &amp; HF-Jet Workfest @Santa Fe, NM</a:t>
            </a:r>
            <a:endParaRPr lang="en-US"/>
          </a:p>
        </p:txBody>
      </p:sp>
      <p:sp>
        <p:nvSpPr>
          <p:cNvPr id="7" name="Slide Number Placeholder 6"/>
          <p:cNvSpPr>
            <a:spLocks noGrp="1"/>
          </p:cNvSpPr>
          <p:nvPr>
            <p:ph type="sldNum" sz="quarter" idx="12"/>
          </p:nvPr>
        </p:nvSpPr>
        <p:spPr/>
        <p:txBody>
          <a:bodyPr/>
          <a:lstStyle/>
          <a:p>
            <a:fld id="{A37BE454-496B-2843-8243-E1E572729E35}" type="slidenum">
              <a:rPr lang="en-US" smtClean="0"/>
              <a:t>‹#›</a:t>
            </a:fld>
            <a:endParaRPr lang="en-US"/>
          </a:p>
        </p:txBody>
      </p:sp>
    </p:spTree>
    <p:extLst>
      <p:ext uri="{BB962C8B-B14F-4D97-AF65-F5344CB8AC3E}">
        <p14:creationId xmlns:p14="http://schemas.microsoft.com/office/powerpoint/2010/main" val="9007133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5A8FAB-19FB-884B-8695-6FE0469C42EA}" type="datetime1">
              <a:rPr lang="en-US" smtClean="0"/>
              <a:t>12/4/17</a:t>
            </a:fld>
            <a:endParaRPr lang="en-US"/>
          </a:p>
        </p:txBody>
      </p:sp>
      <p:sp>
        <p:nvSpPr>
          <p:cNvPr id="6" name="Footer Placeholder 5"/>
          <p:cNvSpPr>
            <a:spLocks noGrp="1"/>
          </p:cNvSpPr>
          <p:nvPr>
            <p:ph type="ftr" sz="quarter" idx="11"/>
          </p:nvPr>
        </p:nvSpPr>
        <p:spPr/>
        <p:txBody>
          <a:bodyPr/>
          <a:lstStyle/>
          <a:p>
            <a:r>
              <a:rPr lang="en-US" smtClean="0"/>
              <a:t>MVTX &amp; HF-Jet Workfest @Santa Fe, NM</a:t>
            </a:r>
            <a:endParaRPr lang="en-US"/>
          </a:p>
        </p:txBody>
      </p:sp>
      <p:sp>
        <p:nvSpPr>
          <p:cNvPr id="7" name="Slide Number Placeholder 6"/>
          <p:cNvSpPr>
            <a:spLocks noGrp="1"/>
          </p:cNvSpPr>
          <p:nvPr>
            <p:ph type="sldNum" sz="quarter" idx="12"/>
          </p:nvPr>
        </p:nvSpPr>
        <p:spPr/>
        <p:txBody>
          <a:bodyPr/>
          <a:lstStyle/>
          <a:p>
            <a:fld id="{A37BE454-496B-2843-8243-E1E572729E35}" type="slidenum">
              <a:rPr lang="en-US" smtClean="0"/>
              <a:t>‹#›</a:t>
            </a:fld>
            <a:endParaRPr lang="en-US"/>
          </a:p>
        </p:txBody>
      </p:sp>
    </p:spTree>
    <p:extLst>
      <p:ext uri="{BB962C8B-B14F-4D97-AF65-F5344CB8AC3E}">
        <p14:creationId xmlns:p14="http://schemas.microsoft.com/office/powerpoint/2010/main" val="67704574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94D2A5-F9E5-0F4D-869F-AD478BAF1743}" type="datetime1">
              <a:rPr lang="en-US" smtClean="0"/>
              <a:t>12/4/17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MVTX &amp; HF-Jet Workfest @Santa Fe, NM</a:t>
            </a: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7BE454-496B-2843-8243-E1E572729E35}" type="slidenum">
              <a:rPr lang="en-US" smtClean="0"/>
              <a:t>‹#›</a:t>
            </a:fld>
            <a:endParaRPr lang="en-US"/>
          </a:p>
        </p:txBody>
      </p:sp>
    </p:spTree>
    <p:extLst>
      <p:ext uri="{BB962C8B-B14F-4D97-AF65-F5344CB8AC3E}">
        <p14:creationId xmlns:p14="http://schemas.microsoft.com/office/powerpoint/2010/main" val="15887454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5.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6.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tif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 Id="rId3" Type="http://schemas.openxmlformats.org/officeDocument/2006/relationships/image" Target="../media/image20.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github.com/blackcathj/macros/tree/HF-production-bjet-AuAu200-readback" TargetMode="External"/><Relationship Id="rId3" Type="http://schemas.openxmlformats.org/officeDocument/2006/relationships/image" Target="../media/image2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 Id="rId3" Type="http://schemas.openxmlformats.org/officeDocument/2006/relationships/image" Target="../media/image3.emf"/></Relationships>
</file>

<file path=ppt/slides/_rels/slide25.xml.rels><?xml version="1.0" encoding="UTF-8" standalone="yes"?>
<Relationships xmlns="http://schemas.openxmlformats.org/package/2006/relationships"><Relationship Id="rId3" Type="http://schemas.openxmlformats.org/officeDocument/2006/relationships/hyperlink" Target="https://github.com/sPHENIX-Collaboration/coresoftware/pull/386" TargetMode="External"/><Relationship Id="rId4" Type="http://schemas.openxmlformats.org/officeDocument/2006/relationships/image" Target="../media/image23.emf"/><Relationship Id="rId1" Type="http://schemas.openxmlformats.org/officeDocument/2006/relationships/slideLayout" Target="../slideLayouts/slideLayout2.xml"/><Relationship Id="rId2" Type="http://schemas.openxmlformats.org/officeDocument/2006/relationships/image" Target="../media/image4.emf"/></Relationships>
</file>

<file path=ppt/slides/_rels/slide26.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8.png"/><Relationship Id="rId5" Type="http://schemas.openxmlformats.org/officeDocument/2006/relationships/image" Target="../media/image9.jpeg"/><Relationship Id="rId6" Type="http://schemas.openxmlformats.org/officeDocument/2006/relationships/image" Target="../media/image10.png"/><Relationship Id="rId7" Type="http://schemas.openxmlformats.org/officeDocument/2006/relationships/image" Target="../media/image11.png"/><Relationship Id="rId8"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4.e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5.e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7.tif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emf"/><Relationship Id="rId3" Type="http://schemas.openxmlformats.org/officeDocument/2006/relationships/image" Target="../media/image4.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emf"/><Relationship Id="rId3" Type="http://schemas.openxmlformats.org/officeDocument/2006/relationships/image" Target="../media/image6.emf"/></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8.png"/><Relationship Id="rId5" Type="http://schemas.openxmlformats.org/officeDocument/2006/relationships/image" Target="../media/image9.jpeg"/><Relationship Id="rId6" Type="http://schemas.openxmlformats.org/officeDocument/2006/relationships/image" Target="../media/image10.png"/><Relationship Id="rId7" Type="http://schemas.openxmlformats.org/officeDocument/2006/relationships/image" Target="../media/image11.png"/><Relationship Id="rId8"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995307"/>
            <a:ext cx="4214649" cy="4351338"/>
          </a:xfrm>
        </p:spPr>
        <p:txBody>
          <a:bodyPr>
            <a:normAutofit fontScale="77500" lnSpcReduction="20000"/>
          </a:bodyPr>
          <a:lstStyle/>
          <a:p>
            <a:r>
              <a:rPr lang="en-US" dirty="0" smtClean="0"/>
              <a:t>Meeting rooms:</a:t>
            </a:r>
          </a:p>
          <a:p>
            <a:pPr lvl="1"/>
            <a:r>
              <a:rPr lang="en-US" dirty="0" smtClean="0"/>
              <a:t>Main room: Zuni South</a:t>
            </a:r>
          </a:p>
          <a:p>
            <a:pPr lvl="1"/>
            <a:r>
              <a:rPr lang="en-US" dirty="0" smtClean="0"/>
              <a:t>2</a:t>
            </a:r>
            <a:r>
              <a:rPr lang="en-US" baseline="30000" dirty="0" smtClean="0"/>
              <a:t>nd</a:t>
            </a:r>
            <a:r>
              <a:rPr lang="en-US" dirty="0" smtClean="0"/>
              <a:t> room: Chaco West for afternoon</a:t>
            </a:r>
          </a:p>
          <a:p>
            <a:pPr lvl="1"/>
            <a:endParaRPr lang="en-US" dirty="0" smtClean="0"/>
          </a:p>
          <a:p>
            <a:r>
              <a:rPr lang="en-US" dirty="0" smtClean="0"/>
              <a:t>Breakfast:  8:00-9:00AM</a:t>
            </a:r>
            <a:endParaRPr lang="en-US" dirty="0"/>
          </a:p>
          <a:p>
            <a:pPr lvl="1"/>
            <a:endParaRPr lang="en-US" dirty="0" smtClean="0"/>
          </a:p>
          <a:p>
            <a:r>
              <a:rPr lang="en-US" dirty="0" smtClean="0"/>
              <a:t>Group dinner tonight at 6PM  (Cesar)</a:t>
            </a:r>
          </a:p>
          <a:p>
            <a:pPr lvl="1"/>
            <a:r>
              <a:rPr lang="en-US" dirty="0" smtClean="0"/>
              <a:t>Pink Adobe </a:t>
            </a:r>
          </a:p>
          <a:p>
            <a:pPr lvl="1"/>
            <a:endParaRPr lang="en-US" dirty="0"/>
          </a:p>
          <a:p>
            <a:pPr lvl="1"/>
            <a:endParaRPr lang="en-US" dirty="0" smtClean="0"/>
          </a:p>
          <a:p>
            <a:r>
              <a:rPr lang="en-US" dirty="0" smtClean="0"/>
              <a:t>Local contact/help:</a:t>
            </a:r>
          </a:p>
          <a:p>
            <a:pPr lvl="1"/>
            <a:r>
              <a:rPr lang="en-US" dirty="0" smtClean="0"/>
              <a:t>505-412-7396 (Ming)</a:t>
            </a:r>
          </a:p>
          <a:p>
            <a:pPr lvl="1"/>
            <a:r>
              <a:rPr lang="en-US" dirty="0" smtClean="0"/>
              <a:t>631-384-4381 (Cesar)</a:t>
            </a:r>
          </a:p>
          <a:p>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214649" y="0"/>
            <a:ext cx="7977352" cy="6868679"/>
          </a:xfrm>
          <a:prstGeom prst="rect">
            <a:avLst/>
          </a:prstGeom>
        </p:spPr>
      </p:pic>
      <p:sp>
        <p:nvSpPr>
          <p:cNvPr id="6" name="Title 3"/>
          <p:cNvSpPr txBox="1">
            <a:spLocks/>
          </p:cNvSpPr>
          <p:nvPr/>
        </p:nvSpPr>
        <p:spPr>
          <a:xfrm>
            <a:off x="6106509" y="0"/>
            <a:ext cx="5142187"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lang="en-US" smtClean="0"/>
              <a:t>Welcome to Santa Fe</a:t>
            </a:r>
            <a:endParaRPr lang="en-US" dirty="0"/>
          </a:p>
        </p:txBody>
      </p:sp>
      <p:sp>
        <p:nvSpPr>
          <p:cNvPr id="7" name="TextBox 6"/>
          <p:cNvSpPr txBox="1"/>
          <p:nvPr/>
        </p:nvSpPr>
        <p:spPr>
          <a:xfrm>
            <a:off x="10919023" y="6307041"/>
            <a:ext cx="1272977" cy="646331"/>
          </a:xfrm>
          <a:prstGeom prst="rect">
            <a:avLst/>
          </a:prstGeom>
          <a:noFill/>
        </p:spPr>
        <p:txBody>
          <a:bodyPr wrap="none" rtlCol="0">
            <a:spAutoFit/>
          </a:bodyPr>
          <a:lstStyle/>
          <a:p>
            <a:r>
              <a:rPr lang="en-US" smtClean="0"/>
              <a:t>Photo by </a:t>
            </a:r>
            <a:endParaRPr lang="en-US" dirty="0" smtClean="0"/>
          </a:p>
          <a:p>
            <a:r>
              <a:rPr lang="en-US" dirty="0" err="1" smtClean="0"/>
              <a:t>Haiwang</a:t>
            </a:r>
            <a:r>
              <a:rPr lang="en-US" dirty="0" smtClean="0"/>
              <a:t> Yu</a:t>
            </a:r>
            <a:endParaRPr lang="en-US" dirty="0"/>
          </a:p>
        </p:txBody>
      </p:sp>
      <p:sp>
        <p:nvSpPr>
          <p:cNvPr id="3" name="Date Placeholder 2"/>
          <p:cNvSpPr>
            <a:spLocks noGrp="1"/>
          </p:cNvSpPr>
          <p:nvPr>
            <p:ph type="dt" sz="half" idx="10"/>
          </p:nvPr>
        </p:nvSpPr>
        <p:spPr/>
        <p:txBody>
          <a:bodyPr/>
          <a:lstStyle/>
          <a:p>
            <a:fld id="{4DC5796E-D78A-8B4C-B978-BA8053FA92B6}" type="datetime1">
              <a:rPr lang="en-US" smtClean="0"/>
              <a:t>12/4/17</a:t>
            </a:fld>
            <a:endParaRPr lang="en-US"/>
          </a:p>
        </p:txBody>
      </p:sp>
      <p:sp>
        <p:nvSpPr>
          <p:cNvPr id="4" name="Footer Placeholder 3"/>
          <p:cNvSpPr>
            <a:spLocks noGrp="1"/>
          </p:cNvSpPr>
          <p:nvPr>
            <p:ph type="ftr" sz="quarter" idx="11"/>
          </p:nvPr>
        </p:nvSpPr>
        <p:spPr/>
        <p:txBody>
          <a:bodyPr/>
          <a:lstStyle/>
          <a:p>
            <a:r>
              <a:rPr lang="en-US" smtClean="0"/>
              <a:t>MVTX &amp; HF-Jet Workfest @Santa Fe, NM</a:t>
            </a:r>
            <a:endParaRPr lang="en-US"/>
          </a:p>
        </p:txBody>
      </p:sp>
      <p:sp>
        <p:nvSpPr>
          <p:cNvPr id="8" name="Slide Number Placeholder 7"/>
          <p:cNvSpPr>
            <a:spLocks noGrp="1"/>
          </p:cNvSpPr>
          <p:nvPr>
            <p:ph type="sldNum" sz="quarter" idx="12"/>
          </p:nvPr>
        </p:nvSpPr>
        <p:spPr/>
        <p:txBody>
          <a:bodyPr/>
          <a:lstStyle/>
          <a:p>
            <a:fld id="{A37BE454-496B-2843-8243-E1E572729E35}" type="slidenum">
              <a:rPr lang="en-US" smtClean="0"/>
              <a:t>1</a:t>
            </a:fld>
            <a:endParaRPr lang="en-US"/>
          </a:p>
        </p:txBody>
      </p:sp>
    </p:spTree>
    <p:extLst>
      <p:ext uri="{BB962C8B-B14F-4D97-AF65-F5344CB8AC3E}">
        <p14:creationId xmlns:p14="http://schemas.microsoft.com/office/powerpoint/2010/main" val="19501830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298" y="40067"/>
            <a:ext cx="11887200" cy="707600"/>
          </a:xfrm>
        </p:spPr>
        <p:txBody>
          <a:bodyPr>
            <a:normAutofit/>
          </a:bodyPr>
          <a:lstStyle/>
          <a:p>
            <a:pPr algn="ctr"/>
            <a:r>
              <a:rPr lang="en-US" sz="3200" dirty="0" smtClean="0"/>
              <a:t>LDRD </a:t>
            </a:r>
            <a:r>
              <a:rPr lang="mr-IN" sz="3200" dirty="0" smtClean="0"/>
              <a:t>–</a:t>
            </a:r>
            <a:r>
              <a:rPr lang="en-US" sz="3200" dirty="0" smtClean="0"/>
              <a:t> MVTX/sPHENIX Key Tasks/Milestones</a:t>
            </a:r>
            <a:endParaRPr lang="en-US" sz="3200" dirty="0"/>
          </a:p>
        </p:txBody>
      </p:sp>
      <p:sp>
        <p:nvSpPr>
          <p:cNvPr id="68" name="Date Placeholder 67"/>
          <p:cNvSpPr>
            <a:spLocks noGrp="1"/>
          </p:cNvSpPr>
          <p:nvPr>
            <p:ph type="dt" sz="half" idx="10"/>
          </p:nvPr>
        </p:nvSpPr>
        <p:spPr/>
        <p:txBody>
          <a:bodyPr/>
          <a:lstStyle/>
          <a:p>
            <a:fld id="{373ED277-FEDE-6C4C-A762-09406259E0F9}" type="datetime1">
              <a:rPr lang="en-US" smtClean="0"/>
              <a:t>12/4/17</a:t>
            </a:fld>
            <a:endParaRPr lang="en-US"/>
          </a:p>
        </p:txBody>
      </p:sp>
      <p:sp>
        <p:nvSpPr>
          <p:cNvPr id="69" name="Footer Placeholder 68"/>
          <p:cNvSpPr>
            <a:spLocks noGrp="1"/>
          </p:cNvSpPr>
          <p:nvPr>
            <p:ph type="ftr" sz="quarter" idx="11"/>
          </p:nvPr>
        </p:nvSpPr>
        <p:spPr/>
        <p:txBody>
          <a:bodyPr/>
          <a:lstStyle/>
          <a:p>
            <a:r>
              <a:rPr lang="en-US" smtClean="0"/>
              <a:t>MVTX &amp; HF-Jet Workfest @Santa Fe, NM</a:t>
            </a:r>
            <a:endParaRPr lang="en-US"/>
          </a:p>
        </p:txBody>
      </p:sp>
      <p:sp>
        <p:nvSpPr>
          <p:cNvPr id="3" name="Slide Number Placeholder 2"/>
          <p:cNvSpPr>
            <a:spLocks noGrp="1"/>
          </p:cNvSpPr>
          <p:nvPr>
            <p:ph type="sldNum" sz="quarter" idx="12"/>
          </p:nvPr>
        </p:nvSpPr>
        <p:spPr/>
        <p:txBody>
          <a:bodyPr/>
          <a:lstStyle/>
          <a:p>
            <a:fld id="{B9875030-01DD-DA43-BC7F-B4B62D71D19A}" type="slidenum">
              <a:rPr lang="en-US" smtClean="0"/>
              <a:t>10</a:t>
            </a:fld>
            <a:endParaRPr lang="en-US"/>
          </a:p>
        </p:txBody>
      </p:sp>
      <p:grpSp>
        <p:nvGrpSpPr>
          <p:cNvPr id="4" name="Group 3"/>
          <p:cNvGrpSpPr/>
          <p:nvPr/>
        </p:nvGrpSpPr>
        <p:grpSpPr>
          <a:xfrm>
            <a:off x="838200" y="701750"/>
            <a:ext cx="10515599" cy="6021557"/>
            <a:chOff x="2832029" y="2120684"/>
            <a:chExt cx="6208427" cy="3641643"/>
          </a:xfrm>
        </p:grpSpPr>
        <p:cxnSp>
          <p:nvCxnSpPr>
            <p:cNvPr id="17" name="Straight Arrow Connector 16"/>
            <p:cNvCxnSpPr/>
            <p:nvPr/>
          </p:nvCxnSpPr>
          <p:spPr>
            <a:xfrm>
              <a:off x="3628093" y="2929526"/>
              <a:ext cx="1312540" cy="2412"/>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3428736" y="2678234"/>
              <a:ext cx="2129997" cy="558400"/>
            </a:xfrm>
            <a:prstGeom prst="rect">
              <a:avLst/>
            </a:prstGeom>
            <a:noFill/>
          </p:spPr>
          <p:txBody>
            <a:bodyPr wrap="square" rtlCol="0">
              <a:spAutoFit/>
            </a:bodyPr>
            <a:lstStyle/>
            <a:p>
              <a:r>
                <a:rPr lang="en-US" dirty="0" smtClean="0"/>
                <a:t>RU/KC705)/FELIX1.5 </a:t>
              </a:r>
              <a:r>
                <a:rPr lang="en-US" dirty="0"/>
                <a:t>Integration </a:t>
              </a:r>
            </a:p>
            <a:p>
              <a:endParaRPr lang="en-US" dirty="0"/>
            </a:p>
            <a:p>
              <a:r>
                <a:rPr lang="en-US" dirty="0"/>
                <a:t>40MHz,  7/17-12/17</a:t>
              </a:r>
            </a:p>
          </p:txBody>
        </p:sp>
        <p:sp>
          <p:nvSpPr>
            <p:cNvPr id="22" name="6-Point Star 21"/>
            <p:cNvSpPr/>
            <p:nvPr/>
          </p:nvSpPr>
          <p:spPr>
            <a:xfrm>
              <a:off x="4894313" y="2883815"/>
              <a:ext cx="80165" cy="81063"/>
            </a:xfrm>
            <a:prstGeom prst="star6">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grpSp>
          <p:nvGrpSpPr>
            <p:cNvPr id="48" name="Group 47"/>
            <p:cNvGrpSpPr/>
            <p:nvPr/>
          </p:nvGrpSpPr>
          <p:grpSpPr>
            <a:xfrm>
              <a:off x="4493735" y="3186288"/>
              <a:ext cx="1925182" cy="558400"/>
              <a:chOff x="2435645" y="2877650"/>
              <a:chExt cx="2566910" cy="744532"/>
            </a:xfrm>
          </p:grpSpPr>
          <p:sp>
            <p:nvSpPr>
              <p:cNvPr id="21" name="TextBox 20"/>
              <p:cNvSpPr txBox="1"/>
              <p:nvPr/>
            </p:nvSpPr>
            <p:spPr>
              <a:xfrm>
                <a:off x="2546669" y="2877650"/>
                <a:ext cx="2455886" cy="744532"/>
              </a:xfrm>
              <a:prstGeom prst="rect">
                <a:avLst/>
              </a:prstGeom>
              <a:noFill/>
            </p:spPr>
            <p:txBody>
              <a:bodyPr wrap="square" rtlCol="0">
                <a:spAutoFit/>
              </a:bodyPr>
              <a:lstStyle/>
              <a:p>
                <a:r>
                  <a:rPr lang="en-US" dirty="0"/>
                  <a:t>RUv1.x/FELIX2.0, 10MHz,</a:t>
                </a:r>
              </a:p>
              <a:p>
                <a:r>
                  <a:rPr lang="en-US" dirty="0"/>
                  <a:t>    </a:t>
                </a:r>
              </a:p>
              <a:p>
                <a:r>
                  <a:rPr lang="en-US" dirty="0" smtClean="0"/>
                  <a:t>11/17 </a:t>
                </a:r>
                <a:r>
                  <a:rPr lang="mr-IN" dirty="0"/>
                  <a:t>–</a:t>
                </a:r>
                <a:r>
                  <a:rPr lang="en-US" dirty="0"/>
                  <a:t> 6/18</a:t>
                </a:r>
              </a:p>
            </p:txBody>
          </p:sp>
          <p:grpSp>
            <p:nvGrpSpPr>
              <p:cNvPr id="26" name="Group 25"/>
              <p:cNvGrpSpPr/>
              <p:nvPr/>
            </p:nvGrpSpPr>
            <p:grpSpPr>
              <a:xfrm>
                <a:off x="2435645" y="3121397"/>
                <a:ext cx="1772043" cy="108084"/>
                <a:chOff x="2435645" y="3121397"/>
                <a:chExt cx="2142390" cy="108084"/>
              </a:xfrm>
            </p:grpSpPr>
            <p:cxnSp>
              <p:nvCxnSpPr>
                <p:cNvPr id="19" name="Straight Arrow Connector 18"/>
                <p:cNvCxnSpPr/>
                <p:nvPr/>
              </p:nvCxnSpPr>
              <p:spPr>
                <a:xfrm flipV="1">
                  <a:off x="2435645" y="3175439"/>
                  <a:ext cx="2035504" cy="13048"/>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23" name="6-Point Star 22"/>
                <p:cNvSpPr/>
                <p:nvPr/>
              </p:nvSpPr>
              <p:spPr>
                <a:xfrm>
                  <a:off x="4471149" y="3121397"/>
                  <a:ext cx="106886" cy="108084"/>
                </a:xfrm>
                <a:prstGeom prst="star6">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grpSp>
        </p:grpSp>
        <p:sp>
          <p:nvSpPr>
            <p:cNvPr id="24" name="6-Point Star 23"/>
            <p:cNvSpPr/>
            <p:nvPr/>
          </p:nvSpPr>
          <p:spPr>
            <a:xfrm>
              <a:off x="5997650" y="3519232"/>
              <a:ext cx="80165" cy="81063"/>
            </a:xfrm>
            <a:prstGeom prst="star6">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5" name="TextBox 24"/>
            <p:cNvSpPr txBox="1"/>
            <p:nvPr/>
          </p:nvSpPr>
          <p:spPr>
            <a:xfrm>
              <a:off x="6077816" y="3452234"/>
              <a:ext cx="1522783" cy="204747"/>
            </a:xfrm>
            <a:prstGeom prst="rect">
              <a:avLst/>
            </a:prstGeom>
            <a:noFill/>
          </p:spPr>
          <p:txBody>
            <a:bodyPr wrap="none" rtlCol="0">
              <a:spAutoFit/>
            </a:bodyPr>
            <a:lstStyle/>
            <a:p>
              <a:r>
                <a:rPr lang="en-US" sz="1600" dirty="0">
                  <a:solidFill>
                    <a:srgbClr val="FF0000"/>
                  </a:solidFill>
                </a:rPr>
                <a:t>MVTX Design Review 7/2018</a:t>
              </a:r>
            </a:p>
          </p:txBody>
        </p:sp>
        <p:grpSp>
          <p:nvGrpSpPr>
            <p:cNvPr id="34" name="Group 33"/>
            <p:cNvGrpSpPr/>
            <p:nvPr/>
          </p:nvGrpSpPr>
          <p:grpSpPr>
            <a:xfrm>
              <a:off x="5871980" y="3680893"/>
              <a:ext cx="1565685" cy="502560"/>
              <a:chOff x="4442954" y="3954696"/>
              <a:chExt cx="1820646" cy="670079"/>
            </a:xfrm>
          </p:grpSpPr>
          <p:grpSp>
            <p:nvGrpSpPr>
              <p:cNvPr id="27" name="Group 26"/>
              <p:cNvGrpSpPr/>
              <p:nvPr/>
            </p:nvGrpSpPr>
            <p:grpSpPr>
              <a:xfrm>
                <a:off x="4442954" y="4160899"/>
                <a:ext cx="1335861" cy="108084"/>
                <a:chOff x="2435645" y="3121397"/>
                <a:chExt cx="2142390" cy="108084"/>
              </a:xfrm>
            </p:grpSpPr>
            <p:cxnSp>
              <p:nvCxnSpPr>
                <p:cNvPr id="28" name="Straight Arrow Connector 27"/>
                <p:cNvCxnSpPr/>
                <p:nvPr/>
              </p:nvCxnSpPr>
              <p:spPr>
                <a:xfrm flipV="1">
                  <a:off x="2435645" y="3175439"/>
                  <a:ext cx="2035504" cy="13048"/>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29" name="6-Point Star 28"/>
                <p:cNvSpPr/>
                <p:nvPr/>
              </p:nvSpPr>
              <p:spPr>
                <a:xfrm>
                  <a:off x="4471149" y="3121397"/>
                  <a:ext cx="106886" cy="108084"/>
                </a:xfrm>
                <a:prstGeom prst="star6">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grpSp>
          <p:sp>
            <p:nvSpPr>
              <p:cNvPr id="30" name="TextBox 29"/>
              <p:cNvSpPr txBox="1"/>
              <p:nvPr/>
            </p:nvSpPr>
            <p:spPr>
              <a:xfrm>
                <a:off x="4448469" y="3954696"/>
                <a:ext cx="1815131" cy="670079"/>
              </a:xfrm>
              <a:prstGeom prst="rect">
                <a:avLst/>
              </a:prstGeom>
              <a:noFill/>
            </p:spPr>
            <p:txBody>
              <a:bodyPr wrap="none" rtlCol="0">
                <a:spAutoFit/>
              </a:bodyPr>
              <a:lstStyle/>
              <a:p>
                <a:r>
                  <a:rPr lang="en-US" sz="1600" dirty="0"/>
                  <a:t>System test, cosmic &amp; source </a:t>
                </a:r>
              </a:p>
              <a:p>
                <a:endParaRPr lang="en-US" sz="1600" dirty="0"/>
              </a:p>
              <a:p>
                <a:r>
                  <a:rPr lang="en-US" sz="1600" dirty="0"/>
                  <a:t>6/18 - 1/19</a:t>
                </a:r>
              </a:p>
            </p:txBody>
          </p:sp>
        </p:grpSp>
        <p:sp>
          <p:nvSpPr>
            <p:cNvPr id="35" name="TextBox 34"/>
            <p:cNvSpPr txBox="1"/>
            <p:nvPr/>
          </p:nvSpPr>
          <p:spPr>
            <a:xfrm>
              <a:off x="2832029" y="3198298"/>
              <a:ext cx="562975" cy="300082"/>
            </a:xfrm>
            <a:prstGeom prst="rect">
              <a:avLst/>
            </a:prstGeom>
            <a:noFill/>
          </p:spPr>
          <p:txBody>
            <a:bodyPr wrap="none" rtlCol="0">
              <a:spAutoFit/>
            </a:bodyPr>
            <a:lstStyle/>
            <a:p>
              <a:r>
                <a:rPr lang="en-US" sz="1350" dirty="0">
                  <a:solidFill>
                    <a:srgbClr val="0000FF"/>
                  </a:solidFill>
                </a:rPr>
                <a:t>LDRD</a:t>
              </a:r>
            </a:p>
          </p:txBody>
        </p:sp>
        <p:sp>
          <p:nvSpPr>
            <p:cNvPr id="36" name="TextBox 35"/>
            <p:cNvSpPr txBox="1"/>
            <p:nvPr/>
          </p:nvSpPr>
          <p:spPr>
            <a:xfrm>
              <a:off x="2866328" y="4582669"/>
              <a:ext cx="1558440" cy="300082"/>
            </a:xfrm>
            <a:prstGeom prst="rect">
              <a:avLst/>
            </a:prstGeom>
            <a:noFill/>
          </p:spPr>
          <p:txBody>
            <a:bodyPr wrap="none" rtlCol="0">
              <a:spAutoFit/>
            </a:bodyPr>
            <a:lstStyle/>
            <a:p>
              <a:r>
                <a:rPr lang="en-US" sz="1350" dirty="0">
                  <a:solidFill>
                    <a:srgbClr val="FF0000"/>
                  </a:solidFill>
                </a:rPr>
                <a:t>MVTX: 2018 </a:t>
              </a:r>
              <a:r>
                <a:rPr lang="mr-IN" sz="1350" dirty="0">
                  <a:solidFill>
                    <a:srgbClr val="FF0000"/>
                  </a:solidFill>
                </a:rPr>
                <a:t>–</a:t>
              </a:r>
              <a:r>
                <a:rPr lang="en-US" sz="1350" dirty="0">
                  <a:solidFill>
                    <a:srgbClr val="FF0000"/>
                  </a:solidFill>
                </a:rPr>
                <a:t> </a:t>
              </a:r>
              <a:r>
                <a:rPr lang="en-US" sz="1350" dirty="0" smtClean="0">
                  <a:solidFill>
                    <a:srgbClr val="FF0000"/>
                  </a:solidFill>
                </a:rPr>
                <a:t>2023</a:t>
              </a:r>
              <a:endParaRPr lang="en-US" sz="1350" dirty="0">
                <a:solidFill>
                  <a:srgbClr val="FF0000"/>
                </a:solidFill>
              </a:endParaRPr>
            </a:p>
          </p:txBody>
        </p:sp>
        <p:grpSp>
          <p:nvGrpSpPr>
            <p:cNvPr id="52" name="Group 51"/>
            <p:cNvGrpSpPr/>
            <p:nvPr/>
          </p:nvGrpSpPr>
          <p:grpSpPr>
            <a:xfrm>
              <a:off x="6038832" y="4876249"/>
              <a:ext cx="2187969" cy="502560"/>
              <a:chOff x="4495775" y="5447447"/>
              <a:chExt cx="2917291" cy="670079"/>
            </a:xfrm>
          </p:grpSpPr>
          <p:grpSp>
            <p:nvGrpSpPr>
              <p:cNvPr id="31" name="Group 30"/>
              <p:cNvGrpSpPr/>
              <p:nvPr/>
            </p:nvGrpSpPr>
            <p:grpSpPr>
              <a:xfrm>
                <a:off x="4495775" y="5632743"/>
                <a:ext cx="2142390" cy="108084"/>
                <a:chOff x="2435645" y="3121397"/>
                <a:chExt cx="2142390" cy="108084"/>
              </a:xfrm>
              <a:solidFill>
                <a:srgbClr val="FF0000"/>
              </a:solidFill>
            </p:grpSpPr>
            <p:cxnSp>
              <p:nvCxnSpPr>
                <p:cNvPr id="32" name="Straight Arrow Connector 31"/>
                <p:cNvCxnSpPr/>
                <p:nvPr/>
              </p:nvCxnSpPr>
              <p:spPr>
                <a:xfrm flipV="1">
                  <a:off x="2435645" y="3175439"/>
                  <a:ext cx="2035504" cy="13048"/>
                </a:xfrm>
                <a:prstGeom prst="straightConnector1">
                  <a:avLst/>
                </a:prstGeom>
                <a:grpFill/>
                <a:ln>
                  <a:solidFill>
                    <a:srgbClr val="FF0000"/>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33" name="6-Point Star 32"/>
                <p:cNvSpPr/>
                <p:nvPr/>
              </p:nvSpPr>
              <p:spPr>
                <a:xfrm>
                  <a:off x="4471149" y="3121397"/>
                  <a:ext cx="106886" cy="108084"/>
                </a:xfrm>
                <a:prstGeom prst="star6">
                  <a:avLst/>
                </a:prstGeom>
                <a:grp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grpSp>
          <p:sp>
            <p:nvSpPr>
              <p:cNvPr id="40" name="TextBox 39"/>
              <p:cNvSpPr txBox="1"/>
              <p:nvPr/>
            </p:nvSpPr>
            <p:spPr>
              <a:xfrm>
                <a:off x="4555548" y="5447447"/>
                <a:ext cx="2857518" cy="670079"/>
              </a:xfrm>
              <a:prstGeom prst="rect">
                <a:avLst/>
              </a:prstGeom>
              <a:noFill/>
            </p:spPr>
            <p:txBody>
              <a:bodyPr wrap="none" rtlCol="0">
                <a:spAutoFit/>
              </a:bodyPr>
              <a:lstStyle/>
              <a:p>
                <a:r>
                  <a:rPr lang="en-US" sz="1600" dirty="0"/>
                  <a:t>Stave Production, procure FPGA, GBT etc.</a:t>
                </a:r>
              </a:p>
              <a:p>
                <a:endParaRPr lang="en-US" sz="1600" dirty="0"/>
              </a:p>
              <a:p>
                <a:r>
                  <a:rPr lang="en-US" sz="1600" dirty="0"/>
                  <a:t>8/18-4/19  </a:t>
                </a:r>
              </a:p>
            </p:txBody>
          </p:sp>
        </p:grpSp>
        <p:grpSp>
          <p:nvGrpSpPr>
            <p:cNvPr id="47" name="Group 46"/>
            <p:cNvGrpSpPr/>
            <p:nvPr/>
          </p:nvGrpSpPr>
          <p:grpSpPr>
            <a:xfrm>
              <a:off x="3414006" y="2120684"/>
              <a:ext cx="5367339" cy="428420"/>
              <a:chOff x="996005" y="1786177"/>
              <a:chExt cx="7156452" cy="571227"/>
            </a:xfrm>
          </p:grpSpPr>
          <p:grpSp>
            <p:nvGrpSpPr>
              <p:cNvPr id="15" name="Group 14"/>
              <p:cNvGrpSpPr/>
              <p:nvPr/>
            </p:nvGrpSpPr>
            <p:grpSpPr>
              <a:xfrm>
                <a:off x="996005" y="1786177"/>
                <a:ext cx="7156452" cy="571227"/>
                <a:chOff x="996005" y="1786177"/>
                <a:chExt cx="7156452" cy="571227"/>
              </a:xfrm>
            </p:grpSpPr>
            <p:sp>
              <p:nvSpPr>
                <p:cNvPr id="6" name="TextBox 5"/>
                <p:cNvSpPr txBox="1"/>
                <p:nvPr/>
              </p:nvSpPr>
              <p:spPr>
                <a:xfrm>
                  <a:off x="1571464" y="1840950"/>
                  <a:ext cx="688651" cy="400110"/>
                </a:xfrm>
                <a:prstGeom prst="rect">
                  <a:avLst/>
                </a:prstGeom>
                <a:noFill/>
              </p:spPr>
              <p:txBody>
                <a:bodyPr wrap="none" rtlCol="0">
                  <a:spAutoFit/>
                </a:bodyPr>
                <a:lstStyle/>
                <a:p>
                  <a:r>
                    <a:rPr lang="en-US" sz="1350" dirty="0"/>
                    <a:t>7/17</a:t>
                  </a:r>
                </a:p>
              </p:txBody>
            </p:sp>
            <p:grpSp>
              <p:nvGrpSpPr>
                <p:cNvPr id="14" name="Group 13"/>
                <p:cNvGrpSpPr/>
                <p:nvPr/>
              </p:nvGrpSpPr>
              <p:grpSpPr>
                <a:xfrm>
                  <a:off x="996005" y="2183594"/>
                  <a:ext cx="6872000" cy="173810"/>
                  <a:chOff x="996005" y="2183594"/>
                  <a:chExt cx="6872000" cy="173810"/>
                </a:xfrm>
              </p:grpSpPr>
              <p:cxnSp>
                <p:nvCxnSpPr>
                  <p:cNvPr id="5" name="Straight Arrow Connector 4"/>
                  <p:cNvCxnSpPr/>
                  <p:nvPr/>
                </p:nvCxnSpPr>
                <p:spPr>
                  <a:xfrm flipV="1">
                    <a:off x="996005" y="2348705"/>
                    <a:ext cx="6872000" cy="8699"/>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2435645" y="2183594"/>
                    <a:ext cx="0" cy="15658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624613" y="2183594"/>
                    <a:ext cx="0" cy="15658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5084754" y="2183594"/>
                    <a:ext cx="0" cy="15658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11" name="TextBox 10"/>
                <p:cNvSpPr txBox="1"/>
                <p:nvPr/>
              </p:nvSpPr>
              <p:spPr>
                <a:xfrm>
                  <a:off x="2357529" y="1819321"/>
                  <a:ext cx="806204" cy="400110"/>
                </a:xfrm>
                <a:prstGeom prst="rect">
                  <a:avLst/>
                </a:prstGeom>
                <a:noFill/>
              </p:spPr>
              <p:txBody>
                <a:bodyPr wrap="none" rtlCol="0">
                  <a:spAutoFit/>
                </a:bodyPr>
                <a:lstStyle/>
                <a:p>
                  <a:r>
                    <a:rPr lang="en-US" sz="1350" dirty="0"/>
                    <a:t>10/17</a:t>
                  </a:r>
                </a:p>
              </p:txBody>
            </p:sp>
            <p:sp>
              <p:nvSpPr>
                <p:cNvPr id="12" name="TextBox 11"/>
                <p:cNvSpPr txBox="1"/>
                <p:nvPr/>
              </p:nvSpPr>
              <p:spPr>
                <a:xfrm>
                  <a:off x="4772351" y="1786177"/>
                  <a:ext cx="806204" cy="400110"/>
                </a:xfrm>
                <a:prstGeom prst="rect">
                  <a:avLst/>
                </a:prstGeom>
                <a:noFill/>
              </p:spPr>
              <p:txBody>
                <a:bodyPr wrap="none" rtlCol="0">
                  <a:spAutoFit/>
                </a:bodyPr>
                <a:lstStyle/>
                <a:p>
                  <a:r>
                    <a:rPr lang="en-US" sz="1350" dirty="0"/>
                    <a:t>10/18</a:t>
                  </a:r>
                </a:p>
              </p:txBody>
            </p:sp>
            <p:sp>
              <p:nvSpPr>
                <p:cNvPr id="13" name="TextBox 12"/>
                <p:cNvSpPr txBox="1"/>
                <p:nvPr/>
              </p:nvSpPr>
              <p:spPr>
                <a:xfrm>
                  <a:off x="7346253" y="1828730"/>
                  <a:ext cx="806204" cy="400110"/>
                </a:xfrm>
                <a:prstGeom prst="rect">
                  <a:avLst/>
                </a:prstGeom>
                <a:noFill/>
              </p:spPr>
              <p:txBody>
                <a:bodyPr wrap="none" rtlCol="0">
                  <a:spAutoFit/>
                </a:bodyPr>
                <a:lstStyle/>
                <a:p>
                  <a:r>
                    <a:rPr lang="en-US" sz="1350" dirty="0"/>
                    <a:t>10/19</a:t>
                  </a:r>
                </a:p>
              </p:txBody>
            </p:sp>
          </p:grpSp>
          <p:cxnSp>
            <p:nvCxnSpPr>
              <p:cNvPr id="42" name="Straight Connector 41"/>
              <p:cNvCxnSpPr/>
              <p:nvPr/>
            </p:nvCxnSpPr>
            <p:spPr>
              <a:xfrm>
                <a:off x="3698133" y="2285196"/>
                <a:ext cx="0" cy="54979"/>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a:off x="6463931" y="2257575"/>
                <a:ext cx="0" cy="826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a:off x="1281454" y="2273015"/>
                <a:ext cx="0" cy="826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50" name="Straight Arrow Connector 49"/>
            <p:cNvCxnSpPr/>
            <p:nvPr/>
          </p:nvCxnSpPr>
          <p:spPr>
            <a:xfrm flipV="1">
              <a:off x="6037732" y="4759840"/>
              <a:ext cx="2602063" cy="4862"/>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grpSp>
          <p:nvGrpSpPr>
            <p:cNvPr id="57" name="Group 56"/>
            <p:cNvGrpSpPr/>
            <p:nvPr/>
          </p:nvGrpSpPr>
          <p:grpSpPr>
            <a:xfrm>
              <a:off x="7020776" y="5259767"/>
              <a:ext cx="1542159" cy="502560"/>
              <a:chOff x="5805032" y="5870022"/>
              <a:chExt cx="2056212" cy="670079"/>
            </a:xfrm>
          </p:grpSpPr>
          <p:grpSp>
            <p:nvGrpSpPr>
              <p:cNvPr id="37" name="Group 36"/>
              <p:cNvGrpSpPr/>
              <p:nvPr/>
            </p:nvGrpSpPr>
            <p:grpSpPr>
              <a:xfrm>
                <a:off x="5805032" y="6096978"/>
                <a:ext cx="1475426" cy="108084"/>
                <a:chOff x="2435645" y="3121397"/>
                <a:chExt cx="2142390" cy="108084"/>
              </a:xfrm>
              <a:solidFill>
                <a:srgbClr val="FF0000"/>
              </a:solidFill>
            </p:grpSpPr>
            <p:cxnSp>
              <p:nvCxnSpPr>
                <p:cNvPr id="38" name="Straight Arrow Connector 37"/>
                <p:cNvCxnSpPr/>
                <p:nvPr/>
              </p:nvCxnSpPr>
              <p:spPr>
                <a:xfrm flipV="1">
                  <a:off x="2435645" y="3175439"/>
                  <a:ext cx="2035504" cy="13048"/>
                </a:xfrm>
                <a:prstGeom prst="straightConnector1">
                  <a:avLst/>
                </a:prstGeom>
                <a:grpFill/>
                <a:ln>
                  <a:solidFill>
                    <a:srgbClr val="FF0000"/>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39" name="6-Point Star 38"/>
                <p:cNvSpPr/>
                <p:nvPr/>
              </p:nvSpPr>
              <p:spPr>
                <a:xfrm>
                  <a:off x="4471149" y="3121397"/>
                  <a:ext cx="106886" cy="108084"/>
                </a:xfrm>
                <a:prstGeom prst="star6">
                  <a:avLst/>
                </a:prstGeom>
                <a:grp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grpSp>
          <p:sp>
            <p:nvSpPr>
              <p:cNvPr id="51" name="TextBox 50"/>
              <p:cNvSpPr txBox="1"/>
              <p:nvPr/>
            </p:nvSpPr>
            <p:spPr>
              <a:xfrm>
                <a:off x="5841623" y="5870022"/>
                <a:ext cx="2019621" cy="670079"/>
              </a:xfrm>
              <a:prstGeom prst="rect">
                <a:avLst/>
              </a:prstGeom>
              <a:noFill/>
            </p:spPr>
            <p:txBody>
              <a:bodyPr wrap="square" rtlCol="0">
                <a:spAutoFit/>
              </a:bodyPr>
              <a:lstStyle/>
              <a:p>
                <a:r>
                  <a:rPr lang="en-US" sz="1600" dirty="0"/>
                  <a:t>Electronics Production</a:t>
                </a:r>
              </a:p>
              <a:p>
                <a:endParaRPr lang="en-US" sz="1600" dirty="0"/>
              </a:p>
              <a:p>
                <a:r>
                  <a:rPr lang="en-US" sz="1600" dirty="0"/>
                  <a:t>1/19-8/19  </a:t>
                </a:r>
              </a:p>
            </p:txBody>
          </p:sp>
        </p:grpSp>
        <p:cxnSp>
          <p:nvCxnSpPr>
            <p:cNvPr id="54" name="Straight Arrow Connector 53"/>
            <p:cNvCxnSpPr>
              <a:stCxn id="24" idx="2"/>
            </p:cNvCxnSpPr>
            <p:nvPr/>
          </p:nvCxnSpPr>
          <p:spPr>
            <a:xfrm>
              <a:off x="6037732" y="3600295"/>
              <a:ext cx="1100" cy="1414928"/>
            </a:xfrm>
            <a:prstGeom prst="straightConnector1">
              <a:avLst/>
            </a:prstGeom>
            <a:ln w="9525">
              <a:solidFill>
                <a:srgbClr val="008000"/>
              </a:solidFill>
              <a:tailEnd type="arrow"/>
            </a:ln>
          </p:spPr>
          <p:style>
            <a:lnRef idx="2">
              <a:schemeClr val="accent1"/>
            </a:lnRef>
            <a:fillRef idx="0">
              <a:schemeClr val="accent1"/>
            </a:fillRef>
            <a:effectRef idx="1">
              <a:schemeClr val="accent1"/>
            </a:effectRef>
            <a:fontRef idx="minor">
              <a:schemeClr val="tx1"/>
            </a:fontRef>
          </p:style>
        </p:cxnSp>
        <p:cxnSp>
          <p:nvCxnSpPr>
            <p:cNvPr id="55" name="Straight Arrow Connector 54"/>
            <p:cNvCxnSpPr/>
            <p:nvPr/>
          </p:nvCxnSpPr>
          <p:spPr>
            <a:xfrm>
              <a:off x="6991639" y="3916610"/>
              <a:ext cx="1100" cy="1523920"/>
            </a:xfrm>
            <a:prstGeom prst="straightConnector1">
              <a:avLst/>
            </a:prstGeom>
            <a:ln w="9525">
              <a:solidFill>
                <a:srgbClr val="008000"/>
              </a:solidFill>
              <a:tailEnd type="arrow"/>
            </a:ln>
          </p:spPr>
          <p:style>
            <a:lnRef idx="2">
              <a:schemeClr val="accent1"/>
            </a:lnRef>
            <a:fillRef idx="0">
              <a:schemeClr val="accent1"/>
            </a:fillRef>
            <a:effectRef idx="1">
              <a:schemeClr val="accent1"/>
            </a:effectRef>
            <a:fontRef idx="minor">
              <a:schemeClr val="tx1"/>
            </a:fontRef>
          </p:style>
        </p:cxnSp>
        <p:cxnSp>
          <p:nvCxnSpPr>
            <p:cNvPr id="61" name="Elbow Connector 60"/>
            <p:cNvCxnSpPr/>
            <p:nvPr/>
          </p:nvCxnSpPr>
          <p:spPr>
            <a:xfrm>
              <a:off x="5833901" y="3423019"/>
              <a:ext cx="152171" cy="133848"/>
            </a:xfrm>
            <a:prstGeom prst="bentConnector3">
              <a:avLst>
                <a:gd name="adj1" fmla="val 50000"/>
              </a:avLst>
            </a:prstGeom>
            <a:ln w="12700">
              <a:solidFill>
                <a:srgbClr val="008000"/>
              </a:solidFill>
              <a:tailEnd type="arrow"/>
            </a:ln>
          </p:spPr>
          <p:style>
            <a:lnRef idx="2">
              <a:schemeClr val="accent1"/>
            </a:lnRef>
            <a:fillRef idx="0">
              <a:schemeClr val="accent1"/>
            </a:fillRef>
            <a:effectRef idx="1">
              <a:schemeClr val="accent1"/>
            </a:effectRef>
            <a:fontRef idx="minor">
              <a:schemeClr val="tx1"/>
            </a:fontRef>
          </p:style>
        </p:cxnSp>
        <p:grpSp>
          <p:nvGrpSpPr>
            <p:cNvPr id="63" name="Group 62"/>
            <p:cNvGrpSpPr/>
            <p:nvPr/>
          </p:nvGrpSpPr>
          <p:grpSpPr>
            <a:xfrm>
              <a:off x="7032958" y="4063002"/>
              <a:ext cx="2007498" cy="651466"/>
              <a:chOff x="2528306" y="2902146"/>
              <a:chExt cx="2415707" cy="868621"/>
            </a:xfrm>
          </p:grpSpPr>
          <p:sp>
            <p:nvSpPr>
              <p:cNvPr id="64" name="TextBox 63"/>
              <p:cNvSpPr txBox="1"/>
              <p:nvPr/>
            </p:nvSpPr>
            <p:spPr>
              <a:xfrm>
                <a:off x="2546669" y="2902146"/>
                <a:ext cx="2397344" cy="868621"/>
              </a:xfrm>
              <a:prstGeom prst="rect">
                <a:avLst/>
              </a:prstGeom>
              <a:noFill/>
            </p:spPr>
            <p:txBody>
              <a:bodyPr wrap="square" rtlCol="0">
                <a:spAutoFit/>
              </a:bodyPr>
              <a:lstStyle/>
              <a:p>
                <a:r>
                  <a:rPr lang="en-US" sz="1600" dirty="0"/>
                  <a:t>Test Beam, tracking performance </a:t>
                </a:r>
              </a:p>
              <a:p>
                <a:endParaRPr lang="en-US" sz="1600" dirty="0"/>
              </a:p>
              <a:p>
                <a:r>
                  <a:rPr lang="en-US" sz="1600" dirty="0"/>
                  <a:t>analysis, </a:t>
                </a:r>
                <a:r>
                  <a:rPr lang="en-US" sz="1600" dirty="0" smtClean="0"/>
                  <a:t>NIM </a:t>
                </a:r>
                <a:r>
                  <a:rPr lang="en-US" sz="1600" dirty="0"/>
                  <a:t>paper etc.   </a:t>
                </a:r>
              </a:p>
              <a:p>
                <a:r>
                  <a:rPr lang="en-US" sz="1600" dirty="0"/>
                  <a:t>            1/19 </a:t>
                </a:r>
                <a:r>
                  <a:rPr lang="mr-IN" sz="1600" dirty="0"/>
                  <a:t>–</a:t>
                </a:r>
                <a:r>
                  <a:rPr lang="en-US" sz="1600" dirty="0"/>
                  <a:t> 9/19</a:t>
                </a:r>
              </a:p>
            </p:txBody>
          </p:sp>
          <p:grpSp>
            <p:nvGrpSpPr>
              <p:cNvPr id="65" name="Group 64"/>
              <p:cNvGrpSpPr/>
              <p:nvPr/>
            </p:nvGrpSpPr>
            <p:grpSpPr>
              <a:xfrm>
                <a:off x="2528306" y="3121397"/>
                <a:ext cx="1683642" cy="108084"/>
                <a:chOff x="2547653" y="3121397"/>
                <a:chExt cx="2035508" cy="108084"/>
              </a:xfrm>
            </p:grpSpPr>
            <p:cxnSp>
              <p:nvCxnSpPr>
                <p:cNvPr id="66" name="Straight Arrow Connector 65"/>
                <p:cNvCxnSpPr/>
                <p:nvPr/>
              </p:nvCxnSpPr>
              <p:spPr>
                <a:xfrm flipV="1">
                  <a:off x="2547653" y="3175439"/>
                  <a:ext cx="2035508" cy="13048"/>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67" name="6-Point Star 66"/>
                <p:cNvSpPr/>
                <p:nvPr/>
              </p:nvSpPr>
              <p:spPr>
                <a:xfrm>
                  <a:off x="4471149" y="3121397"/>
                  <a:ext cx="106886" cy="108084"/>
                </a:xfrm>
                <a:prstGeom prst="star6">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grpSp>
        </p:grpSp>
        <p:sp>
          <p:nvSpPr>
            <p:cNvPr id="72" name="TextBox 71"/>
            <p:cNvSpPr txBox="1"/>
            <p:nvPr/>
          </p:nvSpPr>
          <p:spPr>
            <a:xfrm>
              <a:off x="4741172" y="2548374"/>
              <a:ext cx="595869" cy="300082"/>
            </a:xfrm>
            <a:prstGeom prst="rect">
              <a:avLst/>
            </a:prstGeom>
            <a:noFill/>
          </p:spPr>
          <p:txBody>
            <a:bodyPr wrap="none" rtlCol="0">
              <a:spAutoFit/>
            </a:bodyPr>
            <a:lstStyle/>
            <a:p>
              <a:r>
                <a:rPr lang="en-US" sz="1350" dirty="0"/>
                <a:t>Today</a:t>
              </a:r>
            </a:p>
          </p:txBody>
        </p:sp>
        <p:sp>
          <p:nvSpPr>
            <p:cNvPr id="73" name="TextBox 72"/>
            <p:cNvSpPr txBox="1"/>
            <p:nvPr/>
          </p:nvSpPr>
          <p:spPr>
            <a:xfrm>
              <a:off x="3597270" y="5068002"/>
              <a:ext cx="689180" cy="223360"/>
            </a:xfrm>
            <a:prstGeom prst="rect">
              <a:avLst/>
            </a:prstGeom>
            <a:noFill/>
          </p:spPr>
          <p:txBody>
            <a:bodyPr wrap="none" rtlCol="0">
              <a:spAutoFit/>
            </a:bodyPr>
            <a:lstStyle/>
            <a:p>
              <a:r>
                <a:rPr lang="en-US" sz="900" b="1" dirty="0"/>
                <a:t>BNL Director Review</a:t>
              </a:r>
            </a:p>
            <a:p>
              <a:r>
                <a:rPr lang="en-US" sz="900" b="1" dirty="0"/>
                <a:t>7/10-11, 2017</a:t>
              </a:r>
            </a:p>
          </p:txBody>
        </p:sp>
      </p:grpSp>
    </p:spTree>
    <p:extLst>
      <p:ext uri="{BB962C8B-B14F-4D97-AF65-F5344CB8AC3E}">
        <p14:creationId xmlns:p14="http://schemas.microsoft.com/office/powerpoint/2010/main" val="3803097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5648" y="227143"/>
            <a:ext cx="10515600" cy="1325563"/>
          </a:xfrm>
        </p:spPr>
        <p:txBody>
          <a:bodyPr/>
          <a:lstStyle/>
          <a:p>
            <a:r>
              <a:rPr lang="en-US" dirty="0" smtClean="0"/>
              <a:t>Mechanical System </a:t>
            </a:r>
            <a:r>
              <a:rPr lang="en-US" smtClean="0"/>
              <a:t>&amp; Integration</a:t>
            </a:r>
            <a:endParaRPr lang="en-US" dirty="0"/>
          </a:p>
        </p:txBody>
      </p:sp>
      <p:sp>
        <p:nvSpPr>
          <p:cNvPr id="3" name="Content Placeholder 2"/>
          <p:cNvSpPr>
            <a:spLocks noGrp="1"/>
          </p:cNvSpPr>
          <p:nvPr>
            <p:ph idx="1"/>
          </p:nvPr>
        </p:nvSpPr>
        <p:spPr>
          <a:xfrm>
            <a:off x="333518" y="2959295"/>
            <a:ext cx="2885970" cy="1605398"/>
          </a:xfrm>
        </p:spPr>
        <p:txBody>
          <a:bodyPr/>
          <a:lstStyle/>
          <a:p>
            <a:r>
              <a:rPr lang="en-US" dirty="0" smtClean="0"/>
              <a:t>MVTX Design</a:t>
            </a:r>
          </a:p>
          <a:p>
            <a:pPr lvl="1"/>
            <a:r>
              <a:rPr lang="en-US" dirty="0" smtClean="0"/>
              <a:t>Extended CYSS</a:t>
            </a:r>
          </a:p>
          <a:p>
            <a:r>
              <a:rPr lang="en-US" dirty="0" smtClean="0"/>
              <a:t>MVTX+INTT+TPC</a:t>
            </a:r>
            <a:endParaRPr lang="en-US" dirty="0"/>
          </a:p>
        </p:txBody>
      </p:sp>
      <p:grpSp>
        <p:nvGrpSpPr>
          <p:cNvPr id="4" name="Group 3"/>
          <p:cNvGrpSpPr/>
          <p:nvPr/>
        </p:nvGrpSpPr>
        <p:grpSpPr>
          <a:xfrm>
            <a:off x="3752193" y="1690688"/>
            <a:ext cx="7742970" cy="4395059"/>
            <a:chOff x="2544726" y="627234"/>
            <a:chExt cx="7418212" cy="4154799"/>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2544726" y="784190"/>
              <a:ext cx="6624084" cy="3997843"/>
            </a:xfrm>
            <a:prstGeom prst="rect">
              <a:avLst/>
            </a:prstGeom>
          </p:spPr>
        </p:pic>
        <p:grpSp>
          <p:nvGrpSpPr>
            <p:cNvPr id="6" name="Group 5"/>
            <p:cNvGrpSpPr/>
            <p:nvPr/>
          </p:nvGrpSpPr>
          <p:grpSpPr>
            <a:xfrm>
              <a:off x="2770014" y="627234"/>
              <a:ext cx="7192924" cy="4154799"/>
              <a:chOff x="2544727" y="573882"/>
              <a:chExt cx="7192924" cy="4154799"/>
            </a:xfrm>
          </p:grpSpPr>
          <p:sp>
            <p:nvSpPr>
              <p:cNvPr id="7" name="TextBox 6"/>
              <p:cNvSpPr txBox="1"/>
              <p:nvPr/>
            </p:nvSpPr>
            <p:spPr>
              <a:xfrm>
                <a:off x="6935972" y="3636335"/>
                <a:ext cx="2062716" cy="369332"/>
              </a:xfrm>
              <a:prstGeom prst="rect">
                <a:avLst/>
              </a:prstGeom>
              <a:noFill/>
            </p:spPr>
            <p:txBody>
              <a:bodyPr wrap="square" rtlCol="0">
                <a:spAutoFit/>
              </a:bodyPr>
              <a:lstStyle/>
              <a:p>
                <a:r>
                  <a:rPr lang="en-US" dirty="0"/>
                  <a:t>END WHEELS</a:t>
                </a:r>
              </a:p>
            </p:txBody>
          </p:sp>
          <p:sp>
            <p:nvSpPr>
              <p:cNvPr id="8" name="TextBox 7"/>
              <p:cNvSpPr txBox="1"/>
              <p:nvPr/>
            </p:nvSpPr>
            <p:spPr>
              <a:xfrm>
                <a:off x="2544727" y="712381"/>
                <a:ext cx="2158409" cy="369332"/>
              </a:xfrm>
              <a:prstGeom prst="rect">
                <a:avLst/>
              </a:prstGeom>
              <a:noFill/>
            </p:spPr>
            <p:txBody>
              <a:bodyPr wrap="square" rtlCol="0">
                <a:spAutoFit/>
              </a:bodyPr>
              <a:lstStyle/>
              <a:p>
                <a:r>
                  <a:rPr lang="en-US" dirty="0"/>
                  <a:t>PATCH PANEL</a:t>
                </a:r>
              </a:p>
            </p:txBody>
          </p:sp>
          <p:sp>
            <p:nvSpPr>
              <p:cNvPr id="9" name="TextBox 8"/>
              <p:cNvSpPr txBox="1"/>
              <p:nvPr/>
            </p:nvSpPr>
            <p:spPr>
              <a:xfrm>
                <a:off x="6197009" y="573882"/>
                <a:ext cx="3540642" cy="646331"/>
              </a:xfrm>
              <a:prstGeom prst="rect">
                <a:avLst/>
              </a:prstGeom>
              <a:noFill/>
            </p:spPr>
            <p:txBody>
              <a:bodyPr wrap="square" rtlCol="0">
                <a:spAutoFit/>
              </a:bodyPr>
              <a:lstStyle/>
              <a:p>
                <a:r>
                  <a:rPr lang="en-US" dirty="0"/>
                  <a:t>ESTIMATED TOTAL MASS HALF DETECTOR 1,100.0 grams</a:t>
                </a:r>
              </a:p>
            </p:txBody>
          </p:sp>
          <p:cxnSp>
            <p:nvCxnSpPr>
              <p:cNvPr id="10" name="Straight Arrow Connector 9"/>
              <p:cNvCxnSpPr/>
              <p:nvPr/>
            </p:nvCxnSpPr>
            <p:spPr>
              <a:xfrm flipV="1">
                <a:off x="8126819" y="2541181"/>
                <a:ext cx="648586" cy="109515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1" name="Straight Arrow Connector 10"/>
              <p:cNvCxnSpPr/>
              <p:nvPr/>
            </p:nvCxnSpPr>
            <p:spPr>
              <a:xfrm flipH="1" flipV="1">
                <a:off x="5107173" y="2945219"/>
                <a:ext cx="1998921" cy="69111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2" name="Straight Arrow Connector 11"/>
              <p:cNvCxnSpPr/>
              <p:nvPr/>
            </p:nvCxnSpPr>
            <p:spPr>
              <a:xfrm>
                <a:off x="2959396" y="1081714"/>
                <a:ext cx="664535" cy="55570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3" name="TextBox 12"/>
              <p:cNvSpPr txBox="1"/>
              <p:nvPr/>
            </p:nvSpPr>
            <p:spPr>
              <a:xfrm>
                <a:off x="5489945" y="4359349"/>
                <a:ext cx="2030819" cy="369332"/>
              </a:xfrm>
              <a:prstGeom prst="rect">
                <a:avLst/>
              </a:prstGeom>
              <a:noFill/>
            </p:spPr>
            <p:txBody>
              <a:bodyPr wrap="square" rtlCol="0">
                <a:spAutoFit/>
              </a:bodyPr>
              <a:lstStyle/>
              <a:p>
                <a:r>
                  <a:rPr lang="en-US" dirty="0"/>
                  <a:t>CONICAL SECTION</a:t>
                </a:r>
              </a:p>
            </p:txBody>
          </p:sp>
          <p:cxnSp>
            <p:nvCxnSpPr>
              <p:cNvPr id="14" name="Straight Arrow Connector 13"/>
              <p:cNvCxnSpPr/>
              <p:nvPr/>
            </p:nvCxnSpPr>
            <p:spPr>
              <a:xfrm flipH="1" flipV="1">
                <a:off x="5011480" y="3821001"/>
                <a:ext cx="845289" cy="53834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grpSp>
      </p:grpSp>
      <p:sp>
        <p:nvSpPr>
          <p:cNvPr id="15" name="TextBox 14"/>
          <p:cNvSpPr txBox="1"/>
          <p:nvPr/>
        </p:nvSpPr>
        <p:spPr>
          <a:xfrm>
            <a:off x="10666269" y="228102"/>
            <a:ext cx="1158459" cy="369332"/>
          </a:xfrm>
          <a:prstGeom prst="rect">
            <a:avLst/>
          </a:prstGeom>
          <a:noFill/>
        </p:spPr>
        <p:txBody>
          <a:bodyPr wrap="none" rtlCol="0">
            <a:spAutoFit/>
          </a:bodyPr>
          <a:lstStyle/>
          <a:p>
            <a:r>
              <a:rPr lang="en-US" dirty="0" smtClean="0"/>
              <a:t>Walt’s talk</a:t>
            </a:r>
            <a:endParaRPr lang="en-US" dirty="0"/>
          </a:p>
        </p:txBody>
      </p:sp>
      <p:sp>
        <p:nvSpPr>
          <p:cNvPr id="16" name="Date Placeholder 15"/>
          <p:cNvSpPr>
            <a:spLocks noGrp="1"/>
          </p:cNvSpPr>
          <p:nvPr>
            <p:ph type="dt" sz="half" idx="10"/>
          </p:nvPr>
        </p:nvSpPr>
        <p:spPr/>
        <p:txBody>
          <a:bodyPr/>
          <a:lstStyle/>
          <a:p>
            <a:fld id="{A7AF02B1-15D4-9647-8891-798D96012E6A}" type="datetime1">
              <a:rPr lang="en-US" smtClean="0"/>
              <a:t>12/4/17</a:t>
            </a:fld>
            <a:endParaRPr lang="en-US"/>
          </a:p>
        </p:txBody>
      </p:sp>
      <p:sp>
        <p:nvSpPr>
          <p:cNvPr id="17" name="Footer Placeholder 16"/>
          <p:cNvSpPr>
            <a:spLocks noGrp="1"/>
          </p:cNvSpPr>
          <p:nvPr>
            <p:ph type="ftr" sz="quarter" idx="11"/>
          </p:nvPr>
        </p:nvSpPr>
        <p:spPr/>
        <p:txBody>
          <a:bodyPr/>
          <a:lstStyle/>
          <a:p>
            <a:r>
              <a:rPr lang="en-US" smtClean="0"/>
              <a:t>MVTX &amp; HF-Jet Workfest @Santa Fe, NM</a:t>
            </a:r>
            <a:endParaRPr lang="en-US"/>
          </a:p>
        </p:txBody>
      </p:sp>
      <p:sp>
        <p:nvSpPr>
          <p:cNvPr id="18" name="Slide Number Placeholder 17"/>
          <p:cNvSpPr>
            <a:spLocks noGrp="1"/>
          </p:cNvSpPr>
          <p:nvPr>
            <p:ph type="sldNum" sz="quarter" idx="12"/>
          </p:nvPr>
        </p:nvSpPr>
        <p:spPr/>
        <p:txBody>
          <a:bodyPr/>
          <a:lstStyle/>
          <a:p>
            <a:fld id="{A37BE454-496B-2843-8243-E1E572729E35}" type="slidenum">
              <a:rPr lang="en-US" smtClean="0"/>
              <a:t>11</a:t>
            </a:fld>
            <a:endParaRPr lang="en-US"/>
          </a:p>
        </p:txBody>
      </p:sp>
    </p:spTree>
    <p:extLst>
      <p:ext uri="{BB962C8B-B14F-4D97-AF65-F5344CB8AC3E}">
        <p14:creationId xmlns:p14="http://schemas.microsoft.com/office/powerpoint/2010/main" val="4628798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160472" y="0"/>
            <a:ext cx="10598726" cy="6858000"/>
          </a:xfrm>
          <a:prstGeom prst="rect">
            <a:avLst/>
          </a:prstGeom>
        </p:spPr>
      </p:pic>
      <p:sp>
        <p:nvSpPr>
          <p:cNvPr id="4" name="Date Placeholder 3"/>
          <p:cNvSpPr>
            <a:spLocks noGrp="1"/>
          </p:cNvSpPr>
          <p:nvPr>
            <p:ph type="dt" sz="half" idx="10"/>
          </p:nvPr>
        </p:nvSpPr>
        <p:spPr/>
        <p:txBody>
          <a:bodyPr/>
          <a:lstStyle/>
          <a:p>
            <a:fld id="{EE80F4FD-0DA0-0847-A5AD-4BE9BCADC0FD}" type="datetime1">
              <a:rPr lang="en-US" smtClean="0"/>
              <a:t>12/4/17</a:t>
            </a:fld>
            <a:endParaRPr lang="en-US"/>
          </a:p>
        </p:txBody>
      </p:sp>
      <p:sp>
        <p:nvSpPr>
          <p:cNvPr id="5" name="Footer Placeholder 4"/>
          <p:cNvSpPr>
            <a:spLocks noGrp="1"/>
          </p:cNvSpPr>
          <p:nvPr>
            <p:ph type="ftr" sz="quarter" idx="11"/>
          </p:nvPr>
        </p:nvSpPr>
        <p:spPr/>
        <p:txBody>
          <a:bodyPr/>
          <a:lstStyle/>
          <a:p>
            <a:r>
              <a:rPr lang="en-US" smtClean="0"/>
              <a:t>MVTX &amp; HF-Jet Workfest @Santa Fe, NM</a:t>
            </a:r>
            <a:endParaRPr lang="en-US"/>
          </a:p>
        </p:txBody>
      </p:sp>
      <p:sp>
        <p:nvSpPr>
          <p:cNvPr id="6" name="Slide Number Placeholder 5"/>
          <p:cNvSpPr>
            <a:spLocks noGrp="1"/>
          </p:cNvSpPr>
          <p:nvPr>
            <p:ph type="sldNum" sz="quarter" idx="12"/>
          </p:nvPr>
        </p:nvSpPr>
        <p:spPr/>
        <p:txBody>
          <a:bodyPr/>
          <a:lstStyle/>
          <a:p>
            <a:fld id="{A37BE454-496B-2843-8243-E1E572729E35}" type="slidenum">
              <a:rPr lang="en-US" smtClean="0"/>
              <a:t>12</a:t>
            </a:fld>
            <a:endParaRPr lang="en-US"/>
          </a:p>
        </p:txBody>
      </p:sp>
      <p:sp>
        <p:nvSpPr>
          <p:cNvPr id="9" name="TextBox 8"/>
          <p:cNvSpPr txBox="1"/>
          <p:nvPr/>
        </p:nvSpPr>
        <p:spPr>
          <a:xfrm>
            <a:off x="3705826" y="326164"/>
            <a:ext cx="4780348" cy="646331"/>
          </a:xfrm>
          <a:prstGeom prst="rect">
            <a:avLst/>
          </a:prstGeom>
          <a:noFill/>
        </p:spPr>
        <p:txBody>
          <a:bodyPr wrap="none" rtlCol="0">
            <a:spAutoFit/>
          </a:bodyPr>
          <a:lstStyle/>
          <a:p>
            <a:r>
              <a:rPr lang="en-US" sz="3600" dirty="0" smtClean="0"/>
              <a:t>MVTX + INTT Integration</a:t>
            </a:r>
            <a:endParaRPr lang="en-US" sz="3600" dirty="0"/>
          </a:p>
        </p:txBody>
      </p:sp>
    </p:spTree>
    <p:extLst>
      <p:ext uri="{BB962C8B-B14F-4D97-AF65-F5344CB8AC3E}">
        <p14:creationId xmlns:p14="http://schemas.microsoft.com/office/powerpoint/2010/main" val="7496837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4363" y="31011"/>
            <a:ext cx="10872787" cy="1045795"/>
          </a:xfrm>
        </p:spPr>
        <p:txBody>
          <a:bodyPr>
            <a:normAutofit/>
          </a:bodyPr>
          <a:lstStyle/>
          <a:p>
            <a:r>
              <a:rPr lang="en-US" sz="2800" dirty="0"/>
              <a:t>sPHENIX cross-section view, including envelope for services; TPC  and INTT</a:t>
            </a:r>
          </a:p>
        </p:txBody>
      </p:sp>
      <p:sp>
        <p:nvSpPr>
          <p:cNvPr id="3" name="Date Placeholder 2"/>
          <p:cNvSpPr>
            <a:spLocks noGrp="1"/>
          </p:cNvSpPr>
          <p:nvPr>
            <p:ph type="dt" sz="half" idx="10"/>
          </p:nvPr>
        </p:nvSpPr>
        <p:spPr/>
        <p:txBody>
          <a:bodyPr/>
          <a:lstStyle/>
          <a:p>
            <a:fld id="{97328B77-A487-9743-BE02-ABA4B475DE08}" type="datetime1">
              <a:rPr lang="en-US" smtClean="0"/>
              <a:t>12/4/17</a:t>
            </a:fld>
            <a:endParaRPr lang="en-US"/>
          </a:p>
        </p:txBody>
      </p:sp>
      <p:sp>
        <p:nvSpPr>
          <p:cNvPr id="4" name="Slide Number Placeholder 3"/>
          <p:cNvSpPr>
            <a:spLocks noGrp="1"/>
          </p:cNvSpPr>
          <p:nvPr>
            <p:ph type="sldNum" sz="quarter" idx="12"/>
          </p:nvPr>
        </p:nvSpPr>
        <p:spPr/>
        <p:txBody>
          <a:bodyPr/>
          <a:lstStyle/>
          <a:p>
            <a:fld id="{CFA6A880-B2D3-4807-BDF7-0E9263D2574D}" type="slidenum">
              <a:rPr lang="en-US" smtClean="0"/>
              <a:t>13</a:t>
            </a:fld>
            <a:endParaRPr lang="en-US"/>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a:ext>
            </a:extLst>
          </a:blip>
          <a:srcRect t="-495"/>
          <a:stretch/>
        </p:blipFill>
        <p:spPr>
          <a:xfrm>
            <a:off x="3286353" y="893396"/>
            <a:ext cx="6379535" cy="5964605"/>
          </a:xfrm>
          <a:prstGeom prst="rect">
            <a:avLst/>
          </a:prstGeom>
        </p:spPr>
      </p:pic>
      <p:sp>
        <p:nvSpPr>
          <p:cNvPr id="7" name="TextBox 6"/>
          <p:cNvSpPr txBox="1"/>
          <p:nvPr/>
        </p:nvSpPr>
        <p:spPr>
          <a:xfrm>
            <a:off x="7169150" y="1384045"/>
            <a:ext cx="2870200" cy="369332"/>
          </a:xfrm>
          <a:prstGeom prst="rect">
            <a:avLst/>
          </a:prstGeom>
          <a:noFill/>
        </p:spPr>
        <p:txBody>
          <a:bodyPr wrap="square" rtlCol="0">
            <a:spAutoFit/>
          </a:bodyPr>
          <a:lstStyle/>
          <a:p>
            <a:r>
              <a:rPr lang="en-US" dirty="0"/>
              <a:t>TPC services (one end)</a:t>
            </a:r>
          </a:p>
        </p:txBody>
      </p:sp>
      <p:sp>
        <p:nvSpPr>
          <p:cNvPr id="8" name="TextBox 7"/>
          <p:cNvSpPr txBox="1"/>
          <p:nvPr/>
        </p:nvSpPr>
        <p:spPr>
          <a:xfrm>
            <a:off x="2763135" y="5272755"/>
            <a:ext cx="1765300" cy="646331"/>
          </a:xfrm>
          <a:prstGeom prst="rect">
            <a:avLst/>
          </a:prstGeom>
          <a:noFill/>
        </p:spPr>
        <p:txBody>
          <a:bodyPr wrap="square" rtlCol="0">
            <a:spAutoFit/>
          </a:bodyPr>
          <a:lstStyle/>
          <a:p>
            <a:r>
              <a:rPr lang="en-US" dirty="0"/>
              <a:t>INTT services, (one –end)</a:t>
            </a:r>
          </a:p>
        </p:txBody>
      </p:sp>
      <p:cxnSp>
        <p:nvCxnSpPr>
          <p:cNvPr id="11" name="Straight Arrow Connector 10"/>
          <p:cNvCxnSpPr/>
          <p:nvPr/>
        </p:nvCxnSpPr>
        <p:spPr>
          <a:xfrm flipH="1">
            <a:off x="5936513" y="1753378"/>
            <a:ext cx="1552353" cy="221256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4" name="Straight Arrow Connector 13"/>
          <p:cNvCxnSpPr/>
          <p:nvPr/>
        </p:nvCxnSpPr>
        <p:spPr>
          <a:xfrm flipV="1">
            <a:off x="4210050" y="4965406"/>
            <a:ext cx="1726462" cy="75491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6" name="Footer Placeholder 5"/>
          <p:cNvSpPr>
            <a:spLocks noGrp="1"/>
          </p:cNvSpPr>
          <p:nvPr>
            <p:ph type="ftr" sz="quarter" idx="11"/>
          </p:nvPr>
        </p:nvSpPr>
        <p:spPr/>
        <p:txBody>
          <a:bodyPr/>
          <a:lstStyle/>
          <a:p>
            <a:r>
              <a:rPr lang="en-US" smtClean="0"/>
              <a:t>MVTX &amp; HF-Jet Workfest @Santa Fe, NM</a:t>
            </a:r>
            <a:endParaRPr lang="en-US"/>
          </a:p>
        </p:txBody>
      </p:sp>
    </p:spTree>
    <p:extLst>
      <p:ext uri="{BB962C8B-B14F-4D97-AF65-F5344CB8AC3E}">
        <p14:creationId xmlns:p14="http://schemas.microsoft.com/office/powerpoint/2010/main" val="8714934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8059" y="7316"/>
            <a:ext cx="10515600" cy="1325563"/>
          </a:xfrm>
        </p:spPr>
        <p:txBody>
          <a:bodyPr/>
          <a:lstStyle/>
          <a:p>
            <a:r>
              <a:rPr lang="en-US" dirty="0" smtClean="0"/>
              <a:t>Budget and Schedule </a:t>
            </a:r>
            <a:r>
              <a:rPr lang="mr-IN" dirty="0" smtClean="0"/>
              <a:t>–</a:t>
            </a:r>
            <a:r>
              <a:rPr lang="en-US" dirty="0" smtClean="0"/>
              <a:t> in Progress</a:t>
            </a:r>
            <a:endParaRPr lang="en-US" dirty="0"/>
          </a:p>
        </p:txBody>
      </p:sp>
      <p:sp>
        <p:nvSpPr>
          <p:cNvPr id="3" name="Content Placeholder 2"/>
          <p:cNvSpPr>
            <a:spLocks noGrp="1"/>
          </p:cNvSpPr>
          <p:nvPr>
            <p:ph idx="1"/>
          </p:nvPr>
        </p:nvSpPr>
        <p:spPr>
          <a:xfrm>
            <a:off x="596462" y="1332879"/>
            <a:ext cx="5469076" cy="2376508"/>
          </a:xfrm>
        </p:spPr>
        <p:txBody>
          <a:bodyPr/>
          <a:lstStyle/>
          <a:p>
            <a:r>
              <a:rPr lang="en-US" dirty="0" smtClean="0"/>
              <a:t>Total budget: 6.5M</a:t>
            </a:r>
          </a:p>
          <a:p>
            <a:pPr lvl="1"/>
            <a:r>
              <a:rPr lang="en-US" dirty="0" smtClean="0"/>
              <a:t>Production </a:t>
            </a:r>
          </a:p>
          <a:p>
            <a:pPr lvl="1"/>
            <a:r>
              <a:rPr lang="en-US" dirty="0" smtClean="0"/>
              <a:t>Assembly </a:t>
            </a:r>
          </a:p>
          <a:p>
            <a:pPr lvl="1"/>
            <a:r>
              <a:rPr lang="en-US" dirty="0" smtClean="0"/>
              <a:t>Integration </a:t>
            </a:r>
          </a:p>
        </p:txBody>
      </p:sp>
      <p:sp>
        <p:nvSpPr>
          <p:cNvPr id="4" name="TextBox 3"/>
          <p:cNvSpPr txBox="1"/>
          <p:nvPr/>
        </p:nvSpPr>
        <p:spPr>
          <a:xfrm>
            <a:off x="10747513" y="365125"/>
            <a:ext cx="1179938" cy="369332"/>
          </a:xfrm>
          <a:prstGeom prst="rect">
            <a:avLst/>
          </a:prstGeom>
          <a:noFill/>
        </p:spPr>
        <p:txBody>
          <a:bodyPr wrap="none" rtlCol="0">
            <a:spAutoFit/>
          </a:bodyPr>
          <a:lstStyle/>
          <a:p>
            <a:r>
              <a:rPr lang="en-US" dirty="0" smtClean="0"/>
              <a:t>Dave’s talk</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95176305"/>
              </p:ext>
            </p:extLst>
          </p:nvPr>
        </p:nvGraphicFramePr>
        <p:xfrm>
          <a:off x="760652" y="4023652"/>
          <a:ext cx="9617832" cy="2225040"/>
        </p:xfrm>
        <a:graphic>
          <a:graphicData uri="http://schemas.openxmlformats.org/drawingml/2006/table">
            <a:tbl>
              <a:tblPr firstRow="1" bandRow="1">
                <a:tableStyleId>{5C22544A-7EE6-4342-B048-85BDC9FD1C3A}</a:tableStyleId>
              </a:tblPr>
              <a:tblGrid>
                <a:gridCol w="4326355"/>
                <a:gridCol w="2085533"/>
                <a:gridCol w="3205944"/>
              </a:tblGrid>
              <a:tr h="370840">
                <a:tc>
                  <a:txBody>
                    <a:bodyPr/>
                    <a:lstStyle/>
                    <a:p>
                      <a:r>
                        <a:rPr lang="en-US" dirty="0" smtClean="0"/>
                        <a:t>Major Items</a:t>
                      </a:r>
                      <a:endParaRPr lang="en-US" dirty="0"/>
                    </a:p>
                  </a:txBody>
                  <a:tcPr/>
                </a:tc>
                <a:tc>
                  <a:txBody>
                    <a:bodyPr/>
                    <a:lstStyle/>
                    <a:p>
                      <a:pPr algn="r"/>
                      <a:r>
                        <a:rPr lang="en-US" dirty="0" smtClean="0"/>
                        <a:t>Cost ($M)</a:t>
                      </a:r>
                      <a:endParaRPr lang="en-US" dirty="0"/>
                    </a:p>
                  </a:txBody>
                  <a:tcPr/>
                </a:tc>
                <a:tc>
                  <a:txBody>
                    <a:bodyPr/>
                    <a:lstStyle/>
                    <a:p>
                      <a:pPr algn="r"/>
                      <a:r>
                        <a:rPr lang="en-US" dirty="0" smtClean="0"/>
                        <a:t>Schedule</a:t>
                      </a:r>
                      <a:endParaRPr lang="en-US" dirty="0"/>
                    </a:p>
                  </a:txBody>
                  <a:tcPr/>
                </a:tc>
              </a:tr>
              <a:tr h="370840">
                <a:tc>
                  <a:txBody>
                    <a:bodyPr/>
                    <a:lstStyle/>
                    <a:p>
                      <a:r>
                        <a:rPr lang="en-US" dirty="0" smtClean="0"/>
                        <a:t>Staves (WBS 1.5.3.1)</a:t>
                      </a:r>
                      <a:endParaRPr lang="en-US" dirty="0"/>
                    </a:p>
                  </a:txBody>
                  <a:tcPr/>
                </a:tc>
                <a:tc>
                  <a:txBody>
                    <a:bodyPr/>
                    <a:lstStyle/>
                    <a:p>
                      <a:pPr algn="r"/>
                      <a:r>
                        <a:rPr lang="en-US" dirty="0" smtClean="0"/>
                        <a:t>1.4</a:t>
                      </a:r>
                      <a:endParaRPr lang="en-US" dirty="0"/>
                    </a:p>
                  </a:txBody>
                  <a:tcPr/>
                </a:tc>
                <a:tc>
                  <a:txBody>
                    <a:bodyPr/>
                    <a:lstStyle/>
                    <a:p>
                      <a:pPr algn="r"/>
                      <a:r>
                        <a:rPr lang="en-US" dirty="0" smtClean="0"/>
                        <a:t>8/2018-5/2019</a:t>
                      </a:r>
                      <a:endParaRPr lang="en-US" dirty="0"/>
                    </a:p>
                  </a:txBody>
                  <a:tcPr/>
                </a:tc>
              </a:tr>
              <a:tr h="370840">
                <a:tc>
                  <a:txBody>
                    <a:bodyPr/>
                    <a:lstStyle/>
                    <a:p>
                      <a:r>
                        <a:rPr lang="en-US" dirty="0" smtClean="0"/>
                        <a:t>Readout &amp; Controls (WBS 1.5.2)</a:t>
                      </a:r>
                      <a:endParaRPr lang="en-US" dirty="0"/>
                    </a:p>
                  </a:txBody>
                  <a:tcPr/>
                </a:tc>
                <a:tc>
                  <a:txBody>
                    <a:bodyPr/>
                    <a:lstStyle/>
                    <a:p>
                      <a:pPr algn="r"/>
                      <a:r>
                        <a:rPr lang="en-US" dirty="0" smtClean="0"/>
                        <a:t>1.3</a:t>
                      </a:r>
                      <a:endParaRPr lang="en-US" dirty="0"/>
                    </a:p>
                  </a:txBody>
                  <a:tcPr/>
                </a:tc>
                <a:tc>
                  <a:txBody>
                    <a:bodyPr/>
                    <a:lstStyle/>
                    <a:p>
                      <a:pPr algn="r"/>
                      <a:r>
                        <a:rPr lang="en-US" dirty="0" smtClean="0"/>
                        <a:t>1/2019-6/2019</a:t>
                      </a:r>
                      <a:endParaRPr lang="en-US" dirty="0"/>
                    </a:p>
                  </a:txBody>
                  <a:tcPr/>
                </a:tc>
              </a:tr>
              <a:tr h="370840">
                <a:tc>
                  <a:txBody>
                    <a:bodyPr/>
                    <a:lstStyle/>
                    <a:p>
                      <a:r>
                        <a:rPr lang="en-US" dirty="0" smtClean="0"/>
                        <a:t>Mechanics</a:t>
                      </a:r>
                      <a:r>
                        <a:rPr lang="en-US" baseline="0" dirty="0" smtClean="0"/>
                        <a:t> &amp; Detector Assembly (WBS 1.5.3)</a:t>
                      </a:r>
                      <a:endParaRPr lang="en-US" dirty="0"/>
                    </a:p>
                  </a:txBody>
                  <a:tcPr/>
                </a:tc>
                <a:tc>
                  <a:txBody>
                    <a:bodyPr/>
                    <a:lstStyle/>
                    <a:p>
                      <a:pPr algn="r"/>
                      <a:r>
                        <a:rPr lang="en-US" dirty="0" smtClean="0"/>
                        <a:t>1.8</a:t>
                      </a:r>
                      <a:endParaRPr lang="en-US" dirty="0"/>
                    </a:p>
                  </a:txBody>
                  <a:tcPr/>
                </a:tc>
                <a:tc>
                  <a:txBody>
                    <a:bodyPr/>
                    <a:lstStyle/>
                    <a:p>
                      <a:pPr algn="r"/>
                      <a:r>
                        <a:rPr lang="en-US" dirty="0" smtClean="0"/>
                        <a:t>2019-2022, TBD</a:t>
                      </a:r>
                      <a:endParaRPr lang="en-US" dirty="0"/>
                    </a:p>
                  </a:txBody>
                  <a:tcPr/>
                </a:tc>
              </a:tr>
              <a:tr h="370840">
                <a:tc>
                  <a:txBody>
                    <a:bodyPr/>
                    <a:lstStyle/>
                    <a:p>
                      <a:r>
                        <a:rPr lang="en-US" dirty="0" smtClean="0"/>
                        <a:t>Integration (WBS 1.5.4)</a:t>
                      </a:r>
                      <a:endParaRPr lang="en-US" dirty="0"/>
                    </a:p>
                  </a:txBody>
                  <a:tcPr/>
                </a:tc>
                <a:tc>
                  <a:txBody>
                    <a:bodyPr/>
                    <a:lstStyle/>
                    <a:p>
                      <a:pPr algn="r"/>
                      <a:r>
                        <a:rPr lang="en-US" dirty="0" smtClean="0"/>
                        <a:t>1.0</a:t>
                      </a:r>
                      <a:endParaRPr lang="en-US" dirty="0"/>
                    </a:p>
                  </a:txBody>
                  <a:tcPr/>
                </a:tc>
                <a:tc>
                  <a:txBody>
                    <a:bodyPr/>
                    <a:lstStyle/>
                    <a:p>
                      <a:pPr algn="r"/>
                      <a:r>
                        <a:rPr lang="en-US" dirty="0" smtClean="0"/>
                        <a:t>2021-2022, TBD</a:t>
                      </a:r>
                      <a:endParaRPr lang="en-US" dirty="0"/>
                    </a:p>
                  </a:txBody>
                  <a:tcPr/>
                </a:tc>
              </a:tr>
              <a:tr h="370840">
                <a:tc>
                  <a:txBody>
                    <a:bodyPr/>
                    <a:lstStyle/>
                    <a:p>
                      <a:r>
                        <a:rPr lang="en-US" dirty="0" smtClean="0"/>
                        <a:t>Project Management</a:t>
                      </a:r>
                      <a:endParaRPr lang="en-US" dirty="0"/>
                    </a:p>
                  </a:txBody>
                  <a:tcPr/>
                </a:tc>
                <a:tc>
                  <a:txBody>
                    <a:bodyPr/>
                    <a:lstStyle/>
                    <a:p>
                      <a:pPr algn="r"/>
                      <a:r>
                        <a:rPr lang="en-US" dirty="0" smtClean="0"/>
                        <a:t>1.0</a:t>
                      </a:r>
                      <a:endParaRPr lang="en-US" dirty="0"/>
                    </a:p>
                  </a:txBody>
                  <a:tcPr/>
                </a:tc>
                <a:tc>
                  <a:txBody>
                    <a:bodyPr/>
                    <a:lstStyle/>
                    <a:p>
                      <a:pPr algn="r"/>
                      <a:r>
                        <a:rPr lang="en-US" dirty="0" smtClean="0"/>
                        <a:t>8/2018-1/2023</a:t>
                      </a:r>
                      <a:endParaRPr lang="en-US" dirty="0"/>
                    </a:p>
                  </a:txBody>
                  <a:tcPr/>
                </a:tc>
              </a:tr>
            </a:tbl>
          </a:graphicData>
        </a:graphic>
      </p:graphicFrame>
      <p:pic>
        <p:nvPicPr>
          <p:cNvPr id="6" name="Picture 5"/>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380388" y="1168841"/>
            <a:ext cx="4608421" cy="2588560"/>
          </a:xfrm>
          <a:prstGeom prst="rect">
            <a:avLst/>
          </a:prstGeom>
        </p:spPr>
      </p:pic>
      <p:sp>
        <p:nvSpPr>
          <p:cNvPr id="7" name="Date Placeholder 6"/>
          <p:cNvSpPr>
            <a:spLocks noGrp="1"/>
          </p:cNvSpPr>
          <p:nvPr>
            <p:ph type="dt" sz="half" idx="10"/>
          </p:nvPr>
        </p:nvSpPr>
        <p:spPr/>
        <p:txBody>
          <a:bodyPr/>
          <a:lstStyle/>
          <a:p>
            <a:fld id="{BFC79FF4-6723-0A49-B6AC-D420043D3CDB}" type="datetime1">
              <a:rPr lang="en-US" smtClean="0"/>
              <a:t>12/4/17</a:t>
            </a:fld>
            <a:endParaRPr lang="en-US"/>
          </a:p>
        </p:txBody>
      </p:sp>
      <p:sp>
        <p:nvSpPr>
          <p:cNvPr id="8" name="Footer Placeholder 7"/>
          <p:cNvSpPr>
            <a:spLocks noGrp="1"/>
          </p:cNvSpPr>
          <p:nvPr>
            <p:ph type="ftr" sz="quarter" idx="11"/>
          </p:nvPr>
        </p:nvSpPr>
        <p:spPr/>
        <p:txBody>
          <a:bodyPr/>
          <a:lstStyle/>
          <a:p>
            <a:r>
              <a:rPr lang="en-US" smtClean="0"/>
              <a:t>MVTX &amp; HF-Jet Workfest @Santa Fe, NM</a:t>
            </a:r>
            <a:endParaRPr lang="en-US"/>
          </a:p>
        </p:txBody>
      </p:sp>
      <p:sp>
        <p:nvSpPr>
          <p:cNvPr id="9" name="Slide Number Placeholder 8"/>
          <p:cNvSpPr>
            <a:spLocks noGrp="1"/>
          </p:cNvSpPr>
          <p:nvPr>
            <p:ph type="sldNum" sz="quarter" idx="12"/>
          </p:nvPr>
        </p:nvSpPr>
        <p:spPr/>
        <p:txBody>
          <a:bodyPr/>
          <a:lstStyle/>
          <a:p>
            <a:fld id="{A37BE454-496B-2843-8243-E1E572729E35}" type="slidenum">
              <a:rPr lang="en-US" smtClean="0"/>
              <a:t>14</a:t>
            </a:fld>
            <a:endParaRPr lang="en-US"/>
          </a:p>
        </p:txBody>
      </p:sp>
    </p:spTree>
    <p:extLst>
      <p:ext uri="{BB962C8B-B14F-4D97-AF65-F5344CB8AC3E}">
        <p14:creationId xmlns:p14="http://schemas.microsoft.com/office/powerpoint/2010/main" val="12622548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 for the Workfest</a:t>
            </a:r>
            <a:endParaRPr lang="en-US" dirty="0"/>
          </a:p>
        </p:txBody>
      </p:sp>
      <p:sp>
        <p:nvSpPr>
          <p:cNvPr id="4" name="Rectangle 1"/>
          <p:cNvSpPr>
            <a:spLocks noChangeArrowheads="1"/>
          </p:cNvSpPr>
          <p:nvPr/>
        </p:nvSpPr>
        <p:spPr bwMode="auto">
          <a:xfrm>
            <a:off x="521397" y="2191368"/>
            <a:ext cx="11149206"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1" u="none" strike="noStrike" cap="none" normalizeH="0" baseline="0" dirty="0" smtClean="0">
                <a:ln>
                  <a:noFill/>
                </a:ln>
                <a:solidFill>
                  <a:schemeClr val="tx1"/>
                </a:solidFill>
                <a:effectLst/>
                <a:latin typeface="Arial" charset="0"/>
              </a:rPr>
              <a:t>Writing</a:t>
            </a:r>
            <a:r>
              <a:rPr lang="en-US" altLang="en-US" i="1" dirty="0" smtClean="0">
                <a:latin typeface="Arial" charset="0"/>
              </a:rPr>
              <a:t>,</a:t>
            </a:r>
            <a:r>
              <a:rPr kumimoji="0" lang="en-US" altLang="en-US" sz="1800" b="0" i="1" u="none" strike="noStrike" cap="none" normalizeH="0" baseline="0" dirty="0" smtClean="0">
                <a:ln>
                  <a:noFill/>
                </a:ln>
                <a:solidFill>
                  <a:schemeClr val="tx1"/>
                </a:solidFill>
                <a:effectLst/>
                <a:latin typeface="Arial" charset="0"/>
              </a:rPr>
              <a:t> </a:t>
            </a:r>
            <a:r>
              <a:rPr kumimoji="0" lang="en-US" altLang="en-US" sz="1800" b="0" i="1" u="none" strike="noStrike" cap="none" normalizeH="0" baseline="0" dirty="0" smtClean="0">
                <a:ln>
                  <a:noFill/>
                </a:ln>
                <a:solidFill>
                  <a:schemeClr val="tx1"/>
                </a:solidFill>
                <a:effectLst/>
                <a:latin typeface="Arial" charset="0"/>
              </a:rPr>
              <a:t>Writing and </a:t>
            </a:r>
            <a:r>
              <a:rPr kumimoji="0" lang="en-US" altLang="en-US" sz="1800" b="0" i="1" u="none" strike="noStrike" cap="none" normalizeH="0" baseline="0" dirty="0" smtClean="0">
                <a:ln>
                  <a:noFill/>
                </a:ln>
                <a:solidFill>
                  <a:schemeClr val="tx1"/>
                </a:solidFill>
                <a:effectLst/>
                <a:latin typeface="Arial" charset="0"/>
              </a:rPr>
              <a:t>Writing </a:t>
            </a:r>
            <a:r>
              <a:rPr kumimoji="0" lang="mr-IN" altLang="en-US" sz="1800" b="0" i="1" u="none" strike="noStrike" cap="none" normalizeH="0" baseline="0" dirty="0" smtClean="0">
                <a:ln>
                  <a:noFill/>
                </a:ln>
                <a:solidFill>
                  <a:schemeClr val="tx1"/>
                </a:solidFill>
                <a:effectLst/>
                <a:latin typeface="Arial" charset="0"/>
              </a:rPr>
              <a:t>…</a:t>
            </a:r>
            <a:r>
              <a:rPr kumimoji="0" lang="en-US" altLang="en-US" sz="1800" b="0" i="1" u="none" strike="noStrike" cap="none" normalizeH="0" baseline="0" dirty="0" smtClean="0">
                <a:ln>
                  <a:noFill/>
                </a:ln>
                <a:solidFill>
                  <a:schemeClr val="tx1"/>
                </a:solidFill>
                <a:effectLst/>
                <a:latin typeface="Arial" charset="0"/>
              </a:rPr>
              <a:t>. </a:t>
            </a:r>
            <a:r>
              <a:rPr kumimoji="0" lang="en-US" altLang="en-US" sz="1800" b="0" i="1" u="none" strike="noStrike" cap="none" normalizeH="0" dirty="0" smtClean="0">
                <a:ln>
                  <a:noFill/>
                </a:ln>
                <a:solidFill>
                  <a:schemeClr val="tx1"/>
                </a:solidFill>
                <a:effectLst/>
                <a:latin typeface="Arial" charset="0"/>
              </a:rPr>
              <a:t> To update </a:t>
            </a:r>
            <a:r>
              <a:rPr kumimoji="0" lang="en-US" altLang="en-US" sz="1800" b="0" i="1" u="none" strike="noStrike" cap="none" normalizeH="0" baseline="0" dirty="0" smtClean="0">
                <a:ln>
                  <a:noFill/>
                </a:ln>
                <a:solidFill>
                  <a:schemeClr val="tx1"/>
                </a:solidFill>
                <a:effectLst/>
                <a:latin typeface="Arial" charset="0"/>
              </a:rPr>
              <a:t>the </a:t>
            </a:r>
            <a:r>
              <a:rPr kumimoji="0" lang="en-US" altLang="en-US" sz="1800" b="0" i="1" u="none" strike="noStrike" cap="none" normalizeH="0" baseline="0" dirty="0" smtClean="0">
                <a:ln>
                  <a:noFill/>
                </a:ln>
                <a:solidFill>
                  <a:schemeClr val="tx1"/>
                </a:solidFill>
                <a:effectLst/>
                <a:latin typeface="Arial" charset="0"/>
              </a:rPr>
              <a:t>full proposal document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1" u="none" strike="noStrike" cap="none" normalizeH="0" baseline="0" dirty="0" smtClean="0">
                <a:ln>
                  <a:noFill/>
                </a:ln>
                <a:solidFill>
                  <a:schemeClr val="tx1"/>
                </a:solidFill>
                <a:effectLst/>
                <a:latin typeface="Arial"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i="1" dirty="0">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1" u="none" strike="noStrike" cap="none" normalizeH="0" baseline="0" dirty="0" smtClean="0">
                <a:ln>
                  <a:noFill/>
                </a:ln>
                <a:solidFill>
                  <a:schemeClr val="tx1"/>
                </a:solidFill>
                <a:effectLst/>
                <a:latin typeface="Arial" charset="0"/>
              </a:rPr>
              <a:t>Chris </a:t>
            </a:r>
            <a:r>
              <a:rPr kumimoji="0" lang="en-US" altLang="en-US" sz="1800" b="0" i="1" u="none" strike="noStrike" cap="none" normalizeH="0" baseline="0" dirty="0">
                <a:ln>
                  <a:noFill/>
                </a:ln>
                <a:solidFill>
                  <a:schemeClr val="tx1"/>
                </a:solidFill>
                <a:effectLst/>
                <a:latin typeface="Arial" charset="0"/>
              </a:rPr>
              <a:t>has assigned 9 powerful interactive machine for this workfest (40 Core/80 GB memory), no time limit. </a:t>
            </a:r>
            <a:endParaRPr kumimoji="0" lang="en-US" altLang="en-US" sz="1800" b="0" i="1" u="none" strike="noStrike" cap="none" normalizeH="0" baseline="0" dirty="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1" u="none" strike="noStrike" cap="none" normalizeH="0" baseline="0" dirty="0" smtClean="0">
                <a:ln>
                  <a:noFill/>
                </a:ln>
                <a:solidFill>
                  <a:schemeClr val="tx1"/>
                </a:solidFill>
                <a:effectLst/>
                <a:latin typeface="Arial" charset="0"/>
              </a:rPr>
              <a:t>Valid </a:t>
            </a:r>
            <a:r>
              <a:rPr kumimoji="0" lang="en-US" altLang="en-US" sz="1800" b="0" i="1" u="none" strike="noStrike" cap="none" normalizeH="0" baseline="0" dirty="0">
                <a:ln>
                  <a:noFill/>
                </a:ln>
                <a:solidFill>
                  <a:schemeClr val="tx1"/>
                </a:solidFill>
                <a:effectLst/>
                <a:latin typeface="Arial" charset="0"/>
              </a:rPr>
              <a:t>for use until Dec 12. </a:t>
            </a: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1" u="none" strike="noStrike" cap="none" normalizeH="0" baseline="0" dirty="0">
                <a:ln>
                  <a:noFill/>
                </a:ln>
                <a:solidFill>
                  <a:schemeClr val="tx1"/>
                </a:solidFill>
                <a:effectLst/>
                <a:latin typeface="Arial" charset="0"/>
              </a:rPr>
              <a:t> </a:t>
            </a: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1" u="none" strike="noStrike" cap="none" normalizeH="0" baseline="0" dirty="0">
                <a:ln>
                  <a:noFill/>
                </a:ln>
                <a:solidFill>
                  <a:schemeClr val="tx1"/>
                </a:solidFill>
                <a:effectLst/>
                <a:latin typeface="Arial" charset="0"/>
              </a:rPr>
              <a:t>These interactive RCF nodes are: rcas2901-2904 and rcas2906-2910</a:t>
            </a:r>
            <a:endParaRPr kumimoji="0" lang="en-US" altLang="en-US" sz="1800" b="0" i="0" u="none" strike="noStrike" cap="none" normalizeH="0" baseline="0" dirty="0">
              <a:ln>
                <a:noFill/>
              </a:ln>
              <a:solidFill>
                <a:schemeClr val="tx1"/>
              </a:solidFill>
              <a:effectLst/>
              <a:latin typeface="Arial" charset="0"/>
            </a:endParaRPr>
          </a:p>
        </p:txBody>
      </p:sp>
      <p:sp>
        <p:nvSpPr>
          <p:cNvPr id="3" name="Date Placeholder 2"/>
          <p:cNvSpPr>
            <a:spLocks noGrp="1"/>
          </p:cNvSpPr>
          <p:nvPr>
            <p:ph type="dt" sz="half" idx="10"/>
          </p:nvPr>
        </p:nvSpPr>
        <p:spPr/>
        <p:txBody>
          <a:bodyPr/>
          <a:lstStyle/>
          <a:p>
            <a:fld id="{3295C3E3-AD23-DB4D-BC7C-179EE6010CC5}" type="datetime1">
              <a:rPr lang="en-US" smtClean="0"/>
              <a:t>12/4/17</a:t>
            </a:fld>
            <a:endParaRPr lang="en-US"/>
          </a:p>
        </p:txBody>
      </p:sp>
      <p:sp>
        <p:nvSpPr>
          <p:cNvPr id="5" name="Footer Placeholder 4"/>
          <p:cNvSpPr>
            <a:spLocks noGrp="1"/>
          </p:cNvSpPr>
          <p:nvPr>
            <p:ph type="ftr" sz="quarter" idx="11"/>
          </p:nvPr>
        </p:nvSpPr>
        <p:spPr/>
        <p:txBody>
          <a:bodyPr/>
          <a:lstStyle/>
          <a:p>
            <a:r>
              <a:rPr lang="en-US" smtClean="0"/>
              <a:t>MVTX &amp; HF-Jet Workfest @Santa Fe, NM</a:t>
            </a:r>
            <a:endParaRPr lang="en-US"/>
          </a:p>
        </p:txBody>
      </p:sp>
      <p:sp>
        <p:nvSpPr>
          <p:cNvPr id="6" name="Slide Number Placeholder 5"/>
          <p:cNvSpPr>
            <a:spLocks noGrp="1"/>
          </p:cNvSpPr>
          <p:nvPr>
            <p:ph type="sldNum" sz="quarter" idx="12"/>
          </p:nvPr>
        </p:nvSpPr>
        <p:spPr/>
        <p:txBody>
          <a:bodyPr/>
          <a:lstStyle/>
          <a:p>
            <a:fld id="{A37BE454-496B-2843-8243-E1E572729E35}" type="slidenum">
              <a:rPr lang="en-US" smtClean="0"/>
              <a:t>15</a:t>
            </a:fld>
            <a:endParaRPr lang="en-US"/>
          </a:p>
        </p:txBody>
      </p:sp>
    </p:spTree>
    <p:extLst>
      <p:ext uri="{BB962C8B-B14F-4D97-AF65-F5344CB8AC3E}">
        <p14:creationId xmlns:p14="http://schemas.microsoft.com/office/powerpoint/2010/main" val="3469809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2803"/>
            <a:ext cx="10515600" cy="1065376"/>
          </a:xfrm>
        </p:spPr>
        <p:txBody>
          <a:bodyPr>
            <a:normAutofit/>
          </a:bodyPr>
          <a:lstStyle/>
          <a:p>
            <a:pPr algn="ctr"/>
            <a:r>
              <a:rPr lang="en-US" sz="4000" dirty="0" smtClean="0"/>
              <a:t>Agenda </a:t>
            </a:r>
            <a:endParaRPr lang="en-US" sz="4000" dirty="0"/>
          </a:p>
        </p:txBody>
      </p:sp>
      <p:sp>
        <p:nvSpPr>
          <p:cNvPr id="3" name="Content Placeholder 2"/>
          <p:cNvSpPr>
            <a:spLocks noGrp="1"/>
          </p:cNvSpPr>
          <p:nvPr>
            <p:ph idx="1"/>
          </p:nvPr>
        </p:nvSpPr>
        <p:spPr>
          <a:xfrm>
            <a:off x="544261" y="1401200"/>
            <a:ext cx="7774858" cy="4585818"/>
          </a:xfrm>
        </p:spPr>
        <p:txBody>
          <a:bodyPr>
            <a:normAutofit fontScale="92500" lnSpcReduction="10000"/>
          </a:bodyPr>
          <a:lstStyle/>
          <a:p>
            <a:r>
              <a:rPr lang="en-US" dirty="0" smtClean="0"/>
              <a:t>Day-1</a:t>
            </a:r>
            <a:r>
              <a:rPr lang="en-US" dirty="0" smtClean="0">
                <a:sym typeface="Wingdings"/>
              </a:rPr>
              <a:t>: (12/5, Tue.)</a:t>
            </a:r>
            <a:endParaRPr lang="en-US" dirty="0" smtClean="0"/>
          </a:p>
          <a:p>
            <a:pPr lvl="1"/>
            <a:r>
              <a:rPr lang="en-US" dirty="0" smtClean="0"/>
              <a:t>Review current draft </a:t>
            </a:r>
            <a:r>
              <a:rPr lang="mr-IN" dirty="0" smtClean="0"/>
              <a:t>–</a:t>
            </a:r>
            <a:r>
              <a:rPr lang="en-US" dirty="0" smtClean="0"/>
              <a:t> by WG TLs </a:t>
            </a:r>
          </a:p>
          <a:p>
            <a:pPr lvl="2"/>
            <a:r>
              <a:rPr lang="en-US" dirty="0" smtClean="0"/>
              <a:t>Identify and discuss areas for improvements</a:t>
            </a:r>
          </a:p>
          <a:p>
            <a:pPr lvl="1"/>
            <a:r>
              <a:rPr lang="en-US" dirty="0" smtClean="0"/>
              <a:t>Working sessions in the afternoon: working groups </a:t>
            </a:r>
            <a:endParaRPr lang="en-US" dirty="0"/>
          </a:p>
          <a:p>
            <a:pPr marL="457200" lvl="1" indent="0">
              <a:buNone/>
            </a:pPr>
            <a:r>
              <a:rPr lang="en-US" dirty="0" smtClean="0"/>
              <a:t>  </a:t>
            </a:r>
            <a:endParaRPr lang="en-US" dirty="0" smtClean="0"/>
          </a:p>
          <a:p>
            <a:r>
              <a:rPr lang="en-US" dirty="0" smtClean="0"/>
              <a:t>Day-2:</a:t>
            </a:r>
          </a:p>
          <a:p>
            <a:pPr lvl="1"/>
            <a:r>
              <a:rPr lang="en-US" dirty="0" smtClean="0"/>
              <a:t>Discuss updates from day-1 </a:t>
            </a:r>
            <a:r>
              <a:rPr lang="mr-IN" dirty="0" smtClean="0"/>
              <a:t>–</a:t>
            </a:r>
            <a:r>
              <a:rPr lang="en-US" dirty="0" smtClean="0"/>
              <a:t> by WG TLs</a:t>
            </a:r>
          </a:p>
          <a:p>
            <a:pPr lvl="1"/>
            <a:r>
              <a:rPr lang="en-US" dirty="0" smtClean="0"/>
              <a:t>Working sessions in the afternoon: working </a:t>
            </a:r>
            <a:r>
              <a:rPr lang="en-US" dirty="0" smtClean="0"/>
              <a:t>groups</a:t>
            </a:r>
          </a:p>
          <a:p>
            <a:pPr lvl="1"/>
            <a:endParaRPr lang="en-US" dirty="0" smtClean="0"/>
          </a:p>
          <a:p>
            <a:r>
              <a:rPr lang="en-US" dirty="0" smtClean="0"/>
              <a:t>Day-3:</a:t>
            </a:r>
          </a:p>
          <a:p>
            <a:pPr lvl="1"/>
            <a:r>
              <a:rPr lang="en-US" dirty="0" smtClean="0"/>
              <a:t>Discuss updates from day-2</a:t>
            </a:r>
          </a:p>
          <a:p>
            <a:pPr lvl="1"/>
            <a:r>
              <a:rPr lang="en-US" dirty="0" smtClean="0"/>
              <a:t>Finalize a preliminary full proposal </a:t>
            </a:r>
          </a:p>
          <a:p>
            <a:pPr lvl="1"/>
            <a:endParaRPr lang="en-US" dirty="0"/>
          </a:p>
        </p:txBody>
      </p:sp>
      <p:sp>
        <p:nvSpPr>
          <p:cNvPr id="4" name="TextBox 3"/>
          <p:cNvSpPr txBox="1"/>
          <p:nvPr/>
        </p:nvSpPr>
        <p:spPr>
          <a:xfrm>
            <a:off x="8795331" y="1633259"/>
            <a:ext cx="2568524" cy="3416320"/>
          </a:xfrm>
          <a:prstGeom prst="rect">
            <a:avLst/>
          </a:prstGeom>
          <a:noFill/>
        </p:spPr>
        <p:txBody>
          <a:bodyPr wrap="none" rtlCol="0">
            <a:spAutoFit/>
          </a:bodyPr>
          <a:lstStyle/>
          <a:p>
            <a:r>
              <a:rPr lang="en-US" dirty="0">
                <a:solidFill>
                  <a:srgbClr val="FF0000"/>
                </a:solidFill>
              </a:rPr>
              <a:t>4</a:t>
            </a:r>
            <a:r>
              <a:rPr lang="en-US" dirty="0" smtClean="0">
                <a:solidFill>
                  <a:srgbClr val="FF0000"/>
                </a:solidFill>
              </a:rPr>
              <a:t> working groups with </a:t>
            </a:r>
          </a:p>
          <a:p>
            <a:r>
              <a:rPr lang="en-US" dirty="0" smtClean="0">
                <a:solidFill>
                  <a:srgbClr val="FF0000"/>
                </a:solidFill>
              </a:rPr>
              <a:t>team leaders:</a:t>
            </a:r>
          </a:p>
          <a:p>
            <a:endParaRPr lang="en-US" dirty="0" smtClean="0"/>
          </a:p>
          <a:p>
            <a:pPr marL="285750" indent="-285750">
              <a:buFontTx/>
              <a:buChar char="-"/>
            </a:pPr>
            <a:r>
              <a:rPr lang="en-US" dirty="0" smtClean="0"/>
              <a:t>Physics &amp; simulations</a:t>
            </a:r>
          </a:p>
          <a:p>
            <a:pPr marL="285750" indent="-285750">
              <a:buFontTx/>
              <a:buChar char="-"/>
            </a:pPr>
            <a:r>
              <a:rPr lang="en-US" dirty="0" smtClean="0"/>
              <a:t>Electronics &amp; sensors</a:t>
            </a:r>
          </a:p>
          <a:p>
            <a:pPr marL="285750" indent="-285750">
              <a:buFontTx/>
              <a:buChar char="-"/>
            </a:pPr>
            <a:r>
              <a:rPr lang="en-US" dirty="0" smtClean="0"/>
              <a:t>Mechanical system</a:t>
            </a:r>
          </a:p>
          <a:p>
            <a:pPr marL="285750" indent="-285750">
              <a:buFontTx/>
              <a:buChar char="-"/>
            </a:pPr>
            <a:r>
              <a:rPr lang="en-US" dirty="0" smtClean="0"/>
              <a:t>Cost, Schedule &amp; </a:t>
            </a:r>
            <a:r>
              <a:rPr lang="en-US" dirty="0" smtClean="0"/>
              <a:t>Risks</a:t>
            </a:r>
          </a:p>
          <a:p>
            <a:pPr marL="285750" indent="-285750">
              <a:buFontTx/>
              <a:buChar char="-"/>
            </a:pPr>
            <a:endParaRPr lang="en-US" dirty="0"/>
          </a:p>
          <a:p>
            <a:r>
              <a:rPr lang="en-US" dirty="0"/>
              <a:t>Two rooms </a:t>
            </a:r>
            <a:r>
              <a:rPr lang="en-US" dirty="0" smtClean="0"/>
              <a:t>available</a:t>
            </a:r>
            <a:endParaRPr lang="en-US" dirty="0"/>
          </a:p>
          <a:p>
            <a:pPr marL="285750" indent="-285750">
              <a:buFontTx/>
              <a:buChar char="-"/>
            </a:pPr>
            <a:r>
              <a:rPr lang="en-US" dirty="0" smtClean="0"/>
              <a:t>Zuni South</a:t>
            </a:r>
          </a:p>
          <a:p>
            <a:pPr marL="285750" indent="-285750">
              <a:buFontTx/>
              <a:buChar char="-"/>
            </a:pPr>
            <a:r>
              <a:rPr lang="en-US" dirty="0" smtClean="0"/>
              <a:t>Chaco </a:t>
            </a:r>
            <a:r>
              <a:rPr lang="en-US" dirty="0"/>
              <a:t>West </a:t>
            </a:r>
            <a:endParaRPr lang="en-US" dirty="0" smtClean="0"/>
          </a:p>
          <a:p>
            <a:pPr marL="285750" indent="-285750">
              <a:buFontTx/>
              <a:buChar char="-"/>
            </a:pPr>
            <a:endParaRPr lang="en-US" dirty="0" smtClean="0"/>
          </a:p>
        </p:txBody>
      </p:sp>
      <p:sp>
        <p:nvSpPr>
          <p:cNvPr id="5" name="Date Placeholder 4"/>
          <p:cNvSpPr>
            <a:spLocks noGrp="1"/>
          </p:cNvSpPr>
          <p:nvPr>
            <p:ph type="dt" sz="half" idx="10"/>
          </p:nvPr>
        </p:nvSpPr>
        <p:spPr/>
        <p:txBody>
          <a:bodyPr/>
          <a:lstStyle/>
          <a:p>
            <a:fld id="{8F64912A-7936-F940-A58C-A425AEB9DEA4}" type="datetime1">
              <a:rPr lang="en-US" smtClean="0"/>
              <a:t>12/4/17</a:t>
            </a:fld>
            <a:endParaRPr lang="en-US" dirty="0"/>
          </a:p>
        </p:txBody>
      </p:sp>
      <p:sp>
        <p:nvSpPr>
          <p:cNvPr id="6" name="Footer Placeholder 5"/>
          <p:cNvSpPr>
            <a:spLocks noGrp="1"/>
          </p:cNvSpPr>
          <p:nvPr>
            <p:ph type="ftr" sz="quarter" idx="11"/>
          </p:nvPr>
        </p:nvSpPr>
        <p:spPr/>
        <p:txBody>
          <a:bodyPr/>
          <a:lstStyle/>
          <a:p>
            <a:r>
              <a:rPr lang="en-US" smtClean="0"/>
              <a:t>MVTX &amp; HF-Jet Workfest @Santa Fe, NM</a:t>
            </a:r>
            <a:endParaRPr lang="en-US" dirty="0"/>
          </a:p>
        </p:txBody>
      </p:sp>
      <p:sp>
        <p:nvSpPr>
          <p:cNvPr id="7" name="Slide Number Placeholder 6"/>
          <p:cNvSpPr>
            <a:spLocks noGrp="1"/>
          </p:cNvSpPr>
          <p:nvPr>
            <p:ph type="sldNum" sz="quarter" idx="12"/>
          </p:nvPr>
        </p:nvSpPr>
        <p:spPr/>
        <p:txBody>
          <a:bodyPr/>
          <a:lstStyle/>
          <a:p>
            <a:fld id="{81466A48-3C6D-C44D-8DB8-9B9314A94956}" type="slidenum">
              <a:rPr lang="en-US" smtClean="0"/>
              <a:t>16</a:t>
            </a:fld>
            <a:endParaRPr lang="en-US" dirty="0"/>
          </a:p>
        </p:txBody>
      </p:sp>
      <p:sp>
        <p:nvSpPr>
          <p:cNvPr id="8" name="Rectangle 7"/>
          <p:cNvSpPr/>
          <p:nvPr/>
        </p:nvSpPr>
        <p:spPr>
          <a:xfrm>
            <a:off x="754260" y="5987018"/>
            <a:ext cx="8311955" cy="369332"/>
          </a:xfrm>
          <a:prstGeom prst="rect">
            <a:avLst/>
          </a:prstGeom>
        </p:spPr>
        <p:txBody>
          <a:bodyPr wrap="none">
            <a:spAutoFit/>
          </a:bodyPr>
          <a:lstStyle/>
          <a:p>
            <a:r>
              <a:rPr lang="en-US" dirty="0" smtClean="0">
                <a:solidFill>
                  <a:srgbClr val="FF0000"/>
                </a:solidFill>
              </a:rPr>
              <a:t>Workfest </a:t>
            </a:r>
            <a:r>
              <a:rPr lang="en-US" dirty="0" err="1" smtClean="0">
                <a:solidFill>
                  <a:srgbClr val="FF0000"/>
                </a:solidFill>
              </a:rPr>
              <a:t>Indico</a:t>
            </a:r>
            <a:r>
              <a:rPr lang="en-US" dirty="0" smtClean="0">
                <a:solidFill>
                  <a:srgbClr val="FF0000"/>
                </a:solidFill>
              </a:rPr>
              <a:t> Page:   https</a:t>
            </a:r>
            <a:r>
              <a:rPr lang="en-US" dirty="0">
                <a:solidFill>
                  <a:srgbClr val="FF0000"/>
                </a:solidFill>
              </a:rPr>
              <a:t>://</a:t>
            </a:r>
            <a:r>
              <a:rPr lang="en-US" dirty="0" err="1">
                <a:solidFill>
                  <a:srgbClr val="FF0000"/>
                </a:solidFill>
              </a:rPr>
              <a:t>indico.bnl.gov</a:t>
            </a:r>
            <a:r>
              <a:rPr lang="en-US" dirty="0">
                <a:solidFill>
                  <a:srgbClr val="FF0000"/>
                </a:solidFill>
              </a:rPr>
              <a:t>/</a:t>
            </a:r>
            <a:r>
              <a:rPr lang="en-US" dirty="0" err="1">
                <a:solidFill>
                  <a:srgbClr val="FF0000"/>
                </a:solidFill>
              </a:rPr>
              <a:t>conferenceModification.py?confId</a:t>
            </a:r>
            <a:r>
              <a:rPr lang="en-US" dirty="0">
                <a:solidFill>
                  <a:srgbClr val="FF0000"/>
                </a:solidFill>
              </a:rPr>
              <a:t>=3557</a:t>
            </a:r>
          </a:p>
        </p:txBody>
      </p:sp>
    </p:spTree>
    <p:extLst>
      <p:ext uri="{BB962C8B-B14F-4D97-AF65-F5344CB8AC3E}">
        <p14:creationId xmlns:p14="http://schemas.microsoft.com/office/powerpoint/2010/main" val="8550905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4895"/>
            <a:ext cx="10515600" cy="990618"/>
          </a:xfrm>
        </p:spPr>
        <p:txBody>
          <a:bodyPr>
            <a:normAutofit fontScale="90000"/>
          </a:bodyPr>
          <a:lstStyle/>
          <a:p>
            <a:r>
              <a:rPr lang="en-US" dirty="0" smtClean="0"/>
              <a:t>4 Working </a:t>
            </a:r>
            <a:r>
              <a:rPr lang="en-US" dirty="0" smtClean="0"/>
              <a:t>Groups</a:t>
            </a:r>
            <a:br>
              <a:rPr lang="en-US" dirty="0" smtClean="0"/>
            </a:br>
            <a:r>
              <a:rPr lang="en-US" sz="3100" dirty="0" smtClean="0">
                <a:solidFill>
                  <a:schemeClr val="accent1"/>
                </a:solidFill>
              </a:rPr>
              <a:t>To complete the draft </a:t>
            </a:r>
            <a:r>
              <a:rPr lang="en-US" sz="3100" dirty="0" smtClean="0">
                <a:solidFill>
                  <a:schemeClr val="accent1"/>
                </a:solidFill>
              </a:rPr>
              <a:t>by the end of this </a:t>
            </a:r>
            <a:r>
              <a:rPr lang="en-US" sz="3100" dirty="0">
                <a:solidFill>
                  <a:schemeClr val="accent1"/>
                </a:solidFill>
              </a:rPr>
              <a:t>w</a:t>
            </a:r>
            <a:r>
              <a:rPr lang="en-US" sz="3100" dirty="0" smtClean="0">
                <a:solidFill>
                  <a:schemeClr val="accent1"/>
                </a:solidFill>
              </a:rPr>
              <a:t>orkshop </a:t>
            </a:r>
            <a:endParaRPr lang="en-US" sz="3100" dirty="0">
              <a:solidFill>
                <a:schemeClr val="accent1"/>
              </a:solidFill>
            </a:endParaRPr>
          </a:p>
        </p:txBody>
      </p:sp>
      <p:sp>
        <p:nvSpPr>
          <p:cNvPr id="3" name="Content Placeholder 2"/>
          <p:cNvSpPr>
            <a:spLocks noGrp="1"/>
          </p:cNvSpPr>
          <p:nvPr>
            <p:ph idx="1"/>
          </p:nvPr>
        </p:nvSpPr>
        <p:spPr>
          <a:xfrm>
            <a:off x="838200" y="1428106"/>
            <a:ext cx="7315200" cy="4973946"/>
          </a:xfrm>
        </p:spPr>
        <p:txBody>
          <a:bodyPr>
            <a:normAutofit fontScale="77500" lnSpcReduction="20000"/>
          </a:bodyPr>
          <a:lstStyle/>
          <a:p>
            <a:r>
              <a:rPr lang="en-US" b="1" i="1" dirty="0" smtClean="0"/>
              <a:t>Physics and Simulations</a:t>
            </a:r>
          </a:p>
          <a:p>
            <a:pPr lvl="1"/>
            <a:r>
              <a:rPr lang="en-US" dirty="0" smtClean="0"/>
              <a:t>HF-Jet TG,  </a:t>
            </a:r>
            <a:r>
              <a:rPr lang="en-US" dirty="0" err="1" smtClean="0">
                <a:solidFill>
                  <a:srgbClr val="FF0000"/>
                </a:solidFill>
              </a:rPr>
              <a:t>Jin</a:t>
            </a:r>
            <a:r>
              <a:rPr lang="en-US" dirty="0">
                <a:solidFill>
                  <a:srgbClr val="FF0000"/>
                </a:solidFill>
              </a:rPr>
              <a:t>,</a:t>
            </a:r>
            <a:r>
              <a:rPr lang="en-US" dirty="0" smtClean="0">
                <a:solidFill>
                  <a:srgbClr val="FF0000"/>
                </a:solidFill>
              </a:rPr>
              <a:t> Xin, </a:t>
            </a:r>
            <a:r>
              <a:rPr lang="en-US" dirty="0" smtClean="0"/>
              <a:t>Tony, </a:t>
            </a:r>
            <a:r>
              <a:rPr lang="en-US" dirty="0" err="1" smtClean="0"/>
              <a:t>Sanghoon</a:t>
            </a:r>
            <a:r>
              <a:rPr lang="en-US" dirty="0" smtClean="0"/>
              <a:t>, </a:t>
            </a:r>
            <a:r>
              <a:rPr lang="en-US" dirty="0" err="1" smtClean="0"/>
              <a:t>Haiwang</a:t>
            </a:r>
            <a:r>
              <a:rPr lang="en-US" dirty="0" smtClean="0"/>
              <a:t>, Darren, </a:t>
            </a:r>
            <a:r>
              <a:rPr lang="en-US" dirty="0" err="1" smtClean="0"/>
              <a:t>Xiaolong</a:t>
            </a:r>
            <a:r>
              <a:rPr lang="en-US" dirty="0" smtClean="0"/>
              <a:t>, </a:t>
            </a:r>
            <a:r>
              <a:rPr lang="en-US" dirty="0" err="1" smtClean="0"/>
              <a:t>SukHyun</a:t>
            </a:r>
            <a:r>
              <a:rPr lang="en-US" dirty="0" smtClean="0"/>
              <a:t>, Cesar, Ming et al  </a:t>
            </a:r>
          </a:p>
          <a:p>
            <a:pPr lvl="1"/>
            <a:endParaRPr lang="en-US" dirty="0" smtClean="0"/>
          </a:p>
          <a:p>
            <a:r>
              <a:rPr lang="en-US" b="1" i="1" dirty="0" smtClean="0"/>
              <a:t>Staves, electronics &amp; power system </a:t>
            </a:r>
          </a:p>
          <a:p>
            <a:pPr marL="685800" lvl="2">
              <a:spcBef>
                <a:spcPts val="1000"/>
              </a:spcBef>
            </a:pPr>
            <a:r>
              <a:rPr lang="en-US" dirty="0" smtClean="0"/>
              <a:t>Readout - </a:t>
            </a:r>
            <a:r>
              <a:rPr lang="en-US" dirty="0" smtClean="0">
                <a:solidFill>
                  <a:srgbClr val="FF0000"/>
                </a:solidFill>
              </a:rPr>
              <a:t>Mark</a:t>
            </a:r>
            <a:r>
              <a:rPr lang="en-US" dirty="0" smtClean="0"/>
              <a:t>, </a:t>
            </a:r>
            <a:r>
              <a:rPr lang="en-US" dirty="0" err="1" smtClean="0">
                <a:solidFill>
                  <a:srgbClr val="FF0000"/>
                </a:solidFill>
              </a:rPr>
              <a:t>Sho</a:t>
            </a:r>
            <a:r>
              <a:rPr lang="en-US" dirty="0" smtClean="0"/>
              <a:t>, </a:t>
            </a:r>
            <a:r>
              <a:rPr lang="en-US" dirty="0" err="1" smtClean="0">
                <a:solidFill>
                  <a:srgbClr val="FF0000"/>
                </a:solidFill>
              </a:rPr>
              <a:t>AlexT</a:t>
            </a:r>
            <a:r>
              <a:rPr lang="en-US" dirty="0" smtClean="0"/>
              <a:t>, </a:t>
            </a:r>
            <a:r>
              <a:rPr lang="en-US" dirty="0" smtClean="0">
                <a:solidFill>
                  <a:srgbClr val="FF0000"/>
                </a:solidFill>
              </a:rPr>
              <a:t>Jo</a:t>
            </a:r>
            <a:r>
              <a:rPr lang="en-US" dirty="0" smtClean="0"/>
              <a:t>, Kun, Ming, Giacomo, Kai/BNL/ATLAS, </a:t>
            </a:r>
            <a:r>
              <a:rPr lang="en-US" dirty="0" err="1" smtClean="0"/>
              <a:t>Jin</a:t>
            </a:r>
            <a:r>
              <a:rPr lang="en-US" dirty="0" smtClean="0"/>
              <a:t>/BNL, Martin, </a:t>
            </a:r>
            <a:r>
              <a:rPr lang="en-US" dirty="0" err="1" smtClean="0"/>
              <a:t>JohnH</a:t>
            </a:r>
            <a:r>
              <a:rPr lang="en-US" dirty="0" smtClean="0"/>
              <a:t>  </a:t>
            </a:r>
            <a:r>
              <a:rPr lang="mr-IN" dirty="0" smtClean="0"/>
              <a:t>…</a:t>
            </a:r>
            <a:endParaRPr lang="en-US" dirty="0"/>
          </a:p>
          <a:p>
            <a:pPr marL="685800" lvl="2">
              <a:spcBef>
                <a:spcPts val="1000"/>
              </a:spcBef>
            </a:pPr>
            <a:r>
              <a:rPr lang="en-US" dirty="0" smtClean="0"/>
              <a:t>Staves/Sensors-  </a:t>
            </a:r>
            <a:r>
              <a:rPr lang="en-US" dirty="0" smtClean="0">
                <a:solidFill>
                  <a:srgbClr val="FF0000"/>
                </a:solidFill>
              </a:rPr>
              <a:t>Cesar, Xuan</a:t>
            </a:r>
            <a:r>
              <a:rPr lang="en-US" dirty="0" smtClean="0"/>
              <a:t>, Maria, Ming </a:t>
            </a:r>
            <a:r>
              <a:rPr lang="mr-IN" dirty="0" smtClean="0"/>
              <a:t>…</a:t>
            </a:r>
            <a:endParaRPr lang="en-US" dirty="0" smtClean="0"/>
          </a:p>
          <a:p>
            <a:pPr lvl="1"/>
            <a:endParaRPr lang="en-US" dirty="0" smtClean="0"/>
          </a:p>
          <a:p>
            <a:r>
              <a:rPr lang="en-US" b="1" dirty="0" smtClean="0"/>
              <a:t>Mechanical </a:t>
            </a:r>
            <a:r>
              <a:rPr lang="en-US" b="1" dirty="0" smtClean="0"/>
              <a:t>system &amp; Integration</a:t>
            </a:r>
            <a:endParaRPr lang="en-US" b="1" dirty="0" smtClean="0"/>
          </a:p>
          <a:p>
            <a:pPr lvl="1"/>
            <a:r>
              <a:rPr lang="en-US" dirty="0" smtClean="0"/>
              <a:t>Integration - </a:t>
            </a:r>
            <a:r>
              <a:rPr lang="en-US" dirty="0" smtClean="0">
                <a:solidFill>
                  <a:srgbClr val="FF0000"/>
                </a:solidFill>
              </a:rPr>
              <a:t>Bob, </a:t>
            </a:r>
            <a:r>
              <a:rPr lang="en-US" dirty="0" smtClean="0"/>
              <a:t>Grazyna, </a:t>
            </a:r>
            <a:r>
              <a:rPr lang="en-US" dirty="0" smtClean="0">
                <a:solidFill>
                  <a:srgbClr val="FF0000"/>
                </a:solidFill>
              </a:rPr>
              <a:t>Walt</a:t>
            </a:r>
            <a:r>
              <a:rPr lang="en-US" dirty="0" smtClean="0"/>
              <a:t>, Jim K., Giacomo, Chris </a:t>
            </a:r>
            <a:r>
              <a:rPr lang="mr-IN" dirty="0" smtClean="0"/>
              <a:t>…</a:t>
            </a:r>
            <a:r>
              <a:rPr lang="en-US" dirty="0" smtClean="0"/>
              <a:t> </a:t>
            </a:r>
          </a:p>
          <a:p>
            <a:pPr lvl="1"/>
            <a:r>
              <a:rPr lang="en-US" dirty="0" smtClean="0"/>
              <a:t>Carbon structures </a:t>
            </a:r>
            <a:r>
              <a:rPr lang="mr-IN" dirty="0" smtClean="0"/>
              <a:t>–</a:t>
            </a:r>
            <a:r>
              <a:rPr lang="en-US" dirty="0" smtClean="0"/>
              <a:t> </a:t>
            </a:r>
            <a:r>
              <a:rPr lang="en-US" dirty="0" smtClean="0">
                <a:solidFill>
                  <a:srgbClr val="FF0000"/>
                </a:solidFill>
              </a:rPr>
              <a:t>Grazyna</a:t>
            </a:r>
          </a:p>
          <a:p>
            <a:pPr lvl="1"/>
            <a:endParaRPr lang="en-US" dirty="0" smtClean="0">
              <a:solidFill>
                <a:srgbClr val="FF0000"/>
              </a:solidFill>
            </a:endParaRPr>
          </a:p>
          <a:p>
            <a:r>
              <a:rPr lang="en-US" b="1" i="1" dirty="0" smtClean="0"/>
              <a:t>Project Cost, Schedule, Risks</a:t>
            </a:r>
          </a:p>
          <a:p>
            <a:pPr lvl="1"/>
            <a:r>
              <a:rPr lang="en-US" dirty="0" smtClean="0">
                <a:solidFill>
                  <a:srgbClr val="FF0000"/>
                </a:solidFill>
              </a:rPr>
              <a:t>Dave</a:t>
            </a:r>
            <a:r>
              <a:rPr lang="en-US" dirty="0" smtClean="0"/>
              <a:t>, </a:t>
            </a:r>
            <a:r>
              <a:rPr lang="en-US" dirty="0" smtClean="0">
                <a:solidFill>
                  <a:srgbClr val="FF0000"/>
                </a:solidFill>
              </a:rPr>
              <a:t>Ming, Maria, Bob, Grazyna</a:t>
            </a:r>
            <a:r>
              <a:rPr lang="en-US" dirty="0" smtClean="0"/>
              <a:t>, Giacomo, Jo,  </a:t>
            </a:r>
            <a:r>
              <a:rPr lang="mr-IN" dirty="0" smtClean="0"/>
              <a:t>…</a:t>
            </a:r>
            <a:r>
              <a:rPr lang="en-US" dirty="0" smtClean="0"/>
              <a:t> </a:t>
            </a:r>
          </a:p>
          <a:p>
            <a:pPr lvl="1"/>
            <a:endParaRPr lang="en-US" dirty="0"/>
          </a:p>
          <a:p>
            <a:pPr marL="0" indent="0">
              <a:buNone/>
            </a:pPr>
            <a:r>
              <a:rPr lang="en-US" dirty="0" smtClean="0">
                <a:solidFill>
                  <a:srgbClr val="FF0000"/>
                </a:solidFill>
              </a:rPr>
              <a:t>* Working group team leaders</a:t>
            </a:r>
            <a:r>
              <a:rPr lang="en-US" dirty="0" smtClean="0"/>
              <a:t> </a:t>
            </a:r>
            <a:endParaRPr lang="en-US" dirty="0"/>
          </a:p>
        </p:txBody>
      </p:sp>
      <p:sp>
        <p:nvSpPr>
          <p:cNvPr id="4" name="Date Placeholder 3"/>
          <p:cNvSpPr>
            <a:spLocks noGrp="1"/>
          </p:cNvSpPr>
          <p:nvPr>
            <p:ph type="dt" sz="half" idx="10"/>
          </p:nvPr>
        </p:nvSpPr>
        <p:spPr/>
        <p:txBody>
          <a:bodyPr/>
          <a:lstStyle/>
          <a:p>
            <a:fld id="{2DB33ED6-0E5A-7A41-A092-B757F6B9C846}" type="datetime1">
              <a:rPr lang="en-US" smtClean="0"/>
              <a:t>12/4/17</a:t>
            </a:fld>
            <a:endParaRPr lang="en-US"/>
          </a:p>
        </p:txBody>
      </p:sp>
      <p:sp>
        <p:nvSpPr>
          <p:cNvPr id="5" name="Footer Placeholder 4"/>
          <p:cNvSpPr>
            <a:spLocks noGrp="1"/>
          </p:cNvSpPr>
          <p:nvPr>
            <p:ph type="ftr" sz="quarter" idx="11"/>
          </p:nvPr>
        </p:nvSpPr>
        <p:spPr/>
        <p:txBody>
          <a:bodyPr/>
          <a:lstStyle/>
          <a:p>
            <a:r>
              <a:rPr lang="en-US" smtClean="0"/>
              <a:t>MVTX &amp; HF-Jet Workfest @Santa Fe, NM</a:t>
            </a:r>
            <a:endParaRPr lang="en-US"/>
          </a:p>
        </p:txBody>
      </p:sp>
      <p:sp>
        <p:nvSpPr>
          <p:cNvPr id="6" name="Slide Number Placeholder 5"/>
          <p:cNvSpPr>
            <a:spLocks noGrp="1"/>
          </p:cNvSpPr>
          <p:nvPr>
            <p:ph type="sldNum" sz="quarter" idx="12"/>
          </p:nvPr>
        </p:nvSpPr>
        <p:spPr/>
        <p:txBody>
          <a:bodyPr/>
          <a:lstStyle/>
          <a:p>
            <a:fld id="{07BD3065-AD4D-3A4A-BD8B-D78A24778345}" type="slidenum">
              <a:rPr lang="en-US" smtClean="0"/>
              <a:t>17</a:t>
            </a:fld>
            <a:endParaRPr lang="en-US"/>
          </a:p>
        </p:txBody>
      </p:sp>
      <p:pic>
        <p:nvPicPr>
          <p:cNvPr id="7" name="Picture 6"/>
          <p:cNvPicPr>
            <a:picLocks noChangeAspect="1"/>
          </p:cNvPicPr>
          <p:nvPr/>
        </p:nvPicPr>
        <p:blipFill>
          <a:blip r:embed="rId2"/>
          <a:stretch>
            <a:fillRect/>
          </a:stretch>
        </p:blipFill>
        <p:spPr>
          <a:xfrm>
            <a:off x="8337410" y="1428106"/>
            <a:ext cx="3854590" cy="4421640"/>
          </a:xfrm>
          <a:prstGeom prst="rect">
            <a:avLst/>
          </a:prstGeom>
        </p:spPr>
      </p:pic>
    </p:spTree>
    <p:extLst>
      <p:ext uri="{BB962C8B-B14F-4D97-AF65-F5344CB8AC3E}">
        <p14:creationId xmlns:p14="http://schemas.microsoft.com/office/powerpoint/2010/main" val="15871992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Backup </a:t>
            </a:r>
            <a:endParaRPr lang="en-US" dirty="0"/>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fld id="{D3AACC0C-727C-3445-A388-97BE13E42592}" type="datetime1">
              <a:rPr lang="en-US" smtClean="0"/>
              <a:t>12/4/17</a:t>
            </a:fld>
            <a:endParaRPr lang="en-US"/>
          </a:p>
        </p:txBody>
      </p:sp>
      <p:sp>
        <p:nvSpPr>
          <p:cNvPr id="5" name="Footer Placeholder 4"/>
          <p:cNvSpPr>
            <a:spLocks noGrp="1"/>
          </p:cNvSpPr>
          <p:nvPr>
            <p:ph type="ftr" sz="quarter" idx="11"/>
          </p:nvPr>
        </p:nvSpPr>
        <p:spPr/>
        <p:txBody>
          <a:bodyPr/>
          <a:lstStyle/>
          <a:p>
            <a:r>
              <a:rPr lang="en-US" smtClean="0"/>
              <a:t>MVTX &amp; HF-Jet Workfest @Santa Fe, NM</a:t>
            </a:r>
            <a:endParaRPr lang="en-US"/>
          </a:p>
        </p:txBody>
      </p:sp>
      <p:sp>
        <p:nvSpPr>
          <p:cNvPr id="6" name="Slide Number Placeholder 5"/>
          <p:cNvSpPr>
            <a:spLocks noGrp="1"/>
          </p:cNvSpPr>
          <p:nvPr>
            <p:ph type="sldNum" sz="quarter" idx="12"/>
          </p:nvPr>
        </p:nvSpPr>
        <p:spPr/>
        <p:txBody>
          <a:bodyPr/>
          <a:lstStyle/>
          <a:p>
            <a:fld id="{A37BE454-496B-2843-8243-E1E572729E35}" type="slidenum">
              <a:rPr lang="en-US" smtClean="0"/>
              <a:t>18</a:t>
            </a:fld>
            <a:endParaRPr lang="en-US"/>
          </a:p>
        </p:txBody>
      </p:sp>
    </p:spTree>
    <p:extLst>
      <p:ext uri="{BB962C8B-B14F-4D97-AF65-F5344CB8AC3E}">
        <p14:creationId xmlns:p14="http://schemas.microsoft.com/office/powerpoint/2010/main" val="7071162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6678"/>
            <a:ext cx="10515600" cy="628968"/>
          </a:xfrm>
        </p:spPr>
        <p:txBody>
          <a:bodyPr>
            <a:normAutofit fontScale="90000"/>
          </a:bodyPr>
          <a:lstStyle/>
          <a:p>
            <a:r>
              <a:rPr lang="en-US" dirty="0" smtClean="0"/>
              <a:t>Day 1: 12/5</a:t>
            </a:r>
            <a:endParaRPr lang="en-US" dirty="0"/>
          </a:p>
        </p:txBody>
      </p:sp>
      <p:sp>
        <p:nvSpPr>
          <p:cNvPr id="3" name="Content Placeholder 2"/>
          <p:cNvSpPr>
            <a:spLocks noGrp="1"/>
          </p:cNvSpPr>
          <p:nvPr>
            <p:ph idx="1"/>
          </p:nvPr>
        </p:nvSpPr>
        <p:spPr>
          <a:xfrm>
            <a:off x="838200" y="965200"/>
            <a:ext cx="10515600" cy="5506720"/>
          </a:xfrm>
        </p:spPr>
        <p:txBody>
          <a:bodyPr>
            <a:normAutofit fontScale="40000" lnSpcReduction="20000"/>
          </a:bodyPr>
          <a:lstStyle/>
          <a:p>
            <a:r>
              <a:rPr lang="en-US" dirty="0"/>
              <a:t>8:00-9:00 </a:t>
            </a:r>
            <a:r>
              <a:rPr lang="en-US" dirty="0" smtClean="0"/>
              <a:t>Breakfast</a:t>
            </a:r>
          </a:p>
          <a:p>
            <a:r>
              <a:rPr lang="en-US" dirty="0" smtClean="0"/>
              <a:t>9:00-9:10: Workshop Goals (Ming, Maria)     				Chair: Cesar</a:t>
            </a:r>
          </a:p>
          <a:p>
            <a:r>
              <a:rPr lang="en-US" dirty="0" smtClean="0"/>
              <a:t>9:10 </a:t>
            </a:r>
            <a:r>
              <a:rPr lang="en-US" dirty="0"/>
              <a:t>– </a:t>
            </a:r>
            <a:r>
              <a:rPr lang="en-US" dirty="0" smtClean="0"/>
              <a:t>9:30:  </a:t>
            </a:r>
            <a:r>
              <a:rPr lang="en-US" dirty="0"/>
              <a:t>sPHENIX plan (Ed, Maria) </a:t>
            </a:r>
          </a:p>
          <a:p>
            <a:r>
              <a:rPr lang="en-US" dirty="0" smtClean="0"/>
              <a:t>9:30 </a:t>
            </a:r>
            <a:r>
              <a:rPr lang="en-US" dirty="0"/>
              <a:t>– </a:t>
            </a:r>
            <a:r>
              <a:rPr lang="en-US" dirty="0" smtClean="0"/>
              <a:t>9:50  </a:t>
            </a:r>
            <a:r>
              <a:rPr lang="en-US" dirty="0"/>
              <a:t>MVTX </a:t>
            </a:r>
            <a:r>
              <a:rPr lang="en-US" dirty="0" smtClean="0"/>
              <a:t>Overview </a:t>
            </a:r>
            <a:r>
              <a:rPr lang="en-US" dirty="0"/>
              <a:t>(Maria, Ming</a:t>
            </a:r>
            <a:r>
              <a:rPr lang="en-US" dirty="0" smtClean="0"/>
              <a:t>)</a:t>
            </a:r>
            <a:endParaRPr lang="en-US" dirty="0"/>
          </a:p>
          <a:p>
            <a:r>
              <a:rPr lang="en-US" dirty="0" smtClean="0"/>
              <a:t>9:50-10:20 </a:t>
            </a:r>
            <a:r>
              <a:rPr lang="en-US" dirty="0"/>
              <a:t>Status Report 30’: Science and Simulations (</a:t>
            </a:r>
            <a:r>
              <a:rPr lang="en-US" dirty="0" err="1"/>
              <a:t>Jin</a:t>
            </a:r>
            <a:r>
              <a:rPr lang="en-US" dirty="0"/>
              <a:t>/Xin)</a:t>
            </a:r>
          </a:p>
          <a:p>
            <a:r>
              <a:rPr lang="en-US" dirty="0"/>
              <a:t>  </a:t>
            </a:r>
          </a:p>
          <a:p>
            <a:r>
              <a:rPr lang="en-US" dirty="0" smtClean="0"/>
              <a:t>10:20-10:40  </a:t>
            </a:r>
            <a:r>
              <a:rPr lang="en-US" dirty="0"/>
              <a:t>coffee break 20’ </a:t>
            </a:r>
          </a:p>
          <a:p>
            <a:r>
              <a:rPr lang="en-US" dirty="0"/>
              <a:t> </a:t>
            </a:r>
          </a:p>
          <a:p>
            <a:r>
              <a:rPr lang="en-US" dirty="0" smtClean="0"/>
              <a:t>10:40 </a:t>
            </a:r>
            <a:r>
              <a:rPr lang="en-US" dirty="0"/>
              <a:t>– </a:t>
            </a:r>
            <a:r>
              <a:rPr lang="en-US" dirty="0" smtClean="0"/>
              <a:t>11:10</a:t>
            </a:r>
            <a:r>
              <a:rPr lang="en-US" dirty="0"/>
              <a:t>: Status Report 30’: Readout (Mark, </a:t>
            </a:r>
            <a:r>
              <a:rPr lang="en-US" dirty="0" err="1"/>
              <a:t>Sho</a:t>
            </a:r>
            <a:r>
              <a:rPr lang="en-US" dirty="0" smtClean="0"/>
              <a:t>)			Chair: </a:t>
            </a:r>
            <a:r>
              <a:rPr lang="en-US" dirty="0" err="1" smtClean="0"/>
              <a:t>Jin</a:t>
            </a:r>
            <a:endParaRPr lang="en-US" dirty="0"/>
          </a:p>
          <a:p>
            <a:r>
              <a:rPr lang="en-US" dirty="0" smtClean="0"/>
              <a:t>11:10-11:30</a:t>
            </a:r>
            <a:r>
              <a:rPr lang="en-US" dirty="0"/>
              <a:t>: Status Report 30’: Mechanical system (Bob, Walt, Grazyna)</a:t>
            </a:r>
          </a:p>
          <a:p>
            <a:r>
              <a:rPr lang="en-US" dirty="0"/>
              <a:t>11:30-12:00: Status Report 30’: Cost and Schedule (Dave, Maria)</a:t>
            </a:r>
          </a:p>
          <a:p>
            <a:r>
              <a:rPr lang="en-US" dirty="0"/>
              <a:t> </a:t>
            </a:r>
          </a:p>
          <a:p>
            <a:r>
              <a:rPr lang="en-US" dirty="0"/>
              <a:t>Lunch break: 12:00-1:30</a:t>
            </a:r>
          </a:p>
          <a:p>
            <a:r>
              <a:rPr lang="en-US" dirty="0"/>
              <a:t> </a:t>
            </a:r>
          </a:p>
          <a:p>
            <a:r>
              <a:rPr lang="en-US" dirty="0"/>
              <a:t>1:30-2:00 INTT/MVTX integration – Mickey </a:t>
            </a:r>
            <a:r>
              <a:rPr lang="en-US" dirty="0" smtClean="0"/>
              <a:t>Chiu   			Chair: Maria</a:t>
            </a:r>
            <a:endParaRPr lang="en-US" dirty="0"/>
          </a:p>
          <a:p>
            <a:r>
              <a:rPr lang="en-US" dirty="0"/>
              <a:t>2:00-2:30 sPHENIX Readout integration discussions – (Ed Desmond, Martin, John)   </a:t>
            </a:r>
          </a:p>
          <a:p>
            <a:r>
              <a:rPr lang="en-US" dirty="0"/>
              <a:t>2:30 – 5:30 Working sessions, 4 groups </a:t>
            </a:r>
          </a:p>
          <a:p>
            <a:r>
              <a:rPr lang="en-US" dirty="0"/>
              <a:t> </a:t>
            </a:r>
          </a:p>
          <a:p>
            <a:r>
              <a:rPr lang="en-US" dirty="0"/>
              <a:t>3:30-4:00 Coffee break</a:t>
            </a:r>
          </a:p>
          <a:p>
            <a:r>
              <a:rPr lang="en-US" dirty="0"/>
              <a:t> </a:t>
            </a:r>
          </a:p>
          <a:p>
            <a:r>
              <a:rPr lang="en-US" dirty="0"/>
              <a:t>group </a:t>
            </a:r>
            <a:r>
              <a:rPr lang="en-US" dirty="0" smtClean="0"/>
              <a:t>dinner  @6:00PM in Santa Fe</a:t>
            </a:r>
            <a:endParaRPr lang="en-US" dirty="0"/>
          </a:p>
          <a:p>
            <a:endParaRPr lang="en-US" dirty="0"/>
          </a:p>
        </p:txBody>
      </p:sp>
      <p:sp>
        <p:nvSpPr>
          <p:cNvPr id="4" name="Date Placeholder 3"/>
          <p:cNvSpPr>
            <a:spLocks noGrp="1"/>
          </p:cNvSpPr>
          <p:nvPr>
            <p:ph type="dt" sz="half" idx="10"/>
          </p:nvPr>
        </p:nvSpPr>
        <p:spPr/>
        <p:txBody>
          <a:bodyPr/>
          <a:lstStyle/>
          <a:p>
            <a:fld id="{5CA88283-246F-4247-9111-1B1A43ABC3B4}" type="datetime1">
              <a:rPr lang="en-US" smtClean="0"/>
              <a:t>12/4/17</a:t>
            </a:fld>
            <a:endParaRPr lang="en-US"/>
          </a:p>
        </p:txBody>
      </p:sp>
      <p:sp>
        <p:nvSpPr>
          <p:cNvPr id="5" name="Footer Placeholder 4"/>
          <p:cNvSpPr>
            <a:spLocks noGrp="1"/>
          </p:cNvSpPr>
          <p:nvPr>
            <p:ph type="ftr" sz="quarter" idx="11"/>
          </p:nvPr>
        </p:nvSpPr>
        <p:spPr/>
        <p:txBody>
          <a:bodyPr/>
          <a:lstStyle/>
          <a:p>
            <a:r>
              <a:rPr lang="en-US" smtClean="0"/>
              <a:t>MVTX &amp; HF-Jet Workfest @Santa Fe, NM</a:t>
            </a:r>
            <a:endParaRPr lang="en-US"/>
          </a:p>
        </p:txBody>
      </p:sp>
      <p:sp>
        <p:nvSpPr>
          <p:cNvPr id="6" name="Slide Number Placeholder 5"/>
          <p:cNvSpPr>
            <a:spLocks noGrp="1"/>
          </p:cNvSpPr>
          <p:nvPr>
            <p:ph type="sldNum" sz="quarter" idx="12"/>
          </p:nvPr>
        </p:nvSpPr>
        <p:spPr/>
        <p:txBody>
          <a:bodyPr/>
          <a:lstStyle/>
          <a:p>
            <a:fld id="{07BD3065-AD4D-3A4A-BD8B-D78A24778345}" type="slidenum">
              <a:rPr lang="en-US" smtClean="0"/>
              <a:t>19</a:t>
            </a:fld>
            <a:endParaRPr lang="en-US"/>
          </a:p>
        </p:txBody>
      </p:sp>
    </p:spTree>
    <p:extLst>
      <p:ext uri="{BB962C8B-B14F-4D97-AF65-F5344CB8AC3E}">
        <p14:creationId xmlns:p14="http://schemas.microsoft.com/office/powerpoint/2010/main" val="156459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1647731"/>
          </a:xfrm>
        </p:spPr>
        <p:txBody>
          <a:bodyPr/>
          <a:lstStyle/>
          <a:p>
            <a:r>
              <a:rPr lang="en-US" dirty="0" smtClean="0"/>
              <a:t>MVTX Status and Plan</a:t>
            </a:r>
            <a:endParaRPr lang="en-US" dirty="0"/>
          </a:p>
        </p:txBody>
      </p:sp>
      <p:sp>
        <p:nvSpPr>
          <p:cNvPr id="3" name="Subtitle 2"/>
          <p:cNvSpPr>
            <a:spLocks noGrp="1"/>
          </p:cNvSpPr>
          <p:nvPr>
            <p:ph type="subTitle" idx="1"/>
          </p:nvPr>
        </p:nvSpPr>
        <p:spPr/>
        <p:txBody>
          <a:bodyPr>
            <a:normAutofit lnSpcReduction="10000"/>
          </a:bodyPr>
          <a:lstStyle/>
          <a:p>
            <a:r>
              <a:rPr lang="en-US" dirty="0" smtClean="0"/>
              <a:t>MVTX &amp; HF-Jet Workfest, Santa Fe</a:t>
            </a:r>
          </a:p>
          <a:p>
            <a:r>
              <a:rPr lang="en-US" dirty="0" smtClean="0"/>
              <a:t>12/5-7, 2017</a:t>
            </a:r>
          </a:p>
          <a:p>
            <a:endParaRPr lang="en-US" dirty="0" smtClean="0"/>
          </a:p>
          <a:p>
            <a:r>
              <a:rPr lang="en-US" dirty="0" smtClean="0"/>
              <a:t>Ming, Maria, Bob, Grazyna, </a:t>
            </a:r>
            <a:r>
              <a:rPr lang="en-US" dirty="0" err="1" smtClean="0"/>
              <a:t>Jin</a:t>
            </a:r>
            <a:r>
              <a:rPr lang="en-US" dirty="0" smtClean="0"/>
              <a:t> and Xin</a:t>
            </a:r>
          </a:p>
          <a:p>
            <a:endParaRPr lang="en-US" dirty="0"/>
          </a:p>
        </p:txBody>
      </p:sp>
    </p:spTree>
    <p:extLst>
      <p:ext uri="{BB962C8B-B14F-4D97-AF65-F5344CB8AC3E}">
        <p14:creationId xmlns:p14="http://schemas.microsoft.com/office/powerpoint/2010/main" val="17238107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1125"/>
            <a:ext cx="10515600" cy="630555"/>
          </a:xfrm>
        </p:spPr>
        <p:txBody>
          <a:bodyPr>
            <a:normAutofit fontScale="90000"/>
          </a:bodyPr>
          <a:lstStyle/>
          <a:p>
            <a:r>
              <a:rPr lang="en-US" dirty="0" smtClean="0"/>
              <a:t>Day-2</a:t>
            </a:r>
            <a:endParaRPr lang="en-US" dirty="0"/>
          </a:p>
        </p:txBody>
      </p:sp>
      <p:sp>
        <p:nvSpPr>
          <p:cNvPr id="3" name="Content Placeholder 2"/>
          <p:cNvSpPr>
            <a:spLocks noGrp="1"/>
          </p:cNvSpPr>
          <p:nvPr>
            <p:ph idx="1"/>
          </p:nvPr>
        </p:nvSpPr>
        <p:spPr>
          <a:xfrm>
            <a:off x="838200" y="741680"/>
            <a:ext cx="10515600" cy="5720080"/>
          </a:xfrm>
        </p:spPr>
        <p:txBody>
          <a:bodyPr>
            <a:normAutofit fontScale="55000" lnSpcReduction="20000"/>
          </a:bodyPr>
          <a:lstStyle/>
          <a:p>
            <a:r>
              <a:rPr lang="en-US" dirty="0"/>
              <a:t>8:00-9:00 </a:t>
            </a:r>
            <a:r>
              <a:rPr lang="en-US" dirty="0" smtClean="0"/>
              <a:t>Breakfast</a:t>
            </a:r>
            <a:endParaRPr lang="en-US" dirty="0"/>
          </a:p>
          <a:p>
            <a:r>
              <a:rPr lang="en-US" dirty="0"/>
              <a:t>9:00- 9:20: Progress report and discussion 20’: Physics and Simulations </a:t>
            </a:r>
            <a:r>
              <a:rPr lang="en-US" dirty="0" smtClean="0"/>
              <a:t>     		Chair - Bob</a:t>
            </a:r>
            <a:endParaRPr lang="en-US" dirty="0"/>
          </a:p>
          <a:p>
            <a:r>
              <a:rPr lang="en-US" dirty="0"/>
              <a:t>9:20- 9:40: Progress report and discussion 20’: Readout </a:t>
            </a:r>
          </a:p>
          <a:p>
            <a:r>
              <a:rPr lang="en-US" dirty="0"/>
              <a:t>9:40- 10:00: Progress report and discussion20’: Mechanical system</a:t>
            </a:r>
          </a:p>
          <a:p>
            <a:r>
              <a:rPr lang="en-US" dirty="0"/>
              <a:t>10:00- 10:20: Progress report and discussion20’: Cost and Schedules </a:t>
            </a:r>
          </a:p>
          <a:p>
            <a:r>
              <a:rPr lang="en-US" dirty="0"/>
              <a:t>10:20-11:00: coffee break </a:t>
            </a:r>
            <a:endParaRPr lang="en-US" dirty="0" smtClean="0"/>
          </a:p>
          <a:p>
            <a:r>
              <a:rPr lang="en-US" dirty="0"/>
              <a:t> </a:t>
            </a:r>
          </a:p>
          <a:p>
            <a:r>
              <a:rPr lang="en-US" dirty="0"/>
              <a:t>11:00- 11:30: Physics presentation by </a:t>
            </a:r>
            <a:r>
              <a:rPr lang="en-US" dirty="0" err="1"/>
              <a:t>Haitao</a:t>
            </a:r>
            <a:r>
              <a:rPr lang="en-US" dirty="0"/>
              <a:t> Li/Ivan </a:t>
            </a:r>
            <a:r>
              <a:rPr lang="en-US" dirty="0" err="1"/>
              <a:t>Vitev</a:t>
            </a:r>
            <a:r>
              <a:rPr lang="en-US" dirty="0"/>
              <a:t> </a:t>
            </a:r>
            <a:r>
              <a:rPr lang="en-US" dirty="0" smtClean="0"/>
              <a:t>      			Chair - Xin</a:t>
            </a:r>
            <a:endParaRPr lang="en-US" dirty="0"/>
          </a:p>
          <a:p>
            <a:pPr lvl="1"/>
            <a:r>
              <a:rPr lang="en-US" dirty="0"/>
              <a:t>title: </a:t>
            </a:r>
          </a:p>
          <a:p>
            <a:pPr lvl="1"/>
            <a:r>
              <a:rPr lang="en-US" dirty="0"/>
              <a:t>Inverting the mass hierarchy of jet quenching with b-jet substructure</a:t>
            </a:r>
          </a:p>
          <a:p>
            <a:pPr marL="457200" lvl="1" indent="0">
              <a:buNone/>
            </a:pPr>
            <a:r>
              <a:rPr lang="en-US" dirty="0"/>
              <a:t>abstract: </a:t>
            </a:r>
          </a:p>
          <a:p>
            <a:pPr lvl="1"/>
            <a:r>
              <a:rPr lang="en-US" dirty="0"/>
              <a:t>The two-prong substructure of the leading </a:t>
            </a:r>
            <a:r>
              <a:rPr lang="en-US" dirty="0" err="1"/>
              <a:t>subjets</a:t>
            </a:r>
            <a:r>
              <a:rPr lang="en-US" dirty="0"/>
              <a:t> inside a reconstructed jet opens new windows on precision constraints on the in-medium modification of </a:t>
            </a:r>
            <a:r>
              <a:rPr lang="en-US" dirty="0" err="1"/>
              <a:t>parton</a:t>
            </a:r>
            <a:r>
              <a:rPr lang="en-US" dirty="0"/>
              <a:t> showers. We present the first resumed calculation of the groomed soft dropped </a:t>
            </a:r>
            <a:r>
              <a:rPr lang="en-US" dirty="0" err="1"/>
              <a:t>subjet</a:t>
            </a:r>
            <a:r>
              <a:rPr lang="en-US" dirty="0"/>
              <a:t> momentum sharing distribution in heavy ion collisions, and demonstrate that both the STAR data at RHIC and the CMS results can be understood in the unified framework of soft-collinear effective theory with </a:t>
            </a:r>
            <a:r>
              <a:rPr lang="en-US" dirty="0" err="1"/>
              <a:t>Glauber</a:t>
            </a:r>
            <a:r>
              <a:rPr lang="en-US" dirty="0"/>
              <a:t> gluon interactions.  Recent advances in understanding mass effects on the QCD splitting functions enables us to apply this method for the first time to heavy flavor tagged jets. We find that in the kinematic region that will be accessed by sPHENIX in the future there is a unique reversal of the mass hierarchy of jet quenching effects. Namely, the momentum sharing distribution of b-tagged jets is more strongly modified in comparison to the one for light jets</a:t>
            </a:r>
            <a:r>
              <a:rPr lang="en-US" dirty="0" smtClean="0"/>
              <a:t>.</a:t>
            </a:r>
            <a:r>
              <a:rPr lang="en-US" dirty="0"/>
              <a:t> </a:t>
            </a:r>
          </a:p>
          <a:p>
            <a:r>
              <a:rPr lang="en-US" dirty="0"/>
              <a:t>Lunch break: 12:00-1:30</a:t>
            </a:r>
          </a:p>
          <a:p>
            <a:r>
              <a:rPr lang="en-US" dirty="0"/>
              <a:t> </a:t>
            </a:r>
          </a:p>
          <a:p>
            <a:r>
              <a:rPr lang="en-US" dirty="0"/>
              <a:t>1:30 – 5:30 Working sessions, 4 groups </a:t>
            </a:r>
          </a:p>
          <a:p>
            <a:r>
              <a:rPr lang="en-US" dirty="0"/>
              <a:t>3:30-4:00 Coffee break</a:t>
            </a:r>
          </a:p>
          <a:p>
            <a:endParaRPr lang="en-US" dirty="0"/>
          </a:p>
        </p:txBody>
      </p:sp>
      <p:sp>
        <p:nvSpPr>
          <p:cNvPr id="4" name="Date Placeholder 3"/>
          <p:cNvSpPr>
            <a:spLocks noGrp="1"/>
          </p:cNvSpPr>
          <p:nvPr>
            <p:ph type="dt" sz="half" idx="10"/>
          </p:nvPr>
        </p:nvSpPr>
        <p:spPr/>
        <p:txBody>
          <a:bodyPr/>
          <a:lstStyle/>
          <a:p>
            <a:fld id="{48AB19FF-3EF8-F847-AB5B-85BCA4B1FFC1}" type="datetime1">
              <a:rPr lang="en-US" smtClean="0"/>
              <a:t>12/4/17</a:t>
            </a:fld>
            <a:endParaRPr lang="en-US"/>
          </a:p>
        </p:txBody>
      </p:sp>
      <p:sp>
        <p:nvSpPr>
          <p:cNvPr id="5" name="Footer Placeholder 4"/>
          <p:cNvSpPr>
            <a:spLocks noGrp="1"/>
          </p:cNvSpPr>
          <p:nvPr>
            <p:ph type="ftr" sz="quarter" idx="11"/>
          </p:nvPr>
        </p:nvSpPr>
        <p:spPr/>
        <p:txBody>
          <a:bodyPr/>
          <a:lstStyle/>
          <a:p>
            <a:r>
              <a:rPr lang="en-US" smtClean="0"/>
              <a:t>MVTX &amp; HF-Jet Workfest @Santa Fe, NM</a:t>
            </a:r>
            <a:endParaRPr lang="en-US"/>
          </a:p>
        </p:txBody>
      </p:sp>
      <p:sp>
        <p:nvSpPr>
          <p:cNvPr id="6" name="Slide Number Placeholder 5"/>
          <p:cNvSpPr>
            <a:spLocks noGrp="1"/>
          </p:cNvSpPr>
          <p:nvPr>
            <p:ph type="sldNum" sz="quarter" idx="12"/>
          </p:nvPr>
        </p:nvSpPr>
        <p:spPr/>
        <p:txBody>
          <a:bodyPr/>
          <a:lstStyle/>
          <a:p>
            <a:fld id="{07BD3065-AD4D-3A4A-BD8B-D78A24778345}" type="slidenum">
              <a:rPr lang="en-US" smtClean="0"/>
              <a:t>20</a:t>
            </a:fld>
            <a:endParaRPr lang="en-US"/>
          </a:p>
        </p:txBody>
      </p:sp>
    </p:spTree>
    <p:extLst>
      <p:ext uri="{BB962C8B-B14F-4D97-AF65-F5344CB8AC3E}">
        <p14:creationId xmlns:p14="http://schemas.microsoft.com/office/powerpoint/2010/main" val="9692666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751840"/>
          </a:xfrm>
        </p:spPr>
        <p:txBody>
          <a:bodyPr/>
          <a:lstStyle/>
          <a:p>
            <a:r>
              <a:rPr lang="en-US" dirty="0" smtClean="0"/>
              <a:t>Day-3 (half-day?)</a:t>
            </a:r>
            <a:endParaRPr lang="en-US" dirty="0"/>
          </a:p>
        </p:txBody>
      </p:sp>
      <p:sp>
        <p:nvSpPr>
          <p:cNvPr id="3" name="Content Placeholder 2"/>
          <p:cNvSpPr>
            <a:spLocks noGrp="1"/>
          </p:cNvSpPr>
          <p:nvPr>
            <p:ph idx="1"/>
          </p:nvPr>
        </p:nvSpPr>
        <p:spPr>
          <a:xfrm>
            <a:off x="838200" y="894080"/>
            <a:ext cx="11120120" cy="5462270"/>
          </a:xfrm>
        </p:spPr>
        <p:txBody>
          <a:bodyPr>
            <a:normAutofit fontScale="70000" lnSpcReduction="20000"/>
          </a:bodyPr>
          <a:lstStyle/>
          <a:p>
            <a:r>
              <a:rPr lang="en-US" dirty="0"/>
              <a:t>8:00-9:00 Breakfast</a:t>
            </a:r>
          </a:p>
          <a:p>
            <a:r>
              <a:rPr lang="en-US" dirty="0"/>
              <a:t> </a:t>
            </a:r>
          </a:p>
          <a:p>
            <a:r>
              <a:rPr lang="en-US" dirty="0"/>
              <a:t>9:00- 9:20: Progress report and discussion 20’: Physics and Simulations </a:t>
            </a:r>
            <a:r>
              <a:rPr lang="en-US" dirty="0" smtClean="0"/>
              <a:t>  		Chair - Grazyna</a:t>
            </a:r>
            <a:endParaRPr lang="en-US" dirty="0"/>
          </a:p>
          <a:p>
            <a:r>
              <a:rPr lang="en-US" dirty="0"/>
              <a:t>9:20- 9:40: Progress report and discussion 20’: Readout </a:t>
            </a:r>
          </a:p>
          <a:p>
            <a:r>
              <a:rPr lang="en-US" dirty="0"/>
              <a:t>9:40- 10:00: Progress report and discussion 20’: Mechanical system</a:t>
            </a:r>
          </a:p>
          <a:p>
            <a:r>
              <a:rPr lang="en-US" dirty="0"/>
              <a:t>10:00- 10:20: Progress report and discussion 20’: Cost and Schedules </a:t>
            </a:r>
          </a:p>
          <a:p>
            <a:r>
              <a:rPr lang="en-US" dirty="0"/>
              <a:t> </a:t>
            </a:r>
          </a:p>
          <a:p>
            <a:r>
              <a:rPr lang="en-US" dirty="0"/>
              <a:t>10:20-11:00: coffee break </a:t>
            </a:r>
          </a:p>
          <a:p>
            <a:r>
              <a:rPr lang="en-US" dirty="0"/>
              <a:t> </a:t>
            </a:r>
          </a:p>
          <a:p>
            <a:r>
              <a:rPr lang="en-US" dirty="0"/>
              <a:t>11:00 – 12:00: sPHENIX </a:t>
            </a:r>
            <a:r>
              <a:rPr lang="en-US" dirty="0" smtClean="0"/>
              <a:t>MVTX plan general discussions, full proposal submission </a:t>
            </a:r>
            <a:r>
              <a:rPr lang="en-US" dirty="0" err="1" smtClean="0"/>
              <a:t>etc</a:t>
            </a:r>
            <a:r>
              <a:rPr lang="en-US" dirty="0" smtClean="0"/>
              <a:t> – all  Chair - Ming</a:t>
            </a:r>
            <a:endParaRPr lang="en-US" dirty="0"/>
          </a:p>
          <a:p>
            <a:pPr lvl="1"/>
            <a:r>
              <a:rPr lang="en-US" dirty="0"/>
              <a:t> </a:t>
            </a:r>
            <a:r>
              <a:rPr lang="en-US" dirty="0" smtClean="0"/>
              <a:t>full proposal submission to DOE, 1/15/2018(Monday)? </a:t>
            </a:r>
            <a:endParaRPr lang="en-US" dirty="0"/>
          </a:p>
          <a:p>
            <a:r>
              <a:rPr lang="en-US" dirty="0"/>
              <a:t>Lunch break: </a:t>
            </a:r>
            <a:r>
              <a:rPr lang="en-US" dirty="0" smtClean="0"/>
              <a:t>12:00-1:30</a:t>
            </a:r>
            <a:endParaRPr lang="en-US" dirty="0"/>
          </a:p>
          <a:p>
            <a:r>
              <a:rPr lang="en-US" dirty="0"/>
              <a:t> </a:t>
            </a:r>
          </a:p>
          <a:p>
            <a:r>
              <a:rPr lang="en-US" dirty="0" smtClean="0"/>
              <a:t>1:30 </a:t>
            </a:r>
            <a:r>
              <a:rPr lang="en-US" dirty="0"/>
              <a:t>– 5:00 Working sessions, 4 groups </a:t>
            </a:r>
          </a:p>
          <a:p>
            <a:r>
              <a:rPr lang="en-US" dirty="0"/>
              <a:t> </a:t>
            </a:r>
          </a:p>
          <a:p>
            <a:r>
              <a:rPr lang="en-US" dirty="0"/>
              <a:t>3:30-4:00 Coffee break</a:t>
            </a:r>
          </a:p>
          <a:p>
            <a:endParaRPr lang="en-US" dirty="0"/>
          </a:p>
        </p:txBody>
      </p:sp>
      <p:sp>
        <p:nvSpPr>
          <p:cNvPr id="4" name="Date Placeholder 3"/>
          <p:cNvSpPr>
            <a:spLocks noGrp="1"/>
          </p:cNvSpPr>
          <p:nvPr>
            <p:ph type="dt" sz="half" idx="10"/>
          </p:nvPr>
        </p:nvSpPr>
        <p:spPr/>
        <p:txBody>
          <a:bodyPr/>
          <a:lstStyle/>
          <a:p>
            <a:fld id="{2CC6359C-5AAF-A547-AA3B-16E633C44827}" type="datetime1">
              <a:rPr lang="en-US" smtClean="0"/>
              <a:t>12/4/17</a:t>
            </a:fld>
            <a:endParaRPr lang="en-US"/>
          </a:p>
        </p:txBody>
      </p:sp>
      <p:sp>
        <p:nvSpPr>
          <p:cNvPr id="5" name="Footer Placeholder 4"/>
          <p:cNvSpPr>
            <a:spLocks noGrp="1"/>
          </p:cNvSpPr>
          <p:nvPr>
            <p:ph type="ftr" sz="quarter" idx="11"/>
          </p:nvPr>
        </p:nvSpPr>
        <p:spPr/>
        <p:txBody>
          <a:bodyPr/>
          <a:lstStyle/>
          <a:p>
            <a:r>
              <a:rPr lang="en-US" smtClean="0"/>
              <a:t>MVTX &amp; HF-Jet Workfest @Santa Fe, NM</a:t>
            </a:r>
            <a:endParaRPr lang="en-US"/>
          </a:p>
        </p:txBody>
      </p:sp>
      <p:sp>
        <p:nvSpPr>
          <p:cNvPr id="6" name="Slide Number Placeholder 5"/>
          <p:cNvSpPr>
            <a:spLocks noGrp="1"/>
          </p:cNvSpPr>
          <p:nvPr>
            <p:ph type="sldNum" sz="quarter" idx="12"/>
          </p:nvPr>
        </p:nvSpPr>
        <p:spPr/>
        <p:txBody>
          <a:bodyPr/>
          <a:lstStyle/>
          <a:p>
            <a:fld id="{07BD3065-AD4D-3A4A-BD8B-D78A24778345}" type="slidenum">
              <a:rPr lang="en-US" smtClean="0"/>
              <a:t>21</a:t>
            </a:fld>
            <a:endParaRPr lang="en-US"/>
          </a:p>
        </p:txBody>
      </p:sp>
    </p:spTree>
    <p:extLst>
      <p:ext uri="{BB962C8B-B14F-4D97-AF65-F5344CB8AC3E}">
        <p14:creationId xmlns:p14="http://schemas.microsoft.com/office/powerpoint/2010/main" val="18010400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59384" y="1255993"/>
            <a:ext cx="8571072" cy="1676401"/>
          </a:xfrm>
        </p:spPr>
        <p:txBody>
          <a:bodyPr>
            <a:noAutofit/>
          </a:bodyPr>
          <a:lstStyle/>
          <a:p>
            <a:r>
              <a:rPr lang="en-US" sz="1800" dirty="0"/>
              <a:t>From the MVTX Director’s review, we were also recommended to make projection for b-jet v2</a:t>
            </a:r>
          </a:p>
          <a:p>
            <a:r>
              <a:rPr lang="en-US" sz="1800" dirty="0"/>
              <a:t>In mid-central events, probing path-length dependent energy loss for b-quark</a:t>
            </a:r>
          </a:p>
        </p:txBody>
      </p:sp>
      <p:sp>
        <p:nvSpPr>
          <p:cNvPr id="3" name="Date Placeholder 2"/>
          <p:cNvSpPr>
            <a:spLocks noGrp="1"/>
          </p:cNvSpPr>
          <p:nvPr>
            <p:ph type="dt" sz="half" idx="10"/>
          </p:nvPr>
        </p:nvSpPr>
        <p:spPr/>
        <p:txBody>
          <a:bodyPr/>
          <a:lstStyle/>
          <a:p>
            <a:fld id="{5FB5F6A0-6D72-4B40-8396-D93B19B0A880}" type="datetime1">
              <a:rPr lang="en-US" smtClean="0"/>
              <a:t>12/4/17</a:t>
            </a:fld>
            <a:endParaRPr lang="en-US" dirty="0"/>
          </a:p>
        </p:txBody>
      </p:sp>
      <p:sp>
        <p:nvSpPr>
          <p:cNvPr id="4" name="Footer Placeholder 3"/>
          <p:cNvSpPr>
            <a:spLocks noGrp="1"/>
          </p:cNvSpPr>
          <p:nvPr>
            <p:ph type="ftr" sz="quarter" idx="11"/>
          </p:nvPr>
        </p:nvSpPr>
        <p:spPr/>
        <p:txBody>
          <a:bodyPr/>
          <a:lstStyle/>
          <a:p>
            <a:r>
              <a:rPr lang="da-DK" smtClean="0"/>
              <a:t>MVTX &amp; HF-Jet Workfest @Santa Fe, NM</a:t>
            </a:r>
            <a:endParaRPr lang="en-US" dirty="0"/>
          </a:p>
        </p:txBody>
      </p:sp>
      <p:sp>
        <p:nvSpPr>
          <p:cNvPr id="5" name="Slide Number Placeholder 4"/>
          <p:cNvSpPr>
            <a:spLocks noGrp="1"/>
          </p:cNvSpPr>
          <p:nvPr>
            <p:ph type="sldNum" sz="quarter" idx="12"/>
          </p:nvPr>
        </p:nvSpPr>
        <p:spPr/>
        <p:txBody>
          <a:bodyPr/>
          <a:lstStyle/>
          <a:p>
            <a:fld id="{EDE73889-8752-428C-A11C-8679396BAC9B}" type="slidenum">
              <a:rPr lang="en-US" smtClean="0"/>
              <a:pPr/>
              <a:t>22</a:t>
            </a:fld>
            <a:endParaRPr lang="en-US" dirty="0"/>
          </a:p>
        </p:txBody>
      </p:sp>
      <p:sp>
        <p:nvSpPr>
          <p:cNvPr id="6" name="Title 5"/>
          <p:cNvSpPr>
            <a:spLocks noGrp="1"/>
          </p:cNvSpPr>
          <p:nvPr>
            <p:ph type="title"/>
          </p:nvPr>
        </p:nvSpPr>
        <p:spPr>
          <a:xfrm>
            <a:off x="1981200" y="0"/>
            <a:ext cx="8229600" cy="1143000"/>
          </a:xfrm>
        </p:spPr>
        <p:txBody>
          <a:bodyPr/>
          <a:lstStyle/>
          <a:p>
            <a:r>
              <a:rPr lang="en-US" i="1" dirty="0" smtClean="0"/>
              <a:t>b</a:t>
            </a:r>
            <a:r>
              <a:rPr lang="en-US" dirty="0" smtClean="0"/>
              <a:t>-jet v2 projection</a:t>
            </a:r>
            <a:endParaRPr lang="en-US" dirty="0"/>
          </a:p>
        </p:txBody>
      </p:sp>
      <p:pic>
        <p:nvPicPr>
          <p:cNvPr id="12" name="Picture 1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173596" y="2640000"/>
            <a:ext cx="4494404" cy="3695971"/>
          </a:xfrm>
          <a:prstGeom prst="rect">
            <a:avLst/>
          </a:prstGeom>
        </p:spPr>
      </p:pic>
      <p:sp>
        <p:nvSpPr>
          <p:cNvPr id="14" name="Rectangle 13"/>
          <p:cNvSpPr/>
          <p:nvPr/>
        </p:nvSpPr>
        <p:spPr>
          <a:xfrm>
            <a:off x="8382001" y="2444034"/>
            <a:ext cx="715645" cy="369332"/>
          </a:xfrm>
          <a:prstGeom prst="rect">
            <a:avLst/>
          </a:prstGeom>
        </p:spPr>
        <p:txBody>
          <a:bodyPr wrap="none">
            <a:spAutoFit/>
          </a:bodyPr>
          <a:lstStyle/>
          <a:p>
            <a:r>
              <a:rPr lang="en-US" i="1" dirty="0"/>
              <a:t>b</a:t>
            </a:r>
            <a:r>
              <a:rPr lang="en-US" dirty="0"/>
              <a:t>-jets</a:t>
            </a:r>
          </a:p>
        </p:txBody>
      </p:sp>
      <p:pic>
        <p:nvPicPr>
          <p:cNvPr id="15" name="Picture 14"/>
          <p:cNvPicPr>
            <a:picLocks noChangeAspect="1"/>
          </p:cNvPicPr>
          <p:nvPr/>
        </p:nvPicPr>
        <p:blipFill>
          <a:blip r:embed="rId3"/>
          <a:stretch>
            <a:fillRect/>
          </a:stretch>
        </p:blipFill>
        <p:spPr>
          <a:xfrm>
            <a:off x="2286001" y="2796362"/>
            <a:ext cx="3375041" cy="3234809"/>
          </a:xfrm>
          <a:prstGeom prst="rect">
            <a:avLst/>
          </a:prstGeom>
        </p:spPr>
      </p:pic>
      <p:sp>
        <p:nvSpPr>
          <p:cNvPr id="16" name="Rectangle 15"/>
          <p:cNvSpPr/>
          <p:nvPr/>
        </p:nvSpPr>
        <p:spPr>
          <a:xfrm>
            <a:off x="1752987" y="2438400"/>
            <a:ext cx="5562600" cy="369332"/>
          </a:xfrm>
          <a:prstGeom prst="rect">
            <a:avLst/>
          </a:prstGeom>
        </p:spPr>
        <p:txBody>
          <a:bodyPr wrap="square">
            <a:spAutoFit/>
          </a:bodyPr>
          <a:lstStyle/>
          <a:p>
            <a:r>
              <a:rPr lang="en-US" dirty="0"/>
              <a:t>Inclusive jet and photon </a:t>
            </a:r>
            <a:r>
              <a:rPr lang="en-US" dirty="0">
                <a:solidFill>
                  <a:schemeClr val="bg1">
                    <a:lumMod val="65000"/>
                  </a:schemeClr>
                </a:solidFill>
              </a:rPr>
              <a:t>arXiv:1501.06197 [</a:t>
            </a:r>
            <a:r>
              <a:rPr lang="en-US" dirty="0" err="1">
                <a:solidFill>
                  <a:schemeClr val="bg1">
                    <a:lumMod val="65000"/>
                  </a:schemeClr>
                </a:solidFill>
              </a:rPr>
              <a:t>nucl</a:t>
            </a:r>
            <a:r>
              <a:rPr lang="en-US" dirty="0">
                <a:solidFill>
                  <a:schemeClr val="bg1">
                    <a:lumMod val="65000"/>
                  </a:schemeClr>
                </a:solidFill>
              </a:rPr>
              <a:t>-ex]</a:t>
            </a:r>
          </a:p>
        </p:txBody>
      </p:sp>
    </p:spTree>
    <p:extLst>
      <p:ext uri="{BB962C8B-B14F-4D97-AF65-F5344CB8AC3E}">
        <p14:creationId xmlns:p14="http://schemas.microsoft.com/office/powerpoint/2010/main" val="1312981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981200" y="2514600"/>
            <a:ext cx="8229600" cy="3810000"/>
          </a:xfrm>
        </p:spPr>
        <p:txBody>
          <a:bodyPr>
            <a:normAutofit fontScale="77500" lnSpcReduction="20000"/>
          </a:bodyPr>
          <a:lstStyle/>
          <a:p>
            <a:r>
              <a:rPr lang="en-US" dirty="0" smtClean="0"/>
              <a:t>Fully implemented MVTX models used </a:t>
            </a:r>
            <a:br>
              <a:rPr lang="en-US" dirty="0" smtClean="0"/>
            </a:br>
            <a:r>
              <a:rPr lang="en-US" dirty="0" smtClean="0"/>
              <a:t> in performance projection</a:t>
            </a:r>
          </a:p>
          <a:p>
            <a:r>
              <a:rPr lang="en-US" dirty="0" smtClean="0"/>
              <a:t>Large jets production in full detectors, including detailed MVTX detector + full calorimetry</a:t>
            </a:r>
          </a:p>
          <a:p>
            <a:pPr lvl="1"/>
            <a:r>
              <a:rPr lang="en-US" dirty="0">
                <a:solidFill>
                  <a:schemeClr val="accent1"/>
                </a:solidFill>
              </a:rPr>
              <a:t>250k </a:t>
            </a:r>
            <a:r>
              <a:rPr lang="en-US" dirty="0" smtClean="0">
                <a:solidFill>
                  <a:schemeClr val="accent1"/>
                </a:solidFill>
              </a:rPr>
              <a:t>MB jets in p+p collisions</a:t>
            </a:r>
          </a:p>
          <a:p>
            <a:pPr lvl="2"/>
            <a:r>
              <a:rPr lang="en-US" dirty="0"/>
              <a:t>Macros modifications: https://github.com/sPHENIX-Collaboration/macros/compare/master...blackcathj:HF-production-bjet-pp200?expand=1</a:t>
            </a:r>
          </a:p>
          <a:p>
            <a:pPr lvl="2"/>
            <a:r>
              <a:rPr lang="en-US" dirty="0" smtClean="0"/>
              <a:t>Final </a:t>
            </a:r>
            <a:r>
              <a:rPr lang="en-US" dirty="0"/>
              <a:t>sample available: </a:t>
            </a:r>
            <a:br>
              <a:rPr lang="en-US" dirty="0"/>
            </a:br>
            <a:r>
              <a:rPr lang="en-US" dirty="0"/>
              <a:t>/</a:t>
            </a:r>
            <a:r>
              <a:rPr lang="en-US" dirty="0" err="1" smtClean="0"/>
              <a:t>sphenix</a:t>
            </a:r>
            <a:r>
              <a:rPr lang="en-US" dirty="0" smtClean="0"/>
              <a:t>/data/data02/HF-production-bjet-pp200/pythia8/</a:t>
            </a:r>
          </a:p>
          <a:p>
            <a:pPr lvl="1"/>
            <a:r>
              <a:rPr lang="en-US" dirty="0">
                <a:solidFill>
                  <a:schemeClr val="accent1"/>
                </a:solidFill>
              </a:rPr>
              <a:t>100k MB jet embedded into central </a:t>
            </a:r>
            <a:r>
              <a:rPr lang="en-US" dirty="0" smtClean="0">
                <a:solidFill>
                  <a:schemeClr val="accent1"/>
                </a:solidFill>
              </a:rPr>
              <a:t>Au+Au collisions</a:t>
            </a:r>
          </a:p>
          <a:p>
            <a:pPr lvl="2"/>
            <a:r>
              <a:rPr lang="en-US" sz="2200" dirty="0"/>
              <a:t>Production file location: /</a:t>
            </a:r>
            <a:r>
              <a:rPr lang="en-US" sz="2200" dirty="0" err="1"/>
              <a:t>sphenix</a:t>
            </a:r>
            <a:r>
              <a:rPr lang="en-US" sz="2200" dirty="0"/>
              <a:t>/data/data02/HF-production-bjet-AuAu200/pythia8 </a:t>
            </a:r>
          </a:p>
          <a:p>
            <a:pPr lvl="2"/>
            <a:r>
              <a:rPr lang="en-US" sz="2200" dirty="0"/>
              <a:t>Example analysis macro is on this branch: </a:t>
            </a:r>
            <a:r>
              <a:rPr lang="en-US" sz="2200" u="sng" dirty="0">
                <a:hlinkClick r:id="rId2"/>
              </a:rPr>
              <a:t>https://github.com/blackcathj/macros/tree/HF-production-bjet-AuAu200-readback</a:t>
            </a:r>
            <a:r>
              <a:rPr lang="en-US" sz="2200" dirty="0"/>
              <a:t> </a:t>
            </a:r>
          </a:p>
          <a:p>
            <a:pPr lvl="2"/>
            <a:endParaRPr lang="en-US" dirty="0"/>
          </a:p>
        </p:txBody>
      </p:sp>
      <p:sp>
        <p:nvSpPr>
          <p:cNvPr id="4" name="Title 3"/>
          <p:cNvSpPr>
            <a:spLocks noGrp="1"/>
          </p:cNvSpPr>
          <p:nvPr>
            <p:ph type="title"/>
          </p:nvPr>
        </p:nvSpPr>
        <p:spPr>
          <a:xfrm>
            <a:off x="1981200" y="274638"/>
            <a:ext cx="8229600" cy="1630362"/>
          </a:xfrm>
        </p:spPr>
        <p:txBody>
          <a:bodyPr>
            <a:normAutofit/>
          </a:bodyPr>
          <a:lstStyle/>
          <a:p>
            <a:r>
              <a:rPr lang="en-US" dirty="0" smtClean="0"/>
              <a:t>Performance study </a:t>
            </a:r>
            <a:br>
              <a:rPr lang="en-US" dirty="0" smtClean="0"/>
            </a:br>
            <a:r>
              <a:rPr lang="en-US" dirty="0" smtClean="0"/>
              <a:t>update since July review</a:t>
            </a:r>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543801" y="76201"/>
            <a:ext cx="3009987" cy="2685835"/>
          </a:xfrm>
          <a:prstGeom prst="rect">
            <a:avLst/>
          </a:prstGeom>
        </p:spPr>
      </p:pic>
      <p:sp>
        <p:nvSpPr>
          <p:cNvPr id="2" name="Date Placeholder 1"/>
          <p:cNvSpPr>
            <a:spLocks noGrp="1"/>
          </p:cNvSpPr>
          <p:nvPr>
            <p:ph type="dt" sz="half" idx="10"/>
          </p:nvPr>
        </p:nvSpPr>
        <p:spPr/>
        <p:txBody>
          <a:bodyPr/>
          <a:lstStyle/>
          <a:p>
            <a:fld id="{4A757D49-3470-AE4A-9DCC-BD102C1EA857}" type="datetime1">
              <a:rPr lang="en-US" smtClean="0"/>
              <a:t>12/4/17</a:t>
            </a:fld>
            <a:endParaRPr lang="en-US"/>
          </a:p>
        </p:txBody>
      </p:sp>
      <p:sp>
        <p:nvSpPr>
          <p:cNvPr id="3" name="Footer Placeholder 2"/>
          <p:cNvSpPr>
            <a:spLocks noGrp="1"/>
          </p:cNvSpPr>
          <p:nvPr>
            <p:ph type="ftr" sz="quarter" idx="11"/>
          </p:nvPr>
        </p:nvSpPr>
        <p:spPr/>
        <p:txBody>
          <a:bodyPr/>
          <a:lstStyle/>
          <a:p>
            <a:r>
              <a:rPr lang="en-US" smtClean="0"/>
              <a:t>MVTX &amp; HF-Jet Workfest @Santa Fe, NM</a:t>
            </a:r>
            <a:endParaRPr lang="en-US"/>
          </a:p>
        </p:txBody>
      </p:sp>
      <p:sp>
        <p:nvSpPr>
          <p:cNvPr id="7" name="Slide Number Placeholder 6"/>
          <p:cNvSpPr>
            <a:spLocks noGrp="1"/>
          </p:cNvSpPr>
          <p:nvPr>
            <p:ph type="sldNum" sz="quarter" idx="12"/>
          </p:nvPr>
        </p:nvSpPr>
        <p:spPr/>
        <p:txBody>
          <a:bodyPr/>
          <a:lstStyle/>
          <a:p>
            <a:fld id="{A37BE454-496B-2843-8243-E1E572729E35}" type="slidenum">
              <a:rPr lang="en-US" smtClean="0"/>
              <a:t>23</a:t>
            </a:fld>
            <a:endParaRPr lang="en-US"/>
          </a:p>
        </p:txBody>
      </p:sp>
    </p:spTree>
    <p:extLst>
      <p:ext uri="{BB962C8B-B14F-4D97-AF65-F5344CB8AC3E}">
        <p14:creationId xmlns:p14="http://schemas.microsoft.com/office/powerpoint/2010/main" val="12622007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6781800" y="3669616"/>
            <a:ext cx="3279470" cy="2819400"/>
            <a:chOff x="5257800" y="3669616"/>
            <a:chExt cx="3279470" cy="2819400"/>
          </a:xfrm>
        </p:grpSpPr>
        <p:pic>
          <p:nvPicPr>
            <p:cNvPr id="7" name="Picture 6"/>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257800" y="3669616"/>
              <a:ext cx="3279470" cy="2819400"/>
            </a:xfrm>
            <a:prstGeom prst="rect">
              <a:avLst/>
            </a:prstGeom>
          </p:spPr>
        </p:pic>
        <p:sp>
          <p:nvSpPr>
            <p:cNvPr id="14" name="Plus 13"/>
            <p:cNvSpPr/>
            <p:nvPr/>
          </p:nvSpPr>
          <p:spPr>
            <a:xfrm>
              <a:off x="7239000" y="5027296"/>
              <a:ext cx="226180" cy="228600"/>
            </a:xfrm>
            <a:prstGeom prst="mathPlus">
              <a:avLst/>
            </a:prstGeom>
            <a:ln>
              <a:solidFill>
                <a:srgbClr val="7030A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solidFill>
                  <a:schemeClr val="accent5">
                    <a:lumMod val="50000"/>
                  </a:schemeClr>
                </a:solidFill>
              </a:endParaRPr>
            </a:p>
          </p:txBody>
        </p:sp>
      </p:grpSp>
      <p:sp>
        <p:nvSpPr>
          <p:cNvPr id="2" name="Content Placeholder 1"/>
          <p:cNvSpPr>
            <a:spLocks noGrp="1"/>
          </p:cNvSpPr>
          <p:nvPr>
            <p:ph idx="1"/>
          </p:nvPr>
        </p:nvSpPr>
        <p:spPr>
          <a:xfrm>
            <a:off x="838199" y="1581484"/>
            <a:ext cx="10691191" cy="1760502"/>
          </a:xfrm>
        </p:spPr>
        <p:txBody>
          <a:bodyPr>
            <a:normAutofit fontScale="92500" lnSpcReduction="20000"/>
          </a:bodyPr>
          <a:lstStyle/>
          <a:p>
            <a:r>
              <a:rPr lang="en-US" i="1" dirty="0" smtClean="0"/>
              <a:t>b</a:t>
            </a:r>
            <a:r>
              <a:rPr lang="en-US" dirty="0" smtClean="0"/>
              <a:t>-jet tagging projection reevaluated with full tracking + calorimetry simulation</a:t>
            </a:r>
          </a:p>
          <a:p>
            <a:pPr lvl="1"/>
            <a:r>
              <a:rPr lang="en-US" dirty="0" smtClean="0"/>
              <a:t>Tagging work point has been stable (60% Purity 40% eff)</a:t>
            </a:r>
          </a:p>
          <a:p>
            <a:r>
              <a:rPr lang="en-US" dirty="0" smtClean="0"/>
              <a:t>Performance has been stable using truth jet finding or calorimetry reconstructed jet finding</a:t>
            </a:r>
          </a:p>
        </p:txBody>
      </p:sp>
      <p:sp>
        <p:nvSpPr>
          <p:cNvPr id="3" name="Date Placeholder 2"/>
          <p:cNvSpPr>
            <a:spLocks noGrp="1"/>
          </p:cNvSpPr>
          <p:nvPr>
            <p:ph type="dt" sz="half" idx="10"/>
          </p:nvPr>
        </p:nvSpPr>
        <p:spPr/>
        <p:txBody>
          <a:bodyPr/>
          <a:lstStyle/>
          <a:p>
            <a:fld id="{DC859E6F-9455-F54D-B9C7-A4CB94A250AD}" type="datetime1">
              <a:rPr lang="en-US" smtClean="0"/>
              <a:t>12/4/17</a:t>
            </a:fld>
            <a:endParaRPr lang="en-US" dirty="0"/>
          </a:p>
        </p:txBody>
      </p:sp>
      <p:sp>
        <p:nvSpPr>
          <p:cNvPr id="4" name="Footer Placeholder 3"/>
          <p:cNvSpPr>
            <a:spLocks noGrp="1"/>
          </p:cNvSpPr>
          <p:nvPr>
            <p:ph type="ftr" sz="quarter" idx="11"/>
          </p:nvPr>
        </p:nvSpPr>
        <p:spPr/>
        <p:txBody>
          <a:bodyPr/>
          <a:lstStyle/>
          <a:p>
            <a:r>
              <a:rPr lang="da-DK" smtClean="0"/>
              <a:t>MVTX &amp; HF-Jet Workfest @Santa Fe, NM</a:t>
            </a:r>
            <a:endParaRPr lang="en-US" dirty="0"/>
          </a:p>
        </p:txBody>
      </p:sp>
      <p:sp>
        <p:nvSpPr>
          <p:cNvPr id="5" name="Slide Number Placeholder 4"/>
          <p:cNvSpPr>
            <a:spLocks noGrp="1"/>
          </p:cNvSpPr>
          <p:nvPr>
            <p:ph type="sldNum" sz="quarter" idx="12"/>
          </p:nvPr>
        </p:nvSpPr>
        <p:spPr/>
        <p:txBody>
          <a:bodyPr/>
          <a:lstStyle/>
          <a:p>
            <a:fld id="{EDE73889-8752-428C-A11C-8679396BAC9B}" type="slidenum">
              <a:rPr lang="en-US" smtClean="0"/>
              <a:pPr/>
              <a:t>24</a:t>
            </a:fld>
            <a:endParaRPr lang="en-US" dirty="0"/>
          </a:p>
        </p:txBody>
      </p:sp>
      <p:sp>
        <p:nvSpPr>
          <p:cNvPr id="6" name="Title 5"/>
          <p:cNvSpPr>
            <a:spLocks noGrp="1"/>
          </p:cNvSpPr>
          <p:nvPr>
            <p:ph type="title"/>
          </p:nvPr>
        </p:nvSpPr>
        <p:spPr/>
        <p:txBody>
          <a:bodyPr/>
          <a:lstStyle/>
          <a:p>
            <a:r>
              <a:rPr lang="en-US" dirty="0" smtClean="0"/>
              <a:t>Updated </a:t>
            </a:r>
            <a:r>
              <a:rPr lang="en-US" i="1" dirty="0" err="1" smtClean="0"/>
              <a:t>p</a:t>
            </a:r>
            <a:r>
              <a:rPr lang="en-US" dirty="0" err="1" smtClean="0"/>
              <a:t>+</a:t>
            </a:r>
            <a:r>
              <a:rPr lang="en-US" i="1" dirty="0" err="1" smtClean="0"/>
              <a:t>p</a:t>
            </a:r>
            <a:r>
              <a:rPr lang="en-US" dirty="0" smtClean="0"/>
              <a:t> and </a:t>
            </a:r>
            <a:r>
              <a:rPr lang="en-US" dirty="0" err="1" smtClean="0"/>
              <a:t>Au+Au</a:t>
            </a:r>
            <a:r>
              <a:rPr lang="en-US" dirty="0" smtClean="0"/>
              <a:t> </a:t>
            </a:r>
            <a:r>
              <a:rPr lang="en-US" i="1" dirty="0" smtClean="0"/>
              <a:t>b</a:t>
            </a:r>
            <a:r>
              <a:rPr lang="en-US" dirty="0" smtClean="0"/>
              <a:t>-jet </a:t>
            </a:r>
            <a:r>
              <a:rPr lang="en-US" dirty="0" err="1" smtClean="0"/>
              <a:t>ProjectionS</a:t>
            </a:r>
            <a:endParaRPr lang="en-US" dirty="0"/>
          </a:p>
        </p:txBody>
      </p:sp>
      <p:sp>
        <p:nvSpPr>
          <p:cNvPr id="8" name="Rectangle 7"/>
          <p:cNvSpPr/>
          <p:nvPr/>
        </p:nvSpPr>
        <p:spPr>
          <a:xfrm>
            <a:off x="6139617" y="3411617"/>
            <a:ext cx="4299447" cy="369332"/>
          </a:xfrm>
          <a:prstGeom prst="rect">
            <a:avLst/>
          </a:prstGeom>
        </p:spPr>
        <p:txBody>
          <a:bodyPr wrap="none">
            <a:spAutoFit/>
          </a:bodyPr>
          <a:lstStyle/>
          <a:p>
            <a:r>
              <a:rPr lang="en-US" dirty="0"/>
              <a:t>Secondary vertex method by Sanghoon Lim</a:t>
            </a:r>
          </a:p>
        </p:txBody>
      </p:sp>
      <p:sp>
        <p:nvSpPr>
          <p:cNvPr id="10" name="Rectangle 9"/>
          <p:cNvSpPr/>
          <p:nvPr/>
        </p:nvSpPr>
        <p:spPr>
          <a:xfrm>
            <a:off x="2182394" y="3411617"/>
            <a:ext cx="3756028" cy="369332"/>
          </a:xfrm>
          <a:prstGeom prst="rect">
            <a:avLst/>
          </a:prstGeom>
        </p:spPr>
        <p:txBody>
          <a:bodyPr wrap="none">
            <a:spAutoFit/>
          </a:bodyPr>
          <a:lstStyle/>
          <a:p>
            <a:r>
              <a:rPr lang="en-US" dirty="0"/>
              <a:t>Track counting method by Haiwang Yu</a:t>
            </a:r>
          </a:p>
        </p:txBody>
      </p:sp>
      <p:grpSp>
        <p:nvGrpSpPr>
          <p:cNvPr id="15" name="Group 14"/>
          <p:cNvGrpSpPr/>
          <p:nvPr/>
        </p:nvGrpSpPr>
        <p:grpSpPr>
          <a:xfrm>
            <a:off x="1981201" y="3669617"/>
            <a:ext cx="4119641" cy="2775823"/>
            <a:chOff x="457200" y="3669616"/>
            <a:chExt cx="4119641" cy="2775823"/>
          </a:xfrm>
        </p:grpSpPr>
        <p:pic>
          <p:nvPicPr>
            <p:cNvPr id="9" name="Picture 8"/>
            <p:cNvPicPr>
              <a:picLocks noChangeAspect="1"/>
            </p:cNvPicPr>
            <p:nvPr/>
          </p:nvPicPr>
          <p:blipFill>
            <a:blip r:embed="rId3"/>
            <a:stretch>
              <a:fillRect/>
            </a:stretch>
          </p:blipFill>
          <p:spPr>
            <a:xfrm>
              <a:off x="457200" y="3669616"/>
              <a:ext cx="4119641" cy="2775823"/>
            </a:xfrm>
            <a:prstGeom prst="rect">
              <a:avLst/>
            </a:prstGeom>
          </p:spPr>
        </p:pic>
        <p:sp>
          <p:nvSpPr>
            <p:cNvPr id="11" name="Plus 10"/>
            <p:cNvSpPr/>
            <p:nvPr/>
          </p:nvSpPr>
          <p:spPr>
            <a:xfrm>
              <a:off x="2819400" y="5057527"/>
              <a:ext cx="226180" cy="228600"/>
            </a:xfrm>
            <a:prstGeom prst="mathPlus">
              <a:avLst/>
            </a:prstGeom>
            <a:ln>
              <a:solidFill>
                <a:srgbClr val="7030A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solidFill>
                  <a:schemeClr val="accent5">
                    <a:lumMod val="50000"/>
                  </a:schemeClr>
                </a:solidFill>
              </a:endParaRPr>
            </a:p>
          </p:txBody>
        </p:sp>
      </p:grpSp>
      <p:sp>
        <p:nvSpPr>
          <p:cNvPr id="13" name="Rectangle 12"/>
          <p:cNvSpPr/>
          <p:nvPr/>
        </p:nvSpPr>
        <p:spPr>
          <a:xfrm>
            <a:off x="6412381" y="6219389"/>
            <a:ext cx="2535631" cy="369332"/>
          </a:xfrm>
          <a:prstGeom prst="rect">
            <a:avLst/>
          </a:prstGeom>
        </p:spPr>
        <p:txBody>
          <a:bodyPr wrap="none">
            <a:spAutoFit/>
          </a:bodyPr>
          <a:lstStyle/>
          <a:p>
            <a:r>
              <a:rPr lang="en-US" dirty="0">
                <a:solidFill>
                  <a:srgbClr val="7030A0"/>
                </a:solidFill>
              </a:rPr>
              <a:t>sPHENIX b-jet work point</a:t>
            </a:r>
          </a:p>
        </p:txBody>
      </p:sp>
      <p:sp>
        <p:nvSpPr>
          <p:cNvPr id="17" name="Plus 16"/>
          <p:cNvSpPr/>
          <p:nvPr/>
        </p:nvSpPr>
        <p:spPr>
          <a:xfrm>
            <a:off x="6153798" y="6248958"/>
            <a:ext cx="306910" cy="310194"/>
          </a:xfrm>
          <a:prstGeom prst="mathPlus">
            <a:avLst/>
          </a:prstGeom>
          <a:ln>
            <a:solidFill>
              <a:srgbClr val="7030A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solidFill>
                <a:schemeClr val="accent5">
                  <a:lumMod val="50000"/>
                </a:schemeClr>
              </a:solidFill>
            </a:endParaRPr>
          </a:p>
        </p:txBody>
      </p:sp>
    </p:spTree>
    <p:extLst>
      <p:ext uri="{BB962C8B-B14F-4D97-AF65-F5344CB8AC3E}">
        <p14:creationId xmlns:p14="http://schemas.microsoft.com/office/powerpoint/2010/main" val="15889033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5994987" y="3697993"/>
            <a:ext cx="4064902" cy="2738940"/>
            <a:chOff x="4470987" y="3697993"/>
            <a:chExt cx="4064902" cy="2738940"/>
          </a:xfrm>
        </p:grpSpPr>
        <p:pic>
          <p:nvPicPr>
            <p:cNvPr id="15" name="Picture 14"/>
            <p:cNvPicPr>
              <a:picLocks noChangeAspect="1"/>
            </p:cNvPicPr>
            <p:nvPr/>
          </p:nvPicPr>
          <p:blipFill>
            <a:blip r:embed="rId2"/>
            <a:stretch>
              <a:fillRect/>
            </a:stretch>
          </p:blipFill>
          <p:spPr>
            <a:xfrm>
              <a:off x="4470987" y="3697993"/>
              <a:ext cx="4064902" cy="2738940"/>
            </a:xfrm>
            <a:prstGeom prst="rect">
              <a:avLst/>
            </a:prstGeom>
          </p:spPr>
        </p:pic>
        <p:sp>
          <p:nvSpPr>
            <p:cNvPr id="14" name="Plus 13"/>
            <p:cNvSpPr/>
            <p:nvPr/>
          </p:nvSpPr>
          <p:spPr>
            <a:xfrm>
              <a:off x="6215024" y="4969188"/>
              <a:ext cx="306910" cy="310194"/>
            </a:xfrm>
            <a:prstGeom prst="mathPlus">
              <a:avLst/>
            </a:prstGeom>
            <a:ln>
              <a:solidFill>
                <a:srgbClr val="7030A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solidFill>
                  <a:schemeClr val="accent5">
                    <a:lumMod val="50000"/>
                  </a:schemeClr>
                </a:solidFill>
              </a:endParaRPr>
            </a:p>
          </p:txBody>
        </p:sp>
      </p:grpSp>
      <p:sp>
        <p:nvSpPr>
          <p:cNvPr id="2" name="Content Placeholder 1"/>
          <p:cNvSpPr>
            <a:spLocks noGrp="1"/>
          </p:cNvSpPr>
          <p:nvPr>
            <p:ph idx="1"/>
          </p:nvPr>
        </p:nvSpPr>
        <p:spPr>
          <a:xfrm>
            <a:off x="1941672" y="1581484"/>
            <a:ext cx="8229600" cy="1760502"/>
          </a:xfrm>
        </p:spPr>
        <p:txBody>
          <a:bodyPr>
            <a:normAutofit fontScale="77500" lnSpcReduction="20000"/>
          </a:bodyPr>
          <a:lstStyle/>
          <a:p>
            <a:r>
              <a:rPr lang="en-US" dirty="0" smtClean="0"/>
              <a:t>Track counting tagging: Haiwang reevaluated with full tracking + calorimetry simulation of p+p jets embedded in central Au+Au</a:t>
            </a:r>
          </a:p>
          <a:p>
            <a:pPr lvl="1"/>
            <a:r>
              <a:rPr lang="en-US" dirty="0" smtClean="0"/>
              <a:t>Central Au+Au Tagging work point has been stable (40% Purity 40% eff)</a:t>
            </a:r>
          </a:p>
          <a:p>
            <a:r>
              <a:rPr lang="en-US" dirty="0" smtClean="0"/>
              <a:t>Toolsets prepared to update the secondary vertex tagging too</a:t>
            </a:r>
          </a:p>
          <a:p>
            <a:pPr lvl="1"/>
            <a:r>
              <a:rPr lang="en-US" dirty="0">
                <a:hlinkClick r:id="rId3"/>
              </a:rPr>
              <a:t>https://</a:t>
            </a:r>
            <a:r>
              <a:rPr lang="en-US" dirty="0" smtClean="0">
                <a:hlinkClick r:id="rId3"/>
              </a:rPr>
              <a:t>github.com/sPHENIX-Collaboration/coresoftware/pull/386</a:t>
            </a:r>
            <a:r>
              <a:rPr lang="en-US" dirty="0" smtClean="0"/>
              <a:t> </a:t>
            </a:r>
          </a:p>
        </p:txBody>
      </p:sp>
      <p:sp>
        <p:nvSpPr>
          <p:cNvPr id="3" name="Date Placeholder 2"/>
          <p:cNvSpPr>
            <a:spLocks noGrp="1"/>
          </p:cNvSpPr>
          <p:nvPr>
            <p:ph type="dt" sz="half" idx="10"/>
          </p:nvPr>
        </p:nvSpPr>
        <p:spPr/>
        <p:txBody>
          <a:bodyPr/>
          <a:lstStyle/>
          <a:p>
            <a:fld id="{B52D4384-1054-0C40-9C2D-AE48DD7C996A}" type="datetime1">
              <a:rPr lang="en-US" smtClean="0"/>
              <a:t>12/4/17</a:t>
            </a:fld>
            <a:endParaRPr lang="en-US" dirty="0"/>
          </a:p>
        </p:txBody>
      </p:sp>
      <p:sp>
        <p:nvSpPr>
          <p:cNvPr id="4" name="Footer Placeholder 3"/>
          <p:cNvSpPr>
            <a:spLocks noGrp="1"/>
          </p:cNvSpPr>
          <p:nvPr>
            <p:ph type="ftr" sz="quarter" idx="11"/>
          </p:nvPr>
        </p:nvSpPr>
        <p:spPr/>
        <p:txBody>
          <a:bodyPr/>
          <a:lstStyle/>
          <a:p>
            <a:r>
              <a:rPr lang="da-DK" smtClean="0"/>
              <a:t>MVTX &amp; HF-Jet Workfest @Santa Fe, NM</a:t>
            </a:r>
            <a:endParaRPr lang="en-US" dirty="0"/>
          </a:p>
        </p:txBody>
      </p:sp>
      <p:sp>
        <p:nvSpPr>
          <p:cNvPr id="5" name="Slide Number Placeholder 4"/>
          <p:cNvSpPr>
            <a:spLocks noGrp="1"/>
          </p:cNvSpPr>
          <p:nvPr>
            <p:ph type="sldNum" sz="quarter" idx="12"/>
          </p:nvPr>
        </p:nvSpPr>
        <p:spPr/>
        <p:txBody>
          <a:bodyPr/>
          <a:lstStyle/>
          <a:p>
            <a:fld id="{EDE73889-8752-428C-A11C-8679396BAC9B}" type="slidenum">
              <a:rPr lang="en-US" smtClean="0"/>
              <a:pPr/>
              <a:t>25</a:t>
            </a:fld>
            <a:endParaRPr lang="en-US" dirty="0"/>
          </a:p>
        </p:txBody>
      </p:sp>
      <p:sp>
        <p:nvSpPr>
          <p:cNvPr id="6" name="Title 5"/>
          <p:cNvSpPr>
            <a:spLocks noGrp="1"/>
          </p:cNvSpPr>
          <p:nvPr>
            <p:ph type="title"/>
          </p:nvPr>
        </p:nvSpPr>
        <p:spPr/>
        <p:txBody>
          <a:bodyPr>
            <a:normAutofit/>
          </a:bodyPr>
          <a:lstStyle/>
          <a:p>
            <a:r>
              <a:rPr lang="en-US" dirty="0" smtClean="0"/>
              <a:t>Updated central Au+Au </a:t>
            </a:r>
            <a:r>
              <a:rPr lang="en-US" i="1" dirty="0" smtClean="0"/>
              <a:t>b</a:t>
            </a:r>
            <a:r>
              <a:rPr lang="en-US" dirty="0" smtClean="0"/>
              <a:t>-jet tagging</a:t>
            </a:r>
            <a:endParaRPr lang="en-US" dirty="0"/>
          </a:p>
        </p:txBody>
      </p:sp>
      <p:grpSp>
        <p:nvGrpSpPr>
          <p:cNvPr id="19" name="Group 18"/>
          <p:cNvGrpSpPr/>
          <p:nvPr/>
        </p:nvGrpSpPr>
        <p:grpSpPr>
          <a:xfrm>
            <a:off x="1828801" y="3662024"/>
            <a:ext cx="4163829" cy="2805598"/>
            <a:chOff x="304800" y="3662024"/>
            <a:chExt cx="4163829" cy="2805598"/>
          </a:xfrm>
        </p:grpSpPr>
        <p:pic>
          <p:nvPicPr>
            <p:cNvPr id="16" name="Picture 15"/>
            <p:cNvPicPr>
              <a:picLocks noChangeAspect="1"/>
            </p:cNvPicPr>
            <p:nvPr/>
          </p:nvPicPr>
          <p:blipFill>
            <a:blip r:embed="rId4"/>
            <a:stretch>
              <a:fillRect/>
            </a:stretch>
          </p:blipFill>
          <p:spPr>
            <a:xfrm>
              <a:off x="304800" y="3662024"/>
              <a:ext cx="4163829" cy="2805598"/>
            </a:xfrm>
            <a:prstGeom prst="rect">
              <a:avLst/>
            </a:prstGeom>
          </p:spPr>
        </p:pic>
        <p:sp>
          <p:nvSpPr>
            <p:cNvPr id="17" name="Plus 16"/>
            <p:cNvSpPr/>
            <p:nvPr/>
          </p:nvSpPr>
          <p:spPr>
            <a:xfrm>
              <a:off x="2057400" y="4969188"/>
              <a:ext cx="306910" cy="310194"/>
            </a:xfrm>
            <a:prstGeom prst="mathPlus">
              <a:avLst/>
            </a:prstGeom>
            <a:ln>
              <a:solidFill>
                <a:srgbClr val="7030A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solidFill>
                  <a:schemeClr val="accent5">
                    <a:lumMod val="50000"/>
                  </a:schemeClr>
                </a:solidFill>
              </a:endParaRPr>
            </a:p>
          </p:txBody>
        </p:sp>
      </p:grpSp>
      <p:grpSp>
        <p:nvGrpSpPr>
          <p:cNvPr id="21" name="Group 20"/>
          <p:cNvGrpSpPr/>
          <p:nvPr/>
        </p:nvGrpSpPr>
        <p:grpSpPr>
          <a:xfrm>
            <a:off x="6104291" y="6219389"/>
            <a:ext cx="2896618" cy="369332"/>
            <a:chOff x="4580291" y="6219389"/>
            <a:chExt cx="2896618" cy="369332"/>
          </a:xfrm>
        </p:grpSpPr>
        <p:sp>
          <p:nvSpPr>
            <p:cNvPr id="13" name="Rectangle 12"/>
            <p:cNvSpPr/>
            <p:nvPr/>
          </p:nvSpPr>
          <p:spPr>
            <a:xfrm>
              <a:off x="4888380" y="6219389"/>
              <a:ext cx="2588529" cy="369332"/>
            </a:xfrm>
            <a:prstGeom prst="rect">
              <a:avLst/>
            </a:prstGeom>
          </p:spPr>
          <p:txBody>
            <a:bodyPr wrap="none">
              <a:spAutoFit/>
            </a:bodyPr>
            <a:lstStyle/>
            <a:p>
              <a:r>
                <a:rPr lang="en-US" dirty="0">
                  <a:solidFill>
                    <a:srgbClr val="7030A0"/>
                  </a:solidFill>
                </a:rPr>
                <a:t>sPHENIX b-jet work point</a:t>
              </a:r>
            </a:p>
          </p:txBody>
        </p:sp>
        <p:sp>
          <p:nvSpPr>
            <p:cNvPr id="18" name="Plus 17"/>
            <p:cNvSpPr/>
            <p:nvPr/>
          </p:nvSpPr>
          <p:spPr>
            <a:xfrm>
              <a:off x="4580291" y="6248958"/>
              <a:ext cx="306910" cy="310194"/>
            </a:xfrm>
            <a:prstGeom prst="mathPlus">
              <a:avLst/>
            </a:prstGeom>
            <a:ln>
              <a:solidFill>
                <a:srgbClr val="7030A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solidFill>
                  <a:schemeClr val="accent5">
                    <a:lumMod val="50000"/>
                  </a:schemeClr>
                </a:solidFill>
              </a:endParaRPr>
            </a:p>
          </p:txBody>
        </p:sp>
      </p:grpSp>
      <p:sp>
        <p:nvSpPr>
          <p:cNvPr id="8" name="Rectangle 7"/>
          <p:cNvSpPr/>
          <p:nvPr/>
        </p:nvSpPr>
        <p:spPr>
          <a:xfrm>
            <a:off x="6019801" y="3411617"/>
            <a:ext cx="4778231" cy="369332"/>
          </a:xfrm>
          <a:prstGeom prst="rect">
            <a:avLst/>
          </a:prstGeom>
        </p:spPr>
        <p:txBody>
          <a:bodyPr wrap="none">
            <a:spAutoFit/>
          </a:bodyPr>
          <a:lstStyle/>
          <a:p>
            <a:r>
              <a:rPr lang="en-US" dirty="0"/>
              <a:t>Using calorimetry </a:t>
            </a:r>
            <a:r>
              <a:rPr lang="en-US" dirty="0" err="1"/>
              <a:t>reco</a:t>
            </a:r>
            <a:r>
              <a:rPr lang="en-US" dirty="0"/>
              <a:t> jet finding, by Haiwang Yu</a:t>
            </a:r>
          </a:p>
        </p:txBody>
      </p:sp>
      <p:sp>
        <p:nvSpPr>
          <p:cNvPr id="10" name="Rectangle 9"/>
          <p:cNvSpPr/>
          <p:nvPr/>
        </p:nvSpPr>
        <p:spPr>
          <a:xfrm>
            <a:off x="2183143" y="3411617"/>
            <a:ext cx="3717556" cy="369332"/>
          </a:xfrm>
          <a:prstGeom prst="rect">
            <a:avLst/>
          </a:prstGeom>
        </p:spPr>
        <p:txBody>
          <a:bodyPr wrap="none">
            <a:spAutoFit/>
          </a:bodyPr>
          <a:lstStyle/>
          <a:p>
            <a:r>
              <a:rPr lang="en-US" dirty="0"/>
              <a:t>Using truth jet finding, by Haiwang Yu</a:t>
            </a:r>
          </a:p>
        </p:txBody>
      </p:sp>
    </p:spTree>
    <p:extLst>
      <p:ext uri="{BB962C8B-B14F-4D97-AF65-F5344CB8AC3E}">
        <p14:creationId xmlns:p14="http://schemas.microsoft.com/office/powerpoint/2010/main" val="7399740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MVTX Readout Electronics</a:t>
            </a:r>
            <a:endParaRPr lang="en-US" dirty="0"/>
          </a:p>
        </p:txBody>
      </p:sp>
      <p:sp>
        <p:nvSpPr>
          <p:cNvPr id="4" name="Slide Number Placeholder 3"/>
          <p:cNvSpPr>
            <a:spLocks noGrp="1"/>
          </p:cNvSpPr>
          <p:nvPr>
            <p:ph type="sldNum" sz="quarter" idx="10"/>
          </p:nvPr>
        </p:nvSpPr>
        <p:spPr/>
        <p:txBody>
          <a:bodyPr/>
          <a:lstStyle/>
          <a:p>
            <a:r>
              <a:rPr lang="en-US" altLang="en-US" smtClean="0"/>
              <a:t>Slide </a:t>
            </a:r>
            <a:fld id="{9C84436F-B625-4899-AA4D-53699365BA00}" type="slidenum">
              <a:rPr lang="en-US" altLang="en-US" smtClean="0"/>
              <a:pPr/>
              <a:t>26</a:t>
            </a:fld>
            <a:endParaRPr lang="en-US" altLang="en-US"/>
          </a:p>
        </p:txBody>
      </p:sp>
      <p:pic>
        <p:nvPicPr>
          <p:cNvPr id="63" name="Picture 62"/>
          <p:cNvPicPr>
            <a:picLocks noChangeAspect="1"/>
          </p:cNvPicPr>
          <p:nvPr/>
        </p:nvPicPr>
        <p:blipFill rotWithShape="1">
          <a:blip r:embed="rId2" cstate="print">
            <a:duotone>
              <a:prstClr val="black"/>
              <a:schemeClr val="accent4">
                <a:tint val="45000"/>
                <a:satMod val="400000"/>
              </a:schemeClr>
            </a:duotone>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a:ext>
            </a:extLst>
          </a:blip>
          <a:srcRect/>
          <a:stretch/>
        </p:blipFill>
        <p:spPr>
          <a:xfrm>
            <a:off x="4510094" y="3395154"/>
            <a:ext cx="1765856" cy="432000"/>
          </a:xfrm>
          <a:prstGeom prst="rect">
            <a:avLst/>
          </a:prstGeom>
        </p:spPr>
      </p:pic>
      <p:pic>
        <p:nvPicPr>
          <p:cNvPr id="64" name="Picture 63"/>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rot="5400000">
            <a:off x="6324714" y="2774154"/>
            <a:ext cx="1324800" cy="1242000"/>
          </a:xfrm>
          <a:prstGeom prst="rect">
            <a:avLst/>
          </a:prstGeom>
        </p:spPr>
      </p:pic>
      <p:pic>
        <p:nvPicPr>
          <p:cNvPr id="65" name="Picture 64"/>
          <p:cNvPicPr>
            <a:picLocks noChangeAspect="1"/>
          </p:cNvPicPr>
          <p:nvPr/>
        </p:nvPicPr>
        <p:blipFill rotWithShape="1">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2380539" y="4221300"/>
            <a:ext cx="1281674" cy="1302611"/>
          </a:xfrm>
          <a:prstGeom prst="rect">
            <a:avLst/>
          </a:prstGeom>
        </p:spPr>
      </p:pic>
      <p:pic>
        <p:nvPicPr>
          <p:cNvPr id="66" name="Picture 65"/>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1613563" y="3177666"/>
            <a:ext cx="2977721" cy="987400"/>
          </a:xfrm>
          <a:prstGeom prst="rect">
            <a:avLst/>
          </a:prstGeom>
        </p:spPr>
      </p:pic>
      <p:grpSp>
        <p:nvGrpSpPr>
          <p:cNvPr id="67" name="Group 66"/>
          <p:cNvGrpSpPr/>
          <p:nvPr/>
        </p:nvGrpSpPr>
        <p:grpSpPr>
          <a:xfrm>
            <a:off x="6358846" y="4165066"/>
            <a:ext cx="972370" cy="1296000"/>
            <a:chOff x="5500016" y="4578180"/>
            <a:chExt cx="1296493" cy="1296000"/>
          </a:xfrm>
          <a:solidFill>
            <a:schemeClr val="bg2"/>
          </a:solidFill>
        </p:grpSpPr>
        <p:sp>
          <p:nvSpPr>
            <p:cNvPr id="112" name="Rectangle 111"/>
            <p:cNvSpPr/>
            <p:nvPr/>
          </p:nvSpPr>
          <p:spPr>
            <a:xfrm>
              <a:off x="5500016" y="4578180"/>
              <a:ext cx="1296493" cy="1296000"/>
            </a:xfrm>
            <a:prstGeom prst="rect">
              <a:avLst/>
            </a:prstGeom>
            <a:grpFill/>
            <a:ln w="19050">
              <a:solidFill>
                <a:schemeClr val="tx2"/>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sz="800"/>
            </a:p>
          </p:txBody>
        </p:sp>
        <p:pic>
          <p:nvPicPr>
            <p:cNvPr id="113" name="Picture 112"/>
            <p:cNvPicPr>
              <a:picLocks noChangeAspect="1"/>
            </p:cNvPicPr>
            <p:nvPr/>
          </p:nvPicPr>
          <p:blipFill rotWithShape="1">
            <a:blip r:embed="rId7" cstate="print">
              <a:duotone>
                <a:schemeClr val="bg2">
                  <a:shade val="45000"/>
                  <a:satMod val="135000"/>
                </a:schemeClr>
                <a:prstClr val="white"/>
              </a:duotone>
              <a:extLst>
                <a:ext uri="{28A0092B-C50C-407E-A947-70E740481C1C}">
                  <a14:useLocalDpi xmlns:a14="http://schemas.microsoft.com/office/drawing/2010/main"/>
                </a:ext>
              </a:extLst>
            </a:blip>
            <a:srcRect/>
            <a:stretch/>
          </p:blipFill>
          <p:spPr>
            <a:xfrm>
              <a:off x="5914161" y="4699151"/>
              <a:ext cx="242059" cy="242059"/>
            </a:xfrm>
            <a:prstGeom prst="rect">
              <a:avLst/>
            </a:prstGeom>
            <a:grpFill/>
          </p:spPr>
        </p:pic>
        <p:pic>
          <p:nvPicPr>
            <p:cNvPr id="114" name="Picture 113"/>
            <p:cNvPicPr>
              <a:picLocks noChangeAspect="1"/>
            </p:cNvPicPr>
            <p:nvPr/>
          </p:nvPicPr>
          <p:blipFill rotWithShape="1">
            <a:blip r:embed="rId7" cstate="print">
              <a:duotone>
                <a:schemeClr val="bg2">
                  <a:shade val="45000"/>
                  <a:satMod val="135000"/>
                </a:schemeClr>
                <a:prstClr val="white"/>
              </a:duotone>
              <a:extLst>
                <a:ext uri="{28A0092B-C50C-407E-A947-70E740481C1C}">
                  <a14:useLocalDpi xmlns:a14="http://schemas.microsoft.com/office/drawing/2010/main"/>
                </a:ext>
              </a:extLst>
            </a:blip>
            <a:srcRect/>
            <a:stretch/>
          </p:blipFill>
          <p:spPr>
            <a:xfrm>
              <a:off x="6202201" y="4699151"/>
              <a:ext cx="242059" cy="242059"/>
            </a:xfrm>
            <a:prstGeom prst="rect">
              <a:avLst/>
            </a:prstGeom>
            <a:grpFill/>
          </p:spPr>
        </p:pic>
        <p:pic>
          <p:nvPicPr>
            <p:cNvPr id="116" name="Picture 115"/>
            <p:cNvPicPr>
              <a:picLocks noChangeAspect="1"/>
            </p:cNvPicPr>
            <p:nvPr/>
          </p:nvPicPr>
          <p:blipFill rotWithShape="1">
            <a:blip r:embed="rId7" cstate="print">
              <a:duotone>
                <a:schemeClr val="bg2">
                  <a:shade val="45000"/>
                  <a:satMod val="135000"/>
                </a:schemeClr>
                <a:prstClr val="white"/>
              </a:duotone>
              <a:extLst>
                <a:ext uri="{28A0092B-C50C-407E-A947-70E740481C1C}">
                  <a14:useLocalDpi xmlns:a14="http://schemas.microsoft.com/office/drawing/2010/main"/>
                </a:ext>
              </a:extLst>
            </a:blip>
            <a:srcRect/>
            <a:stretch/>
          </p:blipFill>
          <p:spPr>
            <a:xfrm>
              <a:off x="6490241" y="4699151"/>
              <a:ext cx="242059" cy="242059"/>
            </a:xfrm>
            <a:prstGeom prst="rect">
              <a:avLst/>
            </a:prstGeom>
            <a:grpFill/>
          </p:spPr>
        </p:pic>
        <p:pic>
          <p:nvPicPr>
            <p:cNvPr id="117" name="Picture 116"/>
            <p:cNvPicPr>
              <a:picLocks noChangeAspect="1"/>
            </p:cNvPicPr>
            <p:nvPr/>
          </p:nvPicPr>
          <p:blipFill rotWithShape="1">
            <a:blip r:embed="rId7" cstate="print">
              <a:duotone>
                <a:schemeClr val="bg2">
                  <a:shade val="45000"/>
                  <a:satMod val="135000"/>
                </a:schemeClr>
                <a:prstClr val="white"/>
              </a:duotone>
              <a:extLst>
                <a:ext uri="{28A0092B-C50C-407E-A947-70E740481C1C}">
                  <a14:useLocalDpi xmlns:a14="http://schemas.microsoft.com/office/drawing/2010/main"/>
                </a:ext>
              </a:extLst>
            </a:blip>
            <a:srcRect/>
            <a:stretch/>
          </p:blipFill>
          <p:spPr>
            <a:xfrm>
              <a:off x="5914161" y="4987191"/>
              <a:ext cx="242059" cy="242059"/>
            </a:xfrm>
            <a:prstGeom prst="rect">
              <a:avLst/>
            </a:prstGeom>
            <a:grpFill/>
          </p:spPr>
        </p:pic>
        <p:pic>
          <p:nvPicPr>
            <p:cNvPr id="118" name="Picture 117"/>
            <p:cNvPicPr>
              <a:picLocks noChangeAspect="1"/>
            </p:cNvPicPr>
            <p:nvPr/>
          </p:nvPicPr>
          <p:blipFill rotWithShape="1">
            <a:blip r:embed="rId7" cstate="print">
              <a:duotone>
                <a:schemeClr val="bg2">
                  <a:shade val="45000"/>
                  <a:satMod val="135000"/>
                </a:schemeClr>
                <a:prstClr val="white"/>
              </a:duotone>
              <a:extLst>
                <a:ext uri="{28A0092B-C50C-407E-A947-70E740481C1C}">
                  <a14:useLocalDpi xmlns:a14="http://schemas.microsoft.com/office/drawing/2010/main"/>
                </a:ext>
              </a:extLst>
            </a:blip>
            <a:srcRect/>
            <a:stretch/>
          </p:blipFill>
          <p:spPr>
            <a:xfrm>
              <a:off x="6202201" y="4987191"/>
              <a:ext cx="242059" cy="242059"/>
            </a:xfrm>
            <a:prstGeom prst="rect">
              <a:avLst/>
            </a:prstGeom>
            <a:grpFill/>
          </p:spPr>
        </p:pic>
        <p:pic>
          <p:nvPicPr>
            <p:cNvPr id="119" name="Picture 118"/>
            <p:cNvPicPr>
              <a:picLocks noChangeAspect="1"/>
            </p:cNvPicPr>
            <p:nvPr/>
          </p:nvPicPr>
          <p:blipFill rotWithShape="1">
            <a:blip r:embed="rId7" cstate="print">
              <a:duotone>
                <a:schemeClr val="bg2">
                  <a:shade val="45000"/>
                  <a:satMod val="135000"/>
                </a:schemeClr>
                <a:prstClr val="white"/>
              </a:duotone>
              <a:extLst>
                <a:ext uri="{28A0092B-C50C-407E-A947-70E740481C1C}">
                  <a14:useLocalDpi xmlns:a14="http://schemas.microsoft.com/office/drawing/2010/main"/>
                </a:ext>
              </a:extLst>
            </a:blip>
            <a:srcRect/>
            <a:stretch/>
          </p:blipFill>
          <p:spPr>
            <a:xfrm>
              <a:off x="6490241" y="4987191"/>
              <a:ext cx="242059" cy="242059"/>
            </a:xfrm>
            <a:prstGeom prst="rect">
              <a:avLst/>
            </a:prstGeom>
            <a:grpFill/>
          </p:spPr>
        </p:pic>
        <p:pic>
          <p:nvPicPr>
            <p:cNvPr id="120" name="Picture 119"/>
            <p:cNvPicPr>
              <a:picLocks noChangeAspect="1"/>
            </p:cNvPicPr>
            <p:nvPr/>
          </p:nvPicPr>
          <p:blipFill rotWithShape="1">
            <a:blip r:embed="rId7" cstate="print">
              <a:duotone>
                <a:schemeClr val="bg2">
                  <a:shade val="45000"/>
                  <a:satMod val="135000"/>
                </a:schemeClr>
                <a:prstClr val="white"/>
              </a:duotone>
              <a:extLst>
                <a:ext uri="{28A0092B-C50C-407E-A947-70E740481C1C}">
                  <a14:useLocalDpi xmlns:a14="http://schemas.microsoft.com/office/drawing/2010/main"/>
                </a:ext>
              </a:extLst>
            </a:blip>
            <a:srcRect/>
            <a:stretch/>
          </p:blipFill>
          <p:spPr>
            <a:xfrm>
              <a:off x="5914161" y="5275231"/>
              <a:ext cx="242059" cy="242059"/>
            </a:xfrm>
            <a:prstGeom prst="rect">
              <a:avLst/>
            </a:prstGeom>
            <a:grpFill/>
          </p:spPr>
        </p:pic>
        <p:pic>
          <p:nvPicPr>
            <p:cNvPr id="121" name="Picture 120"/>
            <p:cNvPicPr>
              <a:picLocks noChangeAspect="1"/>
            </p:cNvPicPr>
            <p:nvPr/>
          </p:nvPicPr>
          <p:blipFill rotWithShape="1">
            <a:blip r:embed="rId7" cstate="print">
              <a:duotone>
                <a:schemeClr val="bg2">
                  <a:shade val="45000"/>
                  <a:satMod val="135000"/>
                </a:schemeClr>
                <a:prstClr val="white"/>
              </a:duotone>
              <a:extLst>
                <a:ext uri="{28A0092B-C50C-407E-A947-70E740481C1C}">
                  <a14:useLocalDpi xmlns:a14="http://schemas.microsoft.com/office/drawing/2010/main"/>
                </a:ext>
              </a:extLst>
            </a:blip>
            <a:srcRect/>
            <a:stretch/>
          </p:blipFill>
          <p:spPr>
            <a:xfrm>
              <a:off x="6202201" y="5275231"/>
              <a:ext cx="242059" cy="242059"/>
            </a:xfrm>
            <a:prstGeom prst="rect">
              <a:avLst/>
            </a:prstGeom>
            <a:grpFill/>
          </p:spPr>
        </p:pic>
        <p:pic>
          <p:nvPicPr>
            <p:cNvPr id="122" name="Picture 121"/>
            <p:cNvPicPr>
              <a:picLocks noChangeAspect="1"/>
            </p:cNvPicPr>
            <p:nvPr/>
          </p:nvPicPr>
          <p:blipFill rotWithShape="1">
            <a:blip r:embed="rId7" cstate="print">
              <a:duotone>
                <a:schemeClr val="bg2">
                  <a:shade val="45000"/>
                  <a:satMod val="135000"/>
                </a:schemeClr>
                <a:prstClr val="white"/>
              </a:duotone>
              <a:extLst>
                <a:ext uri="{28A0092B-C50C-407E-A947-70E740481C1C}">
                  <a14:useLocalDpi xmlns:a14="http://schemas.microsoft.com/office/drawing/2010/main"/>
                </a:ext>
              </a:extLst>
            </a:blip>
            <a:srcRect/>
            <a:stretch/>
          </p:blipFill>
          <p:spPr>
            <a:xfrm>
              <a:off x="6490241" y="5275231"/>
              <a:ext cx="242059" cy="242059"/>
            </a:xfrm>
            <a:prstGeom prst="rect">
              <a:avLst/>
            </a:prstGeom>
            <a:grpFill/>
          </p:spPr>
        </p:pic>
        <p:pic>
          <p:nvPicPr>
            <p:cNvPr id="123" name="Picture 122"/>
            <p:cNvPicPr>
              <a:picLocks noChangeAspect="1"/>
            </p:cNvPicPr>
            <p:nvPr/>
          </p:nvPicPr>
          <p:blipFill rotWithShape="1">
            <a:blip r:embed="rId7" cstate="print">
              <a:duotone>
                <a:schemeClr val="bg2">
                  <a:shade val="45000"/>
                  <a:satMod val="135000"/>
                </a:schemeClr>
                <a:prstClr val="white"/>
              </a:duotone>
              <a:extLst>
                <a:ext uri="{28A0092B-C50C-407E-A947-70E740481C1C}">
                  <a14:useLocalDpi xmlns:a14="http://schemas.microsoft.com/office/drawing/2010/main"/>
                </a:ext>
              </a:extLst>
            </a:blip>
            <a:srcRect/>
            <a:stretch/>
          </p:blipFill>
          <p:spPr>
            <a:xfrm>
              <a:off x="5914161" y="5563271"/>
              <a:ext cx="242059" cy="242059"/>
            </a:xfrm>
            <a:prstGeom prst="rect">
              <a:avLst/>
            </a:prstGeom>
            <a:grpFill/>
          </p:spPr>
        </p:pic>
        <p:pic>
          <p:nvPicPr>
            <p:cNvPr id="124" name="Picture 123"/>
            <p:cNvPicPr>
              <a:picLocks noChangeAspect="1"/>
            </p:cNvPicPr>
            <p:nvPr/>
          </p:nvPicPr>
          <p:blipFill rotWithShape="1">
            <a:blip r:embed="rId7" cstate="print">
              <a:duotone>
                <a:schemeClr val="bg2">
                  <a:shade val="45000"/>
                  <a:satMod val="135000"/>
                </a:schemeClr>
                <a:prstClr val="white"/>
              </a:duotone>
              <a:extLst>
                <a:ext uri="{28A0092B-C50C-407E-A947-70E740481C1C}">
                  <a14:useLocalDpi xmlns:a14="http://schemas.microsoft.com/office/drawing/2010/main"/>
                </a:ext>
              </a:extLst>
            </a:blip>
            <a:srcRect/>
            <a:stretch/>
          </p:blipFill>
          <p:spPr>
            <a:xfrm>
              <a:off x="6202201" y="5563271"/>
              <a:ext cx="242059" cy="242059"/>
            </a:xfrm>
            <a:prstGeom prst="rect">
              <a:avLst/>
            </a:prstGeom>
            <a:grpFill/>
          </p:spPr>
        </p:pic>
        <p:pic>
          <p:nvPicPr>
            <p:cNvPr id="125" name="Picture 124"/>
            <p:cNvPicPr>
              <a:picLocks noChangeAspect="1"/>
            </p:cNvPicPr>
            <p:nvPr/>
          </p:nvPicPr>
          <p:blipFill rotWithShape="1">
            <a:blip r:embed="rId7" cstate="print">
              <a:duotone>
                <a:schemeClr val="bg2">
                  <a:shade val="45000"/>
                  <a:satMod val="135000"/>
                </a:schemeClr>
                <a:prstClr val="white"/>
              </a:duotone>
              <a:extLst>
                <a:ext uri="{28A0092B-C50C-407E-A947-70E740481C1C}">
                  <a14:useLocalDpi xmlns:a14="http://schemas.microsoft.com/office/drawing/2010/main"/>
                </a:ext>
              </a:extLst>
            </a:blip>
            <a:srcRect/>
            <a:stretch/>
          </p:blipFill>
          <p:spPr>
            <a:xfrm>
              <a:off x="6490241" y="5563271"/>
              <a:ext cx="242059" cy="242059"/>
            </a:xfrm>
            <a:prstGeom prst="rect">
              <a:avLst/>
            </a:prstGeom>
            <a:grpFill/>
          </p:spPr>
        </p:pic>
        <p:pic>
          <p:nvPicPr>
            <p:cNvPr id="126" name="Picture 125"/>
            <p:cNvPicPr>
              <a:picLocks noChangeAspect="1"/>
            </p:cNvPicPr>
            <p:nvPr/>
          </p:nvPicPr>
          <p:blipFill rotWithShape="1">
            <a:blip r:embed="rId7" cstate="print">
              <a:duotone>
                <a:schemeClr val="bg2">
                  <a:shade val="45000"/>
                  <a:satMod val="135000"/>
                </a:schemeClr>
                <a:prstClr val="white"/>
              </a:duotone>
              <a:extLst>
                <a:ext uri="{28A0092B-C50C-407E-A947-70E740481C1C}">
                  <a14:useLocalDpi xmlns:a14="http://schemas.microsoft.com/office/drawing/2010/main"/>
                </a:ext>
              </a:extLst>
            </a:blip>
            <a:srcRect/>
            <a:stretch/>
          </p:blipFill>
          <p:spPr>
            <a:xfrm>
              <a:off x="5626121" y="4699151"/>
              <a:ext cx="242059" cy="242059"/>
            </a:xfrm>
            <a:prstGeom prst="rect">
              <a:avLst/>
            </a:prstGeom>
            <a:grpFill/>
          </p:spPr>
        </p:pic>
        <p:pic>
          <p:nvPicPr>
            <p:cNvPr id="127" name="Picture 126"/>
            <p:cNvPicPr>
              <a:picLocks noChangeAspect="1"/>
            </p:cNvPicPr>
            <p:nvPr/>
          </p:nvPicPr>
          <p:blipFill rotWithShape="1">
            <a:blip r:embed="rId7" cstate="print">
              <a:duotone>
                <a:schemeClr val="bg2">
                  <a:shade val="45000"/>
                  <a:satMod val="135000"/>
                </a:schemeClr>
                <a:prstClr val="white"/>
              </a:duotone>
              <a:extLst>
                <a:ext uri="{28A0092B-C50C-407E-A947-70E740481C1C}">
                  <a14:useLocalDpi xmlns:a14="http://schemas.microsoft.com/office/drawing/2010/main"/>
                </a:ext>
              </a:extLst>
            </a:blip>
            <a:srcRect/>
            <a:stretch/>
          </p:blipFill>
          <p:spPr>
            <a:xfrm>
              <a:off x="5626121" y="4987191"/>
              <a:ext cx="242059" cy="242059"/>
            </a:xfrm>
            <a:prstGeom prst="rect">
              <a:avLst/>
            </a:prstGeom>
            <a:grpFill/>
          </p:spPr>
        </p:pic>
        <p:pic>
          <p:nvPicPr>
            <p:cNvPr id="128" name="Picture 127"/>
            <p:cNvPicPr>
              <a:picLocks noChangeAspect="1"/>
            </p:cNvPicPr>
            <p:nvPr/>
          </p:nvPicPr>
          <p:blipFill rotWithShape="1">
            <a:blip r:embed="rId7" cstate="print">
              <a:duotone>
                <a:schemeClr val="bg2">
                  <a:shade val="45000"/>
                  <a:satMod val="135000"/>
                </a:schemeClr>
                <a:prstClr val="white"/>
              </a:duotone>
              <a:extLst>
                <a:ext uri="{28A0092B-C50C-407E-A947-70E740481C1C}">
                  <a14:useLocalDpi xmlns:a14="http://schemas.microsoft.com/office/drawing/2010/main"/>
                </a:ext>
              </a:extLst>
            </a:blip>
            <a:srcRect/>
            <a:stretch/>
          </p:blipFill>
          <p:spPr>
            <a:xfrm>
              <a:off x="5626121" y="5275231"/>
              <a:ext cx="242059" cy="242059"/>
            </a:xfrm>
            <a:prstGeom prst="rect">
              <a:avLst/>
            </a:prstGeom>
            <a:grpFill/>
          </p:spPr>
        </p:pic>
        <p:pic>
          <p:nvPicPr>
            <p:cNvPr id="129" name="Picture 128"/>
            <p:cNvPicPr>
              <a:picLocks noChangeAspect="1"/>
            </p:cNvPicPr>
            <p:nvPr/>
          </p:nvPicPr>
          <p:blipFill rotWithShape="1">
            <a:blip r:embed="rId7" cstate="print">
              <a:duotone>
                <a:schemeClr val="bg2">
                  <a:shade val="45000"/>
                  <a:satMod val="135000"/>
                </a:schemeClr>
                <a:prstClr val="white"/>
              </a:duotone>
              <a:extLst>
                <a:ext uri="{28A0092B-C50C-407E-A947-70E740481C1C}">
                  <a14:useLocalDpi xmlns:a14="http://schemas.microsoft.com/office/drawing/2010/main"/>
                </a:ext>
              </a:extLst>
            </a:blip>
            <a:srcRect/>
            <a:stretch/>
          </p:blipFill>
          <p:spPr>
            <a:xfrm>
              <a:off x="5626121" y="5563271"/>
              <a:ext cx="242059" cy="242059"/>
            </a:xfrm>
            <a:prstGeom prst="rect">
              <a:avLst/>
            </a:prstGeom>
            <a:grpFill/>
          </p:spPr>
        </p:pic>
      </p:grpSp>
      <p:sp>
        <p:nvSpPr>
          <p:cNvPr id="68" name="TextBox 123"/>
          <p:cNvSpPr txBox="1"/>
          <p:nvPr/>
        </p:nvSpPr>
        <p:spPr>
          <a:xfrm>
            <a:off x="6497166" y="5384076"/>
            <a:ext cx="834050" cy="461665"/>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dirty="0"/>
              <a:t>Power Board</a:t>
            </a:r>
          </a:p>
        </p:txBody>
      </p:sp>
      <p:sp>
        <p:nvSpPr>
          <p:cNvPr id="69" name="Rectangle 68"/>
          <p:cNvSpPr/>
          <p:nvPr/>
        </p:nvSpPr>
        <p:spPr>
          <a:xfrm>
            <a:off x="3878755" y="4659120"/>
            <a:ext cx="987827" cy="357656"/>
          </a:xfrm>
          <a:prstGeom prst="rect">
            <a:avLst/>
          </a:prstGeom>
          <a:noFill/>
          <a:ln>
            <a:solidFill>
              <a:srgbClr val="2445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sz="1050" dirty="0">
                <a:solidFill>
                  <a:schemeClr val="tx1"/>
                </a:solidFill>
              </a:rPr>
              <a:t>Filtering Capacitors</a:t>
            </a:r>
          </a:p>
        </p:txBody>
      </p:sp>
      <p:sp>
        <p:nvSpPr>
          <p:cNvPr id="70" name="TextBox 126"/>
          <p:cNvSpPr txBox="1"/>
          <p:nvPr/>
        </p:nvSpPr>
        <p:spPr>
          <a:xfrm>
            <a:off x="4789047" y="3831046"/>
            <a:ext cx="1286868" cy="461665"/>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dirty="0" err="1"/>
              <a:t>Samtec</a:t>
            </a:r>
            <a:r>
              <a:rPr lang="en-US" sz="1200" dirty="0"/>
              <a:t> </a:t>
            </a:r>
            <a:r>
              <a:rPr lang="en-US" sz="1200" dirty="0" err="1"/>
              <a:t>Twinax</a:t>
            </a:r>
            <a:r>
              <a:rPr lang="en-US" sz="1200" dirty="0"/>
              <a:t> “</a:t>
            </a:r>
            <a:r>
              <a:rPr lang="en-US" sz="1200" dirty="0" err="1"/>
              <a:t>FireFly</a:t>
            </a:r>
            <a:r>
              <a:rPr lang="en-US" sz="1200" dirty="0"/>
              <a:t>”</a:t>
            </a:r>
          </a:p>
        </p:txBody>
      </p:sp>
      <p:sp>
        <p:nvSpPr>
          <p:cNvPr id="71" name="TextBox 127"/>
          <p:cNvSpPr txBox="1"/>
          <p:nvPr/>
        </p:nvSpPr>
        <p:spPr>
          <a:xfrm>
            <a:off x="4510095" y="3012308"/>
            <a:ext cx="1796134" cy="43088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100" dirty="0"/>
              <a:t>9 Data (1.2Gbps)</a:t>
            </a:r>
          </a:p>
          <a:p>
            <a:r>
              <a:rPr lang="en-US" sz="1100" dirty="0"/>
              <a:t>1 Clock, 1 Control/Trigger</a:t>
            </a:r>
          </a:p>
        </p:txBody>
      </p:sp>
      <p:sp>
        <p:nvSpPr>
          <p:cNvPr id="72" name="Right Arrow 71"/>
          <p:cNvSpPr/>
          <p:nvPr/>
        </p:nvSpPr>
        <p:spPr>
          <a:xfrm rot="10800000">
            <a:off x="4901063" y="4710710"/>
            <a:ext cx="1405166" cy="215908"/>
          </a:xfrm>
          <a:prstGeom prst="rightArrow">
            <a:avLst/>
          </a:prstGeom>
          <a:solidFill>
            <a:srgbClr val="24459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73" name="TextBox 129"/>
          <p:cNvSpPr txBox="1"/>
          <p:nvPr/>
        </p:nvSpPr>
        <p:spPr>
          <a:xfrm>
            <a:off x="6492826" y="2408683"/>
            <a:ext cx="1017504" cy="43088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100" dirty="0"/>
              <a:t>Front End Electronics</a:t>
            </a:r>
          </a:p>
        </p:txBody>
      </p:sp>
      <p:sp>
        <p:nvSpPr>
          <p:cNvPr id="74" name="TextBox 130"/>
          <p:cNvSpPr txBox="1"/>
          <p:nvPr/>
        </p:nvSpPr>
        <p:spPr>
          <a:xfrm>
            <a:off x="5111966" y="4867911"/>
            <a:ext cx="1072822" cy="461665"/>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t>Regulated Power</a:t>
            </a:r>
          </a:p>
        </p:txBody>
      </p:sp>
      <p:sp>
        <p:nvSpPr>
          <p:cNvPr id="75" name="TextBox 131"/>
          <p:cNvSpPr txBox="1"/>
          <p:nvPr/>
        </p:nvSpPr>
        <p:spPr>
          <a:xfrm>
            <a:off x="9285532" y="3843131"/>
            <a:ext cx="1113371" cy="461665"/>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t>Back End Electronics</a:t>
            </a:r>
          </a:p>
        </p:txBody>
      </p:sp>
      <p:sp>
        <p:nvSpPr>
          <p:cNvPr id="76" name="Right Arrow 75"/>
          <p:cNvSpPr/>
          <p:nvPr/>
        </p:nvSpPr>
        <p:spPr>
          <a:xfrm>
            <a:off x="7756800" y="3324818"/>
            <a:ext cx="1320971" cy="432000"/>
          </a:xfrm>
          <a:prstGeom prs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sz="900" dirty="0">
                <a:solidFill>
                  <a:schemeClr val="tx1"/>
                </a:solidFill>
                <a:latin typeface="Calibri Light" panose="020F0302020204030204" pitchFamily="34" charset="0"/>
              </a:rPr>
              <a:t>Data (9.6 Gb/s max)</a:t>
            </a:r>
          </a:p>
        </p:txBody>
      </p:sp>
      <p:sp>
        <p:nvSpPr>
          <p:cNvPr id="77" name="Left-Right Arrow 76"/>
          <p:cNvSpPr/>
          <p:nvPr/>
        </p:nvSpPr>
        <p:spPr>
          <a:xfrm>
            <a:off x="7756800" y="2892818"/>
            <a:ext cx="1320970" cy="432000"/>
          </a:xfrm>
          <a:prstGeom prst="leftRightArrow">
            <a:avLst/>
          </a:prstGeom>
          <a:solidFill>
            <a:srgbClr val="F296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sz="900" b="1" dirty="0">
                <a:solidFill>
                  <a:schemeClr val="tx1"/>
                </a:solidFill>
                <a:latin typeface="Calibri Light" panose="020F0302020204030204" pitchFamily="34" charset="0"/>
              </a:rPr>
              <a:t>Control</a:t>
            </a:r>
          </a:p>
        </p:txBody>
      </p:sp>
      <p:sp>
        <p:nvSpPr>
          <p:cNvPr id="78" name="Left Arrow 77"/>
          <p:cNvSpPr/>
          <p:nvPr/>
        </p:nvSpPr>
        <p:spPr>
          <a:xfrm>
            <a:off x="7756801" y="3627130"/>
            <a:ext cx="1305253" cy="432000"/>
          </a:xfrm>
          <a:prstGeom prst="leftArrow">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sz="1000" b="1" dirty="0">
                <a:solidFill>
                  <a:schemeClr val="bg1"/>
                </a:solidFill>
                <a:latin typeface="Calibri Light" panose="020F0302020204030204" pitchFamily="34" charset="0"/>
              </a:rPr>
              <a:t>Trigger</a:t>
            </a:r>
          </a:p>
        </p:txBody>
      </p:sp>
      <p:sp>
        <p:nvSpPr>
          <p:cNvPr id="79" name="TextBox 142"/>
          <p:cNvSpPr txBox="1"/>
          <p:nvPr/>
        </p:nvSpPr>
        <p:spPr>
          <a:xfrm>
            <a:off x="1613557" y="4433714"/>
            <a:ext cx="840844" cy="461665"/>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dirty="0" err="1"/>
              <a:t>Alpide</a:t>
            </a:r>
            <a:r>
              <a:rPr lang="en-US" sz="1200" dirty="0"/>
              <a:t> Sensors</a:t>
            </a:r>
          </a:p>
        </p:txBody>
      </p:sp>
      <p:cxnSp>
        <p:nvCxnSpPr>
          <p:cNvPr id="80" name="Straight Arrow Connector 79"/>
          <p:cNvCxnSpPr>
            <a:stCxn id="79" idx="0"/>
          </p:cNvCxnSpPr>
          <p:nvPr/>
        </p:nvCxnSpPr>
        <p:spPr>
          <a:xfrm flipH="1" flipV="1">
            <a:off x="1834593" y="3698245"/>
            <a:ext cx="199387" cy="735469"/>
          </a:xfrm>
          <a:prstGeom prst="straightConnector1">
            <a:avLst/>
          </a:prstGeom>
          <a:ln>
            <a:solidFill>
              <a:srgbClr val="24459C"/>
            </a:solidFill>
            <a:tailEnd type="triangle"/>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a:stCxn id="79" idx="0"/>
          </p:cNvCxnSpPr>
          <p:nvPr/>
        </p:nvCxnSpPr>
        <p:spPr>
          <a:xfrm flipV="1">
            <a:off x="2033980" y="3698245"/>
            <a:ext cx="16901" cy="735469"/>
          </a:xfrm>
          <a:prstGeom prst="straightConnector1">
            <a:avLst/>
          </a:prstGeom>
          <a:ln>
            <a:solidFill>
              <a:srgbClr val="24459C"/>
            </a:solidFill>
            <a:tailEnd type="triangle"/>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a:stCxn id="79" idx="2"/>
          </p:cNvCxnSpPr>
          <p:nvPr/>
        </p:nvCxnSpPr>
        <p:spPr>
          <a:xfrm flipV="1">
            <a:off x="2033979" y="4816142"/>
            <a:ext cx="591276" cy="79236"/>
          </a:xfrm>
          <a:prstGeom prst="straightConnector1">
            <a:avLst/>
          </a:prstGeom>
          <a:ln>
            <a:solidFill>
              <a:srgbClr val="24459C"/>
            </a:solidFill>
            <a:tailEnd type="triangle"/>
          </a:ln>
        </p:spPr>
        <p:style>
          <a:lnRef idx="1">
            <a:schemeClr val="accent1"/>
          </a:lnRef>
          <a:fillRef idx="0">
            <a:schemeClr val="accent1"/>
          </a:fillRef>
          <a:effectRef idx="0">
            <a:schemeClr val="accent1"/>
          </a:effectRef>
          <a:fontRef idx="minor">
            <a:schemeClr val="tx1"/>
          </a:fontRef>
        </p:style>
      </p:cxnSp>
      <p:sp>
        <p:nvSpPr>
          <p:cNvPr id="83" name="TextBox 149"/>
          <p:cNvSpPr txBox="1"/>
          <p:nvPr/>
        </p:nvSpPr>
        <p:spPr>
          <a:xfrm>
            <a:off x="2751231" y="4251102"/>
            <a:ext cx="452176" cy="276999"/>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dirty="0"/>
              <a:t>FPC</a:t>
            </a:r>
          </a:p>
        </p:txBody>
      </p:sp>
      <p:sp>
        <p:nvSpPr>
          <p:cNvPr id="84" name="TextBox 152"/>
          <p:cNvSpPr txBox="1"/>
          <p:nvPr/>
        </p:nvSpPr>
        <p:spPr>
          <a:xfrm>
            <a:off x="2933205" y="4926622"/>
            <a:ext cx="723482" cy="461665"/>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dirty="0"/>
              <a:t>Cold Plate</a:t>
            </a:r>
          </a:p>
        </p:txBody>
      </p:sp>
      <p:cxnSp>
        <p:nvCxnSpPr>
          <p:cNvPr id="85" name="Elbow Connector 84"/>
          <p:cNvCxnSpPr>
            <a:stCxn id="69" idx="0"/>
          </p:cNvCxnSpPr>
          <p:nvPr/>
        </p:nvCxnSpPr>
        <p:spPr>
          <a:xfrm rot="16200000" flipV="1">
            <a:off x="3823003" y="4109455"/>
            <a:ext cx="373078" cy="726252"/>
          </a:xfrm>
          <a:prstGeom prst="bentConnector2">
            <a:avLst/>
          </a:prstGeom>
          <a:ln w="28575">
            <a:solidFill>
              <a:srgbClr val="24459C"/>
            </a:solidFill>
            <a:tailEnd type="triangle"/>
          </a:ln>
        </p:spPr>
        <p:style>
          <a:lnRef idx="1">
            <a:schemeClr val="accent1"/>
          </a:lnRef>
          <a:fillRef idx="0">
            <a:schemeClr val="accent1"/>
          </a:fillRef>
          <a:effectRef idx="0">
            <a:schemeClr val="accent1"/>
          </a:effectRef>
          <a:fontRef idx="minor">
            <a:schemeClr val="tx1"/>
          </a:fontRef>
        </p:style>
      </p:cxnSp>
      <p:sp>
        <p:nvSpPr>
          <p:cNvPr id="86" name="TextBox 157"/>
          <p:cNvSpPr txBox="1"/>
          <p:nvPr/>
        </p:nvSpPr>
        <p:spPr>
          <a:xfrm>
            <a:off x="6358846" y="4700081"/>
            <a:ext cx="972370" cy="276999"/>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dirty="0"/>
              <a:t>regulators</a:t>
            </a:r>
          </a:p>
        </p:txBody>
      </p:sp>
      <p:cxnSp>
        <p:nvCxnSpPr>
          <p:cNvPr id="87" name="Straight Arrow Connector 86"/>
          <p:cNvCxnSpPr>
            <a:endCxn id="112" idx="0"/>
          </p:cNvCxnSpPr>
          <p:nvPr/>
        </p:nvCxnSpPr>
        <p:spPr>
          <a:xfrm>
            <a:off x="6845032" y="3969543"/>
            <a:ext cx="1" cy="195527"/>
          </a:xfrm>
          <a:prstGeom prst="straightConnector1">
            <a:avLst/>
          </a:prstGeom>
          <a:ln>
            <a:solidFill>
              <a:schemeClr val="accent2"/>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88" name="TextBox 161"/>
          <p:cNvSpPr txBox="1"/>
          <p:nvPr/>
        </p:nvSpPr>
        <p:spPr>
          <a:xfrm>
            <a:off x="3662218" y="4234461"/>
            <a:ext cx="766685" cy="276999"/>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dirty="0"/>
              <a:t>Power</a:t>
            </a:r>
          </a:p>
        </p:txBody>
      </p:sp>
      <p:sp>
        <p:nvSpPr>
          <p:cNvPr id="89" name="Left Brace 88"/>
          <p:cNvSpPr/>
          <p:nvPr/>
        </p:nvSpPr>
        <p:spPr>
          <a:xfrm rot="5400000">
            <a:off x="5244347" y="1953487"/>
            <a:ext cx="327635" cy="1796133"/>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a:p>
        </p:txBody>
      </p:sp>
      <p:sp>
        <p:nvSpPr>
          <p:cNvPr id="90" name="TextBox 163"/>
          <p:cNvSpPr txBox="1"/>
          <p:nvPr/>
        </p:nvSpPr>
        <p:spPr>
          <a:xfrm>
            <a:off x="5098132" y="2388620"/>
            <a:ext cx="664035" cy="276999"/>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dirty="0"/>
              <a:t>5-10 m</a:t>
            </a:r>
          </a:p>
        </p:txBody>
      </p:sp>
      <p:sp>
        <p:nvSpPr>
          <p:cNvPr id="91" name="TextBox 166"/>
          <p:cNvSpPr txBox="1"/>
          <p:nvPr/>
        </p:nvSpPr>
        <p:spPr>
          <a:xfrm>
            <a:off x="7740899" y="2636977"/>
            <a:ext cx="1263369" cy="25391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50" dirty="0"/>
              <a:t>GBT Optical Links</a:t>
            </a:r>
          </a:p>
        </p:txBody>
      </p:sp>
      <p:sp>
        <p:nvSpPr>
          <p:cNvPr id="92" name="TextBox 167"/>
          <p:cNvSpPr txBox="1"/>
          <p:nvPr/>
        </p:nvSpPr>
        <p:spPr>
          <a:xfrm>
            <a:off x="2033979" y="2892822"/>
            <a:ext cx="1357550" cy="276999"/>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dirty="0"/>
              <a:t>9-sensor Stave</a:t>
            </a:r>
          </a:p>
        </p:txBody>
      </p:sp>
      <p:sp>
        <p:nvSpPr>
          <p:cNvPr id="96" name="Rectangle 95"/>
          <p:cNvSpPr/>
          <p:nvPr/>
        </p:nvSpPr>
        <p:spPr>
          <a:xfrm>
            <a:off x="8906918" y="1404139"/>
            <a:ext cx="1489627" cy="432000"/>
          </a:xfrm>
          <a:prstGeom prst="rect">
            <a:avLst/>
          </a:prstGeom>
          <a:noFill/>
          <a:ln w="19050">
            <a:solidFill>
              <a:srgbClr val="FF00FF"/>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err="1">
                <a:latin typeface="Calibri Light" panose="020F0302020204030204" pitchFamily="34" charset="0"/>
              </a:rPr>
              <a:t>sPHENIX</a:t>
            </a:r>
            <a:r>
              <a:rPr lang="en-US" sz="1200" dirty="0">
                <a:latin typeface="Calibri Light" panose="020F0302020204030204" pitchFamily="34" charset="0"/>
              </a:rPr>
              <a:t> GL-1 &amp; GTM</a:t>
            </a:r>
          </a:p>
        </p:txBody>
      </p:sp>
      <p:sp>
        <p:nvSpPr>
          <p:cNvPr id="97" name="Rectangle 96"/>
          <p:cNvSpPr/>
          <p:nvPr/>
        </p:nvSpPr>
        <p:spPr>
          <a:xfrm rot="16200000">
            <a:off x="9470701" y="2232415"/>
            <a:ext cx="576081" cy="432000"/>
          </a:xfrm>
          <a:prstGeom prst="rect">
            <a:avLst/>
          </a:prstGeom>
          <a:noFill/>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latin typeface="Calibri Light" panose="020F0302020204030204" pitchFamily="34" charset="0"/>
              </a:rPr>
              <a:t>DCS</a:t>
            </a:r>
          </a:p>
        </p:txBody>
      </p:sp>
      <p:cxnSp>
        <p:nvCxnSpPr>
          <p:cNvPr id="98" name="Straight Arrow Connector 97"/>
          <p:cNvCxnSpPr/>
          <p:nvPr/>
        </p:nvCxnSpPr>
        <p:spPr>
          <a:xfrm>
            <a:off x="7343761" y="2448417"/>
            <a:ext cx="0" cy="335595"/>
          </a:xfrm>
          <a:prstGeom prst="straightConnector1">
            <a:avLst/>
          </a:prstGeom>
          <a:ln w="12700">
            <a:solidFill>
              <a:schemeClr val="tx1"/>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9" name="Straight Arrow Connector 98"/>
          <p:cNvCxnSpPr>
            <a:endCxn id="97" idx="0"/>
          </p:cNvCxnSpPr>
          <p:nvPr/>
        </p:nvCxnSpPr>
        <p:spPr>
          <a:xfrm flipV="1">
            <a:off x="7343761" y="2448415"/>
            <a:ext cx="2198980" cy="5122"/>
          </a:xfrm>
          <a:prstGeom prst="straightConnector1">
            <a:avLst/>
          </a:prstGeom>
          <a:ln w="12700">
            <a:solidFill>
              <a:schemeClr val="tx1"/>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00" name="TextBox 66"/>
          <p:cNvSpPr txBox="1"/>
          <p:nvPr/>
        </p:nvSpPr>
        <p:spPr>
          <a:xfrm>
            <a:off x="8477704" y="2237508"/>
            <a:ext cx="792109" cy="210909"/>
          </a:xfrm>
          <a:prstGeom prst="rect">
            <a:avLst/>
          </a:prstGeom>
          <a:noFill/>
        </p:spPr>
        <p:txBody>
          <a:bodyPr wrap="none" tIns="36000" bIns="36000" rtlCol="0"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dirty="0">
                <a:solidFill>
                  <a:schemeClr val="tx2"/>
                </a:solidFill>
                <a:latin typeface="Calibri Light" panose="020F0302020204030204" pitchFamily="34" charset="0"/>
              </a:rPr>
              <a:t>CAN bus</a:t>
            </a:r>
          </a:p>
        </p:txBody>
      </p:sp>
      <p:cxnSp>
        <p:nvCxnSpPr>
          <p:cNvPr id="101" name="Straight Arrow Connector 100"/>
          <p:cNvCxnSpPr/>
          <p:nvPr/>
        </p:nvCxnSpPr>
        <p:spPr>
          <a:xfrm>
            <a:off x="9781169" y="2724098"/>
            <a:ext cx="0" cy="337711"/>
          </a:xfrm>
          <a:prstGeom prst="straightConnector1">
            <a:avLst/>
          </a:prstGeom>
          <a:ln>
            <a:solidFill>
              <a:schemeClr val="tx1"/>
            </a:solidFill>
            <a:headEnd type="arrow"/>
            <a:tailEnd type="arrow"/>
          </a:ln>
        </p:spPr>
        <p:style>
          <a:lnRef idx="2">
            <a:schemeClr val="accent1"/>
          </a:lnRef>
          <a:fillRef idx="0">
            <a:schemeClr val="accent1"/>
          </a:fillRef>
          <a:effectRef idx="1">
            <a:schemeClr val="accent1"/>
          </a:effectRef>
          <a:fontRef idx="minor">
            <a:schemeClr val="tx1"/>
          </a:fontRef>
        </p:style>
      </p:cxnSp>
      <p:pic>
        <p:nvPicPr>
          <p:cNvPr id="102" name="Picture 101"/>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9096803" y="3046128"/>
            <a:ext cx="1353052" cy="834980"/>
          </a:xfrm>
          <a:prstGeom prst="rect">
            <a:avLst/>
          </a:prstGeom>
        </p:spPr>
      </p:pic>
      <p:sp>
        <p:nvSpPr>
          <p:cNvPr id="103" name="Rectangle 102"/>
          <p:cNvSpPr/>
          <p:nvPr/>
        </p:nvSpPr>
        <p:spPr>
          <a:xfrm rot="16200000">
            <a:off x="7826917" y="4651910"/>
            <a:ext cx="1728000" cy="432000"/>
          </a:xfrm>
          <a:prstGeom prst="rect">
            <a:avLst/>
          </a:prstGeom>
          <a:noFill/>
          <a:ln w="19050">
            <a:solidFill>
              <a:srgbClr val="C00000"/>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latin typeface="Calibri Light" panose="020F0302020204030204" pitchFamily="34" charset="0"/>
              </a:rPr>
              <a:t>Power supplies</a:t>
            </a:r>
          </a:p>
        </p:txBody>
      </p:sp>
      <p:sp>
        <p:nvSpPr>
          <p:cNvPr id="104" name="Left Arrow 103"/>
          <p:cNvSpPr/>
          <p:nvPr/>
        </p:nvSpPr>
        <p:spPr>
          <a:xfrm>
            <a:off x="7311599" y="4584775"/>
            <a:ext cx="1148548" cy="432000"/>
          </a:xfrm>
          <a:prstGeom prst="leftArrow">
            <a:avLst/>
          </a:prstGeom>
          <a:solidFill>
            <a:srgbClr val="C0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sz="800" dirty="0">
                <a:solidFill>
                  <a:schemeClr val="tx1"/>
                </a:solidFill>
                <a:latin typeface="Calibri Light" panose="020F0302020204030204" pitchFamily="34" charset="0"/>
              </a:rPr>
              <a:t>Power</a:t>
            </a:r>
          </a:p>
        </p:txBody>
      </p:sp>
      <p:sp>
        <p:nvSpPr>
          <p:cNvPr id="105" name="Left Arrow 104"/>
          <p:cNvSpPr/>
          <p:nvPr/>
        </p:nvSpPr>
        <p:spPr>
          <a:xfrm rot="16200000">
            <a:off x="9703687" y="2269203"/>
            <a:ext cx="1146878" cy="345457"/>
          </a:xfrm>
          <a:prstGeom prst="leftArrow">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sz="1000" b="1" dirty="0">
                <a:solidFill>
                  <a:schemeClr val="bg1"/>
                </a:solidFill>
                <a:latin typeface="Calibri Light" panose="020F0302020204030204" pitchFamily="34" charset="0"/>
              </a:rPr>
              <a:t>Trigger &amp; Clock</a:t>
            </a:r>
          </a:p>
        </p:txBody>
      </p:sp>
      <p:cxnSp>
        <p:nvCxnSpPr>
          <p:cNvPr id="5" name="Straight Connector 4"/>
          <p:cNvCxnSpPr/>
          <p:nvPr/>
        </p:nvCxnSpPr>
        <p:spPr bwMode="auto">
          <a:xfrm>
            <a:off x="5111968" y="1868492"/>
            <a:ext cx="16933" cy="4278309"/>
          </a:xfrm>
          <a:prstGeom prst="line">
            <a:avLst/>
          </a:prstGeom>
          <a:solidFill>
            <a:schemeClr val="accent1"/>
          </a:solidFill>
          <a:ln w="25400" cap="flat" cmpd="sng" algn="ctr">
            <a:solidFill>
              <a:srgbClr val="FF0000"/>
            </a:solidFill>
            <a:prstDash val="dash"/>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93" name="Straight Connector 92"/>
          <p:cNvCxnSpPr/>
          <p:nvPr/>
        </p:nvCxnSpPr>
        <p:spPr bwMode="auto">
          <a:xfrm flipH="1">
            <a:off x="8192087" y="1868492"/>
            <a:ext cx="18479" cy="4278309"/>
          </a:xfrm>
          <a:prstGeom prst="line">
            <a:avLst/>
          </a:prstGeom>
          <a:solidFill>
            <a:schemeClr val="accent1"/>
          </a:solidFill>
          <a:ln w="25400" cap="flat" cmpd="sng" algn="ctr">
            <a:solidFill>
              <a:srgbClr val="FF0000"/>
            </a:solidFill>
            <a:prstDash val="dash"/>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6" name="TextBox 5"/>
          <p:cNvSpPr txBox="1"/>
          <p:nvPr/>
        </p:nvSpPr>
        <p:spPr>
          <a:xfrm>
            <a:off x="3054994" y="5794271"/>
            <a:ext cx="1882247" cy="369332"/>
          </a:xfrm>
          <a:prstGeom prst="rect">
            <a:avLst/>
          </a:prstGeom>
          <a:noFill/>
        </p:spPr>
        <p:txBody>
          <a:bodyPr wrap="none" rtlCol="0">
            <a:spAutoFit/>
          </a:bodyPr>
          <a:lstStyle/>
          <a:p>
            <a:r>
              <a:rPr lang="en-US" dirty="0">
                <a:solidFill>
                  <a:srgbClr val="FF0000"/>
                </a:solidFill>
                <a:latin typeface="+mj-lt"/>
              </a:rPr>
              <a:t>Interaction Region</a:t>
            </a:r>
          </a:p>
        </p:txBody>
      </p:sp>
      <p:sp>
        <p:nvSpPr>
          <p:cNvPr id="94" name="TextBox 93"/>
          <p:cNvSpPr txBox="1"/>
          <p:nvPr/>
        </p:nvSpPr>
        <p:spPr>
          <a:xfrm>
            <a:off x="5885705" y="5777468"/>
            <a:ext cx="1812869" cy="369332"/>
          </a:xfrm>
          <a:prstGeom prst="rect">
            <a:avLst/>
          </a:prstGeom>
          <a:noFill/>
        </p:spPr>
        <p:txBody>
          <a:bodyPr wrap="none" rtlCol="0">
            <a:spAutoFit/>
          </a:bodyPr>
          <a:lstStyle/>
          <a:p>
            <a:r>
              <a:rPr lang="en-US" dirty="0">
                <a:solidFill>
                  <a:srgbClr val="FF0000"/>
                </a:solidFill>
                <a:latin typeface="+mj-lt"/>
              </a:rPr>
              <a:t>Experimental Hall</a:t>
            </a:r>
          </a:p>
        </p:txBody>
      </p:sp>
      <p:sp>
        <p:nvSpPr>
          <p:cNvPr id="95" name="TextBox 94"/>
          <p:cNvSpPr txBox="1"/>
          <p:nvPr/>
        </p:nvSpPr>
        <p:spPr>
          <a:xfrm>
            <a:off x="8339571" y="5794335"/>
            <a:ext cx="1662186" cy="369332"/>
          </a:xfrm>
          <a:prstGeom prst="rect">
            <a:avLst/>
          </a:prstGeom>
          <a:noFill/>
        </p:spPr>
        <p:txBody>
          <a:bodyPr wrap="none" rtlCol="0">
            <a:spAutoFit/>
          </a:bodyPr>
          <a:lstStyle/>
          <a:p>
            <a:r>
              <a:rPr lang="en-US" dirty="0">
                <a:solidFill>
                  <a:srgbClr val="FF0000"/>
                </a:solidFill>
                <a:latin typeface="+mj-lt"/>
              </a:rPr>
              <a:t>Counting House</a:t>
            </a:r>
          </a:p>
        </p:txBody>
      </p:sp>
      <p:sp>
        <p:nvSpPr>
          <p:cNvPr id="3" name="TextBox 2"/>
          <p:cNvSpPr txBox="1"/>
          <p:nvPr/>
        </p:nvSpPr>
        <p:spPr>
          <a:xfrm>
            <a:off x="6019841" y="1595883"/>
            <a:ext cx="1760418" cy="369332"/>
          </a:xfrm>
          <a:prstGeom prst="rect">
            <a:avLst/>
          </a:prstGeom>
          <a:noFill/>
        </p:spPr>
        <p:txBody>
          <a:bodyPr wrap="none" rtlCol="0">
            <a:spAutoFit/>
          </a:bodyPr>
          <a:lstStyle/>
          <a:p>
            <a:r>
              <a:rPr lang="en-US" dirty="0"/>
              <a:t>RUv1.0: </a:t>
            </a:r>
            <a:r>
              <a:rPr lang="en-US" dirty="0" smtClean="0"/>
              <a:t>10/2017</a:t>
            </a:r>
            <a:endParaRPr lang="en-US" dirty="0"/>
          </a:p>
        </p:txBody>
      </p:sp>
      <p:sp>
        <p:nvSpPr>
          <p:cNvPr id="7" name="TextBox 6"/>
          <p:cNvSpPr txBox="1"/>
          <p:nvPr/>
        </p:nvSpPr>
        <p:spPr>
          <a:xfrm>
            <a:off x="9406373" y="4603456"/>
            <a:ext cx="1136737" cy="646331"/>
          </a:xfrm>
          <a:prstGeom prst="rect">
            <a:avLst/>
          </a:prstGeom>
          <a:noFill/>
        </p:spPr>
        <p:txBody>
          <a:bodyPr wrap="none" rtlCol="0">
            <a:spAutoFit/>
          </a:bodyPr>
          <a:lstStyle/>
          <a:p>
            <a:r>
              <a:rPr lang="en-US" dirty="0"/>
              <a:t>FELIXv1.5:</a:t>
            </a:r>
          </a:p>
          <a:p>
            <a:r>
              <a:rPr lang="en-US" dirty="0"/>
              <a:t>6/2017</a:t>
            </a:r>
          </a:p>
        </p:txBody>
      </p:sp>
      <p:sp>
        <p:nvSpPr>
          <p:cNvPr id="8" name="TextBox 7"/>
          <p:cNvSpPr txBox="1"/>
          <p:nvPr/>
        </p:nvSpPr>
        <p:spPr>
          <a:xfrm>
            <a:off x="1981200" y="2237507"/>
            <a:ext cx="1602798" cy="369332"/>
          </a:xfrm>
          <a:prstGeom prst="rect">
            <a:avLst/>
          </a:prstGeom>
          <a:noFill/>
        </p:spPr>
        <p:txBody>
          <a:bodyPr wrap="none" rtlCol="0">
            <a:spAutoFit/>
          </a:bodyPr>
          <a:lstStyle/>
          <a:p>
            <a:r>
              <a:rPr lang="en-US" dirty="0"/>
              <a:t>Stave: 06/2017</a:t>
            </a:r>
          </a:p>
        </p:txBody>
      </p:sp>
      <p:sp>
        <p:nvSpPr>
          <p:cNvPr id="9" name="TextBox 8"/>
          <p:cNvSpPr txBox="1"/>
          <p:nvPr/>
        </p:nvSpPr>
        <p:spPr>
          <a:xfrm>
            <a:off x="5919963" y="6146800"/>
            <a:ext cx="1369286" cy="369332"/>
          </a:xfrm>
          <a:prstGeom prst="rect">
            <a:avLst/>
          </a:prstGeom>
          <a:noFill/>
        </p:spPr>
        <p:txBody>
          <a:bodyPr wrap="none" rtlCol="0">
            <a:spAutoFit/>
          </a:bodyPr>
          <a:lstStyle/>
          <a:p>
            <a:r>
              <a:rPr lang="en-US" dirty="0"/>
              <a:t>PS: </a:t>
            </a:r>
            <a:r>
              <a:rPr lang="en-US" dirty="0" smtClean="0"/>
              <a:t>08/2017 </a:t>
            </a:r>
            <a:endParaRPr lang="en-US" dirty="0"/>
          </a:p>
        </p:txBody>
      </p:sp>
      <p:sp>
        <p:nvSpPr>
          <p:cNvPr id="10" name="TextBox 9"/>
          <p:cNvSpPr txBox="1"/>
          <p:nvPr/>
        </p:nvSpPr>
        <p:spPr>
          <a:xfrm>
            <a:off x="8425696" y="6220731"/>
            <a:ext cx="1887055" cy="369332"/>
          </a:xfrm>
          <a:prstGeom prst="rect">
            <a:avLst/>
          </a:prstGeom>
          <a:noFill/>
        </p:spPr>
        <p:txBody>
          <a:bodyPr wrap="none" rtlCol="0">
            <a:spAutoFit/>
          </a:bodyPr>
          <a:lstStyle/>
          <a:p>
            <a:r>
              <a:rPr lang="en-US" dirty="0"/>
              <a:t>CAEN PS: </a:t>
            </a:r>
            <a:r>
              <a:rPr lang="en-US" dirty="0" smtClean="0"/>
              <a:t>08/2017</a:t>
            </a:r>
            <a:endParaRPr lang="en-US" dirty="0"/>
          </a:p>
        </p:txBody>
      </p:sp>
      <p:sp>
        <p:nvSpPr>
          <p:cNvPr id="11" name="Date Placeholder 10"/>
          <p:cNvSpPr>
            <a:spLocks noGrp="1"/>
          </p:cNvSpPr>
          <p:nvPr>
            <p:ph type="dt" sz="half" idx="10"/>
          </p:nvPr>
        </p:nvSpPr>
        <p:spPr/>
        <p:txBody>
          <a:bodyPr/>
          <a:lstStyle/>
          <a:p>
            <a:fld id="{7E6CE9F8-24B2-114C-8806-FE401A068777}" type="datetime1">
              <a:rPr lang="en-US" smtClean="0"/>
              <a:t>12/4/17</a:t>
            </a:fld>
            <a:endParaRPr lang="en-US" dirty="0"/>
          </a:p>
        </p:txBody>
      </p:sp>
      <p:sp>
        <p:nvSpPr>
          <p:cNvPr id="12" name="Footer Placeholder 11"/>
          <p:cNvSpPr>
            <a:spLocks noGrp="1"/>
          </p:cNvSpPr>
          <p:nvPr>
            <p:ph type="ftr" sz="quarter" idx="11"/>
          </p:nvPr>
        </p:nvSpPr>
        <p:spPr/>
        <p:txBody>
          <a:bodyPr/>
          <a:lstStyle/>
          <a:p>
            <a:r>
              <a:rPr lang="en-US" smtClean="0"/>
              <a:t>MVTX &amp; HF-Jet Workfest @Santa Fe, NM</a:t>
            </a:r>
            <a:endParaRPr lang="en-US" dirty="0"/>
          </a:p>
        </p:txBody>
      </p:sp>
    </p:spTree>
    <p:extLst>
      <p:ext uri="{BB962C8B-B14F-4D97-AF65-F5344CB8AC3E}">
        <p14:creationId xmlns:p14="http://schemas.microsoft.com/office/powerpoint/2010/main" val="79659710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0050" y="1"/>
            <a:ext cx="11315700" cy="1325563"/>
          </a:xfrm>
        </p:spPr>
        <p:txBody>
          <a:bodyPr>
            <a:normAutofit/>
          </a:bodyPr>
          <a:lstStyle/>
          <a:p>
            <a:r>
              <a:rPr lang="en-US" sz="3600" dirty="0"/>
              <a:t>Extended inner tracker with current outer composite shell</a:t>
            </a:r>
          </a:p>
        </p:txBody>
      </p:sp>
      <p:pic>
        <p:nvPicPr>
          <p:cNvPr id="3" name="Picture 2"/>
          <p:cNvPicPr>
            <a:picLocks noChangeAspect="1"/>
          </p:cNvPicPr>
          <p:nvPr/>
        </p:nvPicPr>
        <p:blipFill>
          <a:blip r:embed="rId2"/>
          <a:stretch>
            <a:fillRect/>
          </a:stretch>
        </p:blipFill>
        <p:spPr>
          <a:xfrm>
            <a:off x="2046326" y="1201145"/>
            <a:ext cx="8377127" cy="5443087"/>
          </a:xfrm>
          <a:prstGeom prst="rect">
            <a:avLst/>
          </a:prstGeom>
        </p:spPr>
      </p:pic>
      <p:sp>
        <p:nvSpPr>
          <p:cNvPr id="4" name="Date Placeholder 3"/>
          <p:cNvSpPr>
            <a:spLocks noGrp="1"/>
          </p:cNvSpPr>
          <p:nvPr>
            <p:ph type="dt" sz="half" idx="10"/>
          </p:nvPr>
        </p:nvSpPr>
        <p:spPr/>
        <p:txBody>
          <a:bodyPr/>
          <a:lstStyle/>
          <a:p>
            <a:fld id="{B4CFD3F7-97E5-4D40-B608-4CEACD638A98}" type="datetime1">
              <a:rPr lang="en-US" smtClean="0"/>
              <a:t>12/4/17</a:t>
            </a:fld>
            <a:endParaRPr lang="en-US"/>
          </a:p>
        </p:txBody>
      </p:sp>
      <p:sp>
        <p:nvSpPr>
          <p:cNvPr id="5" name="Slide Number Placeholder 4"/>
          <p:cNvSpPr>
            <a:spLocks noGrp="1"/>
          </p:cNvSpPr>
          <p:nvPr>
            <p:ph type="sldNum" sz="quarter" idx="12"/>
          </p:nvPr>
        </p:nvSpPr>
        <p:spPr/>
        <p:txBody>
          <a:bodyPr/>
          <a:lstStyle/>
          <a:p>
            <a:fld id="{CFA6A880-B2D3-4807-BDF7-0E9263D2574D}" type="slidenum">
              <a:rPr lang="en-US" smtClean="0"/>
              <a:t>27</a:t>
            </a:fld>
            <a:endParaRPr lang="en-US"/>
          </a:p>
        </p:txBody>
      </p:sp>
      <p:sp>
        <p:nvSpPr>
          <p:cNvPr id="6" name="Footer Placeholder 5"/>
          <p:cNvSpPr>
            <a:spLocks noGrp="1"/>
          </p:cNvSpPr>
          <p:nvPr>
            <p:ph type="ftr" sz="quarter" idx="11"/>
          </p:nvPr>
        </p:nvSpPr>
        <p:spPr/>
        <p:txBody>
          <a:bodyPr/>
          <a:lstStyle/>
          <a:p>
            <a:r>
              <a:rPr lang="en-US" smtClean="0"/>
              <a:t>MVTX &amp; HF-Jet Workfest @Santa Fe, NM</a:t>
            </a:r>
            <a:endParaRPr lang="en-US"/>
          </a:p>
        </p:txBody>
      </p:sp>
    </p:spTree>
    <p:extLst>
      <p:ext uri="{BB962C8B-B14F-4D97-AF65-F5344CB8AC3E}">
        <p14:creationId xmlns:p14="http://schemas.microsoft.com/office/powerpoint/2010/main" val="9945387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7464"/>
            <a:ext cx="7429500" cy="1325563"/>
          </a:xfrm>
        </p:spPr>
        <p:txBody>
          <a:bodyPr>
            <a:normAutofit/>
          </a:bodyPr>
          <a:lstStyle/>
          <a:p>
            <a:r>
              <a:rPr lang="en-US" sz="2400" dirty="0"/>
              <a:t>Section view of sPHENIX inner detector  assembly</a:t>
            </a:r>
            <a:r>
              <a:rPr lang="en-US" sz="2400"/>
              <a:t/>
            </a:r>
            <a:br>
              <a:rPr lang="en-US" sz="2400"/>
            </a:br>
            <a:r>
              <a:rPr lang="en-US" sz="2400"/>
              <a:t>the </a:t>
            </a:r>
            <a:r>
              <a:rPr lang="en-US" sz="2400" dirty="0"/>
              <a:t>ALICE service barrel has been modified – shortened</a:t>
            </a:r>
          </a:p>
        </p:txBody>
      </p:sp>
      <p:pic>
        <p:nvPicPr>
          <p:cNvPr id="3" name="Picture 2"/>
          <p:cNvPicPr>
            <a:picLocks noChangeAspect="1"/>
          </p:cNvPicPr>
          <p:nvPr/>
        </p:nvPicPr>
        <p:blipFill>
          <a:blip r:embed="rId2"/>
          <a:stretch>
            <a:fillRect/>
          </a:stretch>
        </p:blipFill>
        <p:spPr>
          <a:xfrm>
            <a:off x="1604646" y="1010088"/>
            <a:ext cx="8695055" cy="5711388"/>
          </a:xfrm>
          <a:prstGeom prst="rect">
            <a:avLst/>
          </a:prstGeom>
        </p:spPr>
      </p:pic>
      <p:sp>
        <p:nvSpPr>
          <p:cNvPr id="4" name="Date Placeholder 3"/>
          <p:cNvSpPr>
            <a:spLocks noGrp="1"/>
          </p:cNvSpPr>
          <p:nvPr>
            <p:ph type="dt" sz="half" idx="10"/>
          </p:nvPr>
        </p:nvSpPr>
        <p:spPr/>
        <p:txBody>
          <a:bodyPr/>
          <a:lstStyle/>
          <a:p>
            <a:fld id="{58A02A98-F2A9-B345-9C5A-2227DE9E05FB}" type="datetime1">
              <a:rPr lang="en-US" smtClean="0"/>
              <a:t>12/4/17</a:t>
            </a:fld>
            <a:endParaRPr lang="en-US"/>
          </a:p>
        </p:txBody>
      </p:sp>
      <p:sp>
        <p:nvSpPr>
          <p:cNvPr id="5" name="Slide Number Placeholder 4"/>
          <p:cNvSpPr>
            <a:spLocks noGrp="1"/>
          </p:cNvSpPr>
          <p:nvPr>
            <p:ph type="sldNum" sz="quarter" idx="12"/>
          </p:nvPr>
        </p:nvSpPr>
        <p:spPr/>
        <p:txBody>
          <a:bodyPr/>
          <a:lstStyle/>
          <a:p>
            <a:fld id="{CFA6A880-B2D3-4807-BDF7-0E9263D2574D}" type="slidenum">
              <a:rPr lang="en-US" smtClean="0"/>
              <a:t>28</a:t>
            </a:fld>
            <a:endParaRPr lang="en-US"/>
          </a:p>
        </p:txBody>
      </p:sp>
      <p:sp>
        <p:nvSpPr>
          <p:cNvPr id="6" name="Footer Placeholder 5"/>
          <p:cNvSpPr>
            <a:spLocks noGrp="1"/>
          </p:cNvSpPr>
          <p:nvPr>
            <p:ph type="ftr" sz="quarter" idx="11"/>
          </p:nvPr>
        </p:nvSpPr>
        <p:spPr/>
        <p:txBody>
          <a:bodyPr/>
          <a:lstStyle/>
          <a:p>
            <a:r>
              <a:rPr lang="en-US" smtClean="0"/>
              <a:t>MVTX &amp; HF-Jet Workfest @Santa Fe, NM</a:t>
            </a:r>
            <a:endParaRPr lang="en-US"/>
          </a:p>
        </p:txBody>
      </p:sp>
    </p:spTree>
    <p:extLst>
      <p:ext uri="{BB962C8B-B14F-4D97-AF65-F5344CB8AC3E}">
        <p14:creationId xmlns:p14="http://schemas.microsoft.com/office/powerpoint/2010/main" val="134768110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p:cNvPicPr>
            <a:picLocks noChangeAspect="1"/>
          </p:cNvPicPr>
          <p:nvPr/>
        </p:nvPicPr>
        <p:blipFill rotWithShape="1">
          <a:blip r:embed="rId2" cstate="print">
            <a:clrChange>
              <a:clrFrom>
                <a:srgbClr val="FFFFFF"/>
              </a:clrFrom>
              <a:clrTo>
                <a:srgbClr val="FFFFFF">
                  <a:alpha val="0"/>
                </a:srgbClr>
              </a:clrTo>
            </a:clrChange>
            <a:lum bright="6000"/>
            <a:extLst>
              <a:ext uri="{28A0092B-C50C-407E-A947-70E740481C1C}">
                <a14:useLocalDpi xmlns:a14="http://schemas.microsoft.com/office/drawing/2010/main"/>
              </a:ext>
            </a:extLst>
          </a:blip>
          <a:srcRect/>
          <a:stretch/>
        </p:blipFill>
        <p:spPr bwMode="auto">
          <a:xfrm>
            <a:off x="2172586" y="445818"/>
            <a:ext cx="7127358" cy="5483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8902996" y="1977657"/>
            <a:ext cx="1573619" cy="646331"/>
          </a:xfrm>
          <a:prstGeom prst="rect">
            <a:avLst/>
          </a:prstGeom>
          <a:noFill/>
        </p:spPr>
        <p:txBody>
          <a:bodyPr wrap="square" rtlCol="0">
            <a:spAutoFit/>
          </a:bodyPr>
          <a:lstStyle/>
          <a:p>
            <a:r>
              <a:rPr lang="en-US" b="1" dirty="0"/>
              <a:t>DETECTOR SECTION</a:t>
            </a:r>
          </a:p>
        </p:txBody>
      </p:sp>
      <p:sp>
        <p:nvSpPr>
          <p:cNvPr id="5" name="TextBox 4"/>
          <p:cNvSpPr txBox="1"/>
          <p:nvPr/>
        </p:nvSpPr>
        <p:spPr>
          <a:xfrm>
            <a:off x="7350643" y="4976038"/>
            <a:ext cx="2392325" cy="646331"/>
          </a:xfrm>
          <a:prstGeom prst="rect">
            <a:avLst/>
          </a:prstGeom>
          <a:noFill/>
        </p:spPr>
        <p:txBody>
          <a:bodyPr wrap="square" rtlCol="0">
            <a:spAutoFit/>
          </a:bodyPr>
          <a:lstStyle/>
          <a:p>
            <a:r>
              <a:rPr lang="en-US" dirty="0"/>
              <a:t>SERVICES, SUPPORT</a:t>
            </a:r>
            <a:br>
              <a:rPr lang="en-US" dirty="0"/>
            </a:br>
            <a:r>
              <a:rPr lang="en-US" dirty="0"/>
              <a:t>SECTION</a:t>
            </a:r>
          </a:p>
        </p:txBody>
      </p:sp>
      <p:cxnSp>
        <p:nvCxnSpPr>
          <p:cNvPr id="7" name="Straight Arrow Connector 6"/>
          <p:cNvCxnSpPr/>
          <p:nvPr/>
        </p:nvCxnSpPr>
        <p:spPr>
          <a:xfrm flipH="1" flipV="1">
            <a:off x="8546805" y="1127052"/>
            <a:ext cx="887819" cy="85060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9" name="Straight Arrow Connector 8"/>
          <p:cNvCxnSpPr/>
          <p:nvPr/>
        </p:nvCxnSpPr>
        <p:spPr>
          <a:xfrm flipH="1" flipV="1">
            <a:off x="7084828" y="3955313"/>
            <a:ext cx="914400" cy="102072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0" name="TextBox 9"/>
          <p:cNvSpPr txBox="1"/>
          <p:nvPr/>
        </p:nvSpPr>
        <p:spPr>
          <a:xfrm>
            <a:off x="4873256" y="6036047"/>
            <a:ext cx="3200400" cy="369332"/>
          </a:xfrm>
          <a:prstGeom prst="rect">
            <a:avLst/>
          </a:prstGeom>
          <a:noFill/>
        </p:spPr>
        <p:txBody>
          <a:bodyPr wrap="square" rtlCol="0">
            <a:spAutoFit/>
          </a:bodyPr>
          <a:lstStyle/>
          <a:p>
            <a:r>
              <a:rPr lang="en-US" dirty="0"/>
              <a:t>ALICE HALF-BARREL ASSY</a:t>
            </a:r>
          </a:p>
        </p:txBody>
      </p:sp>
      <p:sp>
        <p:nvSpPr>
          <p:cNvPr id="2" name="Date Placeholder 1"/>
          <p:cNvSpPr>
            <a:spLocks noGrp="1"/>
          </p:cNvSpPr>
          <p:nvPr>
            <p:ph type="dt" sz="half" idx="10"/>
          </p:nvPr>
        </p:nvSpPr>
        <p:spPr/>
        <p:txBody>
          <a:bodyPr/>
          <a:lstStyle/>
          <a:p>
            <a:fld id="{A9E079C9-87F8-CF41-BAFC-88D2B7B5FD5F}" type="datetime1">
              <a:rPr lang="en-US" smtClean="0"/>
              <a:t>12/4/17</a:t>
            </a:fld>
            <a:endParaRPr lang="en-US"/>
          </a:p>
        </p:txBody>
      </p:sp>
      <p:sp>
        <p:nvSpPr>
          <p:cNvPr id="6" name="Footer Placeholder 5"/>
          <p:cNvSpPr>
            <a:spLocks noGrp="1"/>
          </p:cNvSpPr>
          <p:nvPr>
            <p:ph type="ftr" sz="quarter" idx="11"/>
          </p:nvPr>
        </p:nvSpPr>
        <p:spPr/>
        <p:txBody>
          <a:bodyPr/>
          <a:lstStyle/>
          <a:p>
            <a:r>
              <a:rPr lang="en-US" smtClean="0"/>
              <a:t>MVTX &amp; HF-Jet Workfest @Santa Fe, NM</a:t>
            </a:r>
            <a:endParaRPr lang="en-US"/>
          </a:p>
        </p:txBody>
      </p:sp>
      <p:sp>
        <p:nvSpPr>
          <p:cNvPr id="8" name="Slide Number Placeholder 7"/>
          <p:cNvSpPr>
            <a:spLocks noGrp="1"/>
          </p:cNvSpPr>
          <p:nvPr>
            <p:ph type="sldNum" sz="quarter" idx="12"/>
          </p:nvPr>
        </p:nvSpPr>
        <p:spPr/>
        <p:txBody>
          <a:bodyPr/>
          <a:lstStyle/>
          <a:p>
            <a:fld id="{A37BE454-496B-2843-8243-E1E572729E35}" type="slidenum">
              <a:rPr lang="en-US" smtClean="0"/>
              <a:t>29</a:t>
            </a:fld>
            <a:endParaRPr lang="en-US"/>
          </a:p>
        </p:txBody>
      </p:sp>
    </p:spTree>
    <p:extLst>
      <p:ext uri="{BB962C8B-B14F-4D97-AF65-F5344CB8AC3E}">
        <p14:creationId xmlns:p14="http://schemas.microsoft.com/office/powerpoint/2010/main" val="13522945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MVTX update since July Director’s Review  </a:t>
            </a:r>
          </a:p>
          <a:p>
            <a:pPr lvl="1"/>
            <a:r>
              <a:rPr lang="en-US" dirty="0" smtClean="0"/>
              <a:t>Physics and Simulations </a:t>
            </a:r>
          </a:p>
          <a:p>
            <a:pPr lvl="1"/>
            <a:r>
              <a:rPr lang="en-US" dirty="0" smtClean="0"/>
              <a:t>Readout and Controls </a:t>
            </a:r>
          </a:p>
          <a:p>
            <a:pPr lvl="1"/>
            <a:r>
              <a:rPr lang="en-US" dirty="0" smtClean="0"/>
              <a:t>Mechanical System </a:t>
            </a:r>
          </a:p>
          <a:p>
            <a:pPr lvl="1"/>
            <a:r>
              <a:rPr lang="en-US" dirty="0" smtClean="0"/>
              <a:t>Budget and Schedule </a:t>
            </a:r>
          </a:p>
          <a:p>
            <a:pPr lvl="1"/>
            <a:endParaRPr lang="en-US" dirty="0" smtClean="0"/>
          </a:p>
          <a:p>
            <a:r>
              <a:rPr lang="en-US" dirty="0" smtClean="0"/>
              <a:t>Plan for the rest of the week </a:t>
            </a:r>
            <a:endParaRPr lang="en-US" dirty="0"/>
          </a:p>
        </p:txBody>
      </p:sp>
      <p:sp>
        <p:nvSpPr>
          <p:cNvPr id="4" name="Date Placeholder 3"/>
          <p:cNvSpPr>
            <a:spLocks noGrp="1"/>
          </p:cNvSpPr>
          <p:nvPr>
            <p:ph type="dt" sz="half" idx="10"/>
          </p:nvPr>
        </p:nvSpPr>
        <p:spPr/>
        <p:txBody>
          <a:bodyPr/>
          <a:lstStyle/>
          <a:p>
            <a:fld id="{79B1C911-CB24-4F44-85BF-8B6E2E2268DC}" type="datetime1">
              <a:rPr lang="en-US" smtClean="0"/>
              <a:t>12/4/17</a:t>
            </a:fld>
            <a:endParaRPr lang="en-US"/>
          </a:p>
        </p:txBody>
      </p:sp>
      <p:sp>
        <p:nvSpPr>
          <p:cNvPr id="5" name="Footer Placeholder 4"/>
          <p:cNvSpPr>
            <a:spLocks noGrp="1"/>
          </p:cNvSpPr>
          <p:nvPr>
            <p:ph type="ftr" sz="quarter" idx="11"/>
          </p:nvPr>
        </p:nvSpPr>
        <p:spPr/>
        <p:txBody>
          <a:bodyPr/>
          <a:lstStyle/>
          <a:p>
            <a:r>
              <a:rPr lang="en-US" smtClean="0"/>
              <a:t>MVTX &amp; HF-Jet Workfest @Santa Fe, NM</a:t>
            </a:r>
            <a:endParaRPr lang="en-US"/>
          </a:p>
        </p:txBody>
      </p:sp>
      <p:sp>
        <p:nvSpPr>
          <p:cNvPr id="6" name="Slide Number Placeholder 5"/>
          <p:cNvSpPr>
            <a:spLocks noGrp="1"/>
          </p:cNvSpPr>
          <p:nvPr>
            <p:ph type="sldNum" sz="quarter" idx="12"/>
          </p:nvPr>
        </p:nvSpPr>
        <p:spPr/>
        <p:txBody>
          <a:bodyPr/>
          <a:lstStyle/>
          <a:p>
            <a:fld id="{A37BE454-496B-2843-8243-E1E572729E35}" type="slidenum">
              <a:rPr lang="en-US" smtClean="0"/>
              <a:t>3</a:t>
            </a:fld>
            <a:endParaRPr lang="en-US"/>
          </a:p>
        </p:txBody>
      </p:sp>
    </p:spTree>
    <p:extLst>
      <p:ext uri="{BB962C8B-B14F-4D97-AF65-F5344CB8AC3E}">
        <p14:creationId xmlns:p14="http://schemas.microsoft.com/office/powerpoint/2010/main" val="111478410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r>
              <a:rPr lang="en-US" dirty="0" smtClean="0"/>
              <a:t>First INTT Drawing from Don </a:t>
            </a:r>
            <a:r>
              <a:rPr lang="en-US" dirty="0" err="1" smtClean="0"/>
              <a:t>Cacace</a:t>
            </a:r>
            <a:endParaRPr lang="en-US" dirty="0"/>
          </a:p>
        </p:txBody>
      </p:sp>
      <p:sp>
        <p:nvSpPr>
          <p:cNvPr id="3" name="Date Placeholder 2"/>
          <p:cNvSpPr>
            <a:spLocks noGrp="1"/>
          </p:cNvSpPr>
          <p:nvPr>
            <p:ph type="dt" sz="half" idx="10"/>
          </p:nvPr>
        </p:nvSpPr>
        <p:spPr/>
        <p:txBody>
          <a:bodyPr/>
          <a:lstStyle/>
          <a:p>
            <a:fld id="{E3EF674E-4880-4741-9D42-79846BA7375B}" type="datetime1">
              <a:rPr lang="en-US" smtClean="0"/>
              <a:t>12/4/17</a:t>
            </a:fld>
            <a:endParaRPr lang="en-US"/>
          </a:p>
        </p:txBody>
      </p:sp>
      <p:sp>
        <p:nvSpPr>
          <p:cNvPr id="4" name="Footer Placeholder 3"/>
          <p:cNvSpPr>
            <a:spLocks noGrp="1"/>
          </p:cNvSpPr>
          <p:nvPr>
            <p:ph type="ftr" sz="quarter" idx="11"/>
          </p:nvPr>
        </p:nvSpPr>
        <p:spPr/>
        <p:txBody>
          <a:bodyPr/>
          <a:lstStyle/>
          <a:p>
            <a:r>
              <a:rPr lang="en-US" smtClean="0"/>
              <a:t>MVTX &amp; HF-Jet Workfest @Santa Fe, NM</a:t>
            </a:r>
            <a:endParaRPr lang="en-US"/>
          </a:p>
        </p:txBody>
      </p:sp>
      <p:sp>
        <p:nvSpPr>
          <p:cNvPr id="5" name="Slide Number Placeholder 4"/>
          <p:cNvSpPr>
            <a:spLocks noGrp="1"/>
          </p:cNvSpPr>
          <p:nvPr>
            <p:ph type="sldNum" sz="quarter" idx="12"/>
          </p:nvPr>
        </p:nvSpPr>
        <p:spPr/>
        <p:txBody>
          <a:bodyPr/>
          <a:lstStyle/>
          <a:p>
            <a:fld id="{A7EAE4CB-2AF7-6C45-ABFF-DD3A8F4C922E}" type="slidenum">
              <a:rPr lang="en-US" smtClean="0"/>
              <a:t>30</a:t>
            </a:fld>
            <a:endParaRPr lang="en-US"/>
          </a:p>
        </p:txBody>
      </p:sp>
      <p:pic>
        <p:nvPicPr>
          <p:cNvPr id="6" name="Picture 5"/>
          <p:cNvPicPr>
            <a:picLocks noChangeAspect="1"/>
          </p:cNvPicPr>
          <p:nvPr/>
        </p:nvPicPr>
        <p:blipFill>
          <a:blip r:embed="rId2"/>
          <a:stretch>
            <a:fillRect/>
          </a:stretch>
        </p:blipFill>
        <p:spPr>
          <a:xfrm>
            <a:off x="2511706" y="1321037"/>
            <a:ext cx="7164995" cy="5536963"/>
          </a:xfrm>
          <a:prstGeom prst="rect">
            <a:avLst/>
          </a:prstGeom>
        </p:spPr>
      </p:pic>
    </p:spTree>
    <p:extLst>
      <p:ext uri="{BB962C8B-B14F-4D97-AF65-F5344CB8AC3E}">
        <p14:creationId xmlns:p14="http://schemas.microsoft.com/office/powerpoint/2010/main" val="9663068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t>
            </a:r>
            <a:r>
              <a:rPr lang="en-US" dirty="0" smtClean="0"/>
              <a:t>ew sPHENIX baseline and MVTX Plan</a:t>
            </a:r>
            <a:endParaRPr lang="en-US" dirty="0"/>
          </a:p>
        </p:txBody>
      </p:sp>
      <p:sp>
        <p:nvSpPr>
          <p:cNvPr id="3" name="Content Placeholder 2"/>
          <p:cNvSpPr>
            <a:spLocks noGrp="1"/>
          </p:cNvSpPr>
          <p:nvPr>
            <p:ph sz="half" idx="1"/>
          </p:nvPr>
        </p:nvSpPr>
        <p:spPr>
          <a:xfrm>
            <a:off x="717176" y="1825625"/>
            <a:ext cx="5181600" cy="4351338"/>
          </a:xfrm>
        </p:spPr>
        <p:txBody>
          <a:bodyPr>
            <a:normAutofit lnSpcReduction="10000"/>
          </a:bodyPr>
          <a:lstStyle/>
          <a:p>
            <a:r>
              <a:rPr lang="en-US" dirty="0" smtClean="0"/>
              <a:t>New sPHENIX baseline schedule</a:t>
            </a:r>
          </a:p>
          <a:p>
            <a:pPr lvl="1"/>
            <a:r>
              <a:rPr lang="en-US" dirty="0" smtClean="0"/>
              <a:t>CD-1 Review: 5/2018</a:t>
            </a:r>
          </a:p>
          <a:p>
            <a:pPr lvl="1"/>
            <a:r>
              <a:rPr lang="en-US" dirty="0" smtClean="0"/>
              <a:t>sPHENIX installation</a:t>
            </a:r>
          </a:p>
          <a:p>
            <a:pPr lvl="2"/>
            <a:r>
              <a:rPr lang="en-US" dirty="0" smtClean="0"/>
              <a:t>4/2021 </a:t>
            </a:r>
            <a:r>
              <a:rPr lang="mr-IN" dirty="0" smtClean="0"/>
              <a:t>–</a:t>
            </a:r>
            <a:r>
              <a:rPr lang="en-US" dirty="0" smtClean="0"/>
              <a:t> 7/2022 </a:t>
            </a:r>
          </a:p>
          <a:p>
            <a:pPr lvl="1"/>
            <a:r>
              <a:rPr lang="en-US" dirty="0" smtClean="0"/>
              <a:t>sPHENIX ready for beam:  9/2022  </a:t>
            </a:r>
          </a:p>
          <a:p>
            <a:pPr lvl="1"/>
            <a:r>
              <a:rPr lang="en-US" dirty="0" smtClean="0"/>
              <a:t>First collision: 1/2023 </a:t>
            </a:r>
          </a:p>
          <a:p>
            <a:r>
              <a:rPr lang="en-US" dirty="0" smtClean="0"/>
              <a:t>New/reduced sPHENIX baseline detectors</a:t>
            </a:r>
          </a:p>
          <a:p>
            <a:pPr lvl="1"/>
            <a:r>
              <a:rPr lang="en-US" dirty="0" err="1" smtClean="0"/>
              <a:t>EMCal</a:t>
            </a:r>
            <a:r>
              <a:rPr lang="en-US" dirty="0" smtClean="0"/>
              <a:t>: |eta| &lt; 0.85 (1.1)</a:t>
            </a:r>
          </a:p>
          <a:p>
            <a:pPr lvl="1"/>
            <a:r>
              <a:rPr lang="en-US" dirty="0" err="1" smtClean="0"/>
              <a:t>OHCal</a:t>
            </a:r>
            <a:r>
              <a:rPr lang="en-US" dirty="0" smtClean="0"/>
              <a:t>: |eta| &lt; 1? (1.1)</a:t>
            </a:r>
          </a:p>
          <a:p>
            <a:pPr lvl="1"/>
            <a:r>
              <a:rPr lang="en-US" dirty="0" err="1" smtClean="0"/>
              <a:t>IHCal</a:t>
            </a:r>
            <a:r>
              <a:rPr lang="en-US" dirty="0" smtClean="0"/>
              <a:t>: not available (1.1)</a:t>
            </a:r>
            <a:endParaRPr lang="en-US" dirty="0"/>
          </a:p>
        </p:txBody>
      </p:sp>
      <p:sp>
        <p:nvSpPr>
          <p:cNvPr id="4" name="Content Placeholder 3"/>
          <p:cNvSpPr>
            <a:spLocks noGrp="1"/>
          </p:cNvSpPr>
          <p:nvPr>
            <p:ph sz="half" idx="2"/>
          </p:nvPr>
        </p:nvSpPr>
        <p:spPr>
          <a:xfrm>
            <a:off x="6494929" y="1825625"/>
            <a:ext cx="5181600" cy="4351338"/>
          </a:xfrm>
        </p:spPr>
        <p:txBody>
          <a:bodyPr>
            <a:normAutofit lnSpcReduction="10000"/>
          </a:bodyPr>
          <a:lstStyle/>
          <a:p>
            <a:r>
              <a:rPr lang="en-US" dirty="0" smtClean="0"/>
              <a:t>MVTX plan </a:t>
            </a:r>
            <a:r>
              <a:rPr lang="mr-IN" dirty="0" smtClean="0"/>
              <a:t>–</a:t>
            </a:r>
            <a:r>
              <a:rPr lang="en-US" dirty="0" smtClean="0"/>
              <a:t> align with the new sPHENIX schedule </a:t>
            </a:r>
          </a:p>
          <a:p>
            <a:pPr lvl="1"/>
            <a:r>
              <a:rPr lang="en-US" dirty="0" smtClean="0"/>
              <a:t>Stave production </a:t>
            </a:r>
          </a:p>
          <a:p>
            <a:pPr lvl="2"/>
            <a:r>
              <a:rPr lang="en-US" dirty="0" smtClean="0"/>
              <a:t>Following ALICE production: ~8/2018</a:t>
            </a:r>
          </a:p>
          <a:p>
            <a:pPr lvl="1"/>
            <a:r>
              <a:rPr lang="en-US" dirty="0" smtClean="0"/>
              <a:t>Readout units production</a:t>
            </a:r>
          </a:p>
          <a:p>
            <a:pPr lvl="2"/>
            <a:r>
              <a:rPr lang="en-US" dirty="0" smtClean="0"/>
              <a:t>Be </a:t>
            </a:r>
            <a:r>
              <a:rPr lang="en-US" dirty="0"/>
              <a:t>p</a:t>
            </a:r>
            <a:r>
              <a:rPr lang="en-US" dirty="0" smtClean="0"/>
              <a:t>art of ALICE RU production:</a:t>
            </a:r>
          </a:p>
          <a:p>
            <a:pPr lvl="3"/>
            <a:r>
              <a:rPr lang="en-US" dirty="0" smtClean="0"/>
              <a:t>FPGA &amp; GTB chipset</a:t>
            </a:r>
          </a:p>
          <a:p>
            <a:pPr lvl="1"/>
            <a:r>
              <a:rPr lang="en-US" dirty="0" smtClean="0"/>
              <a:t>Ready for installation:  later 2021</a:t>
            </a:r>
          </a:p>
          <a:p>
            <a:pPr lvl="2"/>
            <a:r>
              <a:rPr lang="en-US" dirty="0" smtClean="0"/>
              <a:t>INTT ready for installation 4/2021</a:t>
            </a:r>
          </a:p>
          <a:p>
            <a:pPr lvl="1"/>
            <a:r>
              <a:rPr lang="en-US" dirty="0" smtClean="0"/>
              <a:t>MVTX ready for beam</a:t>
            </a:r>
            <a:endParaRPr lang="en-US" dirty="0"/>
          </a:p>
          <a:p>
            <a:pPr lvl="2"/>
            <a:r>
              <a:rPr lang="en-US" dirty="0" smtClean="0"/>
              <a:t>sPHENIX day-1</a:t>
            </a:r>
            <a:endParaRPr lang="en-US" dirty="0"/>
          </a:p>
        </p:txBody>
      </p:sp>
      <p:sp>
        <p:nvSpPr>
          <p:cNvPr id="5" name="Date Placeholder 4"/>
          <p:cNvSpPr>
            <a:spLocks noGrp="1"/>
          </p:cNvSpPr>
          <p:nvPr>
            <p:ph type="dt" sz="half" idx="10"/>
          </p:nvPr>
        </p:nvSpPr>
        <p:spPr/>
        <p:txBody>
          <a:bodyPr/>
          <a:lstStyle/>
          <a:p>
            <a:fld id="{266530A6-733B-9040-91F3-ED06B9963AB1}" type="datetime1">
              <a:rPr lang="en-US" smtClean="0"/>
              <a:t>12/4/17</a:t>
            </a:fld>
            <a:endParaRPr lang="en-US"/>
          </a:p>
        </p:txBody>
      </p:sp>
      <p:sp>
        <p:nvSpPr>
          <p:cNvPr id="6" name="Footer Placeholder 5"/>
          <p:cNvSpPr>
            <a:spLocks noGrp="1"/>
          </p:cNvSpPr>
          <p:nvPr>
            <p:ph type="ftr" sz="quarter" idx="11"/>
          </p:nvPr>
        </p:nvSpPr>
        <p:spPr/>
        <p:txBody>
          <a:bodyPr/>
          <a:lstStyle/>
          <a:p>
            <a:r>
              <a:rPr lang="en-US" smtClean="0"/>
              <a:t>MVTX &amp; HF-Jet Workfest @Santa Fe, NM</a:t>
            </a:r>
            <a:endParaRPr lang="en-US"/>
          </a:p>
        </p:txBody>
      </p:sp>
      <p:sp>
        <p:nvSpPr>
          <p:cNvPr id="7" name="Slide Number Placeholder 6"/>
          <p:cNvSpPr>
            <a:spLocks noGrp="1"/>
          </p:cNvSpPr>
          <p:nvPr>
            <p:ph type="sldNum" sz="quarter" idx="12"/>
          </p:nvPr>
        </p:nvSpPr>
        <p:spPr/>
        <p:txBody>
          <a:bodyPr/>
          <a:lstStyle/>
          <a:p>
            <a:fld id="{A37BE454-496B-2843-8243-E1E572729E35}" type="slidenum">
              <a:rPr lang="en-US" smtClean="0"/>
              <a:t>4</a:t>
            </a:fld>
            <a:endParaRPr lang="en-US"/>
          </a:p>
        </p:txBody>
      </p:sp>
      <p:sp>
        <p:nvSpPr>
          <p:cNvPr id="8" name="TextBox 7"/>
          <p:cNvSpPr txBox="1"/>
          <p:nvPr/>
        </p:nvSpPr>
        <p:spPr>
          <a:xfrm>
            <a:off x="10509161" y="365125"/>
            <a:ext cx="1296157" cy="369332"/>
          </a:xfrm>
          <a:prstGeom prst="rect">
            <a:avLst/>
          </a:prstGeom>
          <a:noFill/>
        </p:spPr>
        <p:txBody>
          <a:bodyPr wrap="square" rtlCol="0">
            <a:spAutoFit/>
          </a:bodyPr>
          <a:lstStyle/>
          <a:p>
            <a:r>
              <a:rPr lang="en-US" smtClean="0"/>
              <a:t>Ed’s talk</a:t>
            </a:r>
            <a:endParaRPr lang="en-US"/>
          </a:p>
        </p:txBody>
      </p:sp>
    </p:spTree>
    <p:extLst>
      <p:ext uri="{BB962C8B-B14F-4D97-AF65-F5344CB8AC3E}">
        <p14:creationId xmlns:p14="http://schemas.microsoft.com/office/powerpoint/2010/main" val="20885868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95373" y="2772103"/>
            <a:ext cx="11523738" cy="4085897"/>
          </a:xfrm>
        </p:spPr>
        <p:txBody>
          <a:bodyPr>
            <a:normAutofit/>
          </a:bodyPr>
          <a:lstStyle/>
          <a:p>
            <a:r>
              <a:rPr lang="en-US" dirty="0" smtClean="0"/>
              <a:t>Fully implemented MVTX models used </a:t>
            </a:r>
            <a:br>
              <a:rPr lang="en-US" dirty="0" smtClean="0"/>
            </a:br>
            <a:r>
              <a:rPr lang="en-US" dirty="0" smtClean="0"/>
              <a:t> in performance projection</a:t>
            </a:r>
          </a:p>
          <a:p>
            <a:endParaRPr lang="en-US" dirty="0" smtClean="0"/>
          </a:p>
          <a:p>
            <a:r>
              <a:rPr lang="en-US" dirty="0" smtClean="0"/>
              <a:t>Large jets production in full detectors, including detailed MVTX detector + full calorimetry</a:t>
            </a:r>
          </a:p>
          <a:p>
            <a:pPr lvl="1"/>
            <a:r>
              <a:rPr lang="en-US" dirty="0">
                <a:solidFill>
                  <a:schemeClr val="accent1"/>
                </a:solidFill>
              </a:rPr>
              <a:t>250k </a:t>
            </a:r>
            <a:r>
              <a:rPr lang="en-US" dirty="0" smtClean="0">
                <a:solidFill>
                  <a:schemeClr val="accent1"/>
                </a:solidFill>
              </a:rPr>
              <a:t>MB jets in p+p collisions</a:t>
            </a:r>
          </a:p>
          <a:p>
            <a:pPr lvl="1"/>
            <a:r>
              <a:rPr lang="en-US" dirty="0" smtClean="0">
                <a:solidFill>
                  <a:schemeClr val="accent1"/>
                </a:solidFill>
              </a:rPr>
              <a:t>100k </a:t>
            </a:r>
            <a:r>
              <a:rPr lang="en-US" dirty="0">
                <a:solidFill>
                  <a:schemeClr val="accent1"/>
                </a:solidFill>
              </a:rPr>
              <a:t>MB jet embedded into central </a:t>
            </a:r>
            <a:r>
              <a:rPr lang="en-US" dirty="0" err="1" smtClean="0">
                <a:solidFill>
                  <a:schemeClr val="accent1"/>
                </a:solidFill>
              </a:rPr>
              <a:t>Au+Au</a:t>
            </a:r>
            <a:r>
              <a:rPr lang="en-US" dirty="0" smtClean="0">
                <a:solidFill>
                  <a:schemeClr val="accent1"/>
                </a:solidFill>
              </a:rPr>
              <a:t> collisions</a:t>
            </a:r>
          </a:p>
        </p:txBody>
      </p:sp>
      <p:sp>
        <p:nvSpPr>
          <p:cNvPr id="4" name="Title 3"/>
          <p:cNvSpPr>
            <a:spLocks noGrp="1"/>
          </p:cNvSpPr>
          <p:nvPr>
            <p:ph type="title"/>
          </p:nvPr>
        </p:nvSpPr>
        <p:spPr>
          <a:xfrm>
            <a:off x="389965" y="274638"/>
            <a:ext cx="6988297" cy="1630362"/>
          </a:xfrm>
        </p:spPr>
        <p:txBody>
          <a:bodyPr>
            <a:normAutofit/>
          </a:bodyPr>
          <a:lstStyle/>
          <a:p>
            <a:r>
              <a:rPr lang="en-US" dirty="0" smtClean="0"/>
              <a:t>Performance </a:t>
            </a:r>
            <a:r>
              <a:rPr lang="en-US" dirty="0"/>
              <a:t>U</a:t>
            </a:r>
            <a:r>
              <a:rPr lang="en-US" dirty="0" smtClean="0"/>
              <a:t>pdate</a:t>
            </a:r>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496036" y="427496"/>
            <a:ext cx="4114653" cy="3671537"/>
          </a:xfrm>
          <a:prstGeom prst="rect">
            <a:avLst/>
          </a:prstGeom>
        </p:spPr>
      </p:pic>
      <p:sp>
        <p:nvSpPr>
          <p:cNvPr id="2" name="TextBox 1"/>
          <p:cNvSpPr txBox="1"/>
          <p:nvPr/>
        </p:nvSpPr>
        <p:spPr>
          <a:xfrm>
            <a:off x="10998084" y="58165"/>
            <a:ext cx="1007776" cy="369332"/>
          </a:xfrm>
          <a:prstGeom prst="rect">
            <a:avLst/>
          </a:prstGeom>
          <a:noFill/>
        </p:spPr>
        <p:txBody>
          <a:bodyPr wrap="none" rtlCol="0">
            <a:spAutoFit/>
          </a:bodyPr>
          <a:lstStyle/>
          <a:p>
            <a:r>
              <a:rPr lang="en-US" smtClean="0"/>
              <a:t>Xin’s talk</a:t>
            </a:r>
            <a:endParaRPr lang="en-US" dirty="0"/>
          </a:p>
        </p:txBody>
      </p:sp>
      <p:sp>
        <p:nvSpPr>
          <p:cNvPr id="3" name="Date Placeholder 2"/>
          <p:cNvSpPr>
            <a:spLocks noGrp="1"/>
          </p:cNvSpPr>
          <p:nvPr>
            <p:ph type="dt" sz="half" idx="10"/>
          </p:nvPr>
        </p:nvSpPr>
        <p:spPr/>
        <p:txBody>
          <a:bodyPr/>
          <a:lstStyle/>
          <a:p>
            <a:fld id="{1E1D85FC-B060-D149-9DA2-11047BC3C22D}" type="datetime1">
              <a:rPr lang="en-US" smtClean="0"/>
              <a:t>12/4/17</a:t>
            </a:fld>
            <a:endParaRPr lang="en-US"/>
          </a:p>
        </p:txBody>
      </p:sp>
      <p:sp>
        <p:nvSpPr>
          <p:cNvPr id="7" name="Footer Placeholder 6"/>
          <p:cNvSpPr>
            <a:spLocks noGrp="1"/>
          </p:cNvSpPr>
          <p:nvPr>
            <p:ph type="ftr" sz="quarter" idx="11"/>
          </p:nvPr>
        </p:nvSpPr>
        <p:spPr/>
        <p:txBody>
          <a:bodyPr/>
          <a:lstStyle/>
          <a:p>
            <a:r>
              <a:rPr lang="en-US" smtClean="0"/>
              <a:t>MVTX &amp; HF-Jet Workfest @Santa Fe, NM</a:t>
            </a:r>
            <a:endParaRPr lang="en-US"/>
          </a:p>
        </p:txBody>
      </p:sp>
      <p:sp>
        <p:nvSpPr>
          <p:cNvPr id="8" name="Slide Number Placeholder 7"/>
          <p:cNvSpPr>
            <a:spLocks noGrp="1"/>
          </p:cNvSpPr>
          <p:nvPr>
            <p:ph type="sldNum" sz="quarter" idx="12"/>
          </p:nvPr>
        </p:nvSpPr>
        <p:spPr/>
        <p:txBody>
          <a:bodyPr/>
          <a:lstStyle/>
          <a:p>
            <a:fld id="{A37BE454-496B-2843-8243-E1E572729E35}" type="slidenum">
              <a:rPr lang="en-US" smtClean="0"/>
              <a:t>5</a:t>
            </a:fld>
            <a:endParaRPr lang="en-US"/>
          </a:p>
        </p:txBody>
      </p:sp>
    </p:spTree>
    <p:extLst>
      <p:ext uri="{BB962C8B-B14F-4D97-AF65-F5344CB8AC3E}">
        <p14:creationId xmlns:p14="http://schemas.microsoft.com/office/powerpoint/2010/main" val="13555884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83096" y="1581484"/>
            <a:ext cx="11264347" cy="1760502"/>
          </a:xfrm>
        </p:spPr>
        <p:txBody>
          <a:bodyPr>
            <a:normAutofit fontScale="77500" lnSpcReduction="20000"/>
          </a:bodyPr>
          <a:lstStyle/>
          <a:p>
            <a:r>
              <a:rPr lang="en-US" i="1" dirty="0" smtClean="0"/>
              <a:t>b</a:t>
            </a:r>
            <a:r>
              <a:rPr lang="en-US" dirty="0" smtClean="0"/>
              <a:t>-jet tagging projection re-evaluated with full tracking + calorimetry simulation</a:t>
            </a:r>
          </a:p>
          <a:p>
            <a:pPr lvl="1"/>
            <a:r>
              <a:rPr lang="en-US" dirty="0" smtClean="0"/>
              <a:t>Tagging work point has been stable (60% Purity 40% eff for pp)</a:t>
            </a:r>
          </a:p>
          <a:p>
            <a:pPr lvl="1"/>
            <a:r>
              <a:rPr lang="en-US" dirty="0" smtClean="0"/>
              <a:t>Central </a:t>
            </a:r>
            <a:r>
              <a:rPr lang="en-US" dirty="0" err="1" smtClean="0"/>
              <a:t>Au+Au</a:t>
            </a:r>
            <a:r>
              <a:rPr lang="en-US" dirty="0" smtClean="0"/>
              <a:t> Tagging work point has been stable (40% Purity 40% eff)</a:t>
            </a:r>
          </a:p>
          <a:p>
            <a:pPr lvl="1"/>
            <a:endParaRPr lang="en-US" dirty="0" smtClean="0"/>
          </a:p>
          <a:p>
            <a:r>
              <a:rPr lang="en-US" dirty="0" smtClean="0"/>
              <a:t>Performance has been stable using truth jet finding or calorimetry reconstructed jet finding</a:t>
            </a:r>
          </a:p>
        </p:txBody>
      </p:sp>
      <p:sp>
        <p:nvSpPr>
          <p:cNvPr id="3" name="Date Placeholder 2"/>
          <p:cNvSpPr>
            <a:spLocks noGrp="1"/>
          </p:cNvSpPr>
          <p:nvPr>
            <p:ph type="dt" sz="half" idx="10"/>
          </p:nvPr>
        </p:nvSpPr>
        <p:spPr/>
        <p:txBody>
          <a:bodyPr/>
          <a:lstStyle/>
          <a:p>
            <a:fld id="{F5D4D21F-E9C6-B74D-A958-2AA99C13A01B}" type="datetime1">
              <a:rPr lang="en-US" smtClean="0"/>
              <a:t>12/4/17</a:t>
            </a:fld>
            <a:endParaRPr lang="en-US" dirty="0"/>
          </a:p>
        </p:txBody>
      </p:sp>
      <p:sp>
        <p:nvSpPr>
          <p:cNvPr id="4" name="Footer Placeholder 3"/>
          <p:cNvSpPr>
            <a:spLocks noGrp="1"/>
          </p:cNvSpPr>
          <p:nvPr>
            <p:ph type="ftr" sz="quarter" idx="11"/>
          </p:nvPr>
        </p:nvSpPr>
        <p:spPr/>
        <p:txBody>
          <a:bodyPr/>
          <a:lstStyle/>
          <a:p>
            <a:r>
              <a:rPr lang="da-DK" smtClean="0"/>
              <a:t>MVTX &amp; HF-Jet Workfest @Santa Fe, NM</a:t>
            </a:r>
            <a:endParaRPr lang="en-US" dirty="0"/>
          </a:p>
        </p:txBody>
      </p:sp>
      <p:sp>
        <p:nvSpPr>
          <p:cNvPr id="5" name="Slide Number Placeholder 4"/>
          <p:cNvSpPr>
            <a:spLocks noGrp="1"/>
          </p:cNvSpPr>
          <p:nvPr>
            <p:ph type="sldNum" sz="quarter" idx="12"/>
          </p:nvPr>
        </p:nvSpPr>
        <p:spPr/>
        <p:txBody>
          <a:bodyPr/>
          <a:lstStyle/>
          <a:p>
            <a:fld id="{EDE73889-8752-428C-A11C-8679396BAC9B}" type="slidenum">
              <a:rPr lang="en-US" smtClean="0"/>
              <a:pPr/>
              <a:t>6</a:t>
            </a:fld>
            <a:endParaRPr lang="en-US" dirty="0"/>
          </a:p>
        </p:txBody>
      </p:sp>
      <p:sp>
        <p:nvSpPr>
          <p:cNvPr id="6" name="Title 5"/>
          <p:cNvSpPr>
            <a:spLocks noGrp="1"/>
          </p:cNvSpPr>
          <p:nvPr>
            <p:ph type="title"/>
          </p:nvPr>
        </p:nvSpPr>
        <p:spPr>
          <a:xfrm>
            <a:off x="838200" y="169437"/>
            <a:ext cx="10515600" cy="1325563"/>
          </a:xfrm>
        </p:spPr>
        <p:txBody>
          <a:bodyPr/>
          <a:lstStyle/>
          <a:p>
            <a:r>
              <a:rPr lang="en-US" dirty="0" smtClean="0"/>
              <a:t>Updated </a:t>
            </a:r>
            <a:r>
              <a:rPr lang="en-US" i="1" dirty="0" err="1" smtClean="0"/>
              <a:t>p</a:t>
            </a:r>
            <a:r>
              <a:rPr lang="en-US" dirty="0" err="1" smtClean="0"/>
              <a:t>+</a:t>
            </a:r>
            <a:r>
              <a:rPr lang="en-US" i="1" dirty="0" err="1" smtClean="0"/>
              <a:t>p</a:t>
            </a:r>
            <a:r>
              <a:rPr lang="en-US" dirty="0" smtClean="0"/>
              <a:t> and </a:t>
            </a:r>
            <a:r>
              <a:rPr lang="en-US" dirty="0" err="1" smtClean="0"/>
              <a:t>Au+Au</a:t>
            </a:r>
            <a:r>
              <a:rPr lang="en-US" dirty="0" smtClean="0"/>
              <a:t> </a:t>
            </a:r>
            <a:r>
              <a:rPr lang="en-US" i="1" dirty="0" smtClean="0"/>
              <a:t>b</a:t>
            </a:r>
            <a:r>
              <a:rPr lang="en-US" dirty="0" smtClean="0"/>
              <a:t>-jet Projections</a:t>
            </a:r>
            <a:endParaRPr lang="en-US" dirty="0"/>
          </a:p>
        </p:txBody>
      </p:sp>
      <p:grpSp>
        <p:nvGrpSpPr>
          <p:cNvPr id="15" name="Group 14"/>
          <p:cNvGrpSpPr/>
          <p:nvPr/>
        </p:nvGrpSpPr>
        <p:grpSpPr>
          <a:xfrm>
            <a:off x="357352" y="3225269"/>
            <a:ext cx="4600489" cy="3131081"/>
            <a:chOff x="457200" y="3669616"/>
            <a:chExt cx="4119641" cy="2775823"/>
          </a:xfrm>
        </p:grpSpPr>
        <p:pic>
          <p:nvPicPr>
            <p:cNvPr id="9" name="Picture 8"/>
            <p:cNvPicPr>
              <a:picLocks noChangeAspect="1"/>
            </p:cNvPicPr>
            <p:nvPr/>
          </p:nvPicPr>
          <p:blipFill>
            <a:blip r:embed="rId2"/>
            <a:stretch>
              <a:fillRect/>
            </a:stretch>
          </p:blipFill>
          <p:spPr>
            <a:xfrm>
              <a:off x="457200" y="3669616"/>
              <a:ext cx="4119641" cy="2775823"/>
            </a:xfrm>
            <a:prstGeom prst="rect">
              <a:avLst/>
            </a:prstGeom>
          </p:spPr>
        </p:pic>
        <p:sp>
          <p:nvSpPr>
            <p:cNvPr id="11" name="Plus 10"/>
            <p:cNvSpPr/>
            <p:nvPr/>
          </p:nvSpPr>
          <p:spPr>
            <a:xfrm>
              <a:off x="2819400" y="5057527"/>
              <a:ext cx="226180" cy="228600"/>
            </a:xfrm>
            <a:prstGeom prst="mathPlus">
              <a:avLst/>
            </a:prstGeom>
            <a:ln>
              <a:solidFill>
                <a:srgbClr val="7030A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solidFill>
                  <a:schemeClr val="accent5">
                    <a:lumMod val="50000"/>
                  </a:schemeClr>
                </a:solidFill>
              </a:endParaRPr>
            </a:p>
          </p:txBody>
        </p:sp>
      </p:grpSp>
      <p:grpSp>
        <p:nvGrpSpPr>
          <p:cNvPr id="18" name="Group 17"/>
          <p:cNvGrpSpPr/>
          <p:nvPr/>
        </p:nvGrpSpPr>
        <p:grpSpPr>
          <a:xfrm>
            <a:off x="6632028" y="3225269"/>
            <a:ext cx="4561490" cy="2969864"/>
            <a:chOff x="4470987" y="3697993"/>
            <a:chExt cx="4064902" cy="2738940"/>
          </a:xfrm>
        </p:grpSpPr>
        <p:pic>
          <p:nvPicPr>
            <p:cNvPr id="19" name="Picture 18"/>
            <p:cNvPicPr>
              <a:picLocks noChangeAspect="1"/>
            </p:cNvPicPr>
            <p:nvPr/>
          </p:nvPicPr>
          <p:blipFill>
            <a:blip r:embed="rId3"/>
            <a:stretch>
              <a:fillRect/>
            </a:stretch>
          </p:blipFill>
          <p:spPr>
            <a:xfrm>
              <a:off x="4470987" y="3697993"/>
              <a:ext cx="4064902" cy="2738940"/>
            </a:xfrm>
            <a:prstGeom prst="rect">
              <a:avLst/>
            </a:prstGeom>
          </p:spPr>
        </p:pic>
        <p:sp>
          <p:nvSpPr>
            <p:cNvPr id="20" name="Plus 19"/>
            <p:cNvSpPr/>
            <p:nvPr/>
          </p:nvSpPr>
          <p:spPr>
            <a:xfrm>
              <a:off x="6215024" y="4969188"/>
              <a:ext cx="306910" cy="310194"/>
            </a:xfrm>
            <a:prstGeom prst="mathPlus">
              <a:avLst/>
            </a:prstGeom>
            <a:ln>
              <a:solidFill>
                <a:srgbClr val="7030A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solidFill>
                  <a:schemeClr val="accent5">
                    <a:lumMod val="50000"/>
                  </a:schemeClr>
                </a:solidFill>
              </a:endParaRPr>
            </a:p>
          </p:txBody>
        </p:sp>
      </p:grpSp>
      <p:sp>
        <p:nvSpPr>
          <p:cNvPr id="22" name="Rectangle 21"/>
          <p:cNvSpPr/>
          <p:nvPr/>
        </p:nvSpPr>
        <p:spPr>
          <a:xfrm>
            <a:off x="5260612" y="5863341"/>
            <a:ext cx="2535631" cy="369332"/>
          </a:xfrm>
          <a:prstGeom prst="rect">
            <a:avLst/>
          </a:prstGeom>
        </p:spPr>
        <p:txBody>
          <a:bodyPr wrap="none">
            <a:spAutoFit/>
          </a:bodyPr>
          <a:lstStyle/>
          <a:p>
            <a:r>
              <a:rPr lang="en-US" dirty="0" smtClean="0">
                <a:solidFill>
                  <a:srgbClr val="7030A0"/>
                </a:solidFill>
              </a:rPr>
              <a:t>sPHENIX b-jet work point</a:t>
            </a:r>
            <a:endParaRPr lang="en-US" dirty="0">
              <a:solidFill>
                <a:srgbClr val="7030A0"/>
              </a:solidFill>
            </a:endParaRPr>
          </a:p>
        </p:txBody>
      </p:sp>
      <p:sp>
        <p:nvSpPr>
          <p:cNvPr id="23" name="Plus 22"/>
          <p:cNvSpPr/>
          <p:nvPr/>
        </p:nvSpPr>
        <p:spPr>
          <a:xfrm>
            <a:off x="5002030" y="5892910"/>
            <a:ext cx="306910" cy="310194"/>
          </a:xfrm>
          <a:prstGeom prst="mathPlus">
            <a:avLst/>
          </a:prstGeom>
          <a:ln>
            <a:solidFill>
              <a:srgbClr val="7030A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solidFill>
                <a:schemeClr val="accent5">
                  <a:lumMod val="50000"/>
                </a:schemeClr>
              </a:solidFill>
            </a:endParaRPr>
          </a:p>
        </p:txBody>
      </p:sp>
    </p:spTree>
    <p:extLst>
      <p:ext uri="{BB962C8B-B14F-4D97-AF65-F5344CB8AC3E}">
        <p14:creationId xmlns:p14="http://schemas.microsoft.com/office/powerpoint/2010/main" val="8015787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Theoretical Inputs </a:t>
            </a:r>
            <a:r>
              <a:rPr lang="mr-IN" dirty="0" smtClean="0"/>
              <a:t>–</a:t>
            </a:r>
            <a:r>
              <a:rPr lang="en-US" dirty="0" smtClean="0"/>
              <a:t> in Progress </a:t>
            </a:r>
            <a:endParaRPr lang="en-US" dirty="0"/>
          </a:p>
        </p:txBody>
      </p:sp>
      <p:sp>
        <p:nvSpPr>
          <p:cNvPr id="6" name="Content Placeholder 5"/>
          <p:cNvSpPr>
            <a:spLocks noGrp="1"/>
          </p:cNvSpPr>
          <p:nvPr>
            <p:ph idx="1"/>
          </p:nvPr>
        </p:nvSpPr>
        <p:spPr>
          <a:xfrm>
            <a:off x="1429407" y="1825625"/>
            <a:ext cx="9606456" cy="4351338"/>
          </a:xfrm>
        </p:spPr>
        <p:txBody>
          <a:bodyPr/>
          <a:lstStyle/>
          <a:p>
            <a:r>
              <a:rPr lang="en-US" dirty="0" smtClean="0"/>
              <a:t>LANL model</a:t>
            </a:r>
          </a:p>
          <a:p>
            <a:r>
              <a:rPr lang="en-US" dirty="0" smtClean="0"/>
              <a:t>Duke model </a:t>
            </a:r>
          </a:p>
          <a:p>
            <a:r>
              <a:rPr lang="en-US" dirty="0" smtClean="0"/>
              <a:t>TAMU</a:t>
            </a:r>
          </a:p>
          <a:p>
            <a:r>
              <a:rPr lang="en-US" dirty="0" smtClean="0"/>
              <a:t>AMPT</a:t>
            </a:r>
          </a:p>
          <a:p>
            <a:r>
              <a:rPr lang="en-US" dirty="0" smtClean="0"/>
              <a:t>PHSD</a:t>
            </a:r>
            <a:endParaRPr lang="en-US" dirty="0" smtClean="0"/>
          </a:p>
          <a:p>
            <a:r>
              <a:rPr lang="en-US" dirty="0" smtClean="0"/>
              <a:t>Ads/CFT</a:t>
            </a:r>
          </a:p>
          <a:p>
            <a:r>
              <a:rPr lang="en-US" dirty="0" err="1" smtClean="0"/>
              <a:t>JetScape</a:t>
            </a:r>
            <a:endParaRPr lang="en-US" dirty="0" smtClean="0"/>
          </a:p>
          <a:p>
            <a:r>
              <a:rPr lang="mr-IN" dirty="0" smtClean="0"/>
              <a:t>…</a:t>
            </a:r>
            <a:r>
              <a:rPr lang="en-US" dirty="0" smtClean="0"/>
              <a:t>.</a:t>
            </a:r>
            <a:r>
              <a:rPr lang="en-US" dirty="0" smtClean="0"/>
              <a:t> </a:t>
            </a:r>
            <a:endParaRPr lang="en-US" dirty="0"/>
          </a:p>
        </p:txBody>
      </p:sp>
      <p:sp>
        <p:nvSpPr>
          <p:cNvPr id="2" name="Date Placeholder 1"/>
          <p:cNvSpPr>
            <a:spLocks noGrp="1"/>
          </p:cNvSpPr>
          <p:nvPr>
            <p:ph type="dt" sz="half" idx="10"/>
          </p:nvPr>
        </p:nvSpPr>
        <p:spPr/>
        <p:txBody>
          <a:bodyPr/>
          <a:lstStyle/>
          <a:p>
            <a:fld id="{407C4A0B-8C87-2E44-84E4-BB992477F0D9}" type="datetime1">
              <a:rPr lang="en-US" smtClean="0"/>
              <a:t>12/4/17</a:t>
            </a:fld>
            <a:endParaRPr lang="en-US"/>
          </a:p>
        </p:txBody>
      </p:sp>
      <p:sp>
        <p:nvSpPr>
          <p:cNvPr id="3" name="Footer Placeholder 2"/>
          <p:cNvSpPr>
            <a:spLocks noGrp="1"/>
          </p:cNvSpPr>
          <p:nvPr>
            <p:ph type="ftr" sz="quarter" idx="11"/>
          </p:nvPr>
        </p:nvSpPr>
        <p:spPr/>
        <p:txBody>
          <a:bodyPr/>
          <a:lstStyle/>
          <a:p>
            <a:r>
              <a:rPr lang="en-US" smtClean="0"/>
              <a:t>MVTX &amp; HF-Jet Workfest @Santa Fe, NM</a:t>
            </a:r>
            <a:endParaRPr lang="en-US"/>
          </a:p>
        </p:txBody>
      </p:sp>
      <p:sp>
        <p:nvSpPr>
          <p:cNvPr id="4" name="Slide Number Placeholder 3"/>
          <p:cNvSpPr>
            <a:spLocks noGrp="1"/>
          </p:cNvSpPr>
          <p:nvPr>
            <p:ph type="sldNum" sz="quarter" idx="12"/>
          </p:nvPr>
        </p:nvSpPr>
        <p:spPr/>
        <p:txBody>
          <a:bodyPr/>
          <a:lstStyle/>
          <a:p>
            <a:fld id="{A37BE454-496B-2843-8243-E1E572729E35}" type="slidenum">
              <a:rPr lang="en-US" smtClean="0"/>
              <a:t>7</a:t>
            </a:fld>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1659" y="3515728"/>
            <a:ext cx="3642787" cy="2539721"/>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1505" y="3515728"/>
            <a:ext cx="3642788" cy="2539721"/>
          </a:xfrm>
          <a:prstGeom prst="rect">
            <a:avLst/>
          </a:prstGeom>
        </p:spPr>
      </p:pic>
      <p:sp>
        <p:nvSpPr>
          <p:cNvPr id="9" name="TextBox 8"/>
          <p:cNvSpPr txBox="1"/>
          <p:nvPr/>
        </p:nvSpPr>
        <p:spPr>
          <a:xfrm>
            <a:off x="7945786" y="3011459"/>
            <a:ext cx="2840329" cy="369332"/>
          </a:xfrm>
          <a:prstGeom prst="rect">
            <a:avLst/>
          </a:prstGeom>
          <a:noFill/>
        </p:spPr>
        <p:txBody>
          <a:bodyPr wrap="none" rtlCol="0">
            <a:spAutoFit/>
          </a:bodyPr>
          <a:lstStyle/>
          <a:p>
            <a:r>
              <a:rPr lang="en-US" dirty="0" smtClean="0"/>
              <a:t>New calculations from PHSD</a:t>
            </a:r>
            <a:endParaRPr lang="en-US" dirty="0"/>
          </a:p>
        </p:txBody>
      </p:sp>
    </p:spTree>
    <p:extLst>
      <p:ext uri="{BB962C8B-B14F-4D97-AF65-F5344CB8AC3E}">
        <p14:creationId xmlns:p14="http://schemas.microsoft.com/office/powerpoint/2010/main" val="5192396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0882"/>
            <a:ext cx="10515600" cy="1325563"/>
          </a:xfrm>
        </p:spPr>
        <p:txBody>
          <a:bodyPr/>
          <a:lstStyle/>
          <a:p>
            <a:r>
              <a:rPr lang="en-US" dirty="0" smtClean="0"/>
              <a:t>MVTX Readout and Controls</a:t>
            </a:r>
            <a:endParaRPr lang="en-US" dirty="0"/>
          </a:p>
        </p:txBody>
      </p:sp>
      <p:sp>
        <p:nvSpPr>
          <p:cNvPr id="4" name="Slide Number Placeholder 3"/>
          <p:cNvSpPr>
            <a:spLocks noGrp="1"/>
          </p:cNvSpPr>
          <p:nvPr>
            <p:ph type="sldNum" sz="quarter" idx="10"/>
          </p:nvPr>
        </p:nvSpPr>
        <p:spPr/>
        <p:txBody>
          <a:bodyPr/>
          <a:lstStyle/>
          <a:p>
            <a:r>
              <a:rPr lang="en-US" altLang="en-US" smtClean="0"/>
              <a:t>Slide </a:t>
            </a:r>
            <a:fld id="{9C84436F-B625-4899-AA4D-53699365BA00}" type="slidenum">
              <a:rPr lang="en-US" altLang="en-US" smtClean="0"/>
              <a:pPr/>
              <a:t>8</a:t>
            </a:fld>
            <a:endParaRPr lang="en-US" altLang="en-US"/>
          </a:p>
        </p:txBody>
      </p:sp>
      <p:pic>
        <p:nvPicPr>
          <p:cNvPr id="63" name="Picture 62"/>
          <p:cNvPicPr>
            <a:picLocks noChangeAspect="1"/>
          </p:cNvPicPr>
          <p:nvPr/>
        </p:nvPicPr>
        <p:blipFill rotWithShape="1">
          <a:blip r:embed="rId2" cstate="print">
            <a:duotone>
              <a:prstClr val="black"/>
              <a:schemeClr val="accent4">
                <a:tint val="45000"/>
                <a:satMod val="400000"/>
              </a:schemeClr>
            </a:duotone>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a:ext>
            </a:extLst>
          </a:blip>
          <a:srcRect/>
          <a:stretch/>
        </p:blipFill>
        <p:spPr>
          <a:xfrm>
            <a:off x="4510094" y="3395154"/>
            <a:ext cx="1765856" cy="432000"/>
          </a:xfrm>
          <a:prstGeom prst="rect">
            <a:avLst/>
          </a:prstGeom>
        </p:spPr>
      </p:pic>
      <p:pic>
        <p:nvPicPr>
          <p:cNvPr id="64" name="Picture 63"/>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rot="5400000">
            <a:off x="6324714" y="2774154"/>
            <a:ext cx="1324800" cy="1242000"/>
          </a:xfrm>
          <a:prstGeom prst="rect">
            <a:avLst/>
          </a:prstGeom>
        </p:spPr>
      </p:pic>
      <p:pic>
        <p:nvPicPr>
          <p:cNvPr id="65" name="Picture 64"/>
          <p:cNvPicPr>
            <a:picLocks noChangeAspect="1"/>
          </p:cNvPicPr>
          <p:nvPr/>
        </p:nvPicPr>
        <p:blipFill rotWithShape="1">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2380539" y="4221300"/>
            <a:ext cx="1281674" cy="1302611"/>
          </a:xfrm>
          <a:prstGeom prst="rect">
            <a:avLst/>
          </a:prstGeom>
        </p:spPr>
      </p:pic>
      <p:pic>
        <p:nvPicPr>
          <p:cNvPr id="66" name="Picture 65"/>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1613563" y="3177666"/>
            <a:ext cx="2977721" cy="987400"/>
          </a:xfrm>
          <a:prstGeom prst="rect">
            <a:avLst/>
          </a:prstGeom>
        </p:spPr>
      </p:pic>
      <p:grpSp>
        <p:nvGrpSpPr>
          <p:cNvPr id="67" name="Group 66"/>
          <p:cNvGrpSpPr/>
          <p:nvPr/>
        </p:nvGrpSpPr>
        <p:grpSpPr>
          <a:xfrm>
            <a:off x="6358846" y="4165066"/>
            <a:ext cx="972370" cy="1296000"/>
            <a:chOff x="5500016" y="4578180"/>
            <a:chExt cx="1296493" cy="1296000"/>
          </a:xfrm>
          <a:solidFill>
            <a:schemeClr val="bg2"/>
          </a:solidFill>
        </p:grpSpPr>
        <p:sp>
          <p:nvSpPr>
            <p:cNvPr id="112" name="Rectangle 111"/>
            <p:cNvSpPr/>
            <p:nvPr/>
          </p:nvSpPr>
          <p:spPr>
            <a:xfrm>
              <a:off x="5500016" y="4578180"/>
              <a:ext cx="1296493" cy="1296000"/>
            </a:xfrm>
            <a:prstGeom prst="rect">
              <a:avLst/>
            </a:prstGeom>
            <a:grpFill/>
            <a:ln w="19050">
              <a:solidFill>
                <a:schemeClr val="tx2"/>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sz="800"/>
            </a:p>
          </p:txBody>
        </p:sp>
        <p:pic>
          <p:nvPicPr>
            <p:cNvPr id="113" name="Picture 112"/>
            <p:cNvPicPr>
              <a:picLocks noChangeAspect="1"/>
            </p:cNvPicPr>
            <p:nvPr/>
          </p:nvPicPr>
          <p:blipFill rotWithShape="1">
            <a:blip r:embed="rId7" cstate="print">
              <a:duotone>
                <a:schemeClr val="bg2">
                  <a:shade val="45000"/>
                  <a:satMod val="135000"/>
                </a:schemeClr>
                <a:prstClr val="white"/>
              </a:duotone>
              <a:extLst>
                <a:ext uri="{28A0092B-C50C-407E-A947-70E740481C1C}">
                  <a14:useLocalDpi xmlns:a14="http://schemas.microsoft.com/office/drawing/2010/main"/>
                </a:ext>
              </a:extLst>
            </a:blip>
            <a:srcRect/>
            <a:stretch/>
          </p:blipFill>
          <p:spPr>
            <a:xfrm>
              <a:off x="5914161" y="4699151"/>
              <a:ext cx="242059" cy="242059"/>
            </a:xfrm>
            <a:prstGeom prst="rect">
              <a:avLst/>
            </a:prstGeom>
            <a:grpFill/>
          </p:spPr>
        </p:pic>
        <p:pic>
          <p:nvPicPr>
            <p:cNvPr id="114" name="Picture 113"/>
            <p:cNvPicPr>
              <a:picLocks noChangeAspect="1"/>
            </p:cNvPicPr>
            <p:nvPr/>
          </p:nvPicPr>
          <p:blipFill rotWithShape="1">
            <a:blip r:embed="rId7" cstate="print">
              <a:duotone>
                <a:schemeClr val="bg2">
                  <a:shade val="45000"/>
                  <a:satMod val="135000"/>
                </a:schemeClr>
                <a:prstClr val="white"/>
              </a:duotone>
              <a:extLst>
                <a:ext uri="{28A0092B-C50C-407E-A947-70E740481C1C}">
                  <a14:useLocalDpi xmlns:a14="http://schemas.microsoft.com/office/drawing/2010/main"/>
                </a:ext>
              </a:extLst>
            </a:blip>
            <a:srcRect/>
            <a:stretch/>
          </p:blipFill>
          <p:spPr>
            <a:xfrm>
              <a:off x="6202201" y="4699151"/>
              <a:ext cx="242059" cy="242059"/>
            </a:xfrm>
            <a:prstGeom prst="rect">
              <a:avLst/>
            </a:prstGeom>
            <a:grpFill/>
          </p:spPr>
        </p:pic>
        <p:pic>
          <p:nvPicPr>
            <p:cNvPr id="116" name="Picture 115"/>
            <p:cNvPicPr>
              <a:picLocks noChangeAspect="1"/>
            </p:cNvPicPr>
            <p:nvPr/>
          </p:nvPicPr>
          <p:blipFill rotWithShape="1">
            <a:blip r:embed="rId7" cstate="print">
              <a:duotone>
                <a:schemeClr val="bg2">
                  <a:shade val="45000"/>
                  <a:satMod val="135000"/>
                </a:schemeClr>
                <a:prstClr val="white"/>
              </a:duotone>
              <a:extLst>
                <a:ext uri="{28A0092B-C50C-407E-A947-70E740481C1C}">
                  <a14:useLocalDpi xmlns:a14="http://schemas.microsoft.com/office/drawing/2010/main"/>
                </a:ext>
              </a:extLst>
            </a:blip>
            <a:srcRect/>
            <a:stretch/>
          </p:blipFill>
          <p:spPr>
            <a:xfrm>
              <a:off x="6490241" y="4699151"/>
              <a:ext cx="242059" cy="242059"/>
            </a:xfrm>
            <a:prstGeom prst="rect">
              <a:avLst/>
            </a:prstGeom>
            <a:grpFill/>
          </p:spPr>
        </p:pic>
        <p:pic>
          <p:nvPicPr>
            <p:cNvPr id="117" name="Picture 116"/>
            <p:cNvPicPr>
              <a:picLocks noChangeAspect="1"/>
            </p:cNvPicPr>
            <p:nvPr/>
          </p:nvPicPr>
          <p:blipFill rotWithShape="1">
            <a:blip r:embed="rId7" cstate="print">
              <a:duotone>
                <a:schemeClr val="bg2">
                  <a:shade val="45000"/>
                  <a:satMod val="135000"/>
                </a:schemeClr>
                <a:prstClr val="white"/>
              </a:duotone>
              <a:extLst>
                <a:ext uri="{28A0092B-C50C-407E-A947-70E740481C1C}">
                  <a14:useLocalDpi xmlns:a14="http://schemas.microsoft.com/office/drawing/2010/main"/>
                </a:ext>
              </a:extLst>
            </a:blip>
            <a:srcRect/>
            <a:stretch/>
          </p:blipFill>
          <p:spPr>
            <a:xfrm>
              <a:off x="5914161" y="4987191"/>
              <a:ext cx="242059" cy="242059"/>
            </a:xfrm>
            <a:prstGeom prst="rect">
              <a:avLst/>
            </a:prstGeom>
            <a:grpFill/>
          </p:spPr>
        </p:pic>
        <p:pic>
          <p:nvPicPr>
            <p:cNvPr id="118" name="Picture 117"/>
            <p:cNvPicPr>
              <a:picLocks noChangeAspect="1"/>
            </p:cNvPicPr>
            <p:nvPr/>
          </p:nvPicPr>
          <p:blipFill rotWithShape="1">
            <a:blip r:embed="rId7" cstate="print">
              <a:duotone>
                <a:schemeClr val="bg2">
                  <a:shade val="45000"/>
                  <a:satMod val="135000"/>
                </a:schemeClr>
                <a:prstClr val="white"/>
              </a:duotone>
              <a:extLst>
                <a:ext uri="{28A0092B-C50C-407E-A947-70E740481C1C}">
                  <a14:useLocalDpi xmlns:a14="http://schemas.microsoft.com/office/drawing/2010/main"/>
                </a:ext>
              </a:extLst>
            </a:blip>
            <a:srcRect/>
            <a:stretch/>
          </p:blipFill>
          <p:spPr>
            <a:xfrm>
              <a:off x="6202201" y="4987191"/>
              <a:ext cx="242059" cy="242059"/>
            </a:xfrm>
            <a:prstGeom prst="rect">
              <a:avLst/>
            </a:prstGeom>
            <a:grpFill/>
          </p:spPr>
        </p:pic>
        <p:pic>
          <p:nvPicPr>
            <p:cNvPr id="119" name="Picture 118"/>
            <p:cNvPicPr>
              <a:picLocks noChangeAspect="1"/>
            </p:cNvPicPr>
            <p:nvPr/>
          </p:nvPicPr>
          <p:blipFill rotWithShape="1">
            <a:blip r:embed="rId7" cstate="print">
              <a:duotone>
                <a:schemeClr val="bg2">
                  <a:shade val="45000"/>
                  <a:satMod val="135000"/>
                </a:schemeClr>
                <a:prstClr val="white"/>
              </a:duotone>
              <a:extLst>
                <a:ext uri="{28A0092B-C50C-407E-A947-70E740481C1C}">
                  <a14:useLocalDpi xmlns:a14="http://schemas.microsoft.com/office/drawing/2010/main"/>
                </a:ext>
              </a:extLst>
            </a:blip>
            <a:srcRect/>
            <a:stretch/>
          </p:blipFill>
          <p:spPr>
            <a:xfrm>
              <a:off x="6490241" y="4987191"/>
              <a:ext cx="242059" cy="242059"/>
            </a:xfrm>
            <a:prstGeom prst="rect">
              <a:avLst/>
            </a:prstGeom>
            <a:grpFill/>
          </p:spPr>
        </p:pic>
        <p:pic>
          <p:nvPicPr>
            <p:cNvPr id="120" name="Picture 119"/>
            <p:cNvPicPr>
              <a:picLocks noChangeAspect="1"/>
            </p:cNvPicPr>
            <p:nvPr/>
          </p:nvPicPr>
          <p:blipFill rotWithShape="1">
            <a:blip r:embed="rId7" cstate="print">
              <a:duotone>
                <a:schemeClr val="bg2">
                  <a:shade val="45000"/>
                  <a:satMod val="135000"/>
                </a:schemeClr>
                <a:prstClr val="white"/>
              </a:duotone>
              <a:extLst>
                <a:ext uri="{28A0092B-C50C-407E-A947-70E740481C1C}">
                  <a14:useLocalDpi xmlns:a14="http://schemas.microsoft.com/office/drawing/2010/main"/>
                </a:ext>
              </a:extLst>
            </a:blip>
            <a:srcRect/>
            <a:stretch/>
          </p:blipFill>
          <p:spPr>
            <a:xfrm>
              <a:off x="5914161" y="5275231"/>
              <a:ext cx="242059" cy="242059"/>
            </a:xfrm>
            <a:prstGeom prst="rect">
              <a:avLst/>
            </a:prstGeom>
            <a:grpFill/>
          </p:spPr>
        </p:pic>
        <p:pic>
          <p:nvPicPr>
            <p:cNvPr id="121" name="Picture 120"/>
            <p:cNvPicPr>
              <a:picLocks noChangeAspect="1"/>
            </p:cNvPicPr>
            <p:nvPr/>
          </p:nvPicPr>
          <p:blipFill rotWithShape="1">
            <a:blip r:embed="rId7" cstate="print">
              <a:duotone>
                <a:schemeClr val="bg2">
                  <a:shade val="45000"/>
                  <a:satMod val="135000"/>
                </a:schemeClr>
                <a:prstClr val="white"/>
              </a:duotone>
              <a:extLst>
                <a:ext uri="{28A0092B-C50C-407E-A947-70E740481C1C}">
                  <a14:useLocalDpi xmlns:a14="http://schemas.microsoft.com/office/drawing/2010/main"/>
                </a:ext>
              </a:extLst>
            </a:blip>
            <a:srcRect/>
            <a:stretch/>
          </p:blipFill>
          <p:spPr>
            <a:xfrm>
              <a:off x="6202201" y="5275231"/>
              <a:ext cx="242059" cy="242059"/>
            </a:xfrm>
            <a:prstGeom prst="rect">
              <a:avLst/>
            </a:prstGeom>
            <a:grpFill/>
          </p:spPr>
        </p:pic>
        <p:pic>
          <p:nvPicPr>
            <p:cNvPr id="122" name="Picture 121"/>
            <p:cNvPicPr>
              <a:picLocks noChangeAspect="1"/>
            </p:cNvPicPr>
            <p:nvPr/>
          </p:nvPicPr>
          <p:blipFill rotWithShape="1">
            <a:blip r:embed="rId7" cstate="print">
              <a:duotone>
                <a:schemeClr val="bg2">
                  <a:shade val="45000"/>
                  <a:satMod val="135000"/>
                </a:schemeClr>
                <a:prstClr val="white"/>
              </a:duotone>
              <a:extLst>
                <a:ext uri="{28A0092B-C50C-407E-A947-70E740481C1C}">
                  <a14:useLocalDpi xmlns:a14="http://schemas.microsoft.com/office/drawing/2010/main"/>
                </a:ext>
              </a:extLst>
            </a:blip>
            <a:srcRect/>
            <a:stretch/>
          </p:blipFill>
          <p:spPr>
            <a:xfrm>
              <a:off x="6490241" y="5275231"/>
              <a:ext cx="242059" cy="242059"/>
            </a:xfrm>
            <a:prstGeom prst="rect">
              <a:avLst/>
            </a:prstGeom>
            <a:grpFill/>
          </p:spPr>
        </p:pic>
        <p:pic>
          <p:nvPicPr>
            <p:cNvPr id="123" name="Picture 122"/>
            <p:cNvPicPr>
              <a:picLocks noChangeAspect="1"/>
            </p:cNvPicPr>
            <p:nvPr/>
          </p:nvPicPr>
          <p:blipFill rotWithShape="1">
            <a:blip r:embed="rId7" cstate="print">
              <a:duotone>
                <a:schemeClr val="bg2">
                  <a:shade val="45000"/>
                  <a:satMod val="135000"/>
                </a:schemeClr>
                <a:prstClr val="white"/>
              </a:duotone>
              <a:extLst>
                <a:ext uri="{28A0092B-C50C-407E-A947-70E740481C1C}">
                  <a14:useLocalDpi xmlns:a14="http://schemas.microsoft.com/office/drawing/2010/main"/>
                </a:ext>
              </a:extLst>
            </a:blip>
            <a:srcRect/>
            <a:stretch/>
          </p:blipFill>
          <p:spPr>
            <a:xfrm>
              <a:off x="5914161" y="5563271"/>
              <a:ext cx="242059" cy="242059"/>
            </a:xfrm>
            <a:prstGeom prst="rect">
              <a:avLst/>
            </a:prstGeom>
            <a:grpFill/>
          </p:spPr>
        </p:pic>
        <p:pic>
          <p:nvPicPr>
            <p:cNvPr id="124" name="Picture 123"/>
            <p:cNvPicPr>
              <a:picLocks noChangeAspect="1"/>
            </p:cNvPicPr>
            <p:nvPr/>
          </p:nvPicPr>
          <p:blipFill rotWithShape="1">
            <a:blip r:embed="rId7" cstate="print">
              <a:duotone>
                <a:schemeClr val="bg2">
                  <a:shade val="45000"/>
                  <a:satMod val="135000"/>
                </a:schemeClr>
                <a:prstClr val="white"/>
              </a:duotone>
              <a:extLst>
                <a:ext uri="{28A0092B-C50C-407E-A947-70E740481C1C}">
                  <a14:useLocalDpi xmlns:a14="http://schemas.microsoft.com/office/drawing/2010/main"/>
                </a:ext>
              </a:extLst>
            </a:blip>
            <a:srcRect/>
            <a:stretch/>
          </p:blipFill>
          <p:spPr>
            <a:xfrm>
              <a:off x="6202201" y="5563271"/>
              <a:ext cx="242059" cy="242059"/>
            </a:xfrm>
            <a:prstGeom prst="rect">
              <a:avLst/>
            </a:prstGeom>
            <a:grpFill/>
          </p:spPr>
        </p:pic>
        <p:pic>
          <p:nvPicPr>
            <p:cNvPr id="125" name="Picture 124"/>
            <p:cNvPicPr>
              <a:picLocks noChangeAspect="1"/>
            </p:cNvPicPr>
            <p:nvPr/>
          </p:nvPicPr>
          <p:blipFill rotWithShape="1">
            <a:blip r:embed="rId7" cstate="print">
              <a:duotone>
                <a:schemeClr val="bg2">
                  <a:shade val="45000"/>
                  <a:satMod val="135000"/>
                </a:schemeClr>
                <a:prstClr val="white"/>
              </a:duotone>
              <a:extLst>
                <a:ext uri="{28A0092B-C50C-407E-A947-70E740481C1C}">
                  <a14:useLocalDpi xmlns:a14="http://schemas.microsoft.com/office/drawing/2010/main"/>
                </a:ext>
              </a:extLst>
            </a:blip>
            <a:srcRect/>
            <a:stretch/>
          </p:blipFill>
          <p:spPr>
            <a:xfrm>
              <a:off x="6490241" y="5563271"/>
              <a:ext cx="242059" cy="242059"/>
            </a:xfrm>
            <a:prstGeom prst="rect">
              <a:avLst/>
            </a:prstGeom>
            <a:grpFill/>
          </p:spPr>
        </p:pic>
        <p:pic>
          <p:nvPicPr>
            <p:cNvPr id="126" name="Picture 125"/>
            <p:cNvPicPr>
              <a:picLocks noChangeAspect="1"/>
            </p:cNvPicPr>
            <p:nvPr/>
          </p:nvPicPr>
          <p:blipFill rotWithShape="1">
            <a:blip r:embed="rId7" cstate="print">
              <a:duotone>
                <a:schemeClr val="bg2">
                  <a:shade val="45000"/>
                  <a:satMod val="135000"/>
                </a:schemeClr>
                <a:prstClr val="white"/>
              </a:duotone>
              <a:extLst>
                <a:ext uri="{28A0092B-C50C-407E-A947-70E740481C1C}">
                  <a14:useLocalDpi xmlns:a14="http://schemas.microsoft.com/office/drawing/2010/main"/>
                </a:ext>
              </a:extLst>
            </a:blip>
            <a:srcRect/>
            <a:stretch/>
          </p:blipFill>
          <p:spPr>
            <a:xfrm>
              <a:off x="5626121" y="4699151"/>
              <a:ext cx="242059" cy="242059"/>
            </a:xfrm>
            <a:prstGeom prst="rect">
              <a:avLst/>
            </a:prstGeom>
            <a:grpFill/>
          </p:spPr>
        </p:pic>
        <p:pic>
          <p:nvPicPr>
            <p:cNvPr id="127" name="Picture 126"/>
            <p:cNvPicPr>
              <a:picLocks noChangeAspect="1"/>
            </p:cNvPicPr>
            <p:nvPr/>
          </p:nvPicPr>
          <p:blipFill rotWithShape="1">
            <a:blip r:embed="rId7" cstate="print">
              <a:duotone>
                <a:schemeClr val="bg2">
                  <a:shade val="45000"/>
                  <a:satMod val="135000"/>
                </a:schemeClr>
                <a:prstClr val="white"/>
              </a:duotone>
              <a:extLst>
                <a:ext uri="{28A0092B-C50C-407E-A947-70E740481C1C}">
                  <a14:useLocalDpi xmlns:a14="http://schemas.microsoft.com/office/drawing/2010/main"/>
                </a:ext>
              </a:extLst>
            </a:blip>
            <a:srcRect/>
            <a:stretch/>
          </p:blipFill>
          <p:spPr>
            <a:xfrm>
              <a:off x="5626121" y="4987191"/>
              <a:ext cx="242059" cy="242059"/>
            </a:xfrm>
            <a:prstGeom prst="rect">
              <a:avLst/>
            </a:prstGeom>
            <a:grpFill/>
          </p:spPr>
        </p:pic>
        <p:pic>
          <p:nvPicPr>
            <p:cNvPr id="128" name="Picture 127"/>
            <p:cNvPicPr>
              <a:picLocks noChangeAspect="1"/>
            </p:cNvPicPr>
            <p:nvPr/>
          </p:nvPicPr>
          <p:blipFill rotWithShape="1">
            <a:blip r:embed="rId7" cstate="print">
              <a:duotone>
                <a:schemeClr val="bg2">
                  <a:shade val="45000"/>
                  <a:satMod val="135000"/>
                </a:schemeClr>
                <a:prstClr val="white"/>
              </a:duotone>
              <a:extLst>
                <a:ext uri="{28A0092B-C50C-407E-A947-70E740481C1C}">
                  <a14:useLocalDpi xmlns:a14="http://schemas.microsoft.com/office/drawing/2010/main"/>
                </a:ext>
              </a:extLst>
            </a:blip>
            <a:srcRect/>
            <a:stretch/>
          </p:blipFill>
          <p:spPr>
            <a:xfrm>
              <a:off x="5626121" y="5275231"/>
              <a:ext cx="242059" cy="242059"/>
            </a:xfrm>
            <a:prstGeom prst="rect">
              <a:avLst/>
            </a:prstGeom>
            <a:grpFill/>
          </p:spPr>
        </p:pic>
        <p:pic>
          <p:nvPicPr>
            <p:cNvPr id="129" name="Picture 128"/>
            <p:cNvPicPr>
              <a:picLocks noChangeAspect="1"/>
            </p:cNvPicPr>
            <p:nvPr/>
          </p:nvPicPr>
          <p:blipFill rotWithShape="1">
            <a:blip r:embed="rId7" cstate="print">
              <a:duotone>
                <a:schemeClr val="bg2">
                  <a:shade val="45000"/>
                  <a:satMod val="135000"/>
                </a:schemeClr>
                <a:prstClr val="white"/>
              </a:duotone>
              <a:extLst>
                <a:ext uri="{28A0092B-C50C-407E-A947-70E740481C1C}">
                  <a14:useLocalDpi xmlns:a14="http://schemas.microsoft.com/office/drawing/2010/main"/>
                </a:ext>
              </a:extLst>
            </a:blip>
            <a:srcRect/>
            <a:stretch/>
          </p:blipFill>
          <p:spPr>
            <a:xfrm>
              <a:off x="5626121" y="5563271"/>
              <a:ext cx="242059" cy="242059"/>
            </a:xfrm>
            <a:prstGeom prst="rect">
              <a:avLst/>
            </a:prstGeom>
            <a:grpFill/>
          </p:spPr>
        </p:pic>
      </p:grpSp>
      <p:sp>
        <p:nvSpPr>
          <p:cNvPr id="68" name="TextBox 123"/>
          <p:cNvSpPr txBox="1"/>
          <p:nvPr/>
        </p:nvSpPr>
        <p:spPr>
          <a:xfrm>
            <a:off x="6306229" y="5384076"/>
            <a:ext cx="1119565" cy="461665"/>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b="1" dirty="0">
                <a:solidFill>
                  <a:srgbClr val="FF0000"/>
                </a:solidFill>
              </a:rPr>
              <a:t>Power </a:t>
            </a:r>
            <a:r>
              <a:rPr lang="en-US" sz="1200" b="1" dirty="0" smtClean="0">
                <a:solidFill>
                  <a:srgbClr val="FF0000"/>
                </a:solidFill>
              </a:rPr>
              <a:t>Board/ALICE</a:t>
            </a:r>
            <a:endParaRPr lang="en-US" sz="1200" b="1" dirty="0">
              <a:solidFill>
                <a:srgbClr val="FF0000"/>
              </a:solidFill>
            </a:endParaRPr>
          </a:p>
        </p:txBody>
      </p:sp>
      <p:sp>
        <p:nvSpPr>
          <p:cNvPr id="69" name="Rectangle 68"/>
          <p:cNvSpPr/>
          <p:nvPr/>
        </p:nvSpPr>
        <p:spPr>
          <a:xfrm>
            <a:off x="3878755" y="4659120"/>
            <a:ext cx="987827" cy="357656"/>
          </a:xfrm>
          <a:prstGeom prst="rect">
            <a:avLst/>
          </a:prstGeom>
          <a:noFill/>
          <a:ln>
            <a:solidFill>
              <a:srgbClr val="2445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sz="1050" dirty="0">
                <a:solidFill>
                  <a:schemeClr val="tx1"/>
                </a:solidFill>
              </a:rPr>
              <a:t>Filtering Capacitors</a:t>
            </a:r>
          </a:p>
        </p:txBody>
      </p:sp>
      <p:sp>
        <p:nvSpPr>
          <p:cNvPr id="70" name="TextBox 126"/>
          <p:cNvSpPr txBox="1"/>
          <p:nvPr/>
        </p:nvSpPr>
        <p:spPr>
          <a:xfrm>
            <a:off x="4789047" y="3831046"/>
            <a:ext cx="1286868" cy="461665"/>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dirty="0" err="1"/>
              <a:t>Samtec</a:t>
            </a:r>
            <a:r>
              <a:rPr lang="en-US" sz="1200" dirty="0"/>
              <a:t> </a:t>
            </a:r>
            <a:r>
              <a:rPr lang="en-US" sz="1200" dirty="0" err="1"/>
              <a:t>Twinax</a:t>
            </a:r>
            <a:r>
              <a:rPr lang="en-US" sz="1200" dirty="0"/>
              <a:t> “</a:t>
            </a:r>
            <a:r>
              <a:rPr lang="en-US" sz="1200" dirty="0" err="1"/>
              <a:t>FireFly</a:t>
            </a:r>
            <a:r>
              <a:rPr lang="en-US" sz="1200" dirty="0"/>
              <a:t>”</a:t>
            </a:r>
          </a:p>
        </p:txBody>
      </p:sp>
      <p:sp>
        <p:nvSpPr>
          <p:cNvPr id="71" name="TextBox 127"/>
          <p:cNvSpPr txBox="1"/>
          <p:nvPr/>
        </p:nvSpPr>
        <p:spPr>
          <a:xfrm>
            <a:off x="4510095" y="3012308"/>
            <a:ext cx="1796134" cy="43088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100" dirty="0"/>
              <a:t>9 Data (1.2Gbps)</a:t>
            </a:r>
          </a:p>
          <a:p>
            <a:r>
              <a:rPr lang="en-US" sz="1100" dirty="0"/>
              <a:t>1 Clock, 1 Control/Trigger</a:t>
            </a:r>
          </a:p>
        </p:txBody>
      </p:sp>
      <p:sp>
        <p:nvSpPr>
          <p:cNvPr id="72" name="Right Arrow 71"/>
          <p:cNvSpPr/>
          <p:nvPr/>
        </p:nvSpPr>
        <p:spPr>
          <a:xfrm rot="10800000">
            <a:off x="4901063" y="4710710"/>
            <a:ext cx="1405166" cy="215908"/>
          </a:xfrm>
          <a:prstGeom prst="rightArrow">
            <a:avLst/>
          </a:prstGeom>
          <a:solidFill>
            <a:srgbClr val="24459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73" name="TextBox 129"/>
          <p:cNvSpPr txBox="1"/>
          <p:nvPr/>
        </p:nvSpPr>
        <p:spPr>
          <a:xfrm>
            <a:off x="6366113" y="2124088"/>
            <a:ext cx="1017504" cy="76944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100" dirty="0"/>
              <a:t>Front End </a:t>
            </a:r>
            <a:r>
              <a:rPr lang="en-US" sz="1100" dirty="0" smtClean="0"/>
              <a:t>Electronics</a:t>
            </a:r>
          </a:p>
          <a:p>
            <a:r>
              <a:rPr lang="en-US" sz="1100" b="1" dirty="0" smtClean="0">
                <a:solidFill>
                  <a:srgbClr val="FF0000"/>
                </a:solidFill>
              </a:rPr>
              <a:t>Readout Unit/ALICE</a:t>
            </a:r>
            <a:endParaRPr lang="en-US" sz="1100" b="1" dirty="0">
              <a:solidFill>
                <a:srgbClr val="FF0000"/>
              </a:solidFill>
            </a:endParaRPr>
          </a:p>
        </p:txBody>
      </p:sp>
      <p:sp>
        <p:nvSpPr>
          <p:cNvPr id="74" name="TextBox 130"/>
          <p:cNvSpPr txBox="1"/>
          <p:nvPr/>
        </p:nvSpPr>
        <p:spPr>
          <a:xfrm>
            <a:off x="5111966" y="4867911"/>
            <a:ext cx="1072822" cy="461665"/>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t>Regulated Power</a:t>
            </a:r>
          </a:p>
        </p:txBody>
      </p:sp>
      <p:sp>
        <p:nvSpPr>
          <p:cNvPr id="75" name="TextBox 131"/>
          <p:cNvSpPr txBox="1"/>
          <p:nvPr/>
        </p:nvSpPr>
        <p:spPr>
          <a:xfrm>
            <a:off x="9285532" y="3843131"/>
            <a:ext cx="1113371" cy="64633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t>Back End </a:t>
            </a:r>
            <a:r>
              <a:rPr lang="en-US" sz="1200" dirty="0" smtClean="0"/>
              <a:t>Electronics</a:t>
            </a:r>
          </a:p>
          <a:p>
            <a:pPr algn="ctr"/>
            <a:r>
              <a:rPr lang="en-US" sz="1200" b="1" dirty="0" smtClean="0">
                <a:solidFill>
                  <a:srgbClr val="FF0000"/>
                </a:solidFill>
              </a:rPr>
              <a:t>FELIX/ATLAS</a:t>
            </a:r>
            <a:endParaRPr lang="en-US" sz="1200" b="1" dirty="0">
              <a:solidFill>
                <a:srgbClr val="FF0000"/>
              </a:solidFill>
            </a:endParaRPr>
          </a:p>
        </p:txBody>
      </p:sp>
      <p:sp>
        <p:nvSpPr>
          <p:cNvPr id="76" name="Right Arrow 75"/>
          <p:cNvSpPr/>
          <p:nvPr/>
        </p:nvSpPr>
        <p:spPr>
          <a:xfrm>
            <a:off x="7756800" y="3324818"/>
            <a:ext cx="1320971" cy="432000"/>
          </a:xfrm>
          <a:prstGeom prs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sz="900" dirty="0">
                <a:solidFill>
                  <a:schemeClr val="tx1"/>
                </a:solidFill>
                <a:latin typeface="Calibri Light" panose="020F0302020204030204" pitchFamily="34" charset="0"/>
              </a:rPr>
              <a:t>Data (9.6 Gb/s max)</a:t>
            </a:r>
          </a:p>
        </p:txBody>
      </p:sp>
      <p:sp>
        <p:nvSpPr>
          <p:cNvPr id="77" name="Left-Right Arrow 76"/>
          <p:cNvSpPr/>
          <p:nvPr/>
        </p:nvSpPr>
        <p:spPr>
          <a:xfrm>
            <a:off x="7756800" y="2892818"/>
            <a:ext cx="1320970" cy="432000"/>
          </a:xfrm>
          <a:prstGeom prst="leftRightArrow">
            <a:avLst/>
          </a:prstGeom>
          <a:solidFill>
            <a:srgbClr val="F296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sz="900" b="1" dirty="0">
                <a:solidFill>
                  <a:schemeClr val="tx1"/>
                </a:solidFill>
                <a:latin typeface="Calibri Light" panose="020F0302020204030204" pitchFamily="34" charset="0"/>
              </a:rPr>
              <a:t>Control</a:t>
            </a:r>
          </a:p>
        </p:txBody>
      </p:sp>
      <p:sp>
        <p:nvSpPr>
          <p:cNvPr id="78" name="Left Arrow 77"/>
          <p:cNvSpPr/>
          <p:nvPr/>
        </p:nvSpPr>
        <p:spPr>
          <a:xfrm>
            <a:off x="7756801" y="3627130"/>
            <a:ext cx="1305253" cy="432000"/>
          </a:xfrm>
          <a:prstGeom prst="leftArrow">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sz="1000" b="1" dirty="0">
                <a:solidFill>
                  <a:schemeClr val="bg1"/>
                </a:solidFill>
                <a:latin typeface="Calibri Light" panose="020F0302020204030204" pitchFamily="34" charset="0"/>
              </a:rPr>
              <a:t>Trigger</a:t>
            </a:r>
          </a:p>
        </p:txBody>
      </p:sp>
      <p:sp>
        <p:nvSpPr>
          <p:cNvPr id="79" name="TextBox 142"/>
          <p:cNvSpPr txBox="1"/>
          <p:nvPr/>
        </p:nvSpPr>
        <p:spPr>
          <a:xfrm>
            <a:off x="1613557" y="4433714"/>
            <a:ext cx="840844" cy="461665"/>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dirty="0" err="1"/>
              <a:t>Alpide</a:t>
            </a:r>
            <a:r>
              <a:rPr lang="en-US" sz="1200" dirty="0"/>
              <a:t> Sensors</a:t>
            </a:r>
          </a:p>
        </p:txBody>
      </p:sp>
      <p:cxnSp>
        <p:nvCxnSpPr>
          <p:cNvPr id="80" name="Straight Arrow Connector 79"/>
          <p:cNvCxnSpPr>
            <a:stCxn id="79" idx="0"/>
          </p:cNvCxnSpPr>
          <p:nvPr/>
        </p:nvCxnSpPr>
        <p:spPr>
          <a:xfrm flipH="1" flipV="1">
            <a:off x="1834593" y="3698245"/>
            <a:ext cx="199387" cy="735469"/>
          </a:xfrm>
          <a:prstGeom prst="straightConnector1">
            <a:avLst/>
          </a:prstGeom>
          <a:ln>
            <a:solidFill>
              <a:srgbClr val="24459C"/>
            </a:solidFill>
            <a:tailEnd type="triangle"/>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a:stCxn id="79" idx="0"/>
          </p:cNvCxnSpPr>
          <p:nvPr/>
        </p:nvCxnSpPr>
        <p:spPr>
          <a:xfrm flipV="1">
            <a:off x="2033980" y="3698245"/>
            <a:ext cx="16901" cy="735469"/>
          </a:xfrm>
          <a:prstGeom prst="straightConnector1">
            <a:avLst/>
          </a:prstGeom>
          <a:ln>
            <a:solidFill>
              <a:srgbClr val="24459C"/>
            </a:solidFill>
            <a:tailEnd type="triangle"/>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a:stCxn id="79" idx="2"/>
          </p:cNvCxnSpPr>
          <p:nvPr/>
        </p:nvCxnSpPr>
        <p:spPr>
          <a:xfrm flipV="1">
            <a:off x="2033979" y="4816142"/>
            <a:ext cx="591276" cy="79236"/>
          </a:xfrm>
          <a:prstGeom prst="straightConnector1">
            <a:avLst/>
          </a:prstGeom>
          <a:ln>
            <a:solidFill>
              <a:srgbClr val="24459C"/>
            </a:solidFill>
            <a:tailEnd type="triangle"/>
          </a:ln>
        </p:spPr>
        <p:style>
          <a:lnRef idx="1">
            <a:schemeClr val="accent1"/>
          </a:lnRef>
          <a:fillRef idx="0">
            <a:schemeClr val="accent1"/>
          </a:fillRef>
          <a:effectRef idx="0">
            <a:schemeClr val="accent1"/>
          </a:effectRef>
          <a:fontRef idx="minor">
            <a:schemeClr val="tx1"/>
          </a:fontRef>
        </p:style>
      </p:cxnSp>
      <p:sp>
        <p:nvSpPr>
          <p:cNvPr id="83" name="TextBox 149"/>
          <p:cNvSpPr txBox="1"/>
          <p:nvPr/>
        </p:nvSpPr>
        <p:spPr>
          <a:xfrm>
            <a:off x="2751231" y="4251102"/>
            <a:ext cx="452176" cy="276999"/>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dirty="0"/>
              <a:t>FPC</a:t>
            </a:r>
          </a:p>
        </p:txBody>
      </p:sp>
      <p:sp>
        <p:nvSpPr>
          <p:cNvPr id="84" name="TextBox 152"/>
          <p:cNvSpPr txBox="1"/>
          <p:nvPr/>
        </p:nvSpPr>
        <p:spPr>
          <a:xfrm>
            <a:off x="2933205" y="4926622"/>
            <a:ext cx="723482" cy="461665"/>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dirty="0"/>
              <a:t>Cold Plate</a:t>
            </a:r>
          </a:p>
        </p:txBody>
      </p:sp>
      <p:cxnSp>
        <p:nvCxnSpPr>
          <p:cNvPr id="85" name="Elbow Connector 84"/>
          <p:cNvCxnSpPr>
            <a:stCxn id="69" idx="0"/>
          </p:cNvCxnSpPr>
          <p:nvPr/>
        </p:nvCxnSpPr>
        <p:spPr>
          <a:xfrm rot="16200000" flipV="1">
            <a:off x="3823003" y="4109455"/>
            <a:ext cx="373078" cy="726252"/>
          </a:xfrm>
          <a:prstGeom prst="bentConnector2">
            <a:avLst/>
          </a:prstGeom>
          <a:ln w="28575">
            <a:solidFill>
              <a:srgbClr val="24459C"/>
            </a:solidFill>
            <a:tailEnd type="triangle"/>
          </a:ln>
        </p:spPr>
        <p:style>
          <a:lnRef idx="1">
            <a:schemeClr val="accent1"/>
          </a:lnRef>
          <a:fillRef idx="0">
            <a:schemeClr val="accent1"/>
          </a:fillRef>
          <a:effectRef idx="0">
            <a:schemeClr val="accent1"/>
          </a:effectRef>
          <a:fontRef idx="minor">
            <a:schemeClr val="tx1"/>
          </a:fontRef>
        </p:style>
      </p:cxnSp>
      <p:sp>
        <p:nvSpPr>
          <p:cNvPr id="86" name="TextBox 157"/>
          <p:cNvSpPr txBox="1"/>
          <p:nvPr/>
        </p:nvSpPr>
        <p:spPr>
          <a:xfrm>
            <a:off x="6358846" y="4700081"/>
            <a:ext cx="972370" cy="276999"/>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dirty="0"/>
              <a:t>regulators</a:t>
            </a:r>
          </a:p>
        </p:txBody>
      </p:sp>
      <p:cxnSp>
        <p:nvCxnSpPr>
          <p:cNvPr id="87" name="Straight Arrow Connector 86"/>
          <p:cNvCxnSpPr>
            <a:endCxn id="112" idx="0"/>
          </p:cNvCxnSpPr>
          <p:nvPr/>
        </p:nvCxnSpPr>
        <p:spPr>
          <a:xfrm>
            <a:off x="6845032" y="3969543"/>
            <a:ext cx="1" cy="195527"/>
          </a:xfrm>
          <a:prstGeom prst="straightConnector1">
            <a:avLst/>
          </a:prstGeom>
          <a:ln>
            <a:solidFill>
              <a:schemeClr val="accent2"/>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88" name="TextBox 161"/>
          <p:cNvSpPr txBox="1"/>
          <p:nvPr/>
        </p:nvSpPr>
        <p:spPr>
          <a:xfrm>
            <a:off x="3662218" y="4234461"/>
            <a:ext cx="766685" cy="276999"/>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dirty="0"/>
              <a:t>Power</a:t>
            </a:r>
          </a:p>
        </p:txBody>
      </p:sp>
      <p:sp>
        <p:nvSpPr>
          <p:cNvPr id="89" name="Left Brace 88"/>
          <p:cNvSpPr/>
          <p:nvPr/>
        </p:nvSpPr>
        <p:spPr>
          <a:xfrm rot="5400000">
            <a:off x="5244347" y="1953487"/>
            <a:ext cx="327635" cy="1796133"/>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a:p>
        </p:txBody>
      </p:sp>
      <p:sp>
        <p:nvSpPr>
          <p:cNvPr id="90" name="TextBox 163"/>
          <p:cNvSpPr txBox="1"/>
          <p:nvPr/>
        </p:nvSpPr>
        <p:spPr>
          <a:xfrm>
            <a:off x="5098132" y="2388620"/>
            <a:ext cx="664035" cy="276999"/>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dirty="0"/>
              <a:t>5-10 m</a:t>
            </a:r>
          </a:p>
        </p:txBody>
      </p:sp>
      <p:sp>
        <p:nvSpPr>
          <p:cNvPr id="91" name="TextBox 166"/>
          <p:cNvSpPr txBox="1"/>
          <p:nvPr/>
        </p:nvSpPr>
        <p:spPr>
          <a:xfrm>
            <a:off x="7740899" y="2636977"/>
            <a:ext cx="1263369" cy="25391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50" dirty="0"/>
              <a:t>GBT Optical Links</a:t>
            </a:r>
          </a:p>
        </p:txBody>
      </p:sp>
      <p:sp>
        <p:nvSpPr>
          <p:cNvPr id="92" name="TextBox 167"/>
          <p:cNvSpPr txBox="1"/>
          <p:nvPr/>
        </p:nvSpPr>
        <p:spPr>
          <a:xfrm>
            <a:off x="2033979" y="2892822"/>
            <a:ext cx="1357550" cy="276999"/>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dirty="0"/>
              <a:t>9-sensor Stave</a:t>
            </a:r>
          </a:p>
        </p:txBody>
      </p:sp>
      <p:sp>
        <p:nvSpPr>
          <p:cNvPr id="96" name="Rectangle 95"/>
          <p:cNvSpPr/>
          <p:nvPr/>
        </p:nvSpPr>
        <p:spPr>
          <a:xfrm>
            <a:off x="8906918" y="1404139"/>
            <a:ext cx="1489627" cy="432000"/>
          </a:xfrm>
          <a:prstGeom prst="rect">
            <a:avLst/>
          </a:prstGeom>
          <a:noFill/>
          <a:ln w="19050">
            <a:solidFill>
              <a:srgbClr val="FF00FF"/>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err="1">
                <a:latin typeface="Calibri Light" panose="020F0302020204030204" pitchFamily="34" charset="0"/>
              </a:rPr>
              <a:t>sPHENIX</a:t>
            </a:r>
            <a:r>
              <a:rPr lang="en-US" sz="1200" dirty="0">
                <a:latin typeface="Calibri Light" panose="020F0302020204030204" pitchFamily="34" charset="0"/>
              </a:rPr>
              <a:t> GL-1 &amp; GTM</a:t>
            </a:r>
          </a:p>
        </p:txBody>
      </p:sp>
      <p:sp>
        <p:nvSpPr>
          <p:cNvPr id="97" name="Rectangle 96"/>
          <p:cNvSpPr/>
          <p:nvPr/>
        </p:nvSpPr>
        <p:spPr>
          <a:xfrm rot="16200000">
            <a:off x="9470701" y="2232415"/>
            <a:ext cx="576081" cy="432000"/>
          </a:xfrm>
          <a:prstGeom prst="rect">
            <a:avLst/>
          </a:prstGeom>
          <a:noFill/>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latin typeface="Calibri Light" panose="020F0302020204030204" pitchFamily="34" charset="0"/>
              </a:rPr>
              <a:t>DCS</a:t>
            </a:r>
          </a:p>
        </p:txBody>
      </p:sp>
      <p:cxnSp>
        <p:nvCxnSpPr>
          <p:cNvPr id="98" name="Straight Arrow Connector 97"/>
          <p:cNvCxnSpPr/>
          <p:nvPr/>
        </p:nvCxnSpPr>
        <p:spPr>
          <a:xfrm>
            <a:off x="7343761" y="2448417"/>
            <a:ext cx="0" cy="335595"/>
          </a:xfrm>
          <a:prstGeom prst="straightConnector1">
            <a:avLst/>
          </a:prstGeom>
          <a:ln w="12700">
            <a:solidFill>
              <a:schemeClr val="tx1"/>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9" name="Straight Arrow Connector 98"/>
          <p:cNvCxnSpPr>
            <a:endCxn id="97" idx="0"/>
          </p:cNvCxnSpPr>
          <p:nvPr/>
        </p:nvCxnSpPr>
        <p:spPr>
          <a:xfrm flipV="1">
            <a:off x="7343761" y="2448415"/>
            <a:ext cx="2198980" cy="5122"/>
          </a:xfrm>
          <a:prstGeom prst="straightConnector1">
            <a:avLst/>
          </a:prstGeom>
          <a:ln w="12700">
            <a:solidFill>
              <a:schemeClr val="tx1"/>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00" name="TextBox 66"/>
          <p:cNvSpPr txBox="1"/>
          <p:nvPr/>
        </p:nvSpPr>
        <p:spPr>
          <a:xfrm>
            <a:off x="8477704" y="2237508"/>
            <a:ext cx="792109" cy="210909"/>
          </a:xfrm>
          <a:prstGeom prst="rect">
            <a:avLst/>
          </a:prstGeom>
          <a:noFill/>
        </p:spPr>
        <p:txBody>
          <a:bodyPr wrap="none" tIns="36000" bIns="36000" rtlCol="0"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dirty="0">
                <a:solidFill>
                  <a:schemeClr val="tx2"/>
                </a:solidFill>
                <a:latin typeface="Calibri Light" panose="020F0302020204030204" pitchFamily="34" charset="0"/>
              </a:rPr>
              <a:t>CAN bus</a:t>
            </a:r>
          </a:p>
        </p:txBody>
      </p:sp>
      <p:cxnSp>
        <p:nvCxnSpPr>
          <p:cNvPr id="101" name="Straight Arrow Connector 100"/>
          <p:cNvCxnSpPr/>
          <p:nvPr/>
        </p:nvCxnSpPr>
        <p:spPr>
          <a:xfrm>
            <a:off x="9781169" y="2724098"/>
            <a:ext cx="0" cy="337711"/>
          </a:xfrm>
          <a:prstGeom prst="straightConnector1">
            <a:avLst/>
          </a:prstGeom>
          <a:ln>
            <a:solidFill>
              <a:schemeClr val="tx1"/>
            </a:solidFill>
            <a:headEnd type="arrow"/>
            <a:tailEnd type="arrow"/>
          </a:ln>
        </p:spPr>
        <p:style>
          <a:lnRef idx="2">
            <a:schemeClr val="accent1"/>
          </a:lnRef>
          <a:fillRef idx="0">
            <a:schemeClr val="accent1"/>
          </a:fillRef>
          <a:effectRef idx="1">
            <a:schemeClr val="accent1"/>
          </a:effectRef>
          <a:fontRef idx="minor">
            <a:schemeClr val="tx1"/>
          </a:fontRef>
        </p:style>
      </p:cxnSp>
      <p:pic>
        <p:nvPicPr>
          <p:cNvPr id="102" name="Picture 101"/>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9096803" y="3046128"/>
            <a:ext cx="1353052" cy="834980"/>
          </a:xfrm>
          <a:prstGeom prst="rect">
            <a:avLst/>
          </a:prstGeom>
        </p:spPr>
      </p:pic>
      <p:sp>
        <p:nvSpPr>
          <p:cNvPr id="103" name="Rectangle 102"/>
          <p:cNvSpPr/>
          <p:nvPr/>
        </p:nvSpPr>
        <p:spPr>
          <a:xfrm rot="16200000">
            <a:off x="7826917" y="4651910"/>
            <a:ext cx="1728000" cy="432000"/>
          </a:xfrm>
          <a:prstGeom prst="rect">
            <a:avLst/>
          </a:prstGeom>
          <a:noFill/>
          <a:ln w="19050">
            <a:solidFill>
              <a:srgbClr val="C00000"/>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latin typeface="Calibri Light" panose="020F0302020204030204" pitchFamily="34" charset="0"/>
              </a:rPr>
              <a:t>Power supplies</a:t>
            </a:r>
          </a:p>
        </p:txBody>
      </p:sp>
      <p:sp>
        <p:nvSpPr>
          <p:cNvPr id="104" name="Left Arrow 103"/>
          <p:cNvSpPr/>
          <p:nvPr/>
        </p:nvSpPr>
        <p:spPr>
          <a:xfrm>
            <a:off x="7311599" y="4584775"/>
            <a:ext cx="1148548" cy="432000"/>
          </a:xfrm>
          <a:prstGeom prst="leftArrow">
            <a:avLst/>
          </a:prstGeom>
          <a:solidFill>
            <a:srgbClr val="C0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sz="800" dirty="0">
                <a:solidFill>
                  <a:schemeClr val="tx1"/>
                </a:solidFill>
                <a:latin typeface="Calibri Light" panose="020F0302020204030204" pitchFamily="34" charset="0"/>
              </a:rPr>
              <a:t>Power</a:t>
            </a:r>
          </a:p>
        </p:txBody>
      </p:sp>
      <p:sp>
        <p:nvSpPr>
          <p:cNvPr id="105" name="Left Arrow 104"/>
          <p:cNvSpPr/>
          <p:nvPr/>
        </p:nvSpPr>
        <p:spPr>
          <a:xfrm rot="16200000">
            <a:off x="9703687" y="2269203"/>
            <a:ext cx="1146878" cy="345457"/>
          </a:xfrm>
          <a:prstGeom prst="leftArrow">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sz="1000" b="1" dirty="0">
                <a:solidFill>
                  <a:schemeClr val="bg1"/>
                </a:solidFill>
                <a:latin typeface="Calibri Light" panose="020F0302020204030204" pitchFamily="34" charset="0"/>
              </a:rPr>
              <a:t>Trigger &amp; Clock</a:t>
            </a:r>
          </a:p>
        </p:txBody>
      </p:sp>
      <p:cxnSp>
        <p:nvCxnSpPr>
          <p:cNvPr id="5" name="Straight Connector 4"/>
          <p:cNvCxnSpPr/>
          <p:nvPr/>
        </p:nvCxnSpPr>
        <p:spPr bwMode="auto">
          <a:xfrm>
            <a:off x="5111968" y="1868492"/>
            <a:ext cx="16933" cy="4278309"/>
          </a:xfrm>
          <a:prstGeom prst="line">
            <a:avLst/>
          </a:prstGeom>
          <a:solidFill>
            <a:schemeClr val="accent1"/>
          </a:solidFill>
          <a:ln w="25400" cap="flat" cmpd="sng" algn="ctr">
            <a:solidFill>
              <a:srgbClr val="FF0000"/>
            </a:solidFill>
            <a:prstDash val="dash"/>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93" name="Straight Connector 92"/>
          <p:cNvCxnSpPr/>
          <p:nvPr/>
        </p:nvCxnSpPr>
        <p:spPr bwMode="auto">
          <a:xfrm flipH="1">
            <a:off x="8192087" y="1868492"/>
            <a:ext cx="18479" cy="4278309"/>
          </a:xfrm>
          <a:prstGeom prst="line">
            <a:avLst/>
          </a:prstGeom>
          <a:solidFill>
            <a:schemeClr val="accent1"/>
          </a:solidFill>
          <a:ln w="25400" cap="flat" cmpd="sng" algn="ctr">
            <a:solidFill>
              <a:srgbClr val="FF0000"/>
            </a:solidFill>
            <a:prstDash val="dash"/>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6" name="TextBox 5"/>
          <p:cNvSpPr txBox="1"/>
          <p:nvPr/>
        </p:nvSpPr>
        <p:spPr>
          <a:xfrm>
            <a:off x="3054994" y="5794271"/>
            <a:ext cx="1882247" cy="369332"/>
          </a:xfrm>
          <a:prstGeom prst="rect">
            <a:avLst/>
          </a:prstGeom>
          <a:noFill/>
        </p:spPr>
        <p:txBody>
          <a:bodyPr wrap="none" rtlCol="0">
            <a:spAutoFit/>
          </a:bodyPr>
          <a:lstStyle/>
          <a:p>
            <a:r>
              <a:rPr lang="en-US" dirty="0">
                <a:solidFill>
                  <a:srgbClr val="FF0000"/>
                </a:solidFill>
                <a:latin typeface="+mj-lt"/>
              </a:rPr>
              <a:t>Interaction Region</a:t>
            </a:r>
          </a:p>
        </p:txBody>
      </p:sp>
      <p:sp>
        <p:nvSpPr>
          <p:cNvPr id="94" name="TextBox 93"/>
          <p:cNvSpPr txBox="1"/>
          <p:nvPr/>
        </p:nvSpPr>
        <p:spPr>
          <a:xfrm>
            <a:off x="5885705" y="5777468"/>
            <a:ext cx="1812869" cy="369332"/>
          </a:xfrm>
          <a:prstGeom prst="rect">
            <a:avLst/>
          </a:prstGeom>
          <a:noFill/>
        </p:spPr>
        <p:txBody>
          <a:bodyPr wrap="none" rtlCol="0">
            <a:spAutoFit/>
          </a:bodyPr>
          <a:lstStyle/>
          <a:p>
            <a:r>
              <a:rPr lang="en-US" dirty="0">
                <a:solidFill>
                  <a:srgbClr val="FF0000"/>
                </a:solidFill>
                <a:latin typeface="+mj-lt"/>
              </a:rPr>
              <a:t>Experimental Hall</a:t>
            </a:r>
          </a:p>
        </p:txBody>
      </p:sp>
      <p:sp>
        <p:nvSpPr>
          <p:cNvPr id="95" name="TextBox 94"/>
          <p:cNvSpPr txBox="1"/>
          <p:nvPr/>
        </p:nvSpPr>
        <p:spPr>
          <a:xfrm>
            <a:off x="8339571" y="5794335"/>
            <a:ext cx="1662186" cy="369332"/>
          </a:xfrm>
          <a:prstGeom prst="rect">
            <a:avLst/>
          </a:prstGeom>
          <a:noFill/>
        </p:spPr>
        <p:txBody>
          <a:bodyPr wrap="none" rtlCol="0">
            <a:spAutoFit/>
          </a:bodyPr>
          <a:lstStyle/>
          <a:p>
            <a:r>
              <a:rPr lang="en-US" dirty="0">
                <a:solidFill>
                  <a:srgbClr val="FF0000"/>
                </a:solidFill>
                <a:latin typeface="+mj-lt"/>
              </a:rPr>
              <a:t>Counting House</a:t>
            </a:r>
          </a:p>
        </p:txBody>
      </p:sp>
      <p:sp>
        <p:nvSpPr>
          <p:cNvPr id="3" name="TextBox 2"/>
          <p:cNvSpPr txBox="1"/>
          <p:nvPr/>
        </p:nvSpPr>
        <p:spPr>
          <a:xfrm>
            <a:off x="6019841" y="1595883"/>
            <a:ext cx="1760418" cy="369332"/>
          </a:xfrm>
          <a:prstGeom prst="rect">
            <a:avLst/>
          </a:prstGeom>
          <a:noFill/>
        </p:spPr>
        <p:txBody>
          <a:bodyPr wrap="none" rtlCol="0">
            <a:spAutoFit/>
          </a:bodyPr>
          <a:lstStyle/>
          <a:p>
            <a:r>
              <a:rPr lang="en-US" dirty="0"/>
              <a:t>RUv1.0: </a:t>
            </a:r>
            <a:r>
              <a:rPr lang="en-US" dirty="0" smtClean="0"/>
              <a:t>10/2017</a:t>
            </a:r>
            <a:endParaRPr lang="en-US" dirty="0"/>
          </a:p>
        </p:txBody>
      </p:sp>
      <p:sp>
        <p:nvSpPr>
          <p:cNvPr id="7" name="TextBox 6"/>
          <p:cNvSpPr txBox="1"/>
          <p:nvPr/>
        </p:nvSpPr>
        <p:spPr>
          <a:xfrm>
            <a:off x="9406373" y="4603456"/>
            <a:ext cx="1136737" cy="646331"/>
          </a:xfrm>
          <a:prstGeom prst="rect">
            <a:avLst/>
          </a:prstGeom>
          <a:noFill/>
        </p:spPr>
        <p:txBody>
          <a:bodyPr wrap="none" rtlCol="0">
            <a:spAutoFit/>
          </a:bodyPr>
          <a:lstStyle/>
          <a:p>
            <a:r>
              <a:rPr lang="en-US" dirty="0"/>
              <a:t>FELIXv1.5:</a:t>
            </a:r>
          </a:p>
          <a:p>
            <a:r>
              <a:rPr lang="en-US" dirty="0"/>
              <a:t>6/2017</a:t>
            </a:r>
          </a:p>
        </p:txBody>
      </p:sp>
      <p:sp>
        <p:nvSpPr>
          <p:cNvPr id="8" name="TextBox 7"/>
          <p:cNvSpPr txBox="1"/>
          <p:nvPr/>
        </p:nvSpPr>
        <p:spPr>
          <a:xfrm>
            <a:off x="1981200" y="2237507"/>
            <a:ext cx="1602798" cy="369332"/>
          </a:xfrm>
          <a:prstGeom prst="rect">
            <a:avLst/>
          </a:prstGeom>
          <a:noFill/>
        </p:spPr>
        <p:txBody>
          <a:bodyPr wrap="none" rtlCol="0">
            <a:spAutoFit/>
          </a:bodyPr>
          <a:lstStyle/>
          <a:p>
            <a:r>
              <a:rPr lang="en-US" dirty="0"/>
              <a:t>Stave: 06/2017</a:t>
            </a:r>
          </a:p>
        </p:txBody>
      </p:sp>
      <p:sp>
        <p:nvSpPr>
          <p:cNvPr id="9" name="TextBox 8"/>
          <p:cNvSpPr txBox="1"/>
          <p:nvPr/>
        </p:nvSpPr>
        <p:spPr>
          <a:xfrm>
            <a:off x="5919963" y="6146800"/>
            <a:ext cx="1369286" cy="369332"/>
          </a:xfrm>
          <a:prstGeom prst="rect">
            <a:avLst/>
          </a:prstGeom>
          <a:noFill/>
        </p:spPr>
        <p:txBody>
          <a:bodyPr wrap="none" rtlCol="0">
            <a:spAutoFit/>
          </a:bodyPr>
          <a:lstStyle/>
          <a:p>
            <a:r>
              <a:rPr lang="en-US" dirty="0"/>
              <a:t>PS: </a:t>
            </a:r>
            <a:r>
              <a:rPr lang="en-US" dirty="0" smtClean="0"/>
              <a:t>08/2017 </a:t>
            </a:r>
            <a:endParaRPr lang="en-US" dirty="0"/>
          </a:p>
        </p:txBody>
      </p:sp>
      <p:sp>
        <p:nvSpPr>
          <p:cNvPr id="10" name="TextBox 9"/>
          <p:cNvSpPr txBox="1"/>
          <p:nvPr/>
        </p:nvSpPr>
        <p:spPr>
          <a:xfrm>
            <a:off x="8425696" y="6220731"/>
            <a:ext cx="1887055" cy="369332"/>
          </a:xfrm>
          <a:prstGeom prst="rect">
            <a:avLst/>
          </a:prstGeom>
          <a:noFill/>
        </p:spPr>
        <p:txBody>
          <a:bodyPr wrap="none" rtlCol="0">
            <a:spAutoFit/>
          </a:bodyPr>
          <a:lstStyle/>
          <a:p>
            <a:r>
              <a:rPr lang="en-US" dirty="0"/>
              <a:t>CAEN PS: </a:t>
            </a:r>
            <a:r>
              <a:rPr lang="en-US" dirty="0" smtClean="0"/>
              <a:t>08/2017</a:t>
            </a:r>
            <a:endParaRPr lang="en-US" dirty="0"/>
          </a:p>
        </p:txBody>
      </p:sp>
      <p:sp>
        <p:nvSpPr>
          <p:cNvPr id="11" name="Date Placeholder 10"/>
          <p:cNvSpPr>
            <a:spLocks noGrp="1"/>
          </p:cNvSpPr>
          <p:nvPr>
            <p:ph type="dt" sz="half" idx="10"/>
          </p:nvPr>
        </p:nvSpPr>
        <p:spPr/>
        <p:txBody>
          <a:bodyPr/>
          <a:lstStyle/>
          <a:p>
            <a:fld id="{9119CB34-EF78-3649-A50F-754887F9886A}" type="datetime1">
              <a:rPr lang="en-US" smtClean="0"/>
              <a:t>12/4/17</a:t>
            </a:fld>
            <a:endParaRPr lang="en-US" dirty="0"/>
          </a:p>
        </p:txBody>
      </p:sp>
      <p:sp>
        <p:nvSpPr>
          <p:cNvPr id="12" name="Footer Placeholder 11"/>
          <p:cNvSpPr>
            <a:spLocks noGrp="1"/>
          </p:cNvSpPr>
          <p:nvPr>
            <p:ph type="ftr" sz="quarter" idx="11"/>
          </p:nvPr>
        </p:nvSpPr>
        <p:spPr/>
        <p:txBody>
          <a:bodyPr/>
          <a:lstStyle/>
          <a:p>
            <a:r>
              <a:rPr lang="en-US" smtClean="0"/>
              <a:t>MVTX &amp; HF-Jet Workfest @Santa Fe, NM</a:t>
            </a:r>
            <a:endParaRPr lang="en-US" dirty="0"/>
          </a:p>
        </p:txBody>
      </p:sp>
      <p:sp>
        <p:nvSpPr>
          <p:cNvPr id="106" name="TextBox 105"/>
          <p:cNvSpPr txBox="1"/>
          <p:nvPr/>
        </p:nvSpPr>
        <p:spPr>
          <a:xfrm>
            <a:off x="10601739" y="230188"/>
            <a:ext cx="1062278" cy="369332"/>
          </a:xfrm>
          <a:prstGeom prst="rect">
            <a:avLst/>
          </a:prstGeom>
          <a:noFill/>
        </p:spPr>
        <p:txBody>
          <a:bodyPr wrap="none" rtlCol="0">
            <a:spAutoFit/>
          </a:bodyPr>
          <a:lstStyle/>
          <a:p>
            <a:r>
              <a:rPr lang="en-US" dirty="0" err="1" smtClean="0"/>
              <a:t>Sho’s</a:t>
            </a:r>
            <a:r>
              <a:rPr lang="en-US" dirty="0" smtClean="0"/>
              <a:t> talk</a:t>
            </a:r>
            <a:endParaRPr lang="en-US" dirty="0"/>
          </a:p>
        </p:txBody>
      </p:sp>
    </p:spTree>
    <p:extLst>
      <p:ext uri="{BB962C8B-B14F-4D97-AF65-F5344CB8AC3E}">
        <p14:creationId xmlns:p14="http://schemas.microsoft.com/office/powerpoint/2010/main" val="10930148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Excellent Progress in Detector R&amp;D </a:t>
            </a:r>
            <a:endParaRPr lang="en-US" dirty="0"/>
          </a:p>
        </p:txBody>
      </p:sp>
      <p:sp>
        <p:nvSpPr>
          <p:cNvPr id="3" name="Content Placeholder 2"/>
          <p:cNvSpPr>
            <a:spLocks noGrp="1"/>
          </p:cNvSpPr>
          <p:nvPr>
            <p:ph sz="half" idx="1"/>
          </p:nvPr>
        </p:nvSpPr>
        <p:spPr/>
        <p:txBody>
          <a:bodyPr>
            <a:normAutofit fontScale="92500" lnSpcReduction="20000"/>
          </a:bodyPr>
          <a:lstStyle/>
          <a:p>
            <a:r>
              <a:rPr lang="en-US" dirty="0" smtClean="0"/>
              <a:t>ALPIDE Evaluation and optimization  </a:t>
            </a:r>
          </a:p>
          <a:p>
            <a:pPr lvl="1"/>
            <a:r>
              <a:rPr lang="en-US" dirty="0" smtClean="0">
                <a:solidFill>
                  <a:srgbClr val="00B050"/>
                </a:solidFill>
              </a:rPr>
              <a:t>MOSAIC + Single Chip/Stave </a:t>
            </a:r>
          </a:p>
          <a:p>
            <a:pPr lvl="1"/>
            <a:r>
              <a:rPr lang="en-US" dirty="0" smtClean="0"/>
              <a:t>Laser system</a:t>
            </a:r>
          </a:p>
          <a:p>
            <a:pPr lvl="1"/>
            <a:endParaRPr lang="en-US" dirty="0"/>
          </a:p>
          <a:p>
            <a:r>
              <a:rPr lang="en-US" dirty="0"/>
              <a:t>Power unit tested</a:t>
            </a:r>
          </a:p>
          <a:p>
            <a:pPr lvl="1"/>
            <a:r>
              <a:rPr lang="en-US" dirty="0">
                <a:solidFill>
                  <a:srgbClr val="00B050"/>
                </a:solidFill>
              </a:rPr>
              <a:t>PU + </a:t>
            </a:r>
            <a:r>
              <a:rPr lang="en-US" dirty="0" smtClean="0">
                <a:solidFill>
                  <a:srgbClr val="00B050"/>
                </a:solidFill>
              </a:rPr>
              <a:t>MOSAIC</a:t>
            </a:r>
          </a:p>
          <a:p>
            <a:pPr lvl="1"/>
            <a:r>
              <a:rPr lang="en-US" dirty="0" smtClean="0"/>
              <a:t>PU + RU</a:t>
            </a:r>
          </a:p>
          <a:p>
            <a:pPr lvl="1"/>
            <a:endParaRPr lang="en-US" dirty="0" smtClean="0"/>
          </a:p>
          <a:p>
            <a:r>
              <a:rPr lang="en-US" dirty="0" smtClean="0"/>
              <a:t>Full readout chain demonstrated</a:t>
            </a:r>
          </a:p>
          <a:p>
            <a:pPr lvl="1"/>
            <a:r>
              <a:rPr lang="en-US" dirty="0" smtClean="0">
                <a:solidFill>
                  <a:srgbClr val="00B050"/>
                </a:solidFill>
              </a:rPr>
              <a:t>ALPIDE + RUv1.0 + FELIX v1.5 + RCDAQ</a:t>
            </a:r>
          </a:p>
          <a:p>
            <a:pPr lvl="1"/>
            <a:r>
              <a:rPr lang="en-US" dirty="0" smtClean="0"/>
              <a:t>Full stave + RUv1.x + FELIX v2.0 + RCDAQ</a:t>
            </a:r>
          </a:p>
          <a:p>
            <a:pPr lvl="1"/>
            <a:endParaRPr lang="en-US" dirty="0" smtClean="0"/>
          </a:p>
          <a:p>
            <a:pPr lvl="1"/>
            <a:endParaRPr lang="en-US" dirty="0"/>
          </a:p>
          <a:p>
            <a:pPr lvl="1"/>
            <a:endParaRPr lang="en-US" dirty="0"/>
          </a:p>
        </p:txBody>
      </p:sp>
      <p:sp>
        <p:nvSpPr>
          <p:cNvPr id="5" name="Content Placeholder 4"/>
          <p:cNvSpPr>
            <a:spLocks noGrp="1"/>
          </p:cNvSpPr>
          <p:nvPr>
            <p:ph sz="half" idx="2"/>
          </p:nvPr>
        </p:nvSpPr>
        <p:spPr>
          <a:xfrm>
            <a:off x="6621516" y="1825625"/>
            <a:ext cx="5065987" cy="4351338"/>
          </a:xfrm>
        </p:spPr>
        <p:txBody>
          <a:bodyPr>
            <a:normAutofit fontScale="92500" lnSpcReduction="20000"/>
          </a:bodyPr>
          <a:lstStyle/>
          <a:p>
            <a:r>
              <a:rPr lang="en-US" dirty="0" smtClean="0"/>
              <a:t>Telescope under development</a:t>
            </a:r>
          </a:p>
          <a:p>
            <a:pPr lvl="1"/>
            <a:r>
              <a:rPr lang="en-US" dirty="0" smtClean="0"/>
              <a:t>Mechanical frame</a:t>
            </a:r>
          </a:p>
          <a:p>
            <a:pPr lvl="1"/>
            <a:r>
              <a:rPr lang="en-US" dirty="0" smtClean="0"/>
              <a:t>GEANT simulation </a:t>
            </a:r>
          </a:p>
          <a:p>
            <a:pPr lvl="1"/>
            <a:r>
              <a:rPr lang="en-US" dirty="0" smtClean="0"/>
              <a:t>Alignment &amp; tracking</a:t>
            </a:r>
          </a:p>
          <a:p>
            <a:pPr lvl="1"/>
            <a:r>
              <a:rPr lang="en-US" dirty="0"/>
              <a:t>C</a:t>
            </a:r>
            <a:r>
              <a:rPr lang="en-US" dirty="0" smtClean="0"/>
              <a:t>ooling</a:t>
            </a:r>
            <a:endParaRPr lang="en-US" dirty="0"/>
          </a:p>
        </p:txBody>
      </p:sp>
      <p:sp>
        <p:nvSpPr>
          <p:cNvPr id="4" name="Date Placeholder 3"/>
          <p:cNvSpPr>
            <a:spLocks noGrp="1"/>
          </p:cNvSpPr>
          <p:nvPr>
            <p:ph type="dt" sz="half" idx="10"/>
          </p:nvPr>
        </p:nvSpPr>
        <p:spPr/>
        <p:txBody>
          <a:bodyPr/>
          <a:lstStyle/>
          <a:p>
            <a:fld id="{975F6328-CD1B-2D44-9C41-BABCA9391723}" type="datetime1">
              <a:rPr lang="en-US" smtClean="0"/>
              <a:t>12/4/17</a:t>
            </a:fld>
            <a:endParaRPr lang="en-US"/>
          </a:p>
        </p:txBody>
      </p:sp>
      <p:sp>
        <p:nvSpPr>
          <p:cNvPr id="6" name="Footer Placeholder 5"/>
          <p:cNvSpPr>
            <a:spLocks noGrp="1"/>
          </p:cNvSpPr>
          <p:nvPr>
            <p:ph type="ftr" sz="quarter" idx="11"/>
          </p:nvPr>
        </p:nvSpPr>
        <p:spPr/>
        <p:txBody>
          <a:bodyPr/>
          <a:lstStyle/>
          <a:p>
            <a:r>
              <a:rPr lang="en-US" smtClean="0"/>
              <a:t>MVTX &amp; HF-Jet Workfest @Santa Fe, NM</a:t>
            </a:r>
            <a:endParaRPr lang="en-US"/>
          </a:p>
        </p:txBody>
      </p:sp>
      <p:sp>
        <p:nvSpPr>
          <p:cNvPr id="7" name="Slide Number Placeholder 6"/>
          <p:cNvSpPr>
            <a:spLocks noGrp="1"/>
          </p:cNvSpPr>
          <p:nvPr>
            <p:ph type="sldNum" sz="quarter" idx="12"/>
          </p:nvPr>
        </p:nvSpPr>
        <p:spPr/>
        <p:txBody>
          <a:bodyPr/>
          <a:lstStyle/>
          <a:p>
            <a:fld id="{A37BE454-496B-2843-8243-E1E572729E35}" type="slidenum">
              <a:rPr lang="en-US" smtClean="0"/>
              <a:t>9</a:t>
            </a:fld>
            <a:endParaRPr lang="en-US"/>
          </a:p>
        </p:txBody>
      </p:sp>
      <p:pic>
        <p:nvPicPr>
          <p:cNvPr id="8" name="Picture 7"/>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440383" y="3552311"/>
            <a:ext cx="3738719" cy="2804039"/>
          </a:xfrm>
          <a:prstGeom prst="rect">
            <a:avLst/>
          </a:prstGeom>
        </p:spPr>
      </p:pic>
    </p:spTree>
    <p:extLst>
      <p:ext uri="{BB962C8B-B14F-4D97-AF65-F5344CB8AC3E}">
        <p14:creationId xmlns:p14="http://schemas.microsoft.com/office/powerpoint/2010/main" val="7128471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4890</TotalTime>
  <Words>1557</Words>
  <Application>Microsoft Macintosh PowerPoint</Application>
  <PresentationFormat>Widescreen</PresentationFormat>
  <Paragraphs>464</Paragraphs>
  <Slides>30</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Calibri</vt:lpstr>
      <vt:lpstr>Calibri Light</vt:lpstr>
      <vt:lpstr>Mangal</vt:lpstr>
      <vt:lpstr>Wingdings</vt:lpstr>
      <vt:lpstr>Arial</vt:lpstr>
      <vt:lpstr>Office Theme</vt:lpstr>
      <vt:lpstr>PowerPoint Presentation</vt:lpstr>
      <vt:lpstr>MVTX Status and Plan</vt:lpstr>
      <vt:lpstr>Outline</vt:lpstr>
      <vt:lpstr>New sPHENIX baseline and MVTX Plan</vt:lpstr>
      <vt:lpstr>Performance Update</vt:lpstr>
      <vt:lpstr>Updated p+p and Au+Au b-jet Projections</vt:lpstr>
      <vt:lpstr>Theoretical Inputs – in Progress </vt:lpstr>
      <vt:lpstr>MVTX Readout and Controls</vt:lpstr>
      <vt:lpstr>Excellent Progress in Detector R&amp;D </vt:lpstr>
      <vt:lpstr>LDRD – MVTX/sPHENIX Key Tasks/Milestones</vt:lpstr>
      <vt:lpstr>Mechanical System &amp; Integration</vt:lpstr>
      <vt:lpstr>PowerPoint Presentation</vt:lpstr>
      <vt:lpstr>sPHENIX cross-section view, including envelope for services; TPC  and INTT</vt:lpstr>
      <vt:lpstr>Budget and Schedule – in Progress</vt:lpstr>
      <vt:lpstr>Plan for the Workfest</vt:lpstr>
      <vt:lpstr>Agenda </vt:lpstr>
      <vt:lpstr>4 Working Groups To complete the draft by the end of this workshop </vt:lpstr>
      <vt:lpstr>Backup </vt:lpstr>
      <vt:lpstr>Day 1: 12/5</vt:lpstr>
      <vt:lpstr>Day-2</vt:lpstr>
      <vt:lpstr>Day-3 (half-day?)</vt:lpstr>
      <vt:lpstr>b-jet v2 projection</vt:lpstr>
      <vt:lpstr>Performance study  update since July review</vt:lpstr>
      <vt:lpstr>Updated p+p and Au+Au b-jet ProjectionS</vt:lpstr>
      <vt:lpstr>Updated central Au+Au b-jet tagging</vt:lpstr>
      <vt:lpstr>MVTX Readout Electronics</vt:lpstr>
      <vt:lpstr>Extended inner tracker with current outer composite shell</vt:lpstr>
      <vt:lpstr>Section view of sPHENIX inner detector  assembly the ALICE service barrel has been modified – shortened</vt:lpstr>
      <vt:lpstr>PowerPoint Presentation</vt:lpstr>
      <vt:lpstr>First INTT Drawing from Don Cacace</vt:lpstr>
    </vt:vector>
  </TitlesOfParts>
  <Company/>
  <LinksUpToDate>false</LinksUpToDate>
  <SharedDoc>false</SharedDoc>
  <HyperlinksChanged>false</HyperlinksChanged>
  <AppVersion>15.0039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MVTX Status and Plan</dc:title>
  <dc:creator>Ming Liu</dc:creator>
  <cp:lastModifiedBy>Ming Liu</cp:lastModifiedBy>
  <cp:revision>110</cp:revision>
  <cp:lastPrinted>2017-12-05T06:31:40Z</cp:lastPrinted>
  <dcterms:created xsi:type="dcterms:W3CDTF">2017-12-04T02:58:35Z</dcterms:created>
  <dcterms:modified xsi:type="dcterms:W3CDTF">2017-12-07T18:04:53Z</dcterms:modified>
</cp:coreProperties>
</file>