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9" r:id="rId2"/>
    <p:sldId id="256" r:id="rId3"/>
    <p:sldId id="257" r:id="rId4"/>
    <p:sldId id="258" r:id="rId5"/>
    <p:sldId id="261" r:id="rId6"/>
    <p:sldId id="262" r:id="rId7"/>
    <p:sldId id="260" r:id="rId8"/>
    <p:sldId id="267" r:id="rId9"/>
    <p:sldId id="270" r:id="rId10"/>
    <p:sldId id="279" r:id="rId11"/>
    <p:sldId id="272" r:id="rId12"/>
    <p:sldId id="271" r:id="rId13"/>
    <p:sldId id="278" r:id="rId14"/>
    <p:sldId id="273" r:id="rId15"/>
    <p:sldId id="274" r:id="rId16"/>
    <p:sldId id="275" r:id="rId17"/>
    <p:sldId id="276" r:id="rId18"/>
    <p:sldId id="277" r:id="rId19"/>
    <p:sldId id="264" r:id="rId20"/>
    <p:sldId id="268" r:id="rId21"/>
    <p:sldId id="269" r:id="rId22"/>
    <p:sldId id="265" r:id="rId23"/>
    <p:sldId id="26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370"/>
    <p:restoredTop sz="94667"/>
  </p:normalViewPr>
  <p:slideViewPr>
    <p:cSldViewPr snapToGrid="0" snapToObjects="1">
      <p:cViewPr varScale="1">
        <p:scale>
          <a:sx n="160" d="100"/>
          <a:sy n="160" d="100"/>
        </p:scale>
        <p:origin x="176" y="960"/>
      </p:cViewPr>
      <p:guideLst/>
    </p:cSldViewPr>
  </p:slid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246130-4A66-0F40-9D6E-025D37B9D504}" type="datetimeFigureOut">
              <a:rPr lang="en-US" smtClean="0"/>
              <a:t>12/3/17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356C6A-973B-C24F-A107-248192330ED9}" type="slidenum">
              <a:rPr lang="en-US" smtClean="0"/>
              <a:t>‹#›</a:t>
            </a:fld>
            <a:endParaRPr lang="en-US"/>
          </a:p>
        </p:txBody>
      </p:sp>
    </p:spTree>
    <p:extLst>
      <p:ext uri="{BB962C8B-B14F-4D97-AF65-F5344CB8AC3E}">
        <p14:creationId xmlns:p14="http://schemas.microsoft.com/office/powerpoint/2010/main" val="933605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4A2712-C0B1-B047-95F3-D8FE65ECF83B}" type="slidenum">
              <a:rPr lang="en-US" smtClean="0"/>
              <a:t>14</a:t>
            </a:fld>
            <a:endParaRPr lang="en-US"/>
          </a:p>
        </p:txBody>
      </p:sp>
    </p:spTree>
    <p:extLst>
      <p:ext uri="{BB962C8B-B14F-4D97-AF65-F5344CB8AC3E}">
        <p14:creationId xmlns:p14="http://schemas.microsoft.com/office/powerpoint/2010/main" val="546963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4A2712-C0B1-B047-95F3-D8FE65ECF83B}" type="slidenum">
              <a:rPr lang="en-US" smtClean="0"/>
              <a:t>18</a:t>
            </a:fld>
            <a:endParaRPr lang="en-US"/>
          </a:p>
        </p:txBody>
      </p:sp>
    </p:spTree>
    <p:extLst>
      <p:ext uri="{BB962C8B-B14F-4D97-AF65-F5344CB8AC3E}">
        <p14:creationId xmlns:p14="http://schemas.microsoft.com/office/powerpoint/2010/main" val="1297611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D87E5D-E8A6-5045-8923-EFDCBB21ADED}" type="datetimeFigureOut">
              <a:rPr lang="en-US" smtClean="0"/>
              <a:t>12/3/17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BE454-496B-2843-8243-E1E572729E35}" type="slidenum">
              <a:rPr lang="en-US" smtClean="0"/>
              <a:t>‹#›</a:t>
            </a:fld>
            <a:endParaRPr lang="en-US"/>
          </a:p>
        </p:txBody>
      </p:sp>
    </p:spTree>
    <p:extLst>
      <p:ext uri="{BB962C8B-B14F-4D97-AF65-F5344CB8AC3E}">
        <p14:creationId xmlns:p14="http://schemas.microsoft.com/office/powerpoint/2010/main" val="233565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87E5D-E8A6-5045-8923-EFDCBB21ADED}" type="datetimeFigureOut">
              <a:rPr lang="en-US" smtClean="0"/>
              <a:t>12/3/17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BE454-496B-2843-8243-E1E572729E35}" type="slidenum">
              <a:rPr lang="en-US" smtClean="0"/>
              <a:t>‹#›</a:t>
            </a:fld>
            <a:endParaRPr lang="en-US"/>
          </a:p>
        </p:txBody>
      </p:sp>
    </p:spTree>
    <p:extLst>
      <p:ext uri="{BB962C8B-B14F-4D97-AF65-F5344CB8AC3E}">
        <p14:creationId xmlns:p14="http://schemas.microsoft.com/office/powerpoint/2010/main" val="1739508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87E5D-E8A6-5045-8923-EFDCBB21ADED}" type="datetimeFigureOut">
              <a:rPr lang="en-US" smtClean="0"/>
              <a:t>12/3/17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BE454-496B-2843-8243-E1E572729E35}" type="slidenum">
              <a:rPr lang="en-US" smtClean="0"/>
              <a:t>‹#›</a:t>
            </a:fld>
            <a:endParaRPr lang="en-US"/>
          </a:p>
        </p:txBody>
      </p:sp>
    </p:spTree>
    <p:extLst>
      <p:ext uri="{BB962C8B-B14F-4D97-AF65-F5344CB8AC3E}">
        <p14:creationId xmlns:p14="http://schemas.microsoft.com/office/powerpoint/2010/main" val="6897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87E5D-E8A6-5045-8923-EFDCBB21ADED}" type="datetimeFigureOut">
              <a:rPr lang="en-US" smtClean="0"/>
              <a:t>12/3/17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BE454-496B-2843-8243-E1E572729E35}" type="slidenum">
              <a:rPr lang="en-US" smtClean="0"/>
              <a:t>‹#›</a:t>
            </a:fld>
            <a:endParaRPr lang="en-US"/>
          </a:p>
        </p:txBody>
      </p:sp>
    </p:spTree>
    <p:extLst>
      <p:ext uri="{BB962C8B-B14F-4D97-AF65-F5344CB8AC3E}">
        <p14:creationId xmlns:p14="http://schemas.microsoft.com/office/powerpoint/2010/main" val="207670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D87E5D-E8A6-5045-8923-EFDCBB21ADED}" type="datetimeFigureOut">
              <a:rPr lang="en-US" smtClean="0"/>
              <a:t>12/3/17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BE454-496B-2843-8243-E1E572729E35}" type="slidenum">
              <a:rPr lang="en-US" smtClean="0"/>
              <a:t>‹#›</a:t>
            </a:fld>
            <a:endParaRPr lang="en-US"/>
          </a:p>
        </p:txBody>
      </p:sp>
    </p:spTree>
    <p:extLst>
      <p:ext uri="{BB962C8B-B14F-4D97-AF65-F5344CB8AC3E}">
        <p14:creationId xmlns:p14="http://schemas.microsoft.com/office/powerpoint/2010/main" val="74059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D87E5D-E8A6-5045-8923-EFDCBB21ADED}" type="datetimeFigureOut">
              <a:rPr lang="en-US" smtClean="0"/>
              <a:t>12/3/17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BE454-496B-2843-8243-E1E572729E35}" type="slidenum">
              <a:rPr lang="en-US" smtClean="0"/>
              <a:t>‹#›</a:t>
            </a:fld>
            <a:endParaRPr lang="en-US"/>
          </a:p>
        </p:txBody>
      </p:sp>
    </p:spTree>
    <p:extLst>
      <p:ext uri="{BB962C8B-B14F-4D97-AF65-F5344CB8AC3E}">
        <p14:creationId xmlns:p14="http://schemas.microsoft.com/office/powerpoint/2010/main" val="1328934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D87E5D-E8A6-5045-8923-EFDCBB21ADED}" type="datetimeFigureOut">
              <a:rPr lang="en-US" smtClean="0"/>
              <a:t>12/3/17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7BE454-496B-2843-8243-E1E572729E35}" type="slidenum">
              <a:rPr lang="en-US" smtClean="0"/>
              <a:t>‹#›</a:t>
            </a:fld>
            <a:endParaRPr lang="en-US"/>
          </a:p>
        </p:txBody>
      </p:sp>
    </p:spTree>
    <p:extLst>
      <p:ext uri="{BB962C8B-B14F-4D97-AF65-F5344CB8AC3E}">
        <p14:creationId xmlns:p14="http://schemas.microsoft.com/office/powerpoint/2010/main" val="1572750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D87E5D-E8A6-5045-8923-EFDCBB21ADED}" type="datetimeFigureOut">
              <a:rPr lang="en-US" smtClean="0"/>
              <a:t>12/3/17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7BE454-496B-2843-8243-E1E572729E35}" type="slidenum">
              <a:rPr lang="en-US" smtClean="0"/>
              <a:t>‹#›</a:t>
            </a:fld>
            <a:endParaRPr lang="en-US"/>
          </a:p>
        </p:txBody>
      </p:sp>
    </p:spTree>
    <p:extLst>
      <p:ext uri="{BB962C8B-B14F-4D97-AF65-F5344CB8AC3E}">
        <p14:creationId xmlns:p14="http://schemas.microsoft.com/office/powerpoint/2010/main" val="1989329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D87E5D-E8A6-5045-8923-EFDCBB21ADED}" type="datetimeFigureOut">
              <a:rPr lang="en-US" smtClean="0"/>
              <a:t>12/3/17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7BE454-496B-2843-8243-E1E572729E35}" type="slidenum">
              <a:rPr lang="en-US" smtClean="0"/>
              <a:t>‹#›</a:t>
            </a:fld>
            <a:endParaRPr lang="en-US"/>
          </a:p>
        </p:txBody>
      </p:sp>
    </p:spTree>
    <p:extLst>
      <p:ext uri="{BB962C8B-B14F-4D97-AF65-F5344CB8AC3E}">
        <p14:creationId xmlns:p14="http://schemas.microsoft.com/office/powerpoint/2010/main" val="489552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D87E5D-E8A6-5045-8923-EFDCBB21ADED}" type="datetimeFigureOut">
              <a:rPr lang="en-US" smtClean="0"/>
              <a:t>12/3/17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BE454-496B-2843-8243-E1E572729E35}" type="slidenum">
              <a:rPr lang="en-US" smtClean="0"/>
              <a:t>‹#›</a:t>
            </a:fld>
            <a:endParaRPr lang="en-US"/>
          </a:p>
        </p:txBody>
      </p:sp>
    </p:spTree>
    <p:extLst>
      <p:ext uri="{BB962C8B-B14F-4D97-AF65-F5344CB8AC3E}">
        <p14:creationId xmlns:p14="http://schemas.microsoft.com/office/powerpoint/2010/main" val="900713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D87E5D-E8A6-5045-8923-EFDCBB21ADED}" type="datetimeFigureOut">
              <a:rPr lang="en-US" smtClean="0"/>
              <a:t>12/3/17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BE454-496B-2843-8243-E1E572729E35}" type="slidenum">
              <a:rPr lang="en-US" smtClean="0"/>
              <a:t>‹#›</a:t>
            </a:fld>
            <a:endParaRPr lang="en-US"/>
          </a:p>
        </p:txBody>
      </p:sp>
    </p:spTree>
    <p:extLst>
      <p:ext uri="{BB962C8B-B14F-4D97-AF65-F5344CB8AC3E}">
        <p14:creationId xmlns:p14="http://schemas.microsoft.com/office/powerpoint/2010/main" val="6770457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87E5D-E8A6-5045-8923-EFDCBB21ADED}" type="datetimeFigureOut">
              <a:rPr lang="en-US" smtClean="0"/>
              <a:t>12/3/17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BE454-496B-2843-8243-E1E572729E35}" type="slidenum">
              <a:rPr lang="en-US" smtClean="0"/>
              <a:t>‹#›</a:t>
            </a:fld>
            <a:endParaRPr lang="en-US"/>
          </a:p>
        </p:txBody>
      </p:sp>
    </p:spTree>
    <p:extLst>
      <p:ext uri="{BB962C8B-B14F-4D97-AF65-F5344CB8AC3E}">
        <p14:creationId xmlns:p14="http://schemas.microsoft.com/office/powerpoint/2010/main" val="1588745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ithub.com/blackcathj/macros/tree/HF-production-bjet-AuAu200-readback" TargetMode="Externa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hyperlink" Target="https://github.com/sPHENIX-Collaboration/coresoftware/pull/386" TargetMode="External"/><Relationship Id="rId4"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Welcome to Santa Fe</a:t>
            </a:r>
            <a:endParaRPr lang="en-US" dirty="0"/>
          </a:p>
        </p:txBody>
      </p:sp>
      <p:sp>
        <p:nvSpPr>
          <p:cNvPr id="5" name="Content Placeholder 4"/>
          <p:cNvSpPr>
            <a:spLocks noGrp="1"/>
          </p:cNvSpPr>
          <p:nvPr>
            <p:ph idx="1"/>
          </p:nvPr>
        </p:nvSpPr>
        <p:spPr/>
        <p:txBody>
          <a:bodyPr/>
          <a:lstStyle/>
          <a:p>
            <a:r>
              <a:rPr lang="en-US" dirty="0" smtClean="0"/>
              <a:t>All meetings will be in this room</a:t>
            </a:r>
          </a:p>
          <a:p>
            <a:r>
              <a:rPr lang="en-US" dirty="0" smtClean="0"/>
              <a:t>Breakfast:  8:00-9:00AM</a:t>
            </a:r>
            <a:endParaRPr lang="en-US" dirty="0"/>
          </a:p>
          <a:p>
            <a:endParaRPr lang="en-US" dirty="0" smtClean="0"/>
          </a:p>
          <a:p>
            <a:r>
              <a:rPr lang="en-US" dirty="0" smtClean="0"/>
              <a:t>Group dinner tonight (Cesar)</a:t>
            </a:r>
          </a:p>
          <a:p>
            <a:endParaRPr lang="en-US" dirty="0"/>
          </a:p>
        </p:txBody>
      </p:sp>
    </p:spTree>
    <p:extLst>
      <p:ext uri="{BB962C8B-B14F-4D97-AF65-F5344CB8AC3E}">
        <p14:creationId xmlns:p14="http://schemas.microsoft.com/office/powerpoint/2010/main" val="1950183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648" y="0"/>
            <a:ext cx="10515600" cy="1325563"/>
          </a:xfrm>
        </p:spPr>
        <p:txBody>
          <a:bodyPr/>
          <a:lstStyle/>
          <a:p>
            <a:r>
              <a:rPr lang="en-US" dirty="0" smtClean="0"/>
              <a:t>MVTX + INTT + TPC Integration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014" y="1391182"/>
            <a:ext cx="8173589" cy="5288793"/>
          </a:xfrm>
          <a:prstGeom prst="rect">
            <a:avLst/>
          </a:prstGeom>
        </p:spPr>
      </p:pic>
    </p:spTree>
    <p:extLst>
      <p:ext uri="{BB962C8B-B14F-4D97-AF65-F5344CB8AC3E}">
        <p14:creationId xmlns:p14="http://schemas.microsoft.com/office/powerpoint/2010/main" val="749683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p:cNvPicPr>
          <p:nvPr/>
        </p:nvPicPr>
        <p:blipFill rotWithShape="1">
          <a:blip r:embed="rId2" cstate="print">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l="10831" r="15803"/>
          <a:stretch/>
        </p:blipFill>
        <p:spPr bwMode="auto">
          <a:xfrm>
            <a:off x="2172586" y="445818"/>
            <a:ext cx="7127358" cy="548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902996" y="1977657"/>
            <a:ext cx="1573619" cy="646331"/>
          </a:xfrm>
          <a:prstGeom prst="rect">
            <a:avLst/>
          </a:prstGeom>
          <a:noFill/>
        </p:spPr>
        <p:txBody>
          <a:bodyPr wrap="square" rtlCol="0">
            <a:spAutoFit/>
          </a:bodyPr>
          <a:lstStyle/>
          <a:p>
            <a:r>
              <a:rPr lang="en-US" b="1" dirty="0"/>
              <a:t>DETECTOR SECTION</a:t>
            </a:r>
            <a:endParaRPr lang="en-US" b="1" dirty="0"/>
          </a:p>
        </p:txBody>
      </p:sp>
      <p:sp>
        <p:nvSpPr>
          <p:cNvPr id="5" name="TextBox 4"/>
          <p:cNvSpPr txBox="1"/>
          <p:nvPr/>
        </p:nvSpPr>
        <p:spPr>
          <a:xfrm>
            <a:off x="7350643" y="4976038"/>
            <a:ext cx="2392325" cy="646331"/>
          </a:xfrm>
          <a:prstGeom prst="rect">
            <a:avLst/>
          </a:prstGeom>
          <a:noFill/>
        </p:spPr>
        <p:txBody>
          <a:bodyPr wrap="square" rtlCol="0">
            <a:spAutoFit/>
          </a:bodyPr>
          <a:lstStyle/>
          <a:p>
            <a:r>
              <a:rPr lang="en-US" dirty="0"/>
              <a:t>SERVICES, SUPPORT</a:t>
            </a:r>
            <a:br>
              <a:rPr lang="en-US" dirty="0"/>
            </a:br>
            <a:r>
              <a:rPr lang="en-US" dirty="0"/>
              <a:t>SECTION</a:t>
            </a:r>
            <a:endParaRPr lang="en-US" dirty="0"/>
          </a:p>
        </p:txBody>
      </p:sp>
      <p:cxnSp>
        <p:nvCxnSpPr>
          <p:cNvPr id="7" name="Straight Arrow Connector 6"/>
          <p:cNvCxnSpPr/>
          <p:nvPr/>
        </p:nvCxnSpPr>
        <p:spPr>
          <a:xfrm flipH="1" flipV="1">
            <a:off x="8546805" y="1127052"/>
            <a:ext cx="887819" cy="8506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H="1" flipV="1">
            <a:off x="7084828" y="3955313"/>
            <a:ext cx="914400" cy="10207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4873256" y="6036047"/>
            <a:ext cx="3200400" cy="369332"/>
          </a:xfrm>
          <a:prstGeom prst="rect">
            <a:avLst/>
          </a:prstGeom>
          <a:noFill/>
        </p:spPr>
        <p:txBody>
          <a:bodyPr wrap="square" rtlCol="0">
            <a:spAutoFit/>
          </a:bodyPr>
          <a:lstStyle/>
          <a:p>
            <a:r>
              <a:rPr lang="en-US" dirty="0"/>
              <a:t>ALICE HALF-BARREL ASSY</a:t>
            </a:r>
            <a:endParaRPr lang="en-US" dirty="0"/>
          </a:p>
        </p:txBody>
      </p:sp>
    </p:spTree>
    <p:extLst>
      <p:ext uri="{BB962C8B-B14F-4D97-AF65-F5344CB8AC3E}">
        <p14:creationId xmlns:p14="http://schemas.microsoft.com/office/powerpoint/2010/main" val="1490596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and Schedule</a:t>
            </a:r>
            <a:endParaRPr lang="en-US" dirty="0"/>
          </a:p>
        </p:txBody>
      </p:sp>
      <p:sp>
        <p:nvSpPr>
          <p:cNvPr id="3" name="Content Placeholder 2"/>
          <p:cNvSpPr>
            <a:spLocks noGrp="1"/>
          </p:cNvSpPr>
          <p:nvPr>
            <p:ph idx="1"/>
          </p:nvPr>
        </p:nvSpPr>
        <p:spPr/>
        <p:txBody>
          <a:bodyPr/>
          <a:lstStyle/>
          <a:p>
            <a:r>
              <a:rPr lang="en-US" dirty="0" smtClean="0"/>
              <a:t>Total budget: 6.5M</a:t>
            </a:r>
          </a:p>
          <a:p>
            <a:pPr lvl="1"/>
            <a:r>
              <a:rPr lang="en-US" dirty="0" smtClean="0"/>
              <a:t>Production </a:t>
            </a:r>
          </a:p>
          <a:p>
            <a:pPr lvl="1"/>
            <a:r>
              <a:rPr lang="en-US" dirty="0" smtClean="0"/>
              <a:t>Assembly </a:t>
            </a:r>
          </a:p>
          <a:p>
            <a:pPr lvl="1"/>
            <a:r>
              <a:rPr lang="en-US" dirty="0" smtClean="0"/>
              <a:t>Integration </a:t>
            </a:r>
          </a:p>
        </p:txBody>
      </p:sp>
      <p:sp>
        <p:nvSpPr>
          <p:cNvPr id="4" name="TextBox 3"/>
          <p:cNvSpPr txBox="1"/>
          <p:nvPr/>
        </p:nvSpPr>
        <p:spPr>
          <a:xfrm>
            <a:off x="10747513" y="365125"/>
            <a:ext cx="1112292" cy="369332"/>
          </a:xfrm>
          <a:prstGeom prst="rect">
            <a:avLst/>
          </a:prstGeom>
          <a:noFill/>
        </p:spPr>
        <p:txBody>
          <a:bodyPr wrap="none" rtlCol="0">
            <a:spAutoFit/>
          </a:bodyPr>
          <a:lstStyle/>
          <a:p>
            <a:r>
              <a:rPr lang="en-US" dirty="0" smtClean="0"/>
              <a:t>Dave et al</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75233843"/>
              </p:ext>
            </p:extLst>
          </p:nvPr>
        </p:nvGraphicFramePr>
        <p:xfrm>
          <a:off x="760652" y="4023652"/>
          <a:ext cx="9617832" cy="2123440"/>
        </p:xfrm>
        <a:graphic>
          <a:graphicData uri="http://schemas.openxmlformats.org/drawingml/2006/table">
            <a:tbl>
              <a:tblPr firstRow="1" bandRow="1">
                <a:tableStyleId>{5C22544A-7EE6-4342-B048-85BDC9FD1C3A}</a:tableStyleId>
              </a:tblPr>
              <a:tblGrid>
                <a:gridCol w="3205944"/>
                <a:gridCol w="3205944"/>
                <a:gridCol w="3205944"/>
              </a:tblGrid>
              <a:tr h="370840">
                <a:tc>
                  <a:txBody>
                    <a:bodyPr/>
                    <a:lstStyle/>
                    <a:p>
                      <a:r>
                        <a:rPr lang="en-US" dirty="0" smtClean="0"/>
                        <a:t>Major Items</a:t>
                      </a:r>
                      <a:endParaRPr lang="en-US" dirty="0"/>
                    </a:p>
                  </a:txBody>
                  <a:tcPr/>
                </a:tc>
                <a:tc>
                  <a:txBody>
                    <a:bodyPr/>
                    <a:lstStyle/>
                    <a:p>
                      <a:r>
                        <a:rPr lang="en-US" dirty="0" smtClean="0"/>
                        <a:t>Cost ($K)</a:t>
                      </a:r>
                      <a:endParaRPr lang="en-US" dirty="0"/>
                    </a:p>
                  </a:txBody>
                  <a:tcPr/>
                </a:tc>
                <a:tc>
                  <a:txBody>
                    <a:bodyPr/>
                    <a:lstStyle/>
                    <a:p>
                      <a:r>
                        <a:rPr lang="en-US" dirty="0" smtClean="0"/>
                        <a:t>Schedule</a:t>
                      </a:r>
                      <a:endParaRPr lang="en-US" dirty="0"/>
                    </a:p>
                  </a:txBody>
                  <a:tcPr/>
                </a:tc>
              </a:tr>
              <a:tr h="370840">
                <a:tc>
                  <a:txBody>
                    <a:bodyPr/>
                    <a:lstStyle/>
                    <a:p>
                      <a:r>
                        <a:rPr lang="en-US" dirty="0" smtClean="0"/>
                        <a:t>Staves (WBS 1.5.3.1)</a:t>
                      </a:r>
                      <a:endParaRPr lang="en-US" dirty="0"/>
                    </a:p>
                  </a:txBody>
                  <a:tcPr/>
                </a:tc>
                <a:tc>
                  <a:txBody>
                    <a:bodyPr/>
                    <a:lstStyle/>
                    <a:p>
                      <a:r>
                        <a:rPr lang="en-US" dirty="0" smtClean="0"/>
                        <a:t>1,432</a:t>
                      </a:r>
                      <a:endParaRPr lang="en-US" dirty="0"/>
                    </a:p>
                  </a:txBody>
                  <a:tcPr/>
                </a:tc>
                <a:tc>
                  <a:txBody>
                    <a:bodyPr/>
                    <a:lstStyle/>
                    <a:p>
                      <a:r>
                        <a:rPr lang="en-US" dirty="0" smtClean="0"/>
                        <a:t>8/2018-5/2019</a:t>
                      </a:r>
                      <a:endParaRPr lang="en-US" dirty="0"/>
                    </a:p>
                  </a:txBody>
                  <a:tcPr/>
                </a:tc>
              </a:tr>
              <a:tr h="370840">
                <a:tc>
                  <a:txBody>
                    <a:bodyPr/>
                    <a:lstStyle/>
                    <a:p>
                      <a:r>
                        <a:rPr lang="en-US" dirty="0" smtClean="0"/>
                        <a:t>Readout &amp; Controls (WBS 1.5.2)</a:t>
                      </a:r>
                      <a:endParaRPr lang="en-US" dirty="0"/>
                    </a:p>
                  </a:txBody>
                  <a:tcPr/>
                </a:tc>
                <a:tc>
                  <a:txBody>
                    <a:bodyPr/>
                    <a:lstStyle/>
                    <a:p>
                      <a:r>
                        <a:rPr lang="en-US" dirty="0" smtClean="0"/>
                        <a:t>1,301</a:t>
                      </a:r>
                      <a:endParaRPr lang="en-US" dirty="0"/>
                    </a:p>
                  </a:txBody>
                  <a:tcPr/>
                </a:tc>
                <a:tc>
                  <a:txBody>
                    <a:bodyPr/>
                    <a:lstStyle/>
                    <a:p>
                      <a:r>
                        <a:rPr lang="en-US" dirty="0" smtClean="0"/>
                        <a:t>1/2019-6/2019</a:t>
                      </a:r>
                      <a:endParaRPr lang="en-US" dirty="0"/>
                    </a:p>
                  </a:txBody>
                  <a:tcPr/>
                </a:tc>
              </a:tr>
              <a:tr h="370840">
                <a:tc>
                  <a:txBody>
                    <a:bodyPr/>
                    <a:lstStyle/>
                    <a:p>
                      <a:r>
                        <a:rPr lang="en-US" dirty="0" smtClean="0"/>
                        <a:t>Mechanics</a:t>
                      </a:r>
                      <a:r>
                        <a:rPr lang="en-US" baseline="0" dirty="0" smtClean="0"/>
                        <a:t> &amp; Detector Assembly (WBS 1.5.3)</a:t>
                      </a:r>
                      <a:endParaRPr lang="en-US" dirty="0"/>
                    </a:p>
                  </a:txBody>
                  <a:tcPr/>
                </a:tc>
                <a:tc>
                  <a:txBody>
                    <a:bodyPr/>
                    <a:lstStyle/>
                    <a:p>
                      <a:r>
                        <a:rPr lang="en-US" dirty="0" smtClean="0"/>
                        <a:t>1,800</a:t>
                      </a:r>
                      <a:endParaRPr lang="en-US" dirty="0"/>
                    </a:p>
                  </a:txBody>
                  <a:tcPr/>
                </a:tc>
                <a:tc>
                  <a:txBody>
                    <a:bodyPr/>
                    <a:lstStyle/>
                    <a:p>
                      <a:r>
                        <a:rPr lang="en-US" dirty="0" smtClean="0"/>
                        <a:t>2019-2022</a:t>
                      </a:r>
                      <a:endParaRPr lang="en-US" dirty="0"/>
                    </a:p>
                  </a:txBody>
                  <a:tcPr/>
                </a:tc>
              </a:tr>
              <a:tr h="370840">
                <a:tc>
                  <a:txBody>
                    <a:bodyPr/>
                    <a:lstStyle/>
                    <a:p>
                      <a:r>
                        <a:rPr lang="en-US" dirty="0" smtClean="0"/>
                        <a:t>Integration (WBS 1.5.4)</a:t>
                      </a:r>
                      <a:endParaRPr lang="en-US" dirty="0"/>
                    </a:p>
                  </a:txBody>
                  <a:tcPr/>
                </a:tc>
                <a:tc>
                  <a:txBody>
                    <a:bodyPr/>
                    <a:lstStyle/>
                    <a:p>
                      <a:r>
                        <a:rPr lang="en-US" dirty="0" smtClean="0"/>
                        <a:t>1,024</a:t>
                      </a:r>
                      <a:endParaRPr lang="en-US" dirty="0"/>
                    </a:p>
                  </a:txBody>
                  <a:tcPr/>
                </a:tc>
                <a:tc>
                  <a:txBody>
                    <a:bodyPr/>
                    <a:lstStyle/>
                    <a:p>
                      <a:r>
                        <a:rPr lang="en-US" dirty="0" smtClean="0"/>
                        <a:t>2021-2022</a:t>
                      </a:r>
                      <a:endParaRPr lang="en-US" dirty="0"/>
                    </a:p>
                  </a:txBody>
                  <a:tcPr/>
                </a:tc>
              </a:tr>
            </a:tbl>
          </a:graphicData>
        </a:graphic>
      </p:graphicFrame>
    </p:spTree>
    <p:extLst>
      <p:ext uri="{BB962C8B-B14F-4D97-AF65-F5344CB8AC3E}">
        <p14:creationId xmlns:p14="http://schemas.microsoft.com/office/powerpoint/2010/main" val="1262254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the Workfest</a:t>
            </a:r>
            <a:endParaRPr lang="en-US" dirty="0"/>
          </a:p>
        </p:txBody>
      </p:sp>
    </p:spTree>
    <p:extLst>
      <p:ext uri="{BB962C8B-B14F-4D97-AF65-F5344CB8AC3E}">
        <p14:creationId xmlns:p14="http://schemas.microsoft.com/office/powerpoint/2010/main" val="346980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803"/>
            <a:ext cx="10515600" cy="1584960"/>
          </a:xfrm>
        </p:spPr>
        <p:txBody>
          <a:bodyPr>
            <a:normAutofit fontScale="90000"/>
          </a:bodyPr>
          <a:lstStyle/>
          <a:p>
            <a:pPr algn="ctr"/>
            <a:r>
              <a:rPr lang="en-US" dirty="0" smtClean="0"/>
              <a:t>Dec. MVTX Workfest Agenda </a:t>
            </a:r>
            <a:r>
              <a:rPr lang="mr-IN" dirty="0" smtClean="0"/>
              <a:t>–</a:t>
            </a:r>
            <a:r>
              <a:rPr lang="en-US" dirty="0" smtClean="0"/>
              <a:t>Draft</a:t>
            </a:r>
            <a:br>
              <a:rPr lang="en-US" dirty="0" smtClean="0"/>
            </a:br>
            <a:r>
              <a:rPr lang="en-US" dirty="0" smtClean="0">
                <a:solidFill>
                  <a:srgbClr val="FF0000"/>
                </a:solidFill>
              </a:rPr>
              <a:t>To complete the full proposal</a:t>
            </a:r>
            <a:r>
              <a:rPr lang="en-US" dirty="0">
                <a:solidFill>
                  <a:srgbClr val="FF0000"/>
                </a:solidFill>
              </a:rPr>
              <a:t/>
            </a:r>
            <a:br>
              <a:rPr lang="en-US" dirty="0">
                <a:solidFill>
                  <a:srgbClr val="FF0000"/>
                </a:solidFill>
              </a:rPr>
            </a:br>
            <a:r>
              <a:rPr lang="en-US" sz="2200" dirty="0" smtClean="0"/>
              <a:t>Travel page: </a:t>
            </a:r>
            <a:br>
              <a:rPr lang="en-US" sz="2200" dirty="0" smtClean="0"/>
            </a:br>
            <a:r>
              <a:rPr lang="en-US" sz="1800" dirty="0" smtClean="0"/>
              <a:t>http</a:t>
            </a:r>
            <a:r>
              <a:rPr lang="en-US" sz="1800" dirty="0"/>
              <a:t>://</a:t>
            </a:r>
            <a:r>
              <a:rPr lang="en-US" sz="1800" dirty="0" err="1"/>
              <a:t>www.cvent.com</a:t>
            </a:r>
            <a:r>
              <a:rPr lang="en-US" sz="1800" dirty="0"/>
              <a:t>/events/</a:t>
            </a:r>
            <a:r>
              <a:rPr lang="en-US" sz="1800" dirty="0" err="1"/>
              <a:t>sphenix</a:t>
            </a:r>
            <a:r>
              <a:rPr lang="en-US" sz="1800" dirty="0"/>
              <a:t>-collaboration-meeting/event-summary-090b732e1d5b4851a0dbb88d21b2ce64.aspx </a:t>
            </a:r>
          </a:p>
        </p:txBody>
      </p:sp>
      <p:sp>
        <p:nvSpPr>
          <p:cNvPr id="3" name="Content Placeholder 2"/>
          <p:cNvSpPr>
            <a:spLocks noGrp="1"/>
          </p:cNvSpPr>
          <p:nvPr>
            <p:ph idx="1"/>
          </p:nvPr>
        </p:nvSpPr>
        <p:spPr>
          <a:xfrm>
            <a:off x="544261" y="2061318"/>
            <a:ext cx="7774858" cy="4092011"/>
          </a:xfrm>
        </p:spPr>
        <p:txBody>
          <a:bodyPr>
            <a:normAutofit lnSpcReduction="10000"/>
          </a:bodyPr>
          <a:lstStyle/>
          <a:p>
            <a:r>
              <a:rPr lang="en-US" dirty="0" smtClean="0"/>
              <a:t>Day-1</a:t>
            </a:r>
            <a:r>
              <a:rPr lang="en-US" dirty="0" smtClean="0">
                <a:sym typeface="Wingdings"/>
              </a:rPr>
              <a:t>: (12/5, Tue.)</a:t>
            </a:r>
            <a:endParaRPr lang="en-US" dirty="0" smtClean="0"/>
          </a:p>
          <a:p>
            <a:pPr lvl="1"/>
            <a:r>
              <a:rPr lang="en-US" dirty="0" smtClean="0"/>
              <a:t>Review current draft </a:t>
            </a:r>
            <a:r>
              <a:rPr lang="mr-IN" dirty="0" smtClean="0"/>
              <a:t>–</a:t>
            </a:r>
            <a:r>
              <a:rPr lang="en-US" dirty="0" smtClean="0"/>
              <a:t> by WG TLs </a:t>
            </a:r>
          </a:p>
          <a:p>
            <a:pPr lvl="2"/>
            <a:r>
              <a:rPr lang="en-US" dirty="0" smtClean="0"/>
              <a:t>Identify and discuss areas for improvements</a:t>
            </a:r>
          </a:p>
          <a:p>
            <a:pPr lvl="1"/>
            <a:r>
              <a:rPr lang="en-US" dirty="0" smtClean="0"/>
              <a:t>Working sessions in the afternoon: working groups   </a:t>
            </a:r>
          </a:p>
          <a:p>
            <a:r>
              <a:rPr lang="en-US" dirty="0" smtClean="0"/>
              <a:t>Day-2:</a:t>
            </a:r>
          </a:p>
          <a:p>
            <a:pPr lvl="1"/>
            <a:r>
              <a:rPr lang="en-US" dirty="0" smtClean="0"/>
              <a:t>Discuss updates from day-1 </a:t>
            </a:r>
            <a:r>
              <a:rPr lang="mr-IN" dirty="0" smtClean="0"/>
              <a:t>–</a:t>
            </a:r>
            <a:r>
              <a:rPr lang="en-US" dirty="0" smtClean="0"/>
              <a:t> by WG TLs</a:t>
            </a:r>
          </a:p>
          <a:p>
            <a:pPr lvl="1"/>
            <a:r>
              <a:rPr lang="en-US" dirty="0" smtClean="0"/>
              <a:t>Working sessions in the afternoon: working groups</a:t>
            </a:r>
          </a:p>
          <a:p>
            <a:r>
              <a:rPr lang="en-US" dirty="0" smtClean="0"/>
              <a:t>Day-3:</a:t>
            </a:r>
          </a:p>
          <a:p>
            <a:pPr lvl="1"/>
            <a:r>
              <a:rPr lang="en-US" dirty="0" smtClean="0"/>
              <a:t>Discuss updates from day-2</a:t>
            </a:r>
          </a:p>
          <a:p>
            <a:pPr lvl="1"/>
            <a:r>
              <a:rPr lang="en-US" dirty="0" smtClean="0"/>
              <a:t>Finalize a preliminary full proposal </a:t>
            </a:r>
          </a:p>
          <a:p>
            <a:pPr lvl="1"/>
            <a:endParaRPr lang="en-US" dirty="0"/>
          </a:p>
        </p:txBody>
      </p:sp>
      <p:sp>
        <p:nvSpPr>
          <p:cNvPr id="4" name="TextBox 3"/>
          <p:cNvSpPr txBox="1"/>
          <p:nvPr/>
        </p:nvSpPr>
        <p:spPr>
          <a:xfrm>
            <a:off x="8386984" y="3217029"/>
            <a:ext cx="3805016" cy="2585323"/>
          </a:xfrm>
          <a:prstGeom prst="rect">
            <a:avLst/>
          </a:prstGeom>
          <a:noFill/>
        </p:spPr>
        <p:txBody>
          <a:bodyPr wrap="none" rtlCol="0">
            <a:spAutoFit/>
          </a:bodyPr>
          <a:lstStyle/>
          <a:p>
            <a:r>
              <a:rPr lang="en-US" dirty="0">
                <a:solidFill>
                  <a:srgbClr val="FF0000"/>
                </a:solidFill>
              </a:rPr>
              <a:t>4</a:t>
            </a:r>
            <a:r>
              <a:rPr lang="en-US" dirty="0" smtClean="0">
                <a:solidFill>
                  <a:srgbClr val="FF0000"/>
                </a:solidFill>
              </a:rPr>
              <a:t> working groups with </a:t>
            </a:r>
          </a:p>
          <a:p>
            <a:r>
              <a:rPr lang="en-US" dirty="0" smtClean="0">
                <a:solidFill>
                  <a:srgbClr val="FF0000"/>
                </a:solidFill>
              </a:rPr>
              <a:t>team leaders:</a:t>
            </a:r>
          </a:p>
          <a:p>
            <a:r>
              <a:rPr lang="en-US" dirty="0" smtClean="0"/>
              <a:t>Physics/Electronics/Mechanics/Project</a:t>
            </a:r>
          </a:p>
          <a:p>
            <a:endParaRPr lang="en-US" dirty="0" smtClean="0"/>
          </a:p>
          <a:p>
            <a:pPr marL="285750" indent="-285750">
              <a:buFontTx/>
              <a:buChar char="-"/>
            </a:pPr>
            <a:r>
              <a:rPr lang="en-US" dirty="0" smtClean="0"/>
              <a:t>Physics &amp; simulations</a:t>
            </a:r>
          </a:p>
          <a:p>
            <a:pPr marL="285750" indent="-285750">
              <a:buFontTx/>
              <a:buChar char="-"/>
            </a:pPr>
            <a:r>
              <a:rPr lang="en-US" dirty="0" smtClean="0"/>
              <a:t>Electronics &amp; sensors</a:t>
            </a:r>
          </a:p>
          <a:p>
            <a:pPr marL="285750" indent="-285750">
              <a:buFontTx/>
              <a:buChar char="-"/>
            </a:pPr>
            <a:r>
              <a:rPr lang="en-US" dirty="0" smtClean="0"/>
              <a:t>Mechanical system</a:t>
            </a:r>
          </a:p>
          <a:p>
            <a:pPr marL="285750" indent="-285750">
              <a:buFontTx/>
              <a:buChar char="-"/>
            </a:pPr>
            <a:r>
              <a:rPr lang="en-US" dirty="0" smtClean="0"/>
              <a:t>Cost, Schedule &amp; Risks </a:t>
            </a:r>
          </a:p>
          <a:p>
            <a:pPr marL="285750" indent="-285750">
              <a:buFontTx/>
              <a:buChar char="-"/>
            </a:pPr>
            <a:endParaRPr lang="en-US" dirty="0" smtClean="0"/>
          </a:p>
        </p:txBody>
      </p:sp>
      <p:sp>
        <p:nvSpPr>
          <p:cNvPr id="5" name="Date Placeholder 4"/>
          <p:cNvSpPr>
            <a:spLocks noGrp="1"/>
          </p:cNvSpPr>
          <p:nvPr>
            <p:ph type="dt" sz="half" idx="10"/>
          </p:nvPr>
        </p:nvSpPr>
        <p:spPr/>
        <p:txBody>
          <a:bodyPr/>
          <a:lstStyle/>
          <a:p>
            <a:fld id="{0648985C-1980-8847-BC5C-C3B4DE889C06}" type="datetime1">
              <a:rPr lang="en-US" smtClean="0"/>
              <a:t>12/3/17</a:t>
            </a:fld>
            <a:endParaRPr lang="en-US" dirty="0"/>
          </a:p>
        </p:txBody>
      </p:sp>
      <p:sp>
        <p:nvSpPr>
          <p:cNvPr id="6" name="Footer Placeholder 5"/>
          <p:cNvSpPr>
            <a:spLocks noGrp="1"/>
          </p:cNvSpPr>
          <p:nvPr>
            <p:ph type="ftr" sz="quarter" idx="11"/>
          </p:nvPr>
        </p:nvSpPr>
        <p:spPr/>
        <p:txBody>
          <a:bodyPr/>
          <a:lstStyle/>
          <a:p>
            <a:r>
              <a:rPr lang="en-US" smtClean="0"/>
              <a:t>MVTX Leaders' Meeting</a:t>
            </a:r>
            <a:endParaRPr lang="en-US" dirty="0"/>
          </a:p>
        </p:txBody>
      </p:sp>
      <p:sp>
        <p:nvSpPr>
          <p:cNvPr id="7" name="Slide Number Placeholder 6"/>
          <p:cNvSpPr>
            <a:spLocks noGrp="1"/>
          </p:cNvSpPr>
          <p:nvPr>
            <p:ph type="sldNum" sz="quarter" idx="12"/>
          </p:nvPr>
        </p:nvSpPr>
        <p:spPr/>
        <p:txBody>
          <a:bodyPr/>
          <a:lstStyle/>
          <a:p>
            <a:fld id="{81466A48-3C6D-C44D-8DB8-9B9314A94956}" type="slidenum">
              <a:rPr lang="en-US" smtClean="0"/>
              <a:t>14</a:t>
            </a:fld>
            <a:endParaRPr lang="en-US" dirty="0"/>
          </a:p>
        </p:txBody>
      </p:sp>
      <p:sp>
        <p:nvSpPr>
          <p:cNvPr id="8" name="Rectangle 7"/>
          <p:cNvSpPr/>
          <p:nvPr/>
        </p:nvSpPr>
        <p:spPr>
          <a:xfrm>
            <a:off x="754260" y="5987018"/>
            <a:ext cx="8311955" cy="369332"/>
          </a:xfrm>
          <a:prstGeom prst="rect">
            <a:avLst/>
          </a:prstGeom>
        </p:spPr>
        <p:txBody>
          <a:bodyPr wrap="none">
            <a:spAutoFit/>
          </a:bodyPr>
          <a:lstStyle/>
          <a:p>
            <a:r>
              <a:rPr lang="en-US" dirty="0" smtClean="0">
                <a:solidFill>
                  <a:srgbClr val="FF0000"/>
                </a:solidFill>
              </a:rPr>
              <a:t>Workfest </a:t>
            </a:r>
            <a:r>
              <a:rPr lang="en-US" dirty="0" err="1" smtClean="0">
                <a:solidFill>
                  <a:srgbClr val="FF0000"/>
                </a:solidFill>
              </a:rPr>
              <a:t>Indico</a:t>
            </a:r>
            <a:r>
              <a:rPr lang="en-US" dirty="0" smtClean="0">
                <a:solidFill>
                  <a:srgbClr val="FF0000"/>
                </a:solidFill>
              </a:rPr>
              <a:t> Page:   https</a:t>
            </a:r>
            <a:r>
              <a:rPr lang="en-US" dirty="0">
                <a:solidFill>
                  <a:srgbClr val="FF0000"/>
                </a:solidFill>
              </a:rPr>
              <a:t>://</a:t>
            </a:r>
            <a:r>
              <a:rPr lang="en-US" dirty="0" err="1">
                <a:solidFill>
                  <a:srgbClr val="FF0000"/>
                </a:solidFill>
              </a:rPr>
              <a:t>indico.bnl.gov</a:t>
            </a:r>
            <a:r>
              <a:rPr lang="en-US" dirty="0">
                <a:solidFill>
                  <a:srgbClr val="FF0000"/>
                </a:solidFill>
              </a:rPr>
              <a:t>/</a:t>
            </a:r>
            <a:r>
              <a:rPr lang="en-US" dirty="0" err="1">
                <a:solidFill>
                  <a:srgbClr val="FF0000"/>
                </a:solidFill>
              </a:rPr>
              <a:t>conferenceModification.py?confId</a:t>
            </a:r>
            <a:r>
              <a:rPr lang="en-US" dirty="0">
                <a:solidFill>
                  <a:srgbClr val="FF0000"/>
                </a:solidFill>
              </a:rPr>
              <a:t>=3557</a:t>
            </a:r>
          </a:p>
        </p:txBody>
      </p:sp>
    </p:spTree>
    <p:extLst>
      <p:ext uri="{BB962C8B-B14F-4D97-AF65-F5344CB8AC3E}">
        <p14:creationId xmlns:p14="http://schemas.microsoft.com/office/powerpoint/2010/main" val="855090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895"/>
            <a:ext cx="10515600" cy="990618"/>
          </a:xfrm>
        </p:spPr>
        <p:txBody>
          <a:bodyPr/>
          <a:lstStyle/>
          <a:p>
            <a:r>
              <a:rPr lang="en-US" dirty="0" smtClean="0"/>
              <a:t>4 Working Groups: complete draft </a:t>
            </a:r>
            <a:r>
              <a:rPr lang="en-US" smtClean="0"/>
              <a:t>~Workshop </a:t>
            </a:r>
            <a:endParaRPr lang="en-US" dirty="0"/>
          </a:p>
        </p:txBody>
      </p:sp>
      <p:sp>
        <p:nvSpPr>
          <p:cNvPr id="3" name="Content Placeholder 2"/>
          <p:cNvSpPr>
            <a:spLocks noGrp="1"/>
          </p:cNvSpPr>
          <p:nvPr>
            <p:ph idx="1"/>
          </p:nvPr>
        </p:nvSpPr>
        <p:spPr>
          <a:xfrm>
            <a:off x="838200" y="1317997"/>
            <a:ext cx="10961914" cy="4973946"/>
          </a:xfrm>
        </p:spPr>
        <p:txBody>
          <a:bodyPr>
            <a:normAutofit fontScale="77500" lnSpcReduction="20000"/>
          </a:bodyPr>
          <a:lstStyle/>
          <a:p>
            <a:r>
              <a:rPr lang="en-US" dirty="0" smtClean="0"/>
              <a:t>Physics and Simulations</a:t>
            </a:r>
          </a:p>
          <a:p>
            <a:pPr lvl="1"/>
            <a:r>
              <a:rPr lang="en-US" dirty="0" smtClean="0"/>
              <a:t>HF-Jet TG,  </a:t>
            </a:r>
            <a:r>
              <a:rPr lang="en-US" dirty="0" err="1" smtClean="0">
                <a:solidFill>
                  <a:srgbClr val="FF0000"/>
                </a:solidFill>
              </a:rPr>
              <a:t>Jin</a:t>
            </a:r>
            <a:r>
              <a:rPr lang="en-US" dirty="0">
                <a:solidFill>
                  <a:srgbClr val="FF0000"/>
                </a:solidFill>
              </a:rPr>
              <a:t>,</a:t>
            </a:r>
            <a:r>
              <a:rPr lang="en-US" dirty="0" smtClean="0">
                <a:solidFill>
                  <a:srgbClr val="FF0000"/>
                </a:solidFill>
              </a:rPr>
              <a:t> Xin, </a:t>
            </a:r>
            <a:r>
              <a:rPr lang="en-US" dirty="0" smtClean="0"/>
              <a:t>Tony, </a:t>
            </a:r>
            <a:r>
              <a:rPr lang="en-US" dirty="0" err="1" smtClean="0"/>
              <a:t>Sanghoon</a:t>
            </a:r>
            <a:r>
              <a:rPr lang="en-US" dirty="0" smtClean="0"/>
              <a:t>, </a:t>
            </a:r>
            <a:r>
              <a:rPr lang="en-US" dirty="0" err="1" smtClean="0"/>
              <a:t>Haiwang</a:t>
            </a:r>
            <a:r>
              <a:rPr lang="en-US" dirty="0" smtClean="0"/>
              <a:t>, Darren, </a:t>
            </a:r>
            <a:r>
              <a:rPr lang="en-US" dirty="0" err="1" smtClean="0"/>
              <a:t>Xiaolong</a:t>
            </a:r>
            <a:r>
              <a:rPr lang="en-US" dirty="0" smtClean="0"/>
              <a:t>, </a:t>
            </a:r>
            <a:r>
              <a:rPr lang="en-US" dirty="0" err="1" smtClean="0"/>
              <a:t>SukHyun</a:t>
            </a:r>
            <a:r>
              <a:rPr lang="en-US" dirty="0" smtClean="0"/>
              <a:t>, Cesar, Ming et al  </a:t>
            </a:r>
          </a:p>
          <a:p>
            <a:pPr lvl="1"/>
            <a:endParaRPr lang="en-US" dirty="0" smtClean="0"/>
          </a:p>
          <a:p>
            <a:r>
              <a:rPr lang="en-US" dirty="0" smtClean="0"/>
              <a:t>Staves, electronics &amp; power system </a:t>
            </a:r>
          </a:p>
          <a:p>
            <a:pPr marL="685800" lvl="2">
              <a:spcBef>
                <a:spcPts val="1000"/>
              </a:spcBef>
            </a:pPr>
            <a:r>
              <a:rPr lang="en-US" dirty="0" smtClean="0"/>
              <a:t>Readout - </a:t>
            </a:r>
            <a:r>
              <a:rPr lang="en-US" dirty="0" smtClean="0">
                <a:solidFill>
                  <a:srgbClr val="FF0000"/>
                </a:solidFill>
              </a:rPr>
              <a:t>Mark</a:t>
            </a:r>
            <a:r>
              <a:rPr lang="en-US" dirty="0" smtClean="0"/>
              <a:t>, </a:t>
            </a:r>
            <a:r>
              <a:rPr lang="en-US" dirty="0" err="1" smtClean="0">
                <a:solidFill>
                  <a:srgbClr val="FF0000"/>
                </a:solidFill>
              </a:rPr>
              <a:t>Sho</a:t>
            </a:r>
            <a:r>
              <a:rPr lang="en-US" dirty="0" smtClean="0"/>
              <a:t>, </a:t>
            </a:r>
            <a:r>
              <a:rPr lang="en-US" dirty="0" err="1" smtClean="0">
                <a:solidFill>
                  <a:srgbClr val="FF0000"/>
                </a:solidFill>
              </a:rPr>
              <a:t>AlexT</a:t>
            </a:r>
            <a:r>
              <a:rPr lang="en-US" dirty="0" smtClean="0"/>
              <a:t>, </a:t>
            </a:r>
            <a:r>
              <a:rPr lang="en-US" dirty="0" smtClean="0">
                <a:solidFill>
                  <a:srgbClr val="FF0000"/>
                </a:solidFill>
              </a:rPr>
              <a:t>Jo</a:t>
            </a:r>
            <a:r>
              <a:rPr lang="en-US" dirty="0" smtClean="0"/>
              <a:t>, Kun, Ming, Giacomo, Kai/BNL/ATLAS, </a:t>
            </a:r>
            <a:r>
              <a:rPr lang="en-US" dirty="0" err="1" smtClean="0"/>
              <a:t>Jin</a:t>
            </a:r>
            <a:r>
              <a:rPr lang="en-US" dirty="0" smtClean="0"/>
              <a:t>/BNL, Martin, </a:t>
            </a:r>
            <a:r>
              <a:rPr lang="en-US" dirty="0" err="1" smtClean="0"/>
              <a:t>JohnH</a:t>
            </a:r>
            <a:r>
              <a:rPr lang="en-US" dirty="0" smtClean="0"/>
              <a:t>  </a:t>
            </a:r>
            <a:r>
              <a:rPr lang="mr-IN" dirty="0" smtClean="0"/>
              <a:t>…</a:t>
            </a:r>
            <a:endParaRPr lang="en-US" dirty="0"/>
          </a:p>
          <a:p>
            <a:pPr marL="685800" lvl="2">
              <a:spcBef>
                <a:spcPts val="1000"/>
              </a:spcBef>
            </a:pPr>
            <a:r>
              <a:rPr lang="en-US" smtClean="0"/>
              <a:t>Staves/Sensors-  </a:t>
            </a:r>
            <a:r>
              <a:rPr lang="en-US" dirty="0" smtClean="0">
                <a:solidFill>
                  <a:srgbClr val="FF0000"/>
                </a:solidFill>
              </a:rPr>
              <a:t>Cesar, Xuan</a:t>
            </a:r>
            <a:r>
              <a:rPr lang="en-US" dirty="0" smtClean="0"/>
              <a:t>, Maria, Ming </a:t>
            </a:r>
            <a:r>
              <a:rPr lang="mr-IN" dirty="0" smtClean="0"/>
              <a:t>…</a:t>
            </a:r>
            <a:endParaRPr lang="en-US" dirty="0" smtClean="0"/>
          </a:p>
          <a:p>
            <a:pPr lvl="1"/>
            <a:endParaRPr lang="en-US" dirty="0" smtClean="0"/>
          </a:p>
          <a:p>
            <a:r>
              <a:rPr lang="en-US" dirty="0" smtClean="0"/>
              <a:t>Mechanical system</a:t>
            </a:r>
          </a:p>
          <a:p>
            <a:pPr lvl="1"/>
            <a:r>
              <a:rPr lang="en-US" dirty="0" smtClean="0"/>
              <a:t>Integration - </a:t>
            </a:r>
            <a:r>
              <a:rPr lang="en-US" dirty="0" smtClean="0">
                <a:solidFill>
                  <a:srgbClr val="FF0000"/>
                </a:solidFill>
              </a:rPr>
              <a:t>Bob, </a:t>
            </a:r>
            <a:r>
              <a:rPr lang="en-US" dirty="0" smtClean="0"/>
              <a:t>Grazyna, </a:t>
            </a:r>
            <a:r>
              <a:rPr lang="en-US" dirty="0" smtClean="0">
                <a:solidFill>
                  <a:srgbClr val="FF0000"/>
                </a:solidFill>
              </a:rPr>
              <a:t>Walt</a:t>
            </a:r>
            <a:r>
              <a:rPr lang="en-US" dirty="0" smtClean="0"/>
              <a:t>, Jim K., Giacomo</a:t>
            </a:r>
            <a:r>
              <a:rPr lang="mr-IN" dirty="0" smtClean="0"/>
              <a:t>…</a:t>
            </a:r>
            <a:r>
              <a:rPr lang="en-US" dirty="0" smtClean="0"/>
              <a:t> </a:t>
            </a:r>
          </a:p>
          <a:p>
            <a:pPr lvl="1"/>
            <a:r>
              <a:rPr lang="en-US" dirty="0" smtClean="0"/>
              <a:t>Carbon </a:t>
            </a:r>
            <a:r>
              <a:rPr lang="en-US" dirty="0" err="1" smtClean="0"/>
              <a:t>stru</a:t>
            </a:r>
            <a:r>
              <a:rPr lang="en-US" dirty="0" smtClean="0"/>
              <a:t>. </a:t>
            </a:r>
            <a:r>
              <a:rPr lang="mr-IN" dirty="0" smtClean="0"/>
              <a:t>–</a:t>
            </a:r>
            <a:r>
              <a:rPr lang="en-US" dirty="0" smtClean="0"/>
              <a:t> </a:t>
            </a:r>
            <a:r>
              <a:rPr lang="en-US" dirty="0" smtClean="0">
                <a:solidFill>
                  <a:srgbClr val="FF0000"/>
                </a:solidFill>
              </a:rPr>
              <a:t>Grazyna</a:t>
            </a:r>
          </a:p>
          <a:p>
            <a:pPr lvl="1"/>
            <a:endParaRPr lang="en-US" dirty="0" smtClean="0">
              <a:solidFill>
                <a:srgbClr val="FF0000"/>
              </a:solidFill>
            </a:endParaRPr>
          </a:p>
          <a:p>
            <a:r>
              <a:rPr lang="en-US" dirty="0" smtClean="0"/>
              <a:t>Project Cost, Schedule, Risks</a:t>
            </a:r>
          </a:p>
          <a:p>
            <a:pPr lvl="1"/>
            <a:r>
              <a:rPr lang="en-US" dirty="0" smtClean="0">
                <a:solidFill>
                  <a:srgbClr val="FF0000"/>
                </a:solidFill>
              </a:rPr>
              <a:t>Dave</a:t>
            </a:r>
            <a:r>
              <a:rPr lang="en-US" dirty="0" smtClean="0"/>
              <a:t>, </a:t>
            </a:r>
            <a:r>
              <a:rPr lang="en-US" dirty="0" smtClean="0">
                <a:solidFill>
                  <a:srgbClr val="FF0000"/>
                </a:solidFill>
              </a:rPr>
              <a:t>Ming, Maria, Bob, Grazyna</a:t>
            </a:r>
            <a:r>
              <a:rPr lang="en-US" dirty="0" smtClean="0"/>
              <a:t>, Giacomo, Jo,  </a:t>
            </a:r>
            <a:r>
              <a:rPr lang="mr-IN" dirty="0" smtClean="0"/>
              <a:t>…</a:t>
            </a:r>
            <a:r>
              <a:rPr lang="en-US" dirty="0" smtClean="0"/>
              <a:t> </a:t>
            </a:r>
          </a:p>
          <a:p>
            <a:pPr lvl="1"/>
            <a:endParaRPr lang="en-US" dirty="0" smtClean="0"/>
          </a:p>
          <a:p>
            <a:pPr lvl="1"/>
            <a:endParaRPr lang="en-US" dirty="0"/>
          </a:p>
          <a:p>
            <a:pPr marL="0" indent="0">
              <a:buNone/>
            </a:pPr>
            <a:r>
              <a:rPr lang="en-US" dirty="0" smtClean="0">
                <a:solidFill>
                  <a:srgbClr val="FF0000"/>
                </a:solidFill>
              </a:rPr>
              <a:t>* Working group team leaders</a:t>
            </a:r>
            <a:r>
              <a:rPr lang="en-US" dirty="0" smtClean="0"/>
              <a:t> </a:t>
            </a:r>
            <a:endParaRPr lang="en-US" dirty="0"/>
          </a:p>
        </p:txBody>
      </p:sp>
      <p:sp>
        <p:nvSpPr>
          <p:cNvPr id="4" name="Date Placeholder 3"/>
          <p:cNvSpPr>
            <a:spLocks noGrp="1"/>
          </p:cNvSpPr>
          <p:nvPr>
            <p:ph type="dt" sz="half" idx="10"/>
          </p:nvPr>
        </p:nvSpPr>
        <p:spPr/>
        <p:txBody>
          <a:bodyPr/>
          <a:lstStyle/>
          <a:p>
            <a:fld id="{9AC5478B-A278-2C42-AFAA-86CCEB99F603}" type="datetime1">
              <a:rPr lang="en-US" smtClean="0"/>
              <a:t>12/3/17</a:t>
            </a:fld>
            <a:endParaRPr lang="en-US"/>
          </a:p>
        </p:txBody>
      </p:sp>
      <p:sp>
        <p:nvSpPr>
          <p:cNvPr id="5" name="Footer Placeholder 4"/>
          <p:cNvSpPr>
            <a:spLocks noGrp="1"/>
          </p:cNvSpPr>
          <p:nvPr>
            <p:ph type="ftr" sz="quarter" idx="11"/>
          </p:nvPr>
        </p:nvSpPr>
        <p:spPr/>
        <p:txBody>
          <a:bodyPr/>
          <a:lstStyle/>
          <a:p>
            <a:r>
              <a:rPr lang="en-US" smtClean="0"/>
              <a:t>MVTX Leaders' Meeting</a:t>
            </a:r>
            <a:endParaRPr lang="en-US"/>
          </a:p>
        </p:txBody>
      </p:sp>
      <p:sp>
        <p:nvSpPr>
          <p:cNvPr id="6" name="Slide Number Placeholder 5"/>
          <p:cNvSpPr>
            <a:spLocks noGrp="1"/>
          </p:cNvSpPr>
          <p:nvPr>
            <p:ph type="sldNum" sz="quarter" idx="12"/>
          </p:nvPr>
        </p:nvSpPr>
        <p:spPr/>
        <p:txBody>
          <a:bodyPr/>
          <a:lstStyle/>
          <a:p>
            <a:fld id="{07BD3065-AD4D-3A4A-BD8B-D78A24778345}" type="slidenum">
              <a:rPr lang="en-US" smtClean="0"/>
              <a:t>15</a:t>
            </a:fld>
            <a:endParaRPr lang="en-US"/>
          </a:p>
        </p:txBody>
      </p:sp>
    </p:spTree>
    <p:extLst>
      <p:ext uri="{BB962C8B-B14F-4D97-AF65-F5344CB8AC3E}">
        <p14:creationId xmlns:p14="http://schemas.microsoft.com/office/powerpoint/2010/main" val="1587199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678"/>
            <a:ext cx="10515600" cy="628968"/>
          </a:xfrm>
        </p:spPr>
        <p:txBody>
          <a:bodyPr>
            <a:normAutofit fontScale="90000"/>
          </a:bodyPr>
          <a:lstStyle/>
          <a:p>
            <a:r>
              <a:rPr lang="en-US" dirty="0" smtClean="0"/>
              <a:t>Day 1: 12/5</a:t>
            </a:r>
            <a:endParaRPr lang="en-US" dirty="0"/>
          </a:p>
        </p:txBody>
      </p:sp>
      <p:sp>
        <p:nvSpPr>
          <p:cNvPr id="3" name="Content Placeholder 2"/>
          <p:cNvSpPr>
            <a:spLocks noGrp="1"/>
          </p:cNvSpPr>
          <p:nvPr>
            <p:ph idx="1"/>
          </p:nvPr>
        </p:nvSpPr>
        <p:spPr>
          <a:xfrm>
            <a:off x="838200" y="965200"/>
            <a:ext cx="10515600" cy="5506720"/>
          </a:xfrm>
        </p:spPr>
        <p:txBody>
          <a:bodyPr>
            <a:normAutofit fontScale="40000" lnSpcReduction="20000"/>
          </a:bodyPr>
          <a:lstStyle/>
          <a:p>
            <a:r>
              <a:rPr lang="en-US" dirty="0"/>
              <a:t>8:00-9:00 </a:t>
            </a:r>
            <a:r>
              <a:rPr lang="en-US" dirty="0" smtClean="0"/>
              <a:t>Breakfast</a:t>
            </a:r>
          </a:p>
          <a:p>
            <a:r>
              <a:rPr lang="en-US" dirty="0" smtClean="0"/>
              <a:t>9:00-9:10: Workshop Goals (Ming, Maria)     				Chair: Cesar</a:t>
            </a:r>
          </a:p>
          <a:p>
            <a:r>
              <a:rPr lang="en-US" dirty="0" smtClean="0"/>
              <a:t>9:10 </a:t>
            </a:r>
            <a:r>
              <a:rPr lang="en-US" dirty="0"/>
              <a:t>– </a:t>
            </a:r>
            <a:r>
              <a:rPr lang="en-US" dirty="0" smtClean="0"/>
              <a:t>9:30:  </a:t>
            </a:r>
            <a:r>
              <a:rPr lang="en-US" dirty="0"/>
              <a:t>sPHENIX plan (Ed, Maria) </a:t>
            </a:r>
          </a:p>
          <a:p>
            <a:r>
              <a:rPr lang="en-US" dirty="0" smtClean="0"/>
              <a:t>9:30 </a:t>
            </a:r>
            <a:r>
              <a:rPr lang="en-US" dirty="0"/>
              <a:t>– </a:t>
            </a:r>
            <a:r>
              <a:rPr lang="en-US" dirty="0" smtClean="0"/>
              <a:t>9:50  </a:t>
            </a:r>
            <a:r>
              <a:rPr lang="en-US" dirty="0"/>
              <a:t>MVTX </a:t>
            </a:r>
            <a:r>
              <a:rPr lang="en-US" dirty="0" smtClean="0"/>
              <a:t>Overview </a:t>
            </a:r>
            <a:r>
              <a:rPr lang="en-US" dirty="0"/>
              <a:t>(Maria, Ming</a:t>
            </a:r>
            <a:r>
              <a:rPr lang="en-US" dirty="0" smtClean="0"/>
              <a:t>)</a:t>
            </a:r>
            <a:endParaRPr lang="en-US" dirty="0"/>
          </a:p>
          <a:p>
            <a:r>
              <a:rPr lang="en-US" dirty="0" smtClean="0"/>
              <a:t>9:50-10:20 </a:t>
            </a:r>
            <a:r>
              <a:rPr lang="en-US" dirty="0"/>
              <a:t>Status Report 30’: Science and Simulations (</a:t>
            </a:r>
            <a:r>
              <a:rPr lang="en-US" dirty="0" err="1"/>
              <a:t>Jin</a:t>
            </a:r>
            <a:r>
              <a:rPr lang="en-US" dirty="0"/>
              <a:t>/Xin)</a:t>
            </a:r>
          </a:p>
          <a:p>
            <a:r>
              <a:rPr lang="en-US" dirty="0"/>
              <a:t>  </a:t>
            </a:r>
          </a:p>
          <a:p>
            <a:r>
              <a:rPr lang="en-US" dirty="0" smtClean="0"/>
              <a:t>10:20-10:40  </a:t>
            </a:r>
            <a:r>
              <a:rPr lang="en-US" dirty="0"/>
              <a:t>coffee break 20’ </a:t>
            </a:r>
          </a:p>
          <a:p>
            <a:r>
              <a:rPr lang="en-US" dirty="0"/>
              <a:t> </a:t>
            </a:r>
          </a:p>
          <a:p>
            <a:r>
              <a:rPr lang="en-US" dirty="0" smtClean="0"/>
              <a:t>10:40 </a:t>
            </a:r>
            <a:r>
              <a:rPr lang="en-US" dirty="0"/>
              <a:t>– </a:t>
            </a:r>
            <a:r>
              <a:rPr lang="en-US" dirty="0" smtClean="0"/>
              <a:t>11:10</a:t>
            </a:r>
            <a:r>
              <a:rPr lang="en-US" dirty="0"/>
              <a:t>: Status Report 30’: Readout (Mark, </a:t>
            </a:r>
            <a:r>
              <a:rPr lang="en-US" dirty="0" err="1"/>
              <a:t>Sho</a:t>
            </a:r>
            <a:r>
              <a:rPr lang="en-US" dirty="0" smtClean="0"/>
              <a:t>)			Chair: </a:t>
            </a:r>
            <a:r>
              <a:rPr lang="en-US" dirty="0" err="1" smtClean="0"/>
              <a:t>Jin</a:t>
            </a:r>
            <a:endParaRPr lang="en-US" dirty="0"/>
          </a:p>
          <a:p>
            <a:r>
              <a:rPr lang="en-US" dirty="0" smtClean="0"/>
              <a:t>11:10-11:30</a:t>
            </a:r>
            <a:r>
              <a:rPr lang="en-US" dirty="0"/>
              <a:t>: Status Report 30’: Mechanical system (Bob, Walt, Grazyna)</a:t>
            </a:r>
          </a:p>
          <a:p>
            <a:r>
              <a:rPr lang="en-US" dirty="0"/>
              <a:t>11:30-12:00: Status Report 30’: Cost and Schedule (Dave, Maria)</a:t>
            </a:r>
          </a:p>
          <a:p>
            <a:r>
              <a:rPr lang="en-US" dirty="0"/>
              <a:t> </a:t>
            </a:r>
          </a:p>
          <a:p>
            <a:r>
              <a:rPr lang="en-US" dirty="0"/>
              <a:t>Lunch break: 12:00-1:30</a:t>
            </a:r>
          </a:p>
          <a:p>
            <a:r>
              <a:rPr lang="en-US" dirty="0"/>
              <a:t> </a:t>
            </a:r>
          </a:p>
          <a:p>
            <a:r>
              <a:rPr lang="en-US" dirty="0"/>
              <a:t>1:30-2:00 INTT/MVTX integration – Mickey </a:t>
            </a:r>
            <a:r>
              <a:rPr lang="en-US" dirty="0" smtClean="0"/>
              <a:t>Chiu   			Chair: Maria</a:t>
            </a:r>
            <a:endParaRPr lang="en-US" dirty="0"/>
          </a:p>
          <a:p>
            <a:r>
              <a:rPr lang="en-US" dirty="0"/>
              <a:t>2:00-2:30 sPHENIX Readout integration discussions – (Ed Desmond, Martin, John)   </a:t>
            </a:r>
          </a:p>
          <a:p>
            <a:r>
              <a:rPr lang="en-US" dirty="0"/>
              <a:t>2:30 – 5:30 Working sessions, 4 groups </a:t>
            </a:r>
          </a:p>
          <a:p>
            <a:r>
              <a:rPr lang="en-US" dirty="0"/>
              <a:t> </a:t>
            </a:r>
          </a:p>
          <a:p>
            <a:r>
              <a:rPr lang="en-US" dirty="0"/>
              <a:t>3:30-4:00 Coffee break</a:t>
            </a:r>
          </a:p>
          <a:p>
            <a:r>
              <a:rPr lang="en-US" dirty="0"/>
              <a:t> </a:t>
            </a:r>
          </a:p>
          <a:p>
            <a:r>
              <a:rPr lang="en-US" dirty="0"/>
              <a:t>group </a:t>
            </a:r>
            <a:r>
              <a:rPr lang="en-US" dirty="0" smtClean="0"/>
              <a:t>dinner  @6:00PM in Santa Fe</a:t>
            </a:r>
            <a:endParaRPr lang="en-US" dirty="0"/>
          </a:p>
          <a:p>
            <a:endParaRPr lang="en-US" dirty="0"/>
          </a:p>
        </p:txBody>
      </p:sp>
      <p:sp>
        <p:nvSpPr>
          <p:cNvPr id="4" name="Date Placeholder 3"/>
          <p:cNvSpPr>
            <a:spLocks noGrp="1"/>
          </p:cNvSpPr>
          <p:nvPr>
            <p:ph type="dt" sz="half" idx="10"/>
          </p:nvPr>
        </p:nvSpPr>
        <p:spPr/>
        <p:txBody>
          <a:bodyPr/>
          <a:lstStyle/>
          <a:p>
            <a:fld id="{3A9A705C-1281-AF4F-8BF9-EEEFD87A32DD}" type="datetime1">
              <a:rPr lang="en-US" smtClean="0"/>
              <a:t>12/3/17</a:t>
            </a:fld>
            <a:endParaRPr lang="en-US"/>
          </a:p>
        </p:txBody>
      </p:sp>
      <p:sp>
        <p:nvSpPr>
          <p:cNvPr id="5" name="Footer Placeholder 4"/>
          <p:cNvSpPr>
            <a:spLocks noGrp="1"/>
          </p:cNvSpPr>
          <p:nvPr>
            <p:ph type="ftr" sz="quarter" idx="11"/>
          </p:nvPr>
        </p:nvSpPr>
        <p:spPr/>
        <p:txBody>
          <a:bodyPr/>
          <a:lstStyle/>
          <a:p>
            <a:r>
              <a:rPr lang="en-US" smtClean="0"/>
              <a:t>MVTX Leaders' Meeting</a:t>
            </a:r>
            <a:endParaRPr lang="en-US"/>
          </a:p>
        </p:txBody>
      </p:sp>
      <p:sp>
        <p:nvSpPr>
          <p:cNvPr id="6" name="Slide Number Placeholder 5"/>
          <p:cNvSpPr>
            <a:spLocks noGrp="1"/>
          </p:cNvSpPr>
          <p:nvPr>
            <p:ph type="sldNum" sz="quarter" idx="12"/>
          </p:nvPr>
        </p:nvSpPr>
        <p:spPr/>
        <p:txBody>
          <a:bodyPr/>
          <a:lstStyle/>
          <a:p>
            <a:fld id="{07BD3065-AD4D-3A4A-BD8B-D78A24778345}" type="slidenum">
              <a:rPr lang="en-US" smtClean="0"/>
              <a:t>16</a:t>
            </a:fld>
            <a:endParaRPr lang="en-US"/>
          </a:p>
        </p:txBody>
      </p:sp>
    </p:spTree>
    <p:extLst>
      <p:ext uri="{BB962C8B-B14F-4D97-AF65-F5344CB8AC3E}">
        <p14:creationId xmlns:p14="http://schemas.microsoft.com/office/powerpoint/2010/main" val="15645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125"/>
            <a:ext cx="10515600" cy="630555"/>
          </a:xfrm>
        </p:spPr>
        <p:txBody>
          <a:bodyPr>
            <a:normAutofit fontScale="90000"/>
          </a:bodyPr>
          <a:lstStyle/>
          <a:p>
            <a:r>
              <a:rPr lang="en-US" dirty="0" smtClean="0"/>
              <a:t>Day-2</a:t>
            </a:r>
            <a:endParaRPr lang="en-US" dirty="0"/>
          </a:p>
        </p:txBody>
      </p:sp>
      <p:sp>
        <p:nvSpPr>
          <p:cNvPr id="3" name="Content Placeholder 2"/>
          <p:cNvSpPr>
            <a:spLocks noGrp="1"/>
          </p:cNvSpPr>
          <p:nvPr>
            <p:ph idx="1"/>
          </p:nvPr>
        </p:nvSpPr>
        <p:spPr>
          <a:xfrm>
            <a:off x="838200" y="741680"/>
            <a:ext cx="10515600" cy="5720080"/>
          </a:xfrm>
        </p:spPr>
        <p:txBody>
          <a:bodyPr>
            <a:normAutofit fontScale="55000" lnSpcReduction="20000"/>
          </a:bodyPr>
          <a:lstStyle/>
          <a:p>
            <a:r>
              <a:rPr lang="en-US" dirty="0"/>
              <a:t>8:00-9:00 </a:t>
            </a:r>
            <a:r>
              <a:rPr lang="en-US" dirty="0" smtClean="0"/>
              <a:t>Breakfast</a:t>
            </a:r>
            <a:endParaRPr lang="en-US" dirty="0"/>
          </a:p>
          <a:p>
            <a:r>
              <a:rPr lang="en-US" dirty="0"/>
              <a:t>9:00- 9:20: Progress report and discussion 20’: Physics and Simulations </a:t>
            </a:r>
            <a:r>
              <a:rPr lang="en-US" dirty="0" smtClean="0"/>
              <a:t>     		Chair - Bob</a:t>
            </a:r>
            <a:endParaRPr lang="en-US" dirty="0"/>
          </a:p>
          <a:p>
            <a:r>
              <a:rPr lang="en-US" dirty="0"/>
              <a:t>9:20- 9:40: Progress report and discussion 20’: Readout </a:t>
            </a:r>
          </a:p>
          <a:p>
            <a:r>
              <a:rPr lang="en-US" dirty="0"/>
              <a:t>9:40- 10:00: Progress report and discussion20’: Mechanical system</a:t>
            </a:r>
          </a:p>
          <a:p>
            <a:r>
              <a:rPr lang="en-US" dirty="0"/>
              <a:t>10:00- 10:20: Progress report and discussion20’: Cost and Schedules </a:t>
            </a:r>
          </a:p>
          <a:p>
            <a:r>
              <a:rPr lang="en-US" dirty="0"/>
              <a:t>10:20-11:00: coffee break </a:t>
            </a:r>
            <a:endParaRPr lang="en-US" dirty="0" smtClean="0"/>
          </a:p>
          <a:p>
            <a:r>
              <a:rPr lang="en-US" dirty="0"/>
              <a:t> </a:t>
            </a:r>
          </a:p>
          <a:p>
            <a:r>
              <a:rPr lang="en-US" dirty="0"/>
              <a:t>11:00- 11:30: Physics presentation by </a:t>
            </a:r>
            <a:r>
              <a:rPr lang="en-US" dirty="0" err="1"/>
              <a:t>Haitao</a:t>
            </a:r>
            <a:r>
              <a:rPr lang="en-US" dirty="0"/>
              <a:t> Li/Ivan </a:t>
            </a:r>
            <a:r>
              <a:rPr lang="en-US" dirty="0" err="1"/>
              <a:t>Vitev</a:t>
            </a:r>
            <a:r>
              <a:rPr lang="en-US" dirty="0"/>
              <a:t> </a:t>
            </a:r>
            <a:r>
              <a:rPr lang="en-US" dirty="0" smtClean="0"/>
              <a:t>      			Chair - Xin</a:t>
            </a:r>
            <a:endParaRPr lang="en-US" dirty="0"/>
          </a:p>
          <a:p>
            <a:pPr lvl="1"/>
            <a:r>
              <a:rPr lang="en-US" dirty="0"/>
              <a:t>title: </a:t>
            </a:r>
          </a:p>
          <a:p>
            <a:pPr lvl="1"/>
            <a:r>
              <a:rPr lang="en-US" dirty="0"/>
              <a:t>Inverting the mass hierarchy of jet quenching with b-jet substructure</a:t>
            </a:r>
          </a:p>
          <a:p>
            <a:pPr marL="457200" lvl="1" indent="0">
              <a:buNone/>
            </a:pPr>
            <a:r>
              <a:rPr lang="en-US" dirty="0"/>
              <a:t>abstract: </a:t>
            </a:r>
          </a:p>
          <a:p>
            <a:pPr lvl="1"/>
            <a:r>
              <a:rPr lang="en-US" dirty="0"/>
              <a:t>The two-prong substructure of the leading </a:t>
            </a:r>
            <a:r>
              <a:rPr lang="en-US" dirty="0" err="1"/>
              <a:t>subjets</a:t>
            </a:r>
            <a:r>
              <a:rPr lang="en-US" dirty="0"/>
              <a:t> inside a reconstructed jet opens new windows on precision constraints on the in-medium modification of </a:t>
            </a:r>
            <a:r>
              <a:rPr lang="en-US" dirty="0" err="1"/>
              <a:t>parton</a:t>
            </a:r>
            <a:r>
              <a:rPr lang="en-US" dirty="0"/>
              <a:t> showers. We present the first resumed calculation of the groomed soft dropped </a:t>
            </a:r>
            <a:r>
              <a:rPr lang="en-US" dirty="0" err="1"/>
              <a:t>subjet</a:t>
            </a:r>
            <a:r>
              <a:rPr lang="en-US" dirty="0"/>
              <a:t> momentum sharing distribution in heavy ion collisions, and demonstrate that both the STAR data at RHIC and the CMS results can be understood in the unified framework of soft-collinear effective theory with </a:t>
            </a:r>
            <a:r>
              <a:rPr lang="en-US" dirty="0" err="1"/>
              <a:t>Glauber</a:t>
            </a:r>
            <a:r>
              <a:rPr lang="en-US" dirty="0"/>
              <a:t> gluon interactions.  Recent advances in understanding mass effects on the QCD splitting functions enables us to apply this method for the first time to heavy flavor tagged jets. We find that in the kinematic region that will be accessed by sPHENIX in the future there is a unique reversal of the mass hierarchy of jet quenching effects. Namely, the momentum sharing distribution of b-tagged jets is more strongly modified in comparison to the one for light jets</a:t>
            </a:r>
            <a:r>
              <a:rPr lang="en-US" dirty="0" smtClean="0"/>
              <a:t>.</a:t>
            </a:r>
            <a:r>
              <a:rPr lang="en-US" dirty="0"/>
              <a:t> </a:t>
            </a:r>
          </a:p>
          <a:p>
            <a:r>
              <a:rPr lang="en-US" dirty="0"/>
              <a:t>Lunch break: 12:00-1:30</a:t>
            </a:r>
          </a:p>
          <a:p>
            <a:r>
              <a:rPr lang="en-US" dirty="0"/>
              <a:t> </a:t>
            </a:r>
          </a:p>
          <a:p>
            <a:r>
              <a:rPr lang="en-US" dirty="0"/>
              <a:t>1:30 – 5:30 Working sessions, 4 groups </a:t>
            </a:r>
          </a:p>
          <a:p>
            <a:r>
              <a:rPr lang="en-US" dirty="0"/>
              <a:t>3:30-4:00 Coffee break</a:t>
            </a:r>
          </a:p>
          <a:p>
            <a:endParaRPr lang="en-US" dirty="0"/>
          </a:p>
        </p:txBody>
      </p:sp>
      <p:sp>
        <p:nvSpPr>
          <p:cNvPr id="4" name="Date Placeholder 3"/>
          <p:cNvSpPr>
            <a:spLocks noGrp="1"/>
          </p:cNvSpPr>
          <p:nvPr>
            <p:ph type="dt" sz="half" idx="10"/>
          </p:nvPr>
        </p:nvSpPr>
        <p:spPr/>
        <p:txBody>
          <a:bodyPr/>
          <a:lstStyle/>
          <a:p>
            <a:fld id="{B8DD16B4-EC39-D441-882C-4294803398B3}" type="datetime1">
              <a:rPr lang="en-US" smtClean="0"/>
              <a:t>12/3/17</a:t>
            </a:fld>
            <a:endParaRPr lang="en-US"/>
          </a:p>
        </p:txBody>
      </p:sp>
      <p:sp>
        <p:nvSpPr>
          <p:cNvPr id="5" name="Footer Placeholder 4"/>
          <p:cNvSpPr>
            <a:spLocks noGrp="1"/>
          </p:cNvSpPr>
          <p:nvPr>
            <p:ph type="ftr" sz="quarter" idx="11"/>
          </p:nvPr>
        </p:nvSpPr>
        <p:spPr/>
        <p:txBody>
          <a:bodyPr/>
          <a:lstStyle/>
          <a:p>
            <a:r>
              <a:rPr lang="en-US" smtClean="0"/>
              <a:t>MVTX Leaders' Meeting</a:t>
            </a:r>
            <a:endParaRPr lang="en-US"/>
          </a:p>
        </p:txBody>
      </p:sp>
      <p:sp>
        <p:nvSpPr>
          <p:cNvPr id="6" name="Slide Number Placeholder 5"/>
          <p:cNvSpPr>
            <a:spLocks noGrp="1"/>
          </p:cNvSpPr>
          <p:nvPr>
            <p:ph type="sldNum" sz="quarter" idx="12"/>
          </p:nvPr>
        </p:nvSpPr>
        <p:spPr/>
        <p:txBody>
          <a:bodyPr/>
          <a:lstStyle/>
          <a:p>
            <a:fld id="{07BD3065-AD4D-3A4A-BD8B-D78A24778345}" type="slidenum">
              <a:rPr lang="en-US" smtClean="0"/>
              <a:t>17</a:t>
            </a:fld>
            <a:endParaRPr lang="en-US"/>
          </a:p>
        </p:txBody>
      </p:sp>
    </p:spTree>
    <p:extLst>
      <p:ext uri="{BB962C8B-B14F-4D97-AF65-F5344CB8AC3E}">
        <p14:creationId xmlns:p14="http://schemas.microsoft.com/office/powerpoint/2010/main" val="9692666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51840"/>
          </a:xfrm>
        </p:spPr>
        <p:txBody>
          <a:bodyPr/>
          <a:lstStyle/>
          <a:p>
            <a:r>
              <a:rPr lang="en-US" dirty="0" smtClean="0"/>
              <a:t>Day-3 (half-day?)</a:t>
            </a:r>
            <a:endParaRPr lang="en-US" dirty="0"/>
          </a:p>
        </p:txBody>
      </p:sp>
      <p:sp>
        <p:nvSpPr>
          <p:cNvPr id="3" name="Content Placeholder 2"/>
          <p:cNvSpPr>
            <a:spLocks noGrp="1"/>
          </p:cNvSpPr>
          <p:nvPr>
            <p:ph idx="1"/>
          </p:nvPr>
        </p:nvSpPr>
        <p:spPr>
          <a:xfrm>
            <a:off x="838200" y="894080"/>
            <a:ext cx="11120120" cy="5462270"/>
          </a:xfrm>
        </p:spPr>
        <p:txBody>
          <a:bodyPr>
            <a:normAutofit fontScale="70000" lnSpcReduction="20000"/>
          </a:bodyPr>
          <a:lstStyle/>
          <a:p>
            <a:r>
              <a:rPr lang="en-US" dirty="0"/>
              <a:t>8:00-9:00 Breakfast</a:t>
            </a:r>
          </a:p>
          <a:p>
            <a:r>
              <a:rPr lang="en-US" dirty="0"/>
              <a:t> </a:t>
            </a:r>
          </a:p>
          <a:p>
            <a:r>
              <a:rPr lang="en-US" dirty="0"/>
              <a:t>9:00- 9:20: Progress report and discussion 20’: Physics and Simulations </a:t>
            </a:r>
            <a:r>
              <a:rPr lang="en-US" dirty="0" smtClean="0"/>
              <a:t>  		Chair - Grazyna</a:t>
            </a:r>
            <a:endParaRPr lang="en-US" dirty="0"/>
          </a:p>
          <a:p>
            <a:r>
              <a:rPr lang="en-US" dirty="0"/>
              <a:t>9:20- 9:40: Progress report and discussion 20’: Readout </a:t>
            </a:r>
          </a:p>
          <a:p>
            <a:r>
              <a:rPr lang="en-US" dirty="0"/>
              <a:t>9:40- 10:00: Progress report and discussion 20’: Mechanical system</a:t>
            </a:r>
          </a:p>
          <a:p>
            <a:r>
              <a:rPr lang="en-US" dirty="0"/>
              <a:t>10:00- 10:20: Progress report and discussion 20’: Cost and Schedules </a:t>
            </a:r>
          </a:p>
          <a:p>
            <a:r>
              <a:rPr lang="en-US" dirty="0"/>
              <a:t> </a:t>
            </a:r>
          </a:p>
          <a:p>
            <a:r>
              <a:rPr lang="en-US" dirty="0"/>
              <a:t>10:20-11:00: coffee break </a:t>
            </a:r>
          </a:p>
          <a:p>
            <a:r>
              <a:rPr lang="en-US" dirty="0"/>
              <a:t> </a:t>
            </a:r>
          </a:p>
          <a:p>
            <a:r>
              <a:rPr lang="en-US" dirty="0"/>
              <a:t>11:00 – 12:00: sPHENIX </a:t>
            </a:r>
            <a:r>
              <a:rPr lang="en-US" dirty="0" smtClean="0"/>
              <a:t>MVTX plan general discussions, full proposal submission </a:t>
            </a:r>
            <a:r>
              <a:rPr lang="en-US" dirty="0" err="1" smtClean="0"/>
              <a:t>etc</a:t>
            </a:r>
            <a:r>
              <a:rPr lang="en-US" dirty="0" smtClean="0"/>
              <a:t> – all  Chair - Ming</a:t>
            </a:r>
            <a:endParaRPr lang="en-US" dirty="0"/>
          </a:p>
          <a:p>
            <a:pPr lvl="1"/>
            <a:r>
              <a:rPr lang="en-US" dirty="0"/>
              <a:t> </a:t>
            </a:r>
            <a:r>
              <a:rPr lang="en-US" dirty="0" smtClean="0"/>
              <a:t>full proposal submission to DOE, 1/15/2018(Monday)? </a:t>
            </a:r>
            <a:endParaRPr lang="en-US" dirty="0"/>
          </a:p>
          <a:p>
            <a:r>
              <a:rPr lang="en-US" dirty="0"/>
              <a:t>Lunch break: </a:t>
            </a:r>
            <a:r>
              <a:rPr lang="en-US" dirty="0" smtClean="0"/>
              <a:t>12:00-1:30</a:t>
            </a:r>
            <a:endParaRPr lang="en-US" dirty="0"/>
          </a:p>
          <a:p>
            <a:r>
              <a:rPr lang="en-US" dirty="0"/>
              <a:t> </a:t>
            </a:r>
          </a:p>
          <a:p>
            <a:r>
              <a:rPr lang="en-US" dirty="0" smtClean="0"/>
              <a:t>1:30 </a:t>
            </a:r>
            <a:r>
              <a:rPr lang="en-US" dirty="0"/>
              <a:t>– 5:00 Working sessions, 4 groups </a:t>
            </a:r>
          </a:p>
          <a:p>
            <a:r>
              <a:rPr lang="en-US" dirty="0"/>
              <a:t> </a:t>
            </a:r>
          </a:p>
          <a:p>
            <a:r>
              <a:rPr lang="en-US" dirty="0"/>
              <a:t>3:30-4:00 Coffee break</a:t>
            </a:r>
          </a:p>
          <a:p>
            <a:endParaRPr lang="en-US" dirty="0"/>
          </a:p>
        </p:txBody>
      </p:sp>
      <p:sp>
        <p:nvSpPr>
          <p:cNvPr id="4" name="Date Placeholder 3"/>
          <p:cNvSpPr>
            <a:spLocks noGrp="1"/>
          </p:cNvSpPr>
          <p:nvPr>
            <p:ph type="dt" sz="half" idx="10"/>
          </p:nvPr>
        </p:nvSpPr>
        <p:spPr/>
        <p:txBody>
          <a:bodyPr/>
          <a:lstStyle/>
          <a:p>
            <a:fld id="{2E093887-6E29-4141-AF19-92DF7FEF3A8C}" type="datetime1">
              <a:rPr lang="en-US" smtClean="0"/>
              <a:t>12/3/17</a:t>
            </a:fld>
            <a:endParaRPr lang="en-US"/>
          </a:p>
        </p:txBody>
      </p:sp>
      <p:sp>
        <p:nvSpPr>
          <p:cNvPr id="5" name="Footer Placeholder 4"/>
          <p:cNvSpPr>
            <a:spLocks noGrp="1"/>
          </p:cNvSpPr>
          <p:nvPr>
            <p:ph type="ftr" sz="quarter" idx="11"/>
          </p:nvPr>
        </p:nvSpPr>
        <p:spPr/>
        <p:txBody>
          <a:bodyPr/>
          <a:lstStyle/>
          <a:p>
            <a:r>
              <a:rPr lang="en-US" smtClean="0"/>
              <a:t>MVTX Leaders' Meeting</a:t>
            </a:r>
            <a:endParaRPr lang="en-US"/>
          </a:p>
        </p:txBody>
      </p:sp>
      <p:sp>
        <p:nvSpPr>
          <p:cNvPr id="6" name="Slide Number Placeholder 5"/>
          <p:cNvSpPr>
            <a:spLocks noGrp="1"/>
          </p:cNvSpPr>
          <p:nvPr>
            <p:ph type="sldNum" sz="quarter" idx="12"/>
          </p:nvPr>
        </p:nvSpPr>
        <p:spPr/>
        <p:txBody>
          <a:bodyPr/>
          <a:lstStyle/>
          <a:p>
            <a:fld id="{07BD3065-AD4D-3A4A-BD8B-D78A24778345}" type="slidenum">
              <a:rPr lang="en-US" smtClean="0"/>
              <a:t>18</a:t>
            </a:fld>
            <a:endParaRPr lang="en-US"/>
          </a:p>
        </p:txBody>
      </p:sp>
    </p:spTree>
    <p:extLst>
      <p:ext uri="{BB962C8B-B14F-4D97-AF65-F5344CB8AC3E}">
        <p14:creationId xmlns:p14="http://schemas.microsoft.com/office/powerpoint/2010/main" val="1801040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07116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647731"/>
          </a:xfrm>
        </p:spPr>
        <p:txBody>
          <a:bodyPr/>
          <a:lstStyle/>
          <a:p>
            <a:r>
              <a:rPr lang="en-US" dirty="0" smtClean="0"/>
              <a:t>MVTX Status and Plan</a:t>
            </a:r>
            <a:endParaRPr lang="en-US" dirty="0"/>
          </a:p>
        </p:txBody>
      </p:sp>
      <p:sp>
        <p:nvSpPr>
          <p:cNvPr id="3" name="Subtitle 2"/>
          <p:cNvSpPr>
            <a:spLocks noGrp="1"/>
          </p:cNvSpPr>
          <p:nvPr>
            <p:ph type="subTitle" idx="1"/>
          </p:nvPr>
        </p:nvSpPr>
        <p:spPr/>
        <p:txBody>
          <a:bodyPr>
            <a:normAutofit/>
          </a:bodyPr>
          <a:lstStyle/>
          <a:p>
            <a:r>
              <a:rPr lang="en-US" dirty="0" smtClean="0"/>
              <a:t>MVTX &amp; HF-Jet Workfest, Santa Fe</a:t>
            </a:r>
          </a:p>
          <a:p>
            <a:endParaRPr lang="en-US" dirty="0" smtClean="0"/>
          </a:p>
          <a:p>
            <a:r>
              <a:rPr lang="en-US" dirty="0" smtClean="0"/>
              <a:t>Ming, Maria, Bob, Grazyna, </a:t>
            </a:r>
            <a:r>
              <a:rPr lang="en-US" dirty="0" err="1" smtClean="0"/>
              <a:t>Jin</a:t>
            </a:r>
            <a:r>
              <a:rPr lang="en-US" dirty="0" smtClean="0"/>
              <a:t> and Xin</a:t>
            </a:r>
          </a:p>
          <a:p>
            <a:endParaRPr lang="en-US" dirty="0"/>
          </a:p>
        </p:txBody>
      </p:sp>
    </p:spTree>
    <p:extLst>
      <p:ext uri="{BB962C8B-B14F-4D97-AF65-F5344CB8AC3E}">
        <p14:creationId xmlns:p14="http://schemas.microsoft.com/office/powerpoint/2010/main" val="1723810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59384" y="1255993"/>
            <a:ext cx="8571072" cy="1676401"/>
          </a:xfrm>
        </p:spPr>
        <p:txBody>
          <a:bodyPr>
            <a:noAutofit/>
          </a:bodyPr>
          <a:lstStyle/>
          <a:p>
            <a:r>
              <a:rPr lang="en-US" sz="1800" dirty="0"/>
              <a:t>From the MVTX Director’s review, we were also recommended to make projection for b-jet v2</a:t>
            </a:r>
          </a:p>
          <a:p>
            <a:r>
              <a:rPr lang="en-US" sz="1800" dirty="0"/>
              <a:t>In mid-central events, probing path-length dependent energy loss for </a:t>
            </a:r>
            <a:r>
              <a:rPr lang="en-US" sz="1800" dirty="0"/>
              <a:t>b-quark</a:t>
            </a:r>
            <a:endParaRPr lang="en-US" sz="1800" dirty="0"/>
          </a:p>
        </p:txBody>
      </p:sp>
      <p:sp>
        <p:nvSpPr>
          <p:cNvPr id="3" name="Date Placeholder 2"/>
          <p:cNvSpPr>
            <a:spLocks noGrp="1"/>
          </p:cNvSpPr>
          <p:nvPr>
            <p:ph type="dt" sz="half" idx="10"/>
          </p:nvPr>
        </p:nvSpPr>
        <p:spPr/>
        <p:txBody>
          <a:bodyPr/>
          <a:lstStyle/>
          <a:p>
            <a:r>
              <a:rPr lang="en-US" altLang="zh-CN" smtClean="0"/>
              <a:t>MVTX Meeting</a:t>
            </a:r>
            <a:endParaRPr lang="en-US" dirty="0"/>
          </a:p>
        </p:txBody>
      </p:sp>
      <p:sp>
        <p:nvSpPr>
          <p:cNvPr id="4" name="Footer Placeholder 3"/>
          <p:cNvSpPr>
            <a:spLocks noGrp="1"/>
          </p:cNvSpPr>
          <p:nvPr>
            <p:ph type="ftr" sz="quarter" idx="11"/>
          </p:nvPr>
        </p:nvSpPr>
        <p:spPr/>
        <p:txBody>
          <a:bodyPr/>
          <a:lstStyle/>
          <a:p>
            <a:r>
              <a:rPr lang="da-DK" smtClean="0"/>
              <a:t>Jin &amp; Xin for HF TG</a:t>
            </a:r>
            <a:endParaRPr lang="en-US" dirty="0"/>
          </a:p>
        </p:txBody>
      </p:sp>
      <p:sp>
        <p:nvSpPr>
          <p:cNvPr id="5" name="Slide Number Placeholder 4"/>
          <p:cNvSpPr>
            <a:spLocks noGrp="1"/>
          </p:cNvSpPr>
          <p:nvPr>
            <p:ph type="sldNum" sz="quarter" idx="12"/>
          </p:nvPr>
        </p:nvSpPr>
        <p:spPr/>
        <p:txBody>
          <a:bodyPr/>
          <a:lstStyle/>
          <a:p>
            <a:fld id="{EDE73889-8752-428C-A11C-8679396BAC9B}" type="slidenum">
              <a:rPr lang="en-US" smtClean="0"/>
              <a:pPr/>
              <a:t>20</a:t>
            </a:fld>
            <a:endParaRPr lang="en-US" dirty="0"/>
          </a:p>
        </p:txBody>
      </p:sp>
      <p:sp>
        <p:nvSpPr>
          <p:cNvPr id="6" name="Title 5"/>
          <p:cNvSpPr>
            <a:spLocks noGrp="1"/>
          </p:cNvSpPr>
          <p:nvPr>
            <p:ph type="title"/>
          </p:nvPr>
        </p:nvSpPr>
        <p:spPr>
          <a:xfrm>
            <a:off x="1981200" y="0"/>
            <a:ext cx="8229600" cy="1143000"/>
          </a:xfrm>
        </p:spPr>
        <p:txBody>
          <a:bodyPr/>
          <a:lstStyle/>
          <a:p>
            <a:r>
              <a:rPr lang="en-US" i="1" dirty="0" smtClean="0"/>
              <a:t>b</a:t>
            </a:r>
            <a:r>
              <a:rPr lang="en-US" dirty="0" smtClean="0"/>
              <a:t>-jet v2 projection</a:t>
            </a: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3596" y="2640000"/>
            <a:ext cx="4494404" cy="3695971"/>
          </a:xfrm>
          <a:prstGeom prst="rect">
            <a:avLst/>
          </a:prstGeom>
        </p:spPr>
      </p:pic>
      <p:sp>
        <p:nvSpPr>
          <p:cNvPr id="14" name="Rectangle 13"/>
          <p:cNvSpPr/>
          <p:nvPr/>
        </p:nvSpPr>
        <p:spPr>
          <a:xfrm>
            <a:off x="8382001" y="2444034"/>
            <a:ext cx="715645" cy="369332"/>
          </a:xfrm>
          <a:prstGeom prst="rect">
            <a:avLst/>
          </a:prstGeom>
        </p:spPr>
        <p:txBody>
          <a:bodyPr wrap="none">
            <a:spAutoFit/>
          </a:bodyPr>
          <a:lstStyle/>
          <a:p>
            <a:r>
              <a:rPr lang="en-US" i="1" dirty="0"/>
              <a:t>b</a:t>
            </a:r>
            <a:r>
              <a:rPr lang="en-US" dirty="0"/>
              <a:t>-jets</a:t>
            </a:r>
            <a:endParaRPr lang="en-US" dirty="0"/>
          </a:p>
        </p:txBody>
      </p:sp>
      <p:pic>
        <p:nvPicPr>
          <p:cNvPr id="15" name="Picture 14"/>
          <p:cNvPicPr>
            <a:picLocks noChangeAspect="1"/>
          </p:cNvPicPr>
          <p:nvPr/>
        </p:nvPicPr>
        <p:blipFill>
          <a:blip r:embed="rId3"/>
          <a:stretch>
            <a:fillRect/>
          </a:stretch>
        </p:blipFill>
        <p:spPr>
          <a:xfrm>
            <a:off x="2286001" y="2796362"/>
            <a:ext cx="3375041" cy="3234809"/>
          </a:xfrm>
          <a:prstGeom prst="rect">
            <a:avLst/>
          </a:prstGeom>
        </p:spPr>
      </p:pic>
      <p:sp>
        <p:nvSpPr>
          <p:cNvPr id="16" name="Rectangle 15"/>
          <p:cNvSpPr/>
          <p:nvPr/>
        </p:nvSpPr>
        <p:spPr>
          <a:xfrm>
            <a:off x="1752987" y="2438400"/>
            <a:ext cx="5562600" cy="369332"/>
          </a:xfrm>
          <a:prstGeom prst="rect">
            <a:avLst/>
          </a:prstGeom>
        </p:spPr>
        <p:txBody>
          <a:bodyPr wrap="square">
            <a:spAutoFit/>
          </a:bodyPr>
          <a:lstStyle/>
          <a:p>
            <a:r>
              <a:rPr lang="en-US" dirty="0"/>
              <a:t>Inclusive jet and photon </a:t>
            </a:r>
            <a:r>
              <a:rPr lang="en-US" dirty="0">
                <a:solidFill>
                  <a:schemeClr val="bg1">
                    <a:lumMod val="65000"/>
                  </a:schemeClr>
                </a:solidFill>
              </a:rPr>
              <a:t>arXiv:1501.06197 </a:t>
            </a:r>
            <a:r>
              <a:rPr lang="en-US" dirty="0">
                <a:solidFill>
                  <a:schemeClr val="bg1">
                    <a:lumMod val="65000"/>
                  </a:schemeClr>
                </a:solidFill>
              </a:rPr>
              <a:t>[</a:t>
            </a:r>
            <a:r>
              <a:rPr lang="en-US" dirty="0" err="1">
                <a:solidFill>
                  <a:schemeClr val="bg1">
                    <a:lumMod val="65000"/>
                  </a:schemeClr>
                </a:solidFill>
              </a:rPr>
              <a:t>nucl</a:t>
            </a:r>
            <a:r>
              <a:rPr lang="en-US" dirty="0">
                <a:solidFill>
                  <a:schemeClr val="bg1">
                    <a:lumMod val="65000"/>
                  </a:schemeClr>
                </a:solidFill>
              </a:rPr>
              <a:t>-ex]</a:t>
            </a:r>
          </a:p>
        </p:txBody>
      </p:sp>
    </p:spTree>
    <p:extLst>
      <p:ext uri="{BB962C8B-B14F-4D97-AF65-F5344CB8AC3E}">
        <p14:creationId xmlns:p14="http://schemas.microsoft.com/office/powerpoint/2010/main" val="1312981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81200" y="2514600"/>
            <a:ext cx="8229600" cy="3810000"/>
          </a:xfrm>
        </p:spPr>
        <p:txBody>
          <a:bodyPr>
            <a:normAutofit fontScale="77500" lnSpcReduction="20000"/>
          </a:bodyPr>
          <a:lstStyle/>
          <a:p>
            <a:r>
              <a:rPr lang="en-US" dirty="0" smtClean="0"/>
              <a:t>Fully implemented MVTX models used </a:t>
            </a:r>
            <a:br>
              <a:rPr lang="en-US" dirty="0" smtClean="0"/>
            </a:br>
            <a:r>
              <a:rPr lang="en-US" dirty="0" smtClean="0"/>
              <a:t> in performance projection</a:t>
            </a:r>
          </a:p>
          <a:p>
            <a:r>
              <a:rPr lang="en-US" dirty="0" smtClean="0"/>
              <a:t>Large jets production in full detectors, including detailed MVTX detector + full calorimetry</a:t>
            </a:r>
          </a:p>
          <a:p>
            <a:pPr lvl="1"/>
            <a:r>
              <a:rPr lang="en-US" dirty="0">
                <a:solidFill>
                  <a:schemeClr val="accent1"/>
                </a:solidFill>
              </a:rPr>
              <a:t>250k </a:t>
            </a:r>
            <a:r>
              <a:rPr lang="en-US" dirty="0" smtClean="0">
                <a:solidFill>
                  <a:schemeClr val="accent1"/>
                </a:solidFill>
              </a:rPr>
              <a:t>MB jets in p+p collisions</a:t>
            </a:r>
          </a:p>
          <a:p>
            <a:pPr lvl="2"/>
            <a:r>
              <a:rPr lang="en-US" dirty="0"/>
              <a:t>Macros modifications: https://github.com/sPHENIX-Collaboration/macros/compare/master...blackcathj:HF-production-bjet-pp200?expand=1</a:t>
            </a:r>
          </a:p>
          <a:p>
            <a:pPr lvl="2"/>
            <a:r>
              <a:rPr lang="en-US" dirty="0" smtClean="0"/>
              <a:t>Final </a:t>
            </a:r>
            <a:r>
              <a:rPr lang="en-US" dirty="0"/>
              <a:t>sample available: </a:t>
            </a:r>
            <a:br>
              <a:rPr lang="en-US" dirty="0"/>
            </a:br>
            <a:r>
              <a:rPr lang="en-US" dirty="0"/>
              <a:t>/</a:t>
            </a:r>
            <a:r>
              <a:rPr lang="en-US" dirty="0" err="1" smtClean="0"/>
              <a:t>sphenix</a:t>
            </a:r>
            <a:r>
              <a:rPr lang="en-US" dirty="0" smtClean="0"/>
              <a:t>/data/data02/HF-production-bjet-pp200/pythia8/</a:t>
            </a:r>
          </a:p>
          <a:p>
            <a:pPr lvl="1"/>
            <a:r>
              <a:rPr lang="en-US" dirty="0">
                <a:solidFill>
                  <a:schemeClr val="accent1"/>
                </a:solidFill>
              </a:rPr>
              <a:t>100k MB jet embedded into central </a:t>
            </a:r>
            <a:r>
              <a:rPr lang="en-US" dirty="0" smtClean="0">
                <a:solidFill>
                  <a:schemeClr val="accent1"/>
                </a:solidFill>
              </a:rPr>
              <a:t>Au+Au collisions</a:t>
            </a:r>
          </a:p>
          <a:p>
            <a:pPr lvl="2"/>
            <a:r>
              <a:rPr lang="en-US" sz="2200" dirty="0"/>
              <a:t>Production file location: /</a:t>
            </a:r>
            <a:r>
              <a:rPr lang="en-US" sz="2200" dirty="0" err="1"/>
              <a:t>sphenix</a:t>
            </a:r>
            <a:r>
              <a:rPr lang="en-US" sz="2200" dirty="0"/>
              <a:t>/data/data02/HF-production-bjet-AuAu200/pythia8 </a:t>
            </a:r>
          </a:p>
          <a:p>
            <a:pPr lvl="2"/>
            <a:r>
              <a:rPr lang="en-US" sz="2200" dirty="0"/>
              <a:t>Example analysis macro is on this branch: </a:t>
            </a:r>
            <a:r>
              <a:rPr lang="en-US" sz="2200" u="sng" dirty="0">
                <a:hlinkClick r:id="rId2"/>
              </a:rPr>
              <a:t>https://github.com/blackcathj/macros/tree/HF-production-bjet-AuAu200-readback</a:t>
            </a:r>
            <a:r>
              <a:rPr lang="en-US" sz="2200" dirty="0"/>
              <a:t> </a:t>
            </a:r>
          </a:p>
          <a:p>
            <a:pPr lvl="2"/>
            <a:endParaRPr lang="en-US" dirty="0"/>
          </a:p>
        </p:txBody>
      </p:sp>
      <p:sp>
        <p:nvSpPr>
          <p:cNvPr id="4" name="Title 3"/>
          <p:cNvSpPr>
            <a:spLocks noGrp="1"/>
          </p:cNvSpPr>
          <p:nvPr>
            <p:ph type="title"/>
          </p:nvPr>
        </p:nvSpPr>
        <p:spPr>
          <a:xfrm>
            <a:off x="1981200" y="274638"/>
            <a:ext cx="8229600" cy="1630362"/>
          </a:xfrm>
        </p:spPr>
        <p:txBody>
          <a:bodyPr>
            <a:normAutofit/>
          </a:bodyPr>
          <a:lstStyle/>
          <a:p>
            <a:r>
              <a:rPr lang="en-US" dirty="0" smtClean="0"/>
              <a:t>Performance study </a:t>
            </a:r>
            <a:br>
              <a:rPr lang="en-US" dirty="0" smtClean="0"/>
            </a:br>
            <a:r>
              <a:rPr lang="en-US" dirty="0" smtClean="0"/>
              <a:t>update since July review</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1" y="76201"/>
            <a:ext cx="3009987" cy="2685835"/>
          </a:xfrm>
          <a:prstGeom prst="rect">
            <a:avLst/>
          </a:prstGeom>
        </p:spPr>
      </p:pic>
    </p:spTree>
    <p:extLst>
      <p:ext uri="{BB962C8B-B14F-4D97-AF65-F5344CB8AC3E}">
        <p14:creationId xmlns:p14="http://schemas.microsoft.com/office/powerpoint/2010/main" val="12622007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781800" y="3669616"/>
            <a:ext cx="3279470" cy="2819400"/>
            <a:chOff x="5257800" y="3669616"/>
            <a:chExt cx="3279470" cy="2819400"/>
          </a:xfrm>
        </p:grpSpPr>
        <p:pic>
          <p:nvPicPr>
            <p:cNvPr id="7" name="Picture 6"/>
            <p:cNvPicPr>
              <a:picLocks noChangeAspect="1"/>
            </p:cNvPicPr>
            <p:nvPr/>
          </p:nvPicPr>
          <p:blipFill>
            <a:blip r:embed="rId2"/>
            <a:stretch>
              <a:fillRect/>
            </a:stretch>
          </p:blipFill>
          <p:spPr>
            <a:xfrm>
              <a:off x="5257800" y="3669616"/>
              <a:ext cx="3279470" cy="2819400"/>
            </a:xfrm>
            <a:prstGeom prst="rect">
              <a:avLst/>
            </a:prstGeom>
          </p:spPr>
        </p:pic>
        <p:sp>
          <p:nvSpPr>
            <p:cNvPr id="14" name="Plus 13"/>
            <p:cNvSpPr/>
            <p:nvPr/>
          </p:nvSpPr>
          <p:spPr>
            <a:xfrm>
              <a:off x="7239000" y="5027296"/>
              <a:ext cx="226180" cy="228600"/>
            </a:xfrm>
            <a:prstGeom prst="mathPlus">
              <a:avLst/>
            </a:prstGeom>
            <a:ln>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accent5">
                    <a:lumMod val="50000"/>
                  </a:schemeClr>
                </a:solidFill>
              </a:endParaRPr>
            </a:p>
          </p:txBody>
        </p:sp>
      </p:grpSp>
      <p:sp>
        <p:nvSpPr>
          <p:cNvPr id="2" name="Content Placeholder 1"/>
          <p:cNvSpPr>
            <a:spLocks noGrp="1"/>
          </p:cNvSpPr>
          <p:nvPr>
            <p:ph idx="1"/>
          </p:nvPr>
        </p:nvSpPr>
        <p:spPr>
          <a:xfrm>
            <a:off x="838199" y="1581484"/>
            <a:ext cx="10691191" cy="1760502"/>
          </a:xfrm>
        </p:spPr>
        <p:txBody>
          <a:bodyPr>
            <a:normAutofit fontScale="92500" lnSpcReduction="20000"/>
          </a:bodyPr>
          <a:lstStyle/>
          <a:p>
            <a:r>
              <a:rPr lang="en-US" i="1" dirty="0" smtClean="0"/>
              <a:t>b</a:t>
            </a:r>
            <a:r>
              <a:rPr lang="en-US" dirty="0" smtClean="0"/>
              <a:t>-jet tagging projection reevaluated with full tracking + calorimetry simulation</a:t>
            </a:r>
          </a:p>
          <a:p>
            <a:pPr lvl="1"/>
            <a:r>
              <a:rPr lang="en-US" dirty="0" smtClean="0"/>
              <a:t>Tagging work point has been stable (60% Purity 40% eff)</a:t>
            </a:r>
          </a:p>
          <a:p>
            <a:r>
              <a:rPr lang="en-US" dirty="0" smtClean="0"/>
              <a:t>Performance has been stable using truth jet finding or calorimetry reconstructed jet finding</a:t>
            </a:r>
          </a:p>
        </p:txBody>
      </p:sp>
      <p:sp>
        <p:nvSpPr>
          <p:cNvPr id="3" name="Date Placeholder 2"/>
          <p:cNvSpPr>
            <a:spLocks noGrp="1"/>
          </p:cNvSpPr>
          <p:nvPr>
            <p:ph type="dt" sz="half" idx="10"/>
          </p:nvPr>
        </p:nvSpPr>
        <p:spPr/>
        <p:txBody>
          <a:bodyPr/>
          <a:lstStyle/>
          <a:p>
            <a:r>
              <a:rPr lang="en-US" altLang="zh-CN" smtClean="0"/>
              <a:t>MVTX Meeting</a:t>
            </a:r>
            <a:endParaRPr lang="en-US" dirty="0"/>
          </a:p>
        </p:txBody>
      </p:sp>
      <p:sp>
        <p:nvSpPr>
          <p:cNvPr id="4" name="Footer Placeholder 3"/>
          <p:cNvSpPr>
            <a:spLocks noGrp="1"/>
          </p:cNvSpPr>
          <p:nvPr>
            <p:ph type="ftr" sz="quarter" idx="11"/>
          </p:nvPr>
        </p:nvSpPr>
        <p:spPr/>
        <p:txBody>
          <a:bodyPr/>
          <a:lstStyle/>
          <a:p>
            <a:r>
              <a:rPr lang="da-DK" smtClean="0"/>
              <a:t>Jin &amp; Xin for HF TG</a:t>
            </a:r>
            <a:endParaRPr lang="en-US" dirty="0"/>
          </a:p>
        </p:txBody>
      </p:sp>
      <p:sp>
        <p:nvSpPr>
          <p:cNvPr id="5" name="Slide Number Placeholder 4"/>
          <p:cNvSpPr>
            <a:spLocks noGrp="1"/>
          </p:cNvSpPr>
          <p:nvPr>
            <p:ph type="sldNum" sz="quarter" idx="12"/>
          </p:nvPr>
        </p:nvSpPr>
        <p:spPr/>
        <p:txBody>
          <a:bodyPr/>
          <a:lstStyle/>
          <a:p>
            <a:fld id="{EDE73889-8752-428C-A11C-8679396BAC9B}" type="slidenum">
              <a:rPr lang="en-US" smtClean="0"/>
              <a:pPr/>
              <a:t>22</a:t>
            </a:fld>
            <a:endParaRPr lang="en-US" dirty="0"/>
          </a:p>
        </p:txBody>
      </p:sp>
      <p:sp>
        <p:nvSpPr>
          <p:cNvPr id="6" name="Title 5"/>
          <p:cNvSpPr>
            <a:spLocks noGrp="1"/>
          </p:cNvSpPr>
          <p:nvPr>
            <p:ph type="title"/>
          </p:nvPr>
        </p:nvSpPr>
        <p:spPr/>
        <p:txBody>
          <a:bodyPr/>
          <a:lstStyle/>
          <a:p>
            <a:r>
              <a:rPr lang="en-US" dirty="0" smtClean="0"/>
              <a:t>Updated </a:t>
            </a:r>
            <a:r>
              <a:rPr lang="en-US" i="1" dirty="0" err="1" smtClean="0"/>
              <a:t>p</a:t>
            </a:r>
            <a:r>
              <a:rPr lang="en-US" dirty="0" err="1" smtClean="0"/>
              <a:t>+</a:t>
            </a:r>
            <a:r>
              <a:rPr lang="en-US" i="1" dirty="0" err="1" smtClean="0"/>
              <a:t>p</a:t>
            </a:r>
            <a:r>
              <a:rPr lang="en-US" dirty="0" smtClean="0"/>
              <a:t> </a:t>
            </a:r>
            <a:r>
              <a:rPr lang="en-US" dirty="0" smtClean="0"/>
              <a:t>and </a:t>
            </a:r>
            <a:r>
              <a:rPr lang="en-US" dirty="0" err="1" smtClean="0"/>
              <a:t>Au+Au</a:t>
            </a:r>
            <a:r>
              <a:rPr lang="en-US" dirty="0" smtClean="0"/>
              <a:t> </a:t>
            </a:r>
            <a:r>
              <a:rPr lang="en-US" i="1" dirty="0" smtClean="0"/>
              <a:t>b</a:t>
            </a:r>
            <a:r>
              <a:rPr lang="en-US" dirty="0" smtClean="0"/>
              <a:t>-jet </a:t>
            </a:r>
            <a:r>
              <a:rPr lang="en-US" dirty="0" err="1" smtClean="0"/>
              <a:t>P</a:t>
            </a:r>
            <a:r>
              <a:rPr lang="en-US" dirty="0" err="1" smtClean="0"/>
              <a:t>rojectionS</a:t>
            </a:r>
            <a:endParaRPr lang="en-US" dirty="0"/>
          </a:p>
        </p:txBody>
      </p:sp>
      <p:sp>
        <p:nvSpPr>
          <p:cNvPr id="8" name="Rectangle 7"/>
          <p:cNvSpPr/>
          <p:nvPr/>
        </p:nvSpPr>
        <p:spPr>
          <a:xfrm>
            <a:off x="6139617" y="3411617"/>
            <a:ext cx="4299447" cy="369332"/>
          </a:xfrm>
          <a:prstGeom prst="rect">
            <a:avLst/>
          </a:prstGeom>
        </p:spPr>
        <p:txBody>
          <a:bodyPr wrap="none">
            <a:spAutoFit/>
          </a:bodyPr>
          <a:lstStyle/>
          <a:p>
            <a:r>
              <a:rPr lang="en-US" dirty="0"/>
              <a:t>Secondary vertex method by Sanghoon Lim</a:t>
            </a:r>
            <a:endParaRPr lang="en-US" dirty="0"/>
          </a:p>
        </p:txBody>
      </p:sp>
      <p:sp>
        <p:nvSpPr>
          <p:cNvPr id="10" name="Rectangle 9"/>
          <p:cNvSpPr/>
          <p:nvPr/>
        </p:nvSpPr>
        <p:spPr>
          <a:xfrm>
            <a:off x="2182394" y="3411617"/>
            <a:ext cx="3756028" cy="369332"/>
          </a:xfrm>
          <a:prstGeom prst="rect">
            <a:avLst/>
          </a:prstGeom>
        </p:spPr>
        <p:txBody>
          <a:bodyPr wrap="none">
            <a:spAutoFit/>
          </a:bodyPr>
          <a:lstStyle/>
          <a:p>
            <a:r>
              <a:rPr lang="en-US" dirty="0"/>
              <a:t>Track counting method by Haiwang Yu</a:t>
            </a:r>
            <a:endParaRPr lang="en-US" dirty="0"/>
          </a:p>
        </p:txBody>
      </p:sp>
      <p:grpSp>
        <p:nvGrpSpPr>
          <p:cNvPr id="15" name="Group 14"/>
          <p:cNvGrpSpPr/>
          <p:nvPr/>
        </p:nvGrpSpPr>
        <p:grpSpPr>
          <a:xfrm>
            <a:off x="1981201" y="3669617"/>
            <a:ext cx="4119641" cy="2775823"/>
            <a:chOff x="457200" y="3669616"/>
            <a:chExt cx="4119641" cy="2775823"/>
          </a:xfrm>
        </p:grpSpPr>
        <p:pic>
          <p:nvPicPr>
            <p:cNvPr id="9" name="Picture 8"/>
            <p:cNvPicPr>
              <a:picLocks noChangeAspect="1"/>
            </p:cNvPicPr>
            <p:nvPr/>
          </p:nvPicPr>
          <p:blipFill>
            <a:blip r:embed="rId3"/>
            <a:stretch>
              <a:fillRect/>
            </a:stretch>
          </p:blipFill>
          <p:spPr>
            <a:xfrm>
              <a:off x="457200" y="3669616"/>
              <a:ext cx="4119641" cy="2775823"/>
            </a:xfrm>
            <a:prstGeom prst="rect">
              <a:avLst/>
            </a:prstGeom>
          </p:spPr>
        </p:pic>
        <p:sp>
          <p:nvSpPr>
            <p:cNvPr id="11" name="Plus 10"/>
            <p:cNvSpPr/>
            <p:nvPr/>
          </p:nvSpPr>
          <p:spPr>
            <a:xfrm>
              <a:off x="2819400" y="5057527"/>
              <a:ext cx="226180" cy="228600"/>
            </a:xfrm>
            <a:prstGeom prst="mathPlus">
              <a:avLst/>
            </a:prstGeom>
            <a:ln>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accent5">
                    <a:lumMod val="50000"/>
                  </a:schemeClr>
                </a:solidFill>
              </a:endParaRPr>
            </a:p>
          </p:txBody>
        </p:sp>
      </p:grpSp>
      <p:sp>
        <p:nvSpPr>
          <p:cNvPr id="13" name="Rectangle 12"/>
          <p:cNvSpPr/>
          <p:nvPr/>
        </p:nvSpPr>
        <p:spPr>
          <a:xfrm>
            <a:off x="6412381" y="6219389"/>
            <a:ext cx="2535631" cy="369332"/>
          </a:xfrm>
          <a:prstGeom prst="rect">
            <a:avLst/>
          </a:prstGeom>
        </p:spPr>
        <p:txBody>
          <a:bodyPr wrap="none">
            <a:spAutoFit/>
          </a:bodyPr>
          <a:lstStyle/>
          <a:p>
            <a:r>
              <a:rPr lang="en-US" dirty="0">
                <a:solidFill>
                  <a:srgbClr val="7030A0"/>
                </a:solidFill>
              </a:rPr>
              <a:t>sPHENIX b-jet work point</a:t>
            </a:r>
            <a:endParaRPr lang="en-US" dirty="0">
              <a:solidFill>
                <a:srgbClr val="7030A0"/>
              </a:solidFill>
            </a:endParaRPr>
          </a:p>
        </p:txBody>
      </p:sp>
      <p:sp>
        <p:nvSpPr>
          <p:cNvPr id="17" name="Plus 16"/>
          <p:cNvSpPr/>
          <p:nvPr/>
        </p:nvSpPr>
        <p:spPr>
          <a:xfrm>
            <a:off x="6153798" y="6248958"/>
            <a:ext cx="306910" cy="310194"/>
          </a:xfrm>
          <a:prstGeom prst="mathPlus">
            <a:avLst/>
          </a:prstGeom>
          <a:ln>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accent5">
                  <a:lumMod val="50000"/>
                </a:schemeClr>
              </a:solidFill>
            </a:endParaRPr>
          </a:p>
        </p:txBody>
      </p:sp>
    </p:spTree>
    <p:extLst>
      <p:ext uri="{BB962C8B-B14F-4D97-AF65-F5344CB8AC3E}">
        <p14:creationId xmlns:p14="http://schemas.microsoft.com/office/powerpoint/2010/main" val="15889033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5994987" y="3697993"/>
            <a:ext cx="4064902" cy="2738940"/>
            <a:chOff x="4470987" y="3697993"/>
            <a:chExt cx="4064902" cy="2738940"/>
          </a:xfrm>
        </p:grpSpPr>
        <p:pic>
          <p:nvPicPr>
            <p:cNvPr id="15" name="Picture 14"/>
            <p:cNvPicPr>
              <a:picLocks noChangeAspect="1"/>
            </p:cNvPicPr>
            <p:nvPr/>
          </p:nvPicPr>
          <p:blipFill>
            <a:blip r:embed="rId2"/>
            <a:stretch>
              <a:fillRect/>
            </a:stretch>
          </p:blipFill>
          <p:spPr>
            <a:xfrm>
              <a:off x="4470987" y="3697993"/>
              <a:ext cx="4064902" cy="2738940"/>
            </a:xfrm>
            <a:prstGeom prst="rect">
              <a:avLst/>
            </a:prstGeom>
          </p:spPr>
        </p:pic>
        <p:sp>
          <p:nvSpPr>
            <p:cNvPr id="14" name="Plus 13"/>
            <p:cNvSpPr/>
            <p:nvPr/>
          </p:nvSpPr>
          <p:spPr>
            <a:xfrm>
              <a:off x="6215024" y="4969188"/>
              <a:ext cx="306910" cy="310194"/>
            </a:xfrm>
            <a:prstGeom prst="mathPlus">
              <a:avLst/>
            </a:prstGeom>
            <a:ln>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accent5">
                    <a:lumMod val="50000"/>
                  </a:schemeClr>
                </a:solidFill>
              </a:endParaRPr>
            </a:p>
          </p:txBody>
        </p:sp>
      </p:grpSp>
      <p:sp>
        <p:nvSpPr>
          <p:cNvPr id="2" name="Content Placeholder 1"/>
          <p:cNvSpPr>
            <a:spLocks noGrp="1"/>
          </p:cNvSpPr>
          <p:nvPr>
            <p:ph idx="1"/>
          </p:nvPr>
        </p:nvSpPr>
        <p:spPr>
          <a:xfrm>
            <a:off x="1941672" y="1581484"/>
            <a:ext cx="8229600" cy="1760502"/>
          </a:xfrm>
        </p:spPr>
        <p:txBody>
          <a:bodyPr>
            <a:normAutofit fontScale="77500" lnSpcReduction="20000"/>
          </a:bodyPr>
          <a:lstStyle/>
          <a:p>
            <a:r>
              <a:rPr lang="en-US" dirty="0" smtClean="0"/>
              <a:t>Track counting tagging: Haiwang reevaluated with full tracking + calorimetry simulation of p+p jets embedded in central Au+Au</a:t>
            </a:r>
          </a:p>
          <a:p>
            <a:pPr lvl="1"/>
            <a:r>
              <a:rPr lang="en-US" dirty="0" smtClean="0"/>
              <a:t>Central Au+Au Tagging work point has been stable (40% Purity 40% eff)</a:t>
            </a:r>
          </a:p>
          <a:p>
            <a:r>
              <a:rPr lang="en-US" dirty="0" smtClean="0"/>
              <a:t>Toolsets prepared to update the secondary vertex tagging too</a:t>
            </a:r>
          </a:p>
          <a:p>
            <a:pPr lvl="1"/>
            <a:r>
              <a:rPr lang="en-US" dirty="0">
                <a:hlinkClick r:id="rId3"/>
              </a:rPr>
              <a:t>https://</a:t>
            </a:r>
            <a:r>
              <a:rPr lang="en-US" dirty="0" smtClean="0">
                <a:hlinkClick r:id="rId3"/>
              </a:rPr>
              <a:t>github.com/sPHENIX-Collaboration/coresoftware/pull/386</a:t>
            </a:r>
            <a:r>
              <a:rPr lang="en-US" dirty="0" smtClean="0"/>
              <a:t> </a:t>
            </a:r>
          </a:p>
        </p:txBody>
      </p:sp>
      <p:sp>
        <p:nvSpPr>
          <p:cNvPr id="3" name="Date Placeholder 2"/>
          <p:cNvSpPr>
            <a:spLocks noGrp="1"/>
          </p:cNvSpPr>
          <p:nvPr>
            <p:ph type="dt" sz="half" idx="10"/>
          </p:nvPr>
        </p:nvSpPr>
        <p:spPr/>
        <p:txBody>
          <a:bodyPr/>
          <a:lstStyle/>
          <a:p>
            <a:r>
              <a:rPr lang="en-US" altLang="zh-CN" smtClean="0"/>
              <a:t>MVTX Meeting</a:t>
            </a:r>
            <a:endParaRPr lang="en-US" dirty="0"/>
          </a:p>
        </p:txBody>
      </p:sp>
      <p:sp>
        <p:nvSpPr>
          <p:cNvPr id="4" name="Footer Placeholder 3"/>
          <p:cNvSpPr>
            <a:spLocks noGrp="1"/>
          </p:cNvSpPr>
          <p:nvPr>
            <p:ph type="ftr" sz="quarter" idx="11"/>
          </p:nvPr>
        </p:nvSpPr>
        <p:spPr/>
        <p:txBody>
          <a:bodyPr/>
          <a:lstStyle/>
          <a:p>
            <a:r>
              <a:rPr lang="da-DK" smtClean="0"/>
              <a:t>Jin &amp; Xin for HF TG</a:t>
            </a:r>
            <a:endParaRPr lang="en-US" dirty="0"/>
          </a:p>
        </p:txBody>
      </p:sp>
      <p:sp>
        <p:nvSpPr>
          <p:cNvPr id="5" name="Slide Number Placeholder 4"/>
          <p:cNvSpPr>
            <a:spLocks noGrp="1"/>
          </p:cNvSpPr>
          <p:nvPr>
            <p:ph type="sldNum" sz="quarter" idx="12"/>
          </p:nvPr>
        </p:nvSpPr>
        <p:spPr/>
        <p:txBody>
          <a:bodyPr/>
          <a:lstStyle/>
          <a:p>
            <a:fld id="{EDE73889-8752-428C-A11C-8679396BAC9B}" type="slidenum">
              <a:rPr lang="en-US" smtClean="0"/>
              <a:pPr/>
              <a:t>23</a:t>
            </a:fld>
            <a:endParaRPr lang="en-US" dirty="0"/>
          </a:p>
        </p:txBody>
      </p:sp>
      <p:sp>
        <p:nvSpPr>
          <p:cNvPr id="6" name="Title 5"/>
          <p:cNvSpPr>
            <a:spLocks noGrp="1"/>
          </p:cNvSpPr>
          <p:nvPr>
            <p:ph type="title"/>
          </p:nvPr>
        </p:nvSpPr>
        <p:spPr/>
        <p:txBody>
          <a:bodyPr>
            <a:normAutofit/>
          </a:bodyPr>
          <a:lstStyle/>
          <a:p>
            <a:r>
              <a:rPr lang="en-US" dirty="0" smtClean="0"/>
              <a:t>Updated central Au+Au </a:t>
            </a:r>
            <a:r>
              <a:rPr lang="en-US" i="1" dirty="0" smtClean="0"/>
              <a:t>b</a:t>
            </a:r>
            <a:r>
              <a:rPr lang="en-US" dirty="0" smtClean="0"/>
              <a:t>-jet tagging</a:t>
            </a:r>
            <a:endParaRPr lang="en-US" dirty="0"/>
          </a:p>
        </p:txBody>
      </p:sp>
      <p:grpSp>
        <p:nvGrpSpPr>
          <p:cNvPr id="19" name="Group 18"/>
          <p:cNvGrpSpPr/>
          <p:nvPr/>
        </p:nvGrpSpPr>
        <p:grpSpPr>
          <a:xfrm>
            <a:off x="1828801" y="3662024"/>
            <a:ext cx="4163829" cy="2805598"/>
            <a:chOff x="304800" y="3662024"/>
            <a:chExt cx="4163829" cy="2805598"/>
          </a:xfrm>
        </p:grpSpPr>
        <p:pic>
          <p:nvPicPr>
            <p:cNvPr id="16" name="Picture 15"/>
            <p:cNvPicPr>
              <a:picLocks noChangeAspect="1"/>
            </p:cNvPicPr>
            <p:nvPr/>
          </p:nvPicPr>
          <p:blipFill>
            <a:blip r:embed="rId4"/>
            <a:stretch>
              <a:fillRect/>
            </a:stretch>
          </p:blipFill>
          <p:spPr>
            <a:xfrm>
              <a:off x="304800" y="3662024"/>
              <a:ext cx="4163829" cy="2805598"/>
            </a:xfrm>
            <a:prstGeom prst="rect">
              <a:avLst/>
            </a:prstGeom>
          </p:spPr>
        </p:pic>
        <p:sp>
          <p:nvSpPr>
            <p:cNvPr id="17" name="Plus 16"/>
            <p:cNvSpPr/>
            <p:nvPr/>
          </p:nvSpPr>
          <p:spPr>
            <a:xfrm>
              <a:off x="2057400" y="4969188"/>
              <a:ext cx="306910" cy="310194"/>
            </a:xfrm>
            <a:prstGeom prst="mathPlus">
              <a:avLst/>
            </a:prstGeom>
            <a:ln>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accent5">
                    <a:lumMod val="50000"/>
                  </a:schemeClr>
                </a:solidFill>
              </a:endParaRPr>
            </a:p>
          </p:txBody>
        </p:sp>
      </p:grpSp>
      <p:grpSp>
        <p:nvGrpSpPr>
          <p:cNvPr id="21" name="Group 20"/>
          <p:cNvGrpSpPr/>
          <p:nvPr/>
        </p:nvGrpSpPr>
        <p:grpSpPr>
          <a:xfrm>
            <a:off x="6104291" y="6219389"/>
            <a:ext cx="2896618" cy="369332"/>
            <a:chOff x="4580291" y="6219389"/>
            <a:chExt cx="2896618" cy="369332"/>
          </a:xfrm>
        </p:grpSpPr>
        <p:sp>
          <p:nvSpPr>
            <p:cNvPr id="13" name="Rectangle 12"/>
            <p:cNvSpPr/>
            <p:nvPr/>
          </p:nvSpPr>
          <p:spPr>
            <a:xfrm>
              <a:off x="4888380" y="6219389"/>
              <a:ext cx="2588529" cy="369332"/>
            </a:xfrm>
            <a:prstGeom prst="rect">
              <a:avLst/>
            </a:prstGeom>
          </p:spPr>
          <p:txBody>
            <a:bodyPr wrap="none">
              <a:spAutoFit/>
            </a:bodyPr>
            <a:lstStyle/>
            <a:p>
              <a:r>
                <a:rPr lang="en-US" dirty="0">
                  <a:solidFill>
                    <a:srgbClr val="7030A0"/>
                  </a:solidFill>
                </a:rPr>
                <a:t>sPHENIX b-jet work point</a:t>
              </a:r>
              <a:endParaRPr lang="en-US" dirty="0">
                <a:solidFill>
                  <a:srgbClr val="7030A0"/>
                </a:solidFill>
              </a:endParaRPr>
            </a:p>
          </p:txBody>
        </p:sp>
        <p:sp>
          <p:nvSpPr>
            <p:cNvPr id="18" name="Plus 17"/>
            <p:cNvSpPr/>
            <p:nvPr/>
          </p:nvSpPr>
          <p:spPr>
            <a:xfrm>
              <a:off x="4580291" y="6248958"/>
              <a:ext cx="306910" cy="310194"/>
            </a:xfrm>
            <a:prstGeom prst="mathPlus">
              <a:avLst/>
            </a:prstGeom>
            <a:ln>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accent5">
                    <a:lumMod val="50000"/>
                  </a:schemeClr>
                </a:solidFill>
              </a:endParaRPr>
            </a:p>
          </p:txBody>
        </p:sp>
      </p:grpSp>
      <p:sp>
        <p:nvSpPr>
          <p:cNvPr id="8" name="Rectangle 7"/>
          <p:cNvSpPr/>
          <p:nvPr/>
        </p:nvSpPr>
        <p:spPr>
          <a:xfrm>
            <a:off x="6019801" y="3411617"/>
            <a:ext cx="4778231" cy="369332"/>
          </a:xfrm>
          <a:prstGeom prst="rect">
            <a:avLst/>
          </a:prstGeom>
        </p:spPr>
        <p:txBody>
          <a:bodyPr wrap="none">
            <a:spAutoFit/>
          </a:bodyPr>
          <a:lstStyle/>
          <a:p>
            <a:r>
              <a:rPr lang="en-US" dirty="0"/>
              <a:t>Using </a:t>
            </a:r>
            <a:r>
              <a:rPr lang="en-US" dirty="0"/>
              <a:t>calorimetry </a:t>
            </a:r>
            <a:r>
              <a:rPr lang="en-US" dirty="0" err="1"/>
              <a:t>reco</a:t>
            </a:r>
            <a:r>
              <a:rPr lang="en-US" dirty="0"/>
              <a:t> jet </a:t>
            </a:r>
            <a:r>
              <a:rPr lang="en-US" dirty="0"/>
              <a:t>finding, by Haiwang Yu</a:t>
            </a:r>
          </a:p>
        </p:txBody>
      </p:sp>
      <p:sp>
        <p:nvSpPr>
          <p:cNvPr id="10" name="Rectangle 9"/>
          <p:cNvSpPr/>
          <p:nvPr/>
        </p:nvSpPr>
        <p:spPr>
          <a:xfrm>
            <a:off x="2183143" y="3411617"/>
            <a:ext cx="3717556" cy="369332"/>
          </a:xfrm>
          <a:prstGeom prst="rect">
            <a:avLst/>
          </a:prstGeom>
        </p:spPr>
        <p:txBody>
          <a:bodyPr wrap="none">
            <a:spAutoFit/>
          </a:bodyPr>
          <a:lstStyle/>
          <a:p>
            <a:r>
              <a:rPr lang="en-US" dirty="0"/>
              <a:t>Using truth jet finding, by Haiwang Yu</a:t>
            </a:r>
            <a:endParaRPr lang="en-US" dirty="0"/>
          </a:p>
        </p:txBody>
      </p:sp>
    </p:spTree>
    <p:extLst>
      <p:ext uri="{BB962C8B-B14F-4D97-AF65-F5344CB8AC3E}">
        <p14:creationId xmlns:p14="http://schemas.microsoft.com/office/powerpoint/2010/main" val="7399740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MVTX update since July Director’s Review  </a:t>
            </a:r>
          </a:p>
          <a:p>
            <a:r>
              <a:rPr lang="en-US" dirty="0" smtClean="0"/>
              <a:t>Physics and Simulations </a:t>
            </a:r>
          </a:p>
          <a:p>
            <a:r>
              <a:rPr lang="en-US" dirty="0" smtClean="0"/>
              <a:t>Readout and Controls </a:t>
            </a:r>
          </a:p>
          <a:p>
            <a:r>
              <a:rPr lang="en-US" dirty="0" smtClean="0"/>
              <a:t>Mechanical System </a:t>
            </a:r>
          </a:p>
          <a:p>
            <a:r>
              <a:rPr lang="en-US" dirty="0" smtClean="0"/>
              <a:t>Budget and Schedule </a:t>
            </a:r>
          </a:p>
          <a:p>
            <a:r>
              <a:rPr lang="en-US" dirty="0" smtClean="0"/>
              <a:t>Plan for the rest of days </a:t>
            </a:r>
            <a:endParaRPr lang="en-US" dirty="0"/>
          </a:p>
        </p:txBody>
      </p:sp>
    </p:spTree>
    <p:extLst>
      <p:ext uri="{BB962C8B-B14F-4D97-AF65-F5344CB8AC3E}">
        <p14:creationId xmlns:p14="http://schemas.microsoft.com/office/powerpoint/2010/main" val="1114784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
            </a:r>
            <a:r>
              <a:rPr lang="en-US" dirty="0" smtClean="0"/>
              <a:t>ew sPHENIX baseline and </a:t>
            </a:r>
            <a:r>
              <a:rPr lang="en-US" dirty="0" smtClean="0"/>
              <a:t>MVTX Update</a:t>
            </a:r>
            <a:endParaRPr lang="en-US" dirty="0"/>
          </a:p>
        </p:txBody>
      </p:sp>
      <p:sp>
        <p:nvSpPr>
          <p:cNvPr id="3" name="Content Placeholder 2"/>
          <p:cNvSpPr>
            <a:spLocks noGrp="1"/>
          </p:cNvSpPr>
          <p:nvPr>
            <p:ph sz="half" idx="1"/>
          </p:nvPr>
        </p:nvSpPr>
        <p:spPr>
          <a:xfrm>
            <a:off x="717176" y="1825625"/>
            <a:ext cx="5181600" cy="4351338"/>
          </a:xfrm>
        </p:spPr>
        <p:txBody>
          <a:bodyPr>
            <a:normAutofit fontScale="92500" lnSpcReduction="10000"/>
          </a:bodyPr>
          <a:lstStyle/>
          <a:p>
            <a:r>
              <a:rPr lang="en-US" dirty="0" smtClean="0"/>
              <a:t>New sPHENIX baseline schedule: ~1 year delay </a:t>
            </a:r>
          </a:p>
          <a:p>
            <a:pPr lvl="1"/>
            <a:r>
              <a:rPr lang="en-US" dirty="0" smtClean="0"/>
              <a:t>CD-1 Review: 5/2018</a:t>
            </a:r>
          </a:p>
          <a:p>
            <a:pPr lvl="1"/>
            <a:r>
              <a:rPr lang="en-US" dirty="0" smtClean="0"/>
              <a:t>sPHENIX installation: 4/2021 </a:t>
            </a:r>
            <a:r>
              <a:rPr lang="mr-IN" dirty="0" smtClean="0"/>
              <a:t>–</a:t>
            </a:r>
            <a:r>
              <a:rPr lang="en-US" dirty="0" smtClean="0"/>
              <a:t> 7/2022 </a:t>
            </a:r>
          </a:p>
          <a:p>
            <a:pPr lvl="1"/>
            <a:r>
              <a:rPr lang="en-US" dirty="0" smtClean="0"/>
              <a:t>sPHENIX ready for beam:  9/2022  </a:t>
            </a:r>
          </a:p>
          <a:p>
            <a:pPr lvl="1"/>
            <a:r>
              <a:rPr lang="en-US" dirty="0" smtClean="0"/>
              <a:t>First collision: 1/2023 </a:t>
            </a:r>
          </a:p>
          <a:p>
            <a:r>
              <a:rPr lang="en-US" dirty="0" smtClean="0"/>
              <a:t>New sPHENIX baseline configuration with reduced acceptance </a:t>
            </a:r>
          </a:p>
          <a:p>
            <a:pPr lvl="1"/>
            <a:r>
              <a:rPr lang="en-US" dirty="0" err="1" smtClean="0"/>
              <a:t>EMCal</a:t>
            </a:r>
            <a:r>
              <a:rPr lang="en-US" dirty="0" smtClean="0"/>
              <a:t>: |eta| &lt; 0.85 (1.1)</a:t>
            </a:r>
          </a:p>
          <a:p>
            <a:pPr lvl="1"/>
            <a:r>
              <a:rPr lang="en-US" dirty="0" err="1" smtClean="0"/>
              <a:t>OHCal</a:t>
            </a:r>
            <a:r>
              <a:rPr lang="en-US" dirty="0" smtClean="0"/>
              <a:t>: |eta| &lt; 1? (1.1)</a:t>
            </a:r>
          </a:p>
          <a:p>
            <a:pPr lvl="1"/>
            <a:r>
              <a:rPr lang="en-US" dirty="0" err="1" smtClean="0"/>
              <a:t>IHCal</a:t>
            </a:r>
            <a:r>
              <a:rPr lang="en-US" dirty="0" smtClean="0"/>
              <a:t>: not available (1.1)</a:t>
            </a:r>
            <a:endParaRPr lang="en-US" dirty="0"/>
          </a:p>
        </p:txBody>
      </p:sp>
      <p:sp>
        <p:nvSpPr>
          <p:cNvPr id="4" name="Content Placeholder 3"/>
          <p:cNvSpPr>
            <a:spLocks noGrp="1"/>
          </p:cNvSpPr>
          <p:nvPr>
            <p:ph sz="half" idx="2"/>
          </p:nvPr>
        </p:nvSpPr>
        <p:spPr>
          <a:xfrm>
            <a:off x="6494929" y="1825625"/>
            <a:ext cx="5181600" cy="4351338"/>
          </a:xfrm>
        </p:spPr>
        <p:txBody>
          <a:bodyPr>
            <a:normAutofit fontScale="92500" lnSpcReduction="10000"/>
          </a:bodyPr>
          <a:lstStyle/>
          <a:p>
            <a:r>
              <a:rPr lang="en-US" dirty="0" smtClean="0"/>
              <a:t>MVTX plan </a:t>
            </a:r>
            <a:r>
              <a:rPr lang="mr-IN" dirty="0" smtClean="0"/>
              <a:t>–</a:t>
            </a:r>
            <a:r>
              <a:rPr lang="en-US" dirty="0" smtClean="0"/>
              <a:t> align with the new sPHENIX schedule </a:t>
            </a:r>
          </a:p>
          <a:p>
            <a:pPr lvl="1"/>
            <a:r>
              <a:rPr lang="en-US" dirty="0" smtClean="0"/>
              <a:t>Stave production </a:t>
            </a:r>
          </a:p>
          <a:p>
            <a:pPr lvl="2"/>
            <a:r>
              <a:rPr lang="en-US" dirty="0" smtClean="0"/>
              <a:t>Following ALICE production: ~8/2018</a:t>
            </a:r>
          </a:p>
          <a:p>
            <a:pPr lvl="1"/>
            <a:r>
              <a:rPr lang="en-US" dirty="0" smtClean="0"/>
              <a:t>Readout units production</a:t>
            </a:r>
          </a:p>
          <a:p>
            <a:pPr lvl="2"/>
            <a:r>
              <a:rPr lang="en-US" dirty="0" smtClean="0"/>
              <a:t>Part of ALICE RU production: ~1/2019</a:t>
            </a:r>
          </a:p>
          <a:p>
            <a:pPr lvl="1"/>
            <a:r>
              <a:rPr lang="en-US" dirty="0" smtClean="0"/>
              <a:t>Ready for installation: ~4/2021</a:t>
            </a:r>
          </a:p>
          <a:p>
            <a:pPr lvl="2"/>
            <a:r>
              <a:rPr lang="en-US" dirty="0" smtClean="0"/>
              <a:t>INTT ready for installation 4/2021</a:t>
            </a:r>
          </a:p>
          <a:p>
            <a:pPr lvl="1"/>
            <a:r>
              <a:rPr lang="en-US" dirty="0" smtClean="0"/>
              <a:t>MVTX ready for beam: 9/2022</a:t>
            </a:r>
            <a:endParaRPr lang="en-US" dirty="0" smtClean="0"/>
          </a:p>
          <a:p>
            <a:pPr lvl="1"/>
            <a:r>
              <a:rPr lang="en-US" dirty="0" smtClean="0"/>
              <a:t>First collisions</a:t>
            </a:r>
            <a:r>
              <a:rPr lang="en-US" dirty="0" smtClean="0"/>
              <a:t>: 1/2023  </a:t>
            </a:r>
          </a:p>
          <a:p>
            <a:endParaRPr lang="en-US" dirty="0"/>
          </a:p>
        </p:txBody>
      </p:sp>
    </p:spTree>
    <p:extLst>
      <p:ext uri="{BB962C8B-B14F-4D97-AF65-F5344CB8AC3E}">
        <p14:creationId xmlns:p14="http://schemas.microsoft.com/office/powerpoint/2010/main" val="2088586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9966" y="2819400"/>
            <a:ext cx="11523738" cy="3810000"/>
          </a:xfrm>
        </p:spPr>
        <p:txBody>
          <a:bodyPr>
            <a:normAutofit/>
          </a:bodyPr>
          <a:lstStyle/>
          <a:p>
            <a:r>
              <a:rPr lang="en-US" dirty="0" smtClean="0"/>
              <a:t>Fully implemented MVTX models used </a:t>
            </a:r>
            <a:br>
              <a:rPr lang="en-US" dirty="0" smtClean="0"/>
            </a:br>
            <a:r>
              <a:rPr lang="en-US" dirty="0" smtClean="0"/>
              <a:t> in performance projection</a:t>
            </a:r>
          </a:p>
          <a:p>
            <a:r>
              <a:rPr lang="en-US" dirty="0" smtClean="0"/>
              <a:t>Large jets production in full detectors, including detailed MVTX detector + full calorimetry</a:t>
            </a:r>
          </a:p>
          <a:p>
            <a:pPr lvl="1"/>
            <a:r>
              <a:rPr lang="en-US" dirty="0">
                <a:solidFill>
                  <a:schemeClr val="accent1"/>
                </a:solidFill>
              </a:rPr>
              <a:t>250k </a:t>
            </a:r>
            <a:r>
              <a:rPr lang="en-US" dirty="0" smtClean="0">
                <a:solidFill>
                  <a:schemeClr val="accent1"/>
                </a:solidFill>
              </a:rPr>
              <a:t>MB jets in p+p collisions</a:t>
            </a:r>
          </a:p>
          <a:p>
            <a:pPr lvl="1"/>
            <a:r>
              <a:rPr lang="en-US" dirty="0" smtClean="0">
                <a:solidFill>
                  <a:schemeClr val="accent1"/>
                </a:solidFill>
              </a:rPr>
              <a:t>100k </a:t>
            </a:r>
            <a:r>
              <a:rPr lang="en-US" dirty="0">
                <a:solidFill>
                  <a:schemeClr val="accent1"/>
                </a:solidFill>
              </a:rPr>
              <a:t>MB jet embedded into central </a:t>
            </a:r>
            <a:r>
              <a:rPr lang="en-US" dirty="0" err="1" smtClean="0">
                <a:solidFill>
                  <a:schemeClr val="accent1"/>
                </a:solidFill>
              </a:rPr>
              <a:t>Au+Au</a:t>
            </a:r>
            <a:r>
              <a:rPr lang="en-US" dirty="0" smtClean="0">
                <a:solidFill>
                  <a:schemeClr val="accent1"/>
                </a:solidFill>
              </a:rPr>
              <a:t> </a:t>
            </a:r>
            <a:r>
              <a:rPr lang="en-US" dirty="0" smtClean="0">
                <a:solidFill>
                  <a:schemeClr val="accent1"/>
                </a:solidFill>
              </a:rPr>
              <a:t>collisions</a:t>
            </a:r>
            <a:endParaRPr lang="en-US" dirty="0" smtClean="0">
              <a:solidFill>
                <a:schemeClr val="accent1"/>
              </a:solidFill>
            </a:endParaRPr>
          </a:p>
        </p:txBody>
      </p:sp>
      <p:sp>
        <p:nvSpPr>
          <p:cNvPr id="4" name="Title 3"/>
          <p:cNvSpPr>
            <a:spLocks noGrp="1"/>
          </p:cNvSpPr>
          <p:nvPr>
            <p:ph type="title"/>
          </p:nvPr>
        </p:nvSpPr>
        <p:spPr>
          <a:xfrm>
            <a:off x="389966" y="274638"/>
            <a:ext cx="7153836" cy="1630362"/>
          </a:xfrm>
        </p:spPr>
        <p:txBody>
          <a:bodyPr>
            <a:normAutofit/>
          </a:bodyPr>
          <a:lstStyle/>
          <a:p>
            <a:r>
              <a:rPr lang="en-US" dirty="0" smtClean="0"/>
              <a:t>Performance study </a:t>
            </a:r>
            <a:br>
              <a:rPr lang="en-US" dirty="0" smtClean="0"/>
            </a:br>
            <a:r>
              <a:rPr lang="en-US" dirty="0" smtClean="0"/>
              <a:t>update since July review</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5805" y="562082"/>
            <a:ext cx="3009987" cy="2685835"/>
          </a:xfrm>
          <a:prstGeom prst="rect">
            <a:avLst/>
          </a:prstGeom>
        </p:spPr>
      </p:pic>
      <p:sp>
        <p:nvSpPr>
          <p:cNvPr id="2" name="TextBox 1"/>
          <p:cNvSpPr txBox="1"/>
          <p:nvPr/>
        </p:nvSpPr>
        <p:spPr>
          <a:xfrm>
            <a:off x="11201023" y="0"/>
            <a:ext cx="990977" cy="369332"/>
          </a:xfrm>
          <a:prstGeom prst="rect">
            <a:avLst/>
          </a:prstGeom>
          <a:noFill/>
        </p:spPr>
        <p:txBody>
          <a:bodyPr wrap="none" rtlCol="0">
            <a:spAutoFit/>
          </a:bodyPr>
          <a:lstStyle/>
          <a:p>
            <a:r>
              <a:rPr lang="en-US" dirty="0" smtClean="0"/>
              <a:t>Xin &amp; </a:t>
            </a:r>
            <a:r>
              <a:rPr lang="en-US" dirty="0" err="1" smtClean="0"/>
              <a:t>Jin</a:t>
            </a:r>
            <a:endParaRPr lang="en-US" dirty="0"/>
          </a:p>
        </p:txBody>
      </p:sp>
    </p:spTree>
    <p:extLst>
      <p:ext uri="{BB962C8B-B14F-4D97-AF65-F5344CB8AC3E}">
        <p14:creationId xmlns:p14="http://schemas.microsoft.com/office/powerpoint/2010/main" val="13555884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3096" y="1581484"/>
            <a:ext cx="11264347" cy="1760502"/>
          </a:xfrm>
        </p:spPr>
        <p:txBody>
          <a:bodyPr>
            <a:normAutofit fontScale="77500" lnSpcReduction="20000"/>
          </a:bodyPr>
          <a:lstStyle/>
          <a:p>
            <a:r>
              <a:rPr lang="en-US" i="1" dirty="0" smtClean="0"/>
              <a:t>b</a:t>
            </a:r>
            <a:r>
              <a:rPr lang="en-US" dirty="0" smtClean="0"/>
              <a:t>-jet tagging projection reevaluated with full tracking + calorimetry simulation</a:t>
            </a:r>
          </a:p>
          <a:p>
            <a:pPr lvl="1"/>
            <a:r>
              <a:rPr lang="en-US" dirty="0" smtClean="0"/>
              <a:t>Tagging work point has been stable (60% Purity 40% </a:t>
            </a:r>
            <a:r>
              <a:rPr lang="en-US" dirty="0" smtClean="0"/>
              <a:t>eff for pp)</a:t>
            </a:r>
          </a:p>
          <a:p>
            <a:pPr lvl="1"/>
            <a:r>
              <a:rPr lang="en-US" dirty="0" smtClean="0"/>
              <a:t> Central </a:t>
            </a:r>
            <a:r>
              <a:rPr lang="en-US" dirty="0" err="1" smtClean="0"/>
              <a:t>Au+Au</a:t>
            </a:r>
            <a:r>
              <a:rPr lang="en-US" dirty="0" smtClean="0"/>
              <a:t> Tagging work point has been stable (40% Purity 40% eff)</a:t>
            </a:r>
          </a:p>
          <a:p>
            <a:pPr lvl="1"/>
            <a:endParaRPr lang="en-US" dirty="0" smtClean="0"/>
          </a:p>
          <a:p>
            <a:r>
              <a:rPr lang="en-US" dirty="0" smtClean="0"/>
              <a:t>Performance has been stable using truth jet finding or calorimetry reconstructed jet finding</a:t>
            </a:r>
          </a:p>
        </p:txBody>
      </p:sp>
      <p:sp>
        <p:nvSpPr>
          <p:cNvPr id="3" name="Date Placeholder 2"/>
          <p:cNvSpPr>
            <a:spLocks noGrp="1"/>
          </p:cNvSpPr>
          <p:nvPr>
            <p:ph type="dt" sz="half" idx="10"/>
          </p:nvPr>
        </p:nvSpPr>
        <p:spPr/>
        <p:txBody>
          <a:bodyPr/>
          <a:lstStyle/>
          <a:p>
            <a:r>
              <a:rPr lang="en-US" altLang="zh-CN" smtClean="0"/>
              <a:t>MVTX Meeting</a:t>
            </a:r>
            <a:endParaRPr lang="en-US" dirty="0"/>
          </a:p>
        </p:txBody>
      </p:sp>
      <p:sp>
        <p:nvSpPr>
          <p:cNvPr id="4" name="Footer Placeholder 3"/>
          <p:cNvSpPr>
            <a:spLocks noGrp="1"/>
          </p:cNvSpPr>
          <p:nvPr>
            <p:ph type="ftr" sz="quarter" idx="11"/>
          </p:nvPr>
        </p:nvSpPr>
        <p:spPr/>
        <p:txBody>
          <a:bodyPr/>
          <a:lstStyle/>
          <a:p>
            <a:r>
              <a:rPr lang="da-DK" smtClean="0"/>
              <a:t>Jin &amp; Xin for HF TG</a:t>
            </a:r>
            <a:endParaRPr lang="en-US" dirty="0"/>
          </a:p>
        </p:txBody>
      </p:sp>
      <p:sp>
        <p:nvSpPr>
          <p:cNvPr id="5" name="Slide Number Placeholder 4"/>
          <p:cNvSpPr>
            <a:spLocks noGrp="1"/>
          </p:cNvSpPr>
          <p:nvPr>
            <p:ph type="sldNum" sz="quarter" idx="12"/>
          </p:nvPr>
        </p:nvSpPr>
        <p:spPr/>
        <p:txBody>
          <a:bodyPr/>
          <a:lstStyle/>
          <a:p>
            <a:fld id="{EDE73889-8752-428C-A11C-8679396BAC9B}" type="slidenum">
              <a:rPr lang="en-US" smtClean="0"/>
              <a:pPr/>
              <a:t>6</a:t>
            </a:fld>
            <a:endParaRPr lang="en-US" dirty="0"/>
          </a:p>
        </p:txBody>
      </p:sp>
      <p:sp>
        <p:nvSpPr>
          <p:cNvPr id="6" name="Title 5"/>
          <p:cNvSpPr>
            <a:spLocks noGrp="1"/>
          </p:cNvSpPr>
          <p:nvPr>
            <p:ph type="title"/>
          </p:nvPr>
        </p:nvSpPr>
        <p:spPr>
          <a:xfrm>
            <a:off x="838200" y="169437"/>
            <a:ext cx="10515600" cy="1325563"/>
          </a:xfrm>
        </p:spPr>
        <p:txBody>
          <a:bodyPr/>
          <a:lstStyle/>
          <a:p>
            <a:r>
              <a:rPr lang="en-US" dirty="0" smtClean="0"/>
              <a:t>Updated </a:t>
            </a:r>
            <a:r>
              <a:rPr lang="en-US" i="1" dirty="0" err="1" smtClean="0"/>
              <a:t>p</a:t>
            </a:r>
            <a:r>
              <a:rPr lang="en-US" dirty="0" err="1" smtClean="0"/>
              <a:t>+</a:t>
            </a:r>
            <a:r>
              <a:rPr lang="en-US" i="1" dirty="0" err="1" smtClean="0"/>
              <a:t>p</a:t>
            </a:r>
            <a:r>
              <a:rPr lang="en-US" dirty="0" smtClean="0"/>
              <a:t> </a:t>
            </a:r>
            <a:r>
              <a:rPr lang="en-US" dirty="0" smtClean="0"/>
              <a:t>and </a:t>
            </a:r>
            <a:r>
              <a:rPr lang="en-US" dirty="0" err="1" smtClean="0"/>
              <a:t>Au+Au</a:t>
            </a:r>
            <a:r>
              <a:rPr lang="en-US" dirty="0" smtClean="0"/>
              <a:t> </a:t>
            </a:r>
            <a:r>
              <a:rPr lang="en-US" i="1" dirty="0" smtClean="0"/>
              <a:t>b</a:t>
            </a:r>
            <a:r>
              <a:rPr lang="en-US" dirty="0" smtClean="0"/>
              <a:t>-jet </a:t>
            </a:r>
            <a:r>
              <a:rPr lang="en-US" dirty="0" err="1" smtClean="0"/>
              <a:t>P</a:t>
            </a:r>
            <a:r>
              <a:rPr lang="en-US" dirty="0" err="1" smtClean="0"/>
              <a:t>rojectionS</a:t>
            </a:r>
            <a:endParaRPr lang="en-US" dirty="0"/>
          </a:p>
        </p:txBody>
      </p:sp>
      <p:grpSp>
        <p:nvGrpSpPr>
          <p:cNvPr id="15" name="Group 14"/>
          <p:cNvGrpSpPr/>
          <p:nvPr/>
        </p:nvGrpSpPr>
        <p:grpSpPr>
          <a:xfrm>
            <a:off x="838200" y="3225269"/>
            <a:ext cx="4119641" cy="2775823"/>
            <a:chOff x="457200" y="3669616"/>
            <a:chExt cx="4119641" cy="2775823"/>
          </a:xfrm>
        </p:grpSpPr>
        <p:pic>
          <p:nvPicPr>
            <p:cNvPr id="9" name="Picture 8"/>
            <p:cNvPicPr>
              <a:picLocks noChangeAspect="1"/>
            </p:cNvPicPr>
            <p:nvPr/>
          </p:nvPicPr>
          <p:blipFill>
            <a:blip r:embed="rId2"/>
            <a:stretch>
              <a:fillRect/>
            </a:stretch>
          </p:blipFill>
          <p:spPr>
            <a:xfrm>
              <a:off x="457200" y="3669616"/>
              <a:ext cx="4119641" cy="2775823"/>
            </a:xfrm>
            <a:prstGeom prst="rect">
              <a:avLst/>
            </a:prstGeom>
          </p:spPr>
        </p:pic>
        <p:sp>
          <p:nvSpPr>
            <p:cNvPr id="11" name="Plus 10"/>
            <p:cNvSpPr/>
            <p:nvPr/>
          </p:nvSpPr>
          <p:spPr>
            <a:xfrm>
              <a:off x="2819400" y="5057527"/>
              <a:ext cx="226180" cy="228600"/>
            </a:xfrm>
            <a:prstGeom prst="mathPlus">
              <a:avLst/>
            </a:prstGeom>
            <a:ln>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accent5">
                    <a:lumMod val="50000"/>
                  </a:schemeClr>
                </a:solidFill>
              </a:endParaRPr>
            </a:p>
          </p:txBody>
        </p:sp>
      </p:grpSp>
      <p:grpSp>
        <p:nvGrpSpPr>
          <p:cNvPr id="18" name="Group 17"/>
          <p:cNvGrpSpPr/>
          <p:nvPr/>
        </p:nvGrpSpPr>
        <p:grpSpPr>
          <a:xfrm>
            <a:off x="6096000" y="3341986"/>
            <a:ext cx="4064902" cy="2738940"/>
            <a:chOff x="4470987" y="3697993"/>
            <a:chExt cx="4064902" cy="2738940"/>
          </a:xfrm>
        </p:grpSpPr>
        <p:pic>
          <p:nvPicPr>
            <p:cNvPr id="19" name="Picture 18"/>
            <p:cNvPicPr>
              <a:picLocks noChangeAspect="1"/>
            </p:cNvPicPr>
            <p:nvPr/>
          </p:nvPicPr>
          <p:blipFill>
            <a:blip r:embed="rId3"/>
            <a:stretch>
              <a:fillRect/>
            </a:stretch>
          </p:blipFill>
          <p:spPr>
            <a:xfrm>
              <a:off x="4470987" y="3697993"/>
              <a:ext cx="4064902" cy="2738940"/>
            </a:xfrm>
            <a:prstGeom prst="rect">
              <a:avLst/>
            </a:prstGeom>
          </p:spPr>
        </p:pic>
        <p:sp>
          <p:nvSpPr>
            <p:cNvPr id="20" name="Plus 19"/>
            <p:cNvSpPr/>
            <p:nvPr/>
          </p:nvSpPr>
          <p:spPr>
            <a:xfrm>
              <a:off x="6215024" y="4969188"/>
              <a:ext cx="306910" cy="310194"/>
            </a:xfrm>
            <a:prstGeom prst="mathPlus">
              <a:avLst/>
            </a:prstGeom>
            <a:ln>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accent5">
                    <a:lumMod val="50000"/>
                  </a:schemeClr>
                </a:solidFill>
              </a:endParaRPr>
            </a:p>
          </p:txBody>
        </p:sp>
      </p:grpSp>
      <p:sp>
        <p:nvSpPr>
          <p:cNvPr id="22" name="Rectangle 21"/>
          <p:cNvSpPr/>
          <p:nvPr/>
        </p:nvSpPr>
        <p:spPr>
          <a:xfrm>
            <a:off x="5260612" y="5863341"/>
            <a:ext cx="2535631" cy="369332"/>
          </a:xfrm>
          <a:prstGeom prst="rect">
            <a:avLst/>
          </a:prstGeom>
        </p:spPr>
        <p:txBody>
          <a:bodyPr wrap="none">
            <a:spAutoFit/>
          </a:bodyPr>
          <a:lstStyle/>
          <a:p>
            <a:r>
              <a:rPr lang="en-US" dirty="0" smtClean="0">
                <a:solidFill>
                  <a:srgbClr val="7030A0"/>
                </a:solidFill>
              </a:rPr>
              <a:t>sPHENIX b-jet work point</a:t>
            </a:r>
            <a:endParaRPr lang="en-US" dirty="0">
              <a:solidFill>
                <a:srgbClr val="7030A0"/>
              </a:solidFill>
            </a:endParaRPr>
          </a:p>
        </p:txBody>
      </p:sp>
      <p:sp>
        <p:nvSpPr>
          <p:cNvPr id="23" name="Plus 22"/>
          <p:cNvSpPr/>
          <p:nvPr/>
        </p:nvSpPr>
        <p:spPr>
          <a:xfrm>
            <a:off x="5002030" y="5892910"/>
            <a:ext cx="306910" cy="310194"/>
          </a:xfrm>
          <a:prstGeom prst="mathPlus">
            <a:avLst/>
          </a:prstGeom>
          <a:ln>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accent5">
                  <a:lumMod val="50000"/>
                </a:schemeClr>
              </a:solidFill>
            </a:endParaRPr>
          </a:p>
        </p:txBody>
      </p:sp>
    </p:spTree>
    <p:extLst>
      <p:ext uri="{BB962C8B-B14F-4D97-AF65-F5344CB8AC3E}">
        <p14:creationId xmlns:p14="http://schemas.microsoft.com/office/powerpoint/2010/main" val="8015787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Theoretical Inputs </a:t>
            </a:r>
            <a:r>
              <a:rPr lang="mr-IN" dirty="0" smtClean="0"/>
              <a:t>–</a:t>
            </a:r>
            <a:r>
              <a:rPr lang="en-US" dirty="0" smtClean="0"/>
              <a:t> in Progress </a:t>
            </a:r>
            <a:endParaRPr lang="en-US" dirty="0"/>
          </a:p>
        </p:txBody>
      </p:sp>
      <p:sp>
        <p:nvSpPr>
          <p:cNvPr id="6" name="Content Placeholder 5"/>
          <p:cNvSpPr>
            <a:spLocks noGrp="1"/>
          </p:cNvSpPr>
          <p:nvPr>
            <p:ph idx="1"/>
          </p:nvPr>
        </p:nvSpPr>
        <p:spPr/>
        <p:txBody>
          <a:bodyPr/>
          <a:lstStyle/>
          <a:p>
            <a:r>
              <a:rPr lang="en-US" dirty="0" smtClean="0"/>
              <a:t>LANL model</a:t>
            </a:r>
          </a:p>
          <a:p>
            <a:r>
              <a:rPr lang="en-US" dirty="0" smtClean="0"/>
              <a:t>Duke model </a:t>
            </a:r>
          </a:p>
          <a:p>
            <a:r>
              <a:rPr lang="en-US" dirty="0" smtClean="0"/>
              <a:t>TAMU</a:t>
            </a:r>
          </a:p>
          <a:p>
            <a:r>
              <a:rPr lang="en-US" dirty="0" smtClean="0"/>
              <a:t>AMPT</a:t>
            </a:r>
          </a:p>
          <a:p>
            <a:r>
              <a:rPr lang="en-US" dirty="0" smtClean="0"/>
              <a:t>PSHD</a:t>
            </a:r>
          </a:p>
          <a:p>
            <a:r>
              <a:rPr lang="en-US" dirty="0" smtClean="0"/>
              <a:t>Ads/CFT</a:t>
            </a:r>
          </a:p>
          <a:p>
            <a:r>
              <a:rPr lang="en-US" dirty="0" err="1" smtClean="0"/>
              <a:t>JetScape</a:t>
            </a:r>
            <a:r>
              <a:rPr lang="en-US" dirty="0" smtClean="0"/>
              <a:t> </a:t>
            </a:r>
            <a:endParaRPr lang="en-US" dirty="0"/>
          </a:p>
        </p:txBody>
      </p:sp>
    </p:spTree>
    <p:extLst>
      <p:ext uri="{BB962C8B-B14F-4D97-AF65-F5344CB8AC3E}">
        <p14:creationId xmlns:p14="http://schemas.microsoft.com/office/powerpoint/2010/main" val="519239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Readout and Control </a:t>
            </a:r>
            <a:endParaRPr lang="en-US" dirty="0"/>
          </a:p>
        </p:txBody>
      </p:sp>
      <p:sp>
        <p:nvSpPr>
          <p:cNvPr id="3" name="Content Placeholder 2"/>
          <p:cNvSpPr>
            <a:spLocks noGrp="1"/>
          </p:cNvSpPr>
          <p:nvPr>
            <p:ph idx="1"/>
          </p:nvPr>
        </p:nvSpPr>
        <p:spPr/>
        <p:txBody>
          <a:bodyPr/>
          <a:lstStyle/>
          <a:p>
            <a:r>
              <a:rPr lang="en-US" dirty="0" smtClean="0"/>
              <a:t>Full readout chain demonstrated</a:t>
            </a:r>
          </a:p>
          <a:p>
            <a:pPr lvl="1"/>
            <a:r>
              <a:rPr lang="en-US" dirty="0" smtClean="0"/>
              <a:t>ALPIDE + RUv1.0 + FELIX v1.5 + RCDAQ</a:t>
            </a:r>
          </a:p>
          <a:p>
            <a:pPr lvl="1"/>
            <a:endParaRPr lang="en-US" dirty="0" smtClean="0"/>
          </a:p>
          <a:p>
            <a:pPr lvl="1"/>
            <a:endParaRPr lang="en-US" dirty="0"/>
          </a:p>
          <a:p>
            <a:pPr lvl="1"/>
            <a:endParaRPr lang="en-US" dirty="0"/>
          </a:p>
          <a:p>
            <a:r>
              <a:rPr lang="en-US" dirty="0" smtClean="0"/>
              <a:t>Power unit tested</a:t>
            </a:r>
            <a:endParaRPr lang="en-US" dirty="0"/>
          </a:p>
        </p:txBody>
      </p:sp>
      <p:sp>
        <p:nvSpPr>
          <p:cNvPr id="4" name="TextBox 3"/>
          <p:cNvSpPr txBox="1"/>
          <p:nvPr/>
        </p:nvSpPr>
        <p:spPr>
          <a:xfrm>
            <a:off x="10601739" y="230188"/>
            <a:ext cx="994631" cy="369332"/>
          </a:xfrm>
          <a:prstGeom prst="rect">
            <a:avLst/>
          </a:prstGeom>
          <a:noFill/>
        </p:spPr>
        <p:txBody>
          <a:bodyPr wrap="none" rtlCol="0">
            <a:spAutoFit/>
          </a:bodyPr>
          <a:lstStyle/>
          <a:p>
            <a:r>
              <a:rPr lang="en-US" dirty="0" err="1" smtClean="0"/>
              <a:t>Sho</a:t>
            </a:r>
            <a:r>
              <a:rPr lang="en-US" dirty="0"/>
              <a:t> </a:t>
            </a:r>
            <a:r>
              <a:rPr lang="en-US" dirty="0" smtClean="0"/>
              <a:t>et al</a:t>
            </a:r>
            <a:endParaRPr lang="en-US" dirty="0"/>
          </a:p>
        </p:txBody>
      </p:sp>
    </p:spTree>
    <p:extLst>
      <p:ext uri="{BB962C8B-B14F-4D97-AF65-F5344CB8AC3E}">
        <p14:creationId xmlns:p14="http://schemas.microsoft.com/office/powerpoint/2010/main" val="712847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System</a:t>
            </a:r>
            <a:endParaRPr lang="en-US" dirty="0"/>
          </a:p>
        </p:txBody>
      </p:sp>
      <p:sp>
        <p:nvSpPr>
          <p:cNvPr id="3" name="Content Placeholder 2"/>
          <p:cNvSpPr>
            <a:spLocks noGrp="1"/>
          </p:cNvSpPr>
          <p:nvPr>
            <p:ph idx="1"/>
          </p:nvPr>
        </p:nvSpPr>
        <p:spPr/>
        <p:txBody>
          <a:bodyPr/>
          <a:lstStyle/>
          <a:p>
            <a:r>
              <a:rPr lang="en-US" dirty="0" smtClean="0"/>
              <a:t>MVTX Design</a:t>
            </a:r>
            <a:endParaRPr lang="en-US" dirty="0"/>
          </a:p>
        </p:txBody>
      </p:sp>
      <p:grpSp>
        <p:nvGrpSpPr>
          <p:cNvPr id="4" name="Group 3"/>
          <p:cNvGrpSpPr/>
          <p:nvPr/>
        </p:nvGrpSpPr>
        <p:grpSpPr>
          <a:xfrm>
            <a:off x="3498882" y="1690688"/>
            <a:ext cx="7418212" cy="4154799"/>
            <a:chOff x="2544726" y="627234"/>
            <a:chExt cx="7418212" cy="4154799"/>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2093" t="20439" r="5465" b="11993"/>
            <a:stretch/>
          </p:blipFill>
          <p:spPr>
            <a:xfrm>
              <a:off x="2544726" y="784190"/>
              <a:ext cx="6624084" cy="3997843"/>
            </a:xfrm>
            <a:prstGeom prst="rect">
              <a:avLst/>
            </a:prstGeom>
          </p:spPr>
        </p:pic>
        <p:grpSp>
          <p:nvGrpSpPr>
            <p:cNvPr id="6" name="Group 5"/>
            <p:cNvGrpSpPr/>
            <p:nvPr/>
          </p:nvGrpSpPr>
          <p:grpSpPr>
            <a:xfrm>
              <a:off x="2770014" y="627234"/>
              <a:ext cx="7192924" cy="4154799"/>
              <a:chOff x="2544727" y="573882"/>
              <a:chExt cx="7192924" cy="4154799"/>
            </a:xfrm>
          </p:grpSpPr>
          <p:sp>
            <p:nvSpPr>
              <p:cNvPr id="7" name="TextBox 6"/>
              <p:cNvSpPr txBox="1"/>
              <p:nvPr/>
            </p:nvSpPr>
            <p:spPr>
              <a:xfrm>
                <a:off x="6935972" y="3636335"/>
                <a:ext cx="2062716" cy="369332"/>
              </a:xfrm>
              <a:prstGeom prst="rect">
                <a:avLst/>
              </a:prstGeom>
              <a:noFill/>
            </p:spPr>
            <p:txBody>
              <a:bodyPr wrap="square" rtlCol="0">
                <a:spAutoFit/>
              </a:bodyPr>
              <a:lstStyle/>
              <a:p>
                <a:r>
                  <a:rPr lang="en-US" dirty="0"/>
                  <a:t>END WHEELS</a:t>
                </a:r>
                <a:endParaRPr lang="en-US" dirty="0"/>
              </a:p>
            </p:txBody>
          </p:sp>
          <p:sp>
            <p:nvSpPr>
              <p:cNvPr id="8" name="TextBox 7"/>
              <p:cNvSpPr txBox="1"/>
              <p:nvPr/>
            </p:nvSpPr>
            <p:spPr>
              <a:xfrm>
                <a:off x="2544727" y="712381"/>
                <a:ext cx="2158409" cy="369332"/>
              </a:xfrm>
              <a:prstGeom prst="rect">
                <a:avLst/>
              </a:prstGeom>
              <a:noFill/>
            </p:spPr>
            <p:txBody>
              <a:bodyPr wrap="square" rtlCol="0">
                <a:spAutoFit/>
              </a:bodyPr>
              <a:lstStyle/>
              <a:p>
                <a:r>
                  <a:rPr lang="en-US" dirty="0"/>
                  <a:t>PATCH PANEL</a:t>
                </a:r>
                <a:endParaRPr lang="en-US" dirty="0"/>
              </a:p>
            </p:txBody>
          </p:sp>
          <p:sp>
            <p:nvSpPr>
              <p:cNvPr id="9" name="TextBox 8"/>
              <p:cNvSpPr txBox="1"/>
              <p:nvPr/>
            </p:nvSpPr>
            <p:spPr>
              <a:xfrm>
                <a:off x="6197009" y="573882"/>
                <a:ext cx="3540642" cy="646331"/>
              </a:xfrm>
              <a:prstGeom prst="rect">
                <a:avLst/>
              </a:prstGeom>
              <a:noFill/>
            </p:spPr>
            <p:txBody>
              <a:bodyPr wrap="square" rtlCol="0">
                <a:spAutoFit/>
              </a:bodyPr>
              <a:lstStyle/>
              <a:p>
                <a:r>
                  <a:rPr lang="en-US" dirty="0"/>
                  <a:t>ESTIMATED TOTAL MASS HALF DETECTOR 1,100.0 grams</a:t>
                </a:r>
                <a:endParaRPr lang="en-US" dirty="0"/>
              </a:p>
            </p:txBody>
          </p:sp>
          <p:cxnSp>
            <p:nvCxnSpPr>
              <p:cNvPr id="10" name="Straight Arrow Connector 9"/>
              <p:cNvCxnSpPr/>
              <p:nvPr/>
            </p:nvCxnSpPr>
            <p:spPr>
              <a:xfrm flipV="1">
                <a:off x="8126819" y="2541181"/>
                <a:ext cx="648586" cy="10951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H="1" flipV="1">
                <a:off x="5107173" y="2945219"/>
                <a:ext cx="1998921" cy="6911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2959396" y="1081714"/>
                <a:ext cx="664535" cy="5557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5489945" y="4359349"/>
                <a:ext cx="2030819" cy="369332"/>
              </a:xfrm>
              <a:prstGeom prst="rect">
                <a:avLst/>
              </a:prstGeom>
              <a:noFill/>
            </p:spPr>
            <p:txBody>
              <a:bodyPr wrap="square" rtlCol="0">
                <a:spAutoFit/>
              </a:bodyPr>
              <a:lstStyle/>
              <a:p>
                <a:r>
                  <a:rPr lang="en-US" dirty="0"/>
                  <a:t>CONICAL SECTION</a:t>
                </a:r>
                <a:endParaRPr lang="en-US" dirty="0"/>
              </a:p>
            </p:txBody>
          </p:sp>
          <p:cxnSp>
            <p:nvCxnSpPr>
              <p:cNvPr id="14" name="Straight Arrow Connector 13"/>
              <p:cNvCxnSpPr/>
              <p:nvPr/>
            </p:nvCxnSpPr>
            <p:spPr>
              <a:xfrm flipH="1" flipV="1">
                <a:off x="5011480" y="3821001"/>
                <a:ext cx="845289" cy="5383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sp>
        <p:nvSpPr>
          <p:cNvPr id="15" name="TextBox 14"/>
          <p:cNvSpPr txBox="1"/>
          <p:nvPr/>
        </p:nvSpPr>
        <p:spPr>
          <a:xfrm>
            <a:off x="9740348" y="247678"/>
            <a:ext cx="1082989" cy="369332"/>
          </a:xfrm>
          <a:prstGeom prst="rect">
            <a:avLst/>
          </a:prstGeom>
          <a:noFill/>
        </p:spPr>
        <p:txBody>
          <a:bodyPr wrap="none" rtlCol="0">
            <a:spAutoFit/>
          </a:bodyPr>
          <a:lstStyle/>
          <a:p>
            <a:r>
              <a:rPr lang="en-US" dirty="0" smtClean="0"/>
              <a:t>Walt et al</a:t>
            </a:r>
            <a:endParaRPr lang="en-US" dirty="0"/>
          </a:p>
        </p:txBody>
      </p:sp>
    </p:spTree>
    <p:extLst>
      <p:ext uri="{BB962C8B-B14F-4D97-AF65-F5344CB8AC3E}">
        <p14:creationId xmlns:p14="http://schemas.microsoft.com/office/powerpoint/2010/main" val="462879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879</TotalTime>
  <Words>882</Words>
  <Application>Microsoft Macintosh PowerPoint</Application>
  <PresentationFormat>Widescreen</PresentationFormat>
  <Paragraphs>249</Paragraphs>
  <Slides>23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Calibri</vt:lpstr>
      <vt:lpstr>Calibri Light</vt:lpstr>
      <vt:lpstr>DengXian</vt:lpstr>
      <vt:lpstr>Mangal</vt:lpstr>
      <vt:lpstr>Wingdings</vt:lpstr>
      <vt:lpstr>Arial</vt:lpstr>
      <vt:lpstr>Office Theme</vt:lpstr>
      <vt:lpstr>Welcome to Santa Fe</vt:lpstr>
      <vt:lpstr>MVTX Status and Plan</vt:lpstr>
      <vt:lpstr>Outline</vt:lpstr>
      <vt:lpstr>New sPHENIX baseline and MVTX Update</vt:lpstr>
      <vt:lpstr>Performance study  update since July review</vt:lpstr>
      <vt:lpstr>Updated p+p and Au+Au b-jet ProjectionS</vt:lpstr>
      <vt:lpstr>Theoretical Inputs – in Progress </vt:lpstr>
      <vt:lpstr>Readout and Control </vt:lpstr>
      <vt:lpstr>Mechanical System</vt:lpstr>
      <vt:lpstr>MVTX + INTT + TPC Integration</vt:lpstr>
      <vt:lpstr>PowerPoint Presentation</vt:lpstr>
      <vt:lpstr>Budget and Schedule</vt:lpstr>
      <vt:lpstr>Plan for the Workfest</vt:lpstr>
      <vt:lpstr>Dec. MVTX Workfest Agenda –Draft To complete the full proposal Travel page:  http://www.cvent.com/events/sphenix-collaboration-meeting/event-summary-090b732e1d5b4851a0dbb88d21b2ce64.aspx </vt:lpstr>
      <vt:lpstr>4 Working Groups: complete draft ~Workshop </vt:lpstr>
      <vt:lpstr>Day 1: 12/5</vt:lpstr>
      <vt:lpstr>Day-2</vt:lpstr>
      <vt:lpstr>Day-3 (half-day?)</vt:lpstr>
      <vt:lpstr>Backup </vt:lpstr>
      <vt:lpstr>b-jet v2 projection</vt:lpstr>
      <vt:lpstr>Performance study  update since July review</vt:lpstr>
      <vt:lpstr>Updated p+p and Au+Au b-jet ProjectionS</vt:lpstr>
      <vt:lpstr>Updated central Au+Au b-jet tagging</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MVTX Status and Plan</dc:title>
  <dc:creator>Ming Liu</dc:creator>
  <cp:lastModifiedBy>Ming Liu</cp:lastModifiedBy>
  <cp:revision>43</cp:revision>
  <dcterms:created xsi:type="dcterms:W3CDTF">2017-12-04T02:58:35Z</dcterms:created>
  <dcterms:modified xsi:type="dcterms:W3CDTF">2017-12-04T17:37:56Z</dcterms:modified>
</cp:coreProperties>
</file>