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64" r:id="rId3"/>
    <p:sldId id="289" r:id="rId4"/>
    <p:sldId id="293" r:id="rId5"/>
    <p:sldId id="290" r:id="rId6"/>
    <p:sldId id="291" r:id="rId7"/>
    <p:sldId id="328" r:id="rId8"/>
    <p:sldId id="294" r:id="rId9"/>
    <p:sldId id="292" r:id="rId10"/>
    <p:sldId id="298" r:id="rId11"/>
    <p:sldId id="301" r:id="rId12"/>
    <p:sldId id="302" r:id="rId13"/>
    <p:sldId id="296" r:id="rId14"/>
    <p:sldId id="297" r:id="rId15"/>
    <p:sldId id="303" r:id="rId16"/>
    <p:sldId id="304" r:id="rId17"/>
    <p:sldId id="309" r:id="rId18"/>
    <p:sldId id="312" r:id="rId19"/>
    <p:sldId id="310" r:id="rId20"/>
    <p:sldId id="313" r:id="rId21"/>
    <p:sldId id="265" r:id="rId22"/>
    <p:sldId id="316" r:id="rId23"/>
    <p:sldId id="266" r:id="rId24"/>
    <p:sldId id="268" r:id="rId25"/>
    <p:sldId id="269" r:id="rId26"/>
    <p:sldId id="270" r:id="rId27"/>
    <p:sldId id="326" r:id="rId28"/>
    <p:sldId id="280" r:id="rId29"/>
    <p:sldId id="278" r:id="rId30"/>
    <p:sldId id="332" r:id="rId31"/>
    <p:sldId id="314" r:id="rId32"/>
    <p:sldId id="306" r:id="rId33"/>
    <p:sldId id="305" r:id="rId34"/>
    <p:sldId id="329" r:id="rId35"/>
    <p:sldId id="285" r:id="rId36"/>
    <p:sldId id="315" r:id="rId37"/>
    <p:sldId id="330" r:id="rId38"/>
    <p:sldId id="327" r:id="rId39"/>
    <p:sldId id="325" r:id="rId40"/>
    <p:sldId id="281" r:id="rId41"/>
    <p:sldId id="283" r:id="rId42"/>
    <p:sldId id="331" r:id="rId43"/>
    <p:sldId id="323" r:id="rId44"/>
    <p:sldId id="324" r:id="rId45"/>
    <p:sldId id="287" r:id="rId46"/>
    <p:sldId id="318" r:id="rId47"/>
    <p:sldId id="319" r:id="rId48"/>
    <p:sldId id="320" r:id="rId49"/>
    <p:sldId id="321" r:id="rId50"/>
    <p:sldId id="322" r:id="rId51"/>
    <p:sldId id="261" r:id="rId52"/>
    <p:sldId id="258" r:id="rId53"/>
    <p:sldId id="259" r:id="rId54"/>
    <p:sldId id="260" r:id="rId55"/>
    <p:sldId id="26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8"/>
    <p:restoredTop sz="94667"/>
  </p:normalViewPr>
  <p:slideViewPr>
    <p:cSldViewPr snapToGrid="0" snapToObjects="1">
      <p:cViewPr>
        <p:scale>
          <a:sx n="120" d="100"/>
          <a:sy n="120" d="100"/>
        </p:scale>
        <p:origin x="-2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BA498-03CE-884F-8F70-9A7DA443C9F5}" type="datetimeFigureOut">
              <a:rPr lang="en-US" smtClean="0"/>
              <a:t>12/9/17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8BD07-42E3-E840-8CBE-DFB585489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8BD07-42E3-E840-8CBE-DFB5854892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40D5-B7AA-3D4A-BEB6-88200033E5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7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40D5-B7AA-3D4A-BEB6-88200033E5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B8A2578F-146B-4CFB-93E9-39182D97E2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7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56C6A-973B-C24F-A107-248192330E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8BD07-42E3-E840-8CBE-DFB5854892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8760-4F42-024D-8679-1CA44A5DA772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561CC-EED5-354D-8D5A-EBE691D9BEF6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2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5E24-C26E-D34D-9976-63B23DE97091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59DE-9FF8-9242-8B99-8E833ACCE43F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4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7B8A-BABE-CE4F-803E-38E73A5BDD1B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F42DF-9D3A-BD40-8B42-066903EED9F4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D9A8-8100-394B-B024-94EA2105E404}" type="datetime1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2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6FE2-8FB0-E041-937C-639F608A8765}" type="datetime1">
              <a:rPr lang="en-US" smtClean="0"/>
              <a:t>12/9/17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8DC3-1B2D-ED4C-BBFE-AFEF0399C9BA}" type="datetime1">
              <a:rPr lang="en-US" smtClean="0"/>
              <a:t>12/9/17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7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9FE0-83DC-6040-992E-13B72BF98C87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8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23DE1-3854-B146-80F6-61FF919430FD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9640D-3CE6-4243-96CB-4598197D7664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6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hyperlink" Target="https://www.overleaf.com/10919417bwssgrhhgryc#/41088600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44609"/>
            <a:ext cx="9144000" cy="2416643"/>
          </a:xfrm>
        </p:spPr>
        <p:txBody>
          <a:bodyPr/>
          <a:lstStyle/>
          <a:p>
            <a:r>
              <a:rPr lang="en-US" dirty="0" smtClean="0"/>
              <a:t>MVTX Status &amp;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1344"/>
            <a:ext cx="9144000" cy="223465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</a:t>
            </a:r>
          </a:p>
          <a:p>
            <a:r>
              <a:rPr lang="en-US" dirty="0" smtClean="0"/>
              <a:t>For the MVTX Group</a:t>
            </a:r>
          </a:p>
          <a:p>
            <a:endParaRPr lang="en-US" dirty="0" smtClean="0"/>
          </a:p>
          <a:p>
            <a:r>
              <a:rPr lang="en-US" dirty="0" smtClean="0"/>
              <a:t>sPHENIX Collaboration Meeting, Santa Fe,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263" y="0"/>
            <a:ext cx="10515600" cy="1325563"/>
          </a:xfrm>
        </p:spPr>
        <p:txBody>
          <a:bodyPr/>
          <a:lstStyle/>
          <a:p>
            <a:r>
              <a:rPr lang="en-US" dirty="0" smtClean="0"/>
              <a:t>More Theoretical Inputs (I): B-meson v2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8423" y="1750294"/>
            <a:ext cx="1945343" cy="4181325"/>
          </a:xfrm>
        </p:spPr>
        <p:txBody>
          <a:bodyPr>
            <a:normAutofit/>
          </a:bodyPr>
          <a:lstStyle/>
          <a:p>
            <a:r>
              <a:rPr lang="en-US" sz="1600" dirty="0" smtClean="0"/>
              <a:t>LANL model</a:t>
            </a:r>
          </a:p>
          <a:p>
            <a:r>
              <a:rPr lang="en-US" sz="1600" dirty="0" smtClean="0"/>
              <a:t>CUJET</a:t>
            </a:r>
          </a:p>
          <a:p>
            <a:r>
              <a:rPr lang="en-US" sz="1600" dirty="0" smtClean="0"/>
              <a:t>Duke model </a:t>
            </a:r>
          </a:p>
          <a:p>
            <a:r>
              <a:rPr lang="en-US" sz="1600" dirty="0" smtClean="0"/>
              <a:t>TAMU</a:t>
            </a:r>
          </a:p>
          <a:p>
            <a:r>
              <a:rPr lang="en-US" sz="1600" dirty="0" err="1" smtClean="0"/>
              <a:t>UrQMD</a:t>
            </a:r>
            <a:endParaRPr lang="en-US" sz="1600" dirty="0" smtClean="0"/>
          </a:p>
          <a:p>
            <a:r>
              <a:rPr lang="en-US" sz="1600" dirty="0" smtClean="0"/>
              <a:t>AMPT</a:t>
            </a:r>
          </a:p>
          <a:p>
            <a:r>
              <a:rPr lang="en-US" sz="1600" b="1" dirty="0" smtClean="0"/>
              <a:t>PHSD</a:t>
            </a:r>
          </a:p>
          <a:p>
            <a:r>
              <a:rPr lang="en-US" sz="1600" dirty="0" smtClean="0"/>
              <a:t>Ads/CFT</a:t>
            </a:r>
          </a:p>
          <a:p>
            <a:r>
              <a:rPr lang="en-US" sz="1600" dirty="0" smtClean="0"/>
              <a:t>BAMPS</a:t>
            </a:r>
          </a:p>
          <a:p>
            <a:r>
              <a:rPr lang="en-US" sz="1600" dirty="0" smtClean="0"/>
              <a:t>HQ+EPOS2</a:t>
            </a:r>
          </a:p>
          <a:p>
            <a:r>
              <a:rPr lang="en-US" sz="1600" dirty="0" err="1" smtClean="0"/>
              <a:t>JetScape</a:t>
            </a:r>
            <a:endParaRPr lang="en-US" sz="1600" dirty="0" smtClean="0"/>
          </a:p>
          <a:p>
            <a:r>
              <a:rPr lang="mr-IN" sz="1600" dirty="0" smtClean="0"/>
              <a:t>…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87ED-5F35-4843-9392-4E3521158615}" type="datetime1">
              <a:rPr lang="en-US" smtClean="0"/>
              <a:t>12/9/17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97024" y="1260870"/>
            <a:ext cx="8488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New calculations from PHSD for B-hadrons:  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Significant v2 suggested, but may NOT follow the scaling due to large </a:t>
            </a:r>
            <a:r>
              <a:rPr lang="en-US" sz="2000" dirty="0" err="1" smtClean="0">
                <a:solidFill>
                  <a:srgbClr val="FF0000"/>
                </a:solidFill>
              </a:rPr>
              <a:t>bmass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18730" y="2085870"/>
            <a:ext cx="9999893" cy="4453042"/>
            <a:chOff x="2209800" y="1831047"/>
            <a:chExt cx="9999893" cy="44530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1831047"/>
              <a:ext cx="5789301" cy="40362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0316" y="2062266"/>
              <a:ext cx="4909377" cy="42218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79162" y="2785816"/>
              <a:ext cx="16850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B-meson</a:t>
              </a:r>
              <a:endParaRPr lang="en-US" sz="3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63830" y="2758913"/>
              <a:ext cx="17123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1"/>
                  </a:solidFill>
                </a:rPr>
                <a:t>D-meson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4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263" y="0"/>
            <a:ext cx="10515600" cy="1325563"/>
          </a:xfrm>
        </p:spPr>
        <p:txBody>
          <a:bodyPr/>
          <a:lstStyle/>
          <a:p>
            <a:r>
              <a:rPr lang="en-US" dirty="0" smtClean="0"/>
              <a:t>More Theoretical Inputs (II): B-meson R_AA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1E2F-8309-B745-9BF1-16FCCF0CDA13}" type="datetime1">
              <a:rPr lang="en-US" smtClean="0"/>
              <a:t>12/9/17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18" y="1967049"/>
            <a:ext cx="6819395" cy="4754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767" y="1113302"/>
            <a:ext cx="8781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calculations from PHSD for B-hadrons:  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Potential significant anti-shadowing effects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O</a:t>
            </a:r>
            <a:r>
              <a:rPr lang="en-US" sz="2000" dirty="0" smtClean="0">
                <a:solidFill>
                  <a:srgbClr val="FF0000"/>
                </a:solidFill>
              </a:rPr>
              <a:t>pen b-bar in </a:t>
            </a:r>
            <a:r>
              <a:rPr lang="en-US" sz="2000" dirty="0" err="1" smtClean="0">
                <a:solidFill>
                  <a:srgbClr val="FF0000"/>
                </a:solidFill>
              </a:rPr>
              <a:t>AuAu</a:t>
            </a:r>
            <a:r>
              <a:rPr lang="en-US" sz="2000" dirty="0" smtClean="0">
                <a:solidFill>
                  <a:srgbClr val="FF0000"/>
                </a:solidFill>
              </a:rPr>
              <a:t>, very important baseline for Upsilon program!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14448" y="2449708"/>
            <a:ext cx="5425611" cy="4324475"/>
            <a:chOff x="9017017" y="-4154"/>
            <a:chExt cx="3142512" cy="32191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4446" t="45588"/>
            <a:stretch/>
          </p:blipFill>
          <p:spPr>
            <a:xfrm>
              <a:off x="9017017" y="-4154"/>
              <a:ext cx="3142512" cy="32191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537486" y="1106224"/>
              <a:ext cx="538952" cy="687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 prod. 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x~0.05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@RHIC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0544054" y="284075"/>
              <a:ext cx="571500" cy="795408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85282" y="4669231"/>
            <a:ext cx="2062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Gluon</a:t>
            </a:r>
          </a:p>
          <a:p>
            <a:r>
              <a:rPr lang="en-US" dirty="0" smtClean="0"/>
              <a:t>anti-shadowing</a:t>
            </a:r>
          </a:p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~100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809641" y="1967049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EPS09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3" y="178594"/>
            <a:ext cx="11882322" cy="1002294"/>
          </a:xfrm>
        </p:spPr>
        <p:txBody>
          <a:bodyPr>
            <a:normAutofit/>
          </a:bodyPr>
          <a:lstStyle/>
          <a:p>
            <a:r>
              <a:rPr lang="en-US" dirty="0"/>
              <a:t>More Theoretical Inputs (</a:t>
            </a:r>
            <a:r>
              <a:rPr lang="en-US" dirty="0" smtClean="0"/>
              <a:t>III): HF-Jet Substructure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27" y="1394974"/>
            <a:ext cx="10515600" cy="4351338"/>
          </a:xfrm>
        </p:spPr>
        <p:txBody>
          <a:bodyPr/>
          <a:lstStyle/>
          <a:p>
            <a:r>
              <a:rPr lang="en-US" dirty="0" smtClean="0"/>
              <a:t>QCD Splitting function in QGP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75" y="3176665"/>
            <a:ext cx="4007717" cy="3259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230" y="1482409"/>
            <a:ext cx="2667000" cy="161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63" y="1959347"/>
            <a:ext cx="5036072" cy="4659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18261" y="1036900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Li &amp; I. </a:t>
            </a:r>
            <a:r>
              <a:rPr lang="en-US" dirty="0" err="1" smtClean="0"/>
              <a:t>Vitev</a:t>
            </a:r>
            <a:r>
              <a:rPr lang="en-US" dirty="0" smtClean="0"/>
              <a:t> @MVTX Workshop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903" y="1443240"/>
            <a:ext cx="2478192" cy="1733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2403" y="177468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f-&gt;</a:t>
            </a:r>
            <a:r>
              <a:rPr lang="en-US" dirty="0" err="1"/>
              <a:t>f</a:t>
            </a:r>
            <a:r>
              <a:rPr lang="en-US" dirty="0" err="1" smtClean="0"/>
              <a:t>+g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78506" y="177468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g-&gt;</a:t>
            </a:r>
            <a:r>
              <a:rPr lang="en-US" dirty="0" err="1" smtClean="0"/>
              <a:t>f+fbar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B14E-7FBE-8046-B768-C1AF74F84004}" type="datetime1">
              <a:rPr lang="en-US" smtClean="0"/>
              <a:t>12/9/17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49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373" y="2772103"/>
            <a:ext cx="11523738" cy="4085897"/>
          </a:xfrm>
        </p:spPr>
        <p:txBody>
          <a:bodyPr>
            <a:normAutofit/>
          </a:bodyPr>
          <a:lstStyle/>
          <a:p>
            <a:r>
              <a:rPr lang="en-US" dirty="0" smtClean="0"/>
              <a:t>Fully implemented MVTX models used </a:t>
            </a:r>
            <a:br>
              <a:rPr lang="en-US" dirty="0" smtClean="0"/>
            </a:br>
            <a:r>
              <a:rPr lang="en-US" dirty="0" smtClean="0"/>
              <a:t> in performance projection</a:t>
            </a:r>
          </a:p>
          <a:p>
            <a:endParaRPr lang="en-US" dirty="0" smtClean="0"/>
          </a:p>
          <a:p>
            <a:r>
              <a:rPr lang="en-US" dirty="0" smtClean="0"/>
              <a:t>Large jets production in full detectors, including detailed MVTX detector + full calorimetry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250k </a:t>
            </a:r>
            <a:r>
              <a:rPr lang="en-US" dirty="0" smtClean="0">
                <a:solidFill>
                  <a:schemeClr val="accent1"/>
                </a:solidFill>
              </a:rPr>
              <a:t>MB jets in p+p collisions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100k </a:t>
            </a:r>
            <a:r>
              <a:rPr lang="en-US" dirty="0">
                <a:solidFill>
                  <a:schemeClr val="accent1"/>
                </a:solidFill>
              </a:rPr>
              <a:t>MB jet embedded into central </a:t>
            </a:r>
            <a:r>
              <a:rPr lang="en-US" dirty="0" err="1" smtClean="0">
                <a:solidFill>
                  <a:schemeClr val="accent1"/>
                </a:solidFill>
              </a:rPr>
              <a:t>Au+Au</a:t>
            </a:r>
            <a:r>
              <a:rPr lang="en-US" dirty="0" smtClean="0">
                <a:solidFill>
                  <a:schemeClr val="accent1"/>
                </a:solidFill>
              </a:rPr>
              <a:t> collisions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9965" y="274638"/>
            <a:ext cx="6988297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Updated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036" y="427496"/>
            <a:ext cx="4114653" cy="3671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72904" y="58164"/>
            <a:ext cx="301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Jin</a:t>
            </a:r>
            <a:r>
              <a:rPr lang="en-US" dirty="0" smtClean="0"/>
              <a:t>, </a:t>
            </a:r>
            <a:r>
              <a:rPr lang="en-US" dirty="0" err="1" smtClean="0"/>
              <a:t>Haiwang</a:t>
            </a:r>
            <a:r>
              <a:rPr lang="en-US" dirty="0" smtClean="0"/>
              <a:t>, </a:t>
            </a:r>
            <a:r>
              <a:rPr lang="en-US" dirty="0" err="1" smtClean="0"/>
              <a:t>Sanghoon’s</a:t>
            </a:r>
            <a:r>
              <a:rPr lang="en-US" dirty="0" smtClean="0"/>
              <a:t> talks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A4039-C65A-C544-B3FE-BE550AA04DB4}" type="datetime1">
              <a:rPr lang="en-US" smtClean="0"/>
              <a:t>12/9/17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6744" y="1411031"/>
            <a:ext cx="11264347" cy="1760502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 smtClean="0"/>
              <a:t>b</a:t>
            </a:r>
            <a:r>
              <a:rPr lang="en-US" dirty="0" smtClean="0"/>
              <a:t>-jet tagging projection re-evaluated with full tracking + calorimetry simulation</a:t>
            </a:r>
          </a:p>
          <a:p>
            <a:pPr lvl="1"/>
            <a:r>
              <a:rPr lang="en-US" dirty="0" smtClean="0"/>
              <a:t>Tagging work point has been stable (60% Purity 40% eff for pp)</a:t>
            </a:r>
          </a:p>
          <a:p>
            <a:pPr lvl="1"/>
            <a:r>
              <a:rPr lang="en-US" dirty="0" smtClean="0"/>
              <a:t>Central </a:t>
            </a:r>
            <a:r>
              <a:rPr lang="en-US" dirty="0" err="1" smtClean="0"/>
              <a:t>Au+Au</a:t>
            </a:r>
            <a:r>
              <a:rPr lang="en-US" dirty="0" smtClean="0"/>
              <a:t> Tagging work point has been stable (40% Purity 40% eff)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Performance has been stable using truth jet finding or calorimetry reconstructed jet finding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3917-9609-F241-B6E6-9DF6E7EA01DB}" type="datetime1">
              <a:rPr lang="en-US" smtClean="0"/>
              <a:t>12/9/17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MVTX Overview @sPHENIX Collaboration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Updated </a:t>
            </a:r>
            <a:r>
              <a:rPr lang="en-US" i="1" dirty="0" err="1" smtClean="0"/>
              <a:t>p</a:t>
            </a:r>
            <a:r>
              <a:rPr lang="en-US" dirty="0" err="1" smtClean="0"/>
              <a:t>+</a:t>
            </a:r>
            <a:r>
              <a:rPr lang="en-US" i="1" dirty="0" err="1" smtClean="0"/>
              <a:t>p</a:t>
            </a:r>
            <a:r>
              <a:rPr lang="en-US" dirty="0" smtClean="0"/>
              <a:t> and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i="1" dirty="0" smtClean="0"/>
              <a:t>b</a:t>
            </a:r>
            <a:r>
              <a:rPr lang="en-US" dirty="0" smtClean="0"/>
              <a:t>-jet Projections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57352" y="3225269"/>
            <a:ext cx="4600489" cy="3131081"/>
            <a:chOff x="457200" y="3669616"/>
            <a:chExt cx="4119641" cy="27758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669616"/>
              <a:ext cx="4119641" cy="2775823"/>
            </a:xfrm>
            <a:prstGeom prst="rect">
              <a:avLst/>
            </a:prstGeom>
          </p:spPr>
        </p:pic>
        <p:sp>
          <p:nvSpPr>
            <p:cNvPr id="11" name="Plus 10"/>
            <p:cNvSpPr/>
            <p:nvPr/>
          </p:nvSpPr>
          <p:spPr>
            <a:xfrm>
              <a:off x="2819400" y="5057527"/>
              <a:ext cx="226180" cy="228600"/>
            </a:xfrm>
            <a:prstGeom prst="mathPlu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32028" y="3225269"/>
            <a:ext cx="4561490" cy="2969864"/>
            <a:chOff x="4470987" y="3697993"/>
            <a:chExt cx="4064902" cy="27389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987" y="3697993"/>
              <a:ext cx="4064902" cy="2738940"/>
            </a:xfrm>
            <a:prstGeom prst="rect">
              <a:avLst/>
            </a:prstGeom>
          </p:spPr>
        </p:pic>
        <p:sp>
          <p:nvSpPr>
            <p:cNvPr id="20" name="Plus 19"/>
            <p:cNvSpPr/>
            <p:nvPr/>
          </p:nvSpPr>
          <p:spPr>
            <a:xfrm>
              <a:off x="6215024" y="4969188"/>
              <a:ext cx="306910" cy="310194"/>
            </a:xfrm>
            <a:prstGeom prst="mathPlu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260612" y="5863341"/>
            <a:ext cx="2535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sPHENIX b-jet work point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3" name="Plus 22"/>
          <p:cNvSpPr/>
          <p:nvPr/>
        </p:nvSpPr>
        <p:spPr>
          <a:xfrm>
            <a:off x="5002030" y="5892910"/>
            <a:ext cx="306910" cy="310194"/>
          </a:xfrm>
          <a:prstGeom prst="mathPl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913" y="119472"/>
            <a:ext cx="10515600" cy="1201988"/>
          </a:xfrm>
        </p:spPr>
        <p:txBody>
          <a:bodyPr/>
          <a:lstStyle/>
          <a:p>
            <a:r>
              <a:rPr lang="en-US" dirty="0" smtClean="0"/>
              <a:t>MVTX Readout and Control R&amp;D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 smtClean="0"/>
              <a:t>Slide </a:t>
            </a:r>
            <a:fld id="{9C84436F-B625-4899-AA4D-53699365BA00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838" y="3395154"/>
            <a:ext cx="1765856" cy="432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4458" y="2774154"/>
            <a:ext cx="1324800" cy="1242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0283" y="4221300"/>
            <a:ext cx="1281674" cy="130261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07" y="3177666"/>
            <a:ext cx="2977721" cy="987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6058590" y="4165066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12" name="Rectangle 111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68" name="TextBox 123"/>
          <p:cNvSpPr txBox="1"/>
          <p:nvPr/>
        </p:nvSpPr>
        <p:spPr>
          <a:xfrm>
            <a:off x="6005973" y="5384076"/>
            <a:ext cx="111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FF0000"/>
                </a:solidFill>
              </a:rPr>
              <a:t>Power </a:t>
            </a:r>
            <a:r>
              <a:rPr lang="en-US" sz="1200" b="1" dirty="0" smtClean="0">
                <a:solidFill>
                  <a:srgbClr val="FF0000"/>
                </a:solidFill>
              </a:rPr>
              <a:t>Board/ALICE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578499" y="4659120"/>
            <a:ext cx="987827" cy="357656"/>
          </a:xfrm>
          <a:prstGeom prst="rect">
            <a:avLst/>
          </a:prstGeom>
          <a:noFill/>
          <a:ln>
            <a:solidFill>
              <a:srgbClr val="244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tx1"/>
                </a:solidFill>
              </a:rPr>
              <a:t>Filtering Capacitors</a:t>
            </a:r>
          </a:p>
        </p:txBody>
      </p:sp>
      <p:sp>
        <p:nvSpPr>
          <p:cNvPr id="70" name="TextBox 126"/>
          <p:cNvSpPr txBox="1"/>
          <p:nvPr/>
        </p:nvSpPr>
        <p:spPr>
          <a:xfrm>
            <a:off x="4488791" y="3831046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Samtec</a:t>
            </a:r>
            <a:r>
              <a:rPr lang="en-US" sz="1200" dirty="0"/>
              <a:t> </a:t>
            </a:r>
            <a:r>
              <a:rPr lang="en-US" sz="1200" dirty="0" err="1"/>
              <a:t>Twinax</a:t>
            </a:r>
            <a:r>
              <a:rPr lang="en-US" sz="1200" dirty="0"/>
              <a:t> “</a:t>
            </a:r>
            <a:r>
              <a:rPr lang="en-US" sz="1200" dirty="0" err="1"/>
              <a:t>FireFly</a:t>
            </a:r>
            <a:r>
              <a:rPr lang="en-US" sz="1200" dirty="0"/>
              <a:t>”</a:t>
            </a:r>
          </a:p>
        </p:txBody>
      </p:sp>
      <p:sp>
        <p:nvSpPr>
          <p:cNvPr id="71" name="TextBox 127"/>
          <p:cNvSpPr txBox="1"/>
          <p:nvPr/>
        </p:nvSpPr>
        <p:spPr>
          <a:xfrm>
            <a:off x="4209839" y="3012308"/>
            <a:ext cx="1796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9 Data (1.2Gbps)</a:t>
            </a:r>
          </a:p>
          <a:p>
            <a:r>
              <a:rPr lang="en-US" sz="1100" dirty="0"/>
              <a:t>1 Clock, 1 Control/Trigger</a:t>
            </a:r>
          </a:p>
        </p:txBody>
      </p:sp>
      <p:sp>
        <p:nvSpPr>
          <p:cNvPr id="72" name="Right Arrow 71"/>
          <p:cNvSpPr/>
          <p:nvPr/>
        </p:nvSpPr>
        <p:spPr>
          <a:xfrm rot="10800000">
            <a:off x="4600807" y="4710710"/>
            <a:ext cx="1405166" cy="215908"/>
          </a:xfrm>
          <a:prstGeom prst="rightArrow">
            <a:avLst/>
          </a:prstGeom>
          <a:solidFill>
            <a:srgbClr val="2445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TextBox 129"/>
          <p:cNvSpPr txBox="1"/>
          <p:nvPr/>
        </p:nvSpPr>
        <p:spPr>
          <a:xfrm>
            <a:off x="6065857" y="2124088"/>
            <a:ext cx="1017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Front End </a:t>
            </a:r>
            <a:r>
              <a:rPr lang="en-US" sz="1100" dirty="0" smtClean="0"/>
              <a:t>Electronics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Readout Unit/ALICE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74" name="TextBox 130"/>
          <p:cNvSpPr txBox="1"/>
          <p:nvPr/>
        </p:nvSpPr>
        <p:spPr>
          <a:xfrm>
            <a:off x="4811710" y="4867911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Regulated Power</a:t>
            </a:r>
          </a:p>
        </p:txBody>
      </p:sp>
      <p:sp>
        <p:nvSpPr>
          <p:cNvPr id="75" name="TextBox 131"/>
          <p:cNvSpPr txBox="1"/>
          <p:nvPr/>
        </p:nvSpPr>
        <p:spPr>
          <a:xfrm>
            <a:off x="8985276" y="3843131"/>
            <a:ext cx="111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Back End </a:t>
            </a:r>
            <a:r>
              <a:rPr lang="en-US" sz="1200" dirty="0" smtClean="0"/>
              <a:t>Electronics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FELIX/ATLAS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456544" y="3324818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77" name="Left-Right Arrow 76"/>
          <p:cNvSpPr/>
          <p:nvPr/>
        </p:nvSpPr>
        <p:spPr>
          <a:xfrm>
            <a:off x="7456544" y="2892818"/>
            <a:ext cx="1320970" cy="432000"/>
          </a:xfrm>
          <a:prstGeom prst="leftRightArrow">
            <a:avLst/>
          </a:prstGeom>
          <a:solidFill>
            <a:srgbClr val="F29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78" name="Left Arrow 77"/>
          <p:cNvSpPr/>
          <p:nvPr/>
        </p:nvSpPr>
        <p:spPr>
          <a:xfrm>
            <a:off x="7456545" y="3627130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79" name="TextBox 142"/>
          <p:cNvSpPr txBox="1"/>
          <p:nvPr/>
        </p:nvSpPr>
        <p:spPr>
          <a:xfrm>
            <a:off x="1313301" y="4433714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Alpide</a:t>
            </a:r>
            <a:r>
              <a:rPr lang="en-US" sz="1200" dirty="0"/>
              <a:t> Sensors</a:t>
            </a:r>
          </a:p>
        </p:txBody>
      </p:sp>
      <p:cxnSp>
        <p:nvCxnSpPr>
          <p:cNvPr id="80" name="Straight Arrow Connector 79"/>
          <p:cNvCxnSpPr>
            <a:stCxn id="79" idx="0"/>
          </p:cNvCxnSpPr>
          <p:nvPr/>
        </p:nvCxnSpPr>
        <p:spPr>
          <a:xfrm flipH="1" flipV="1">
            <a:off x="1534337" y="3698245"/>
            <a:ext cx="199387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0"/>
          </p:cNvCxnSpPr>
          <p:nvPr/>
        </p:nvCxnSpPr>
        <p:spPr>
          <a:xfrm flipV="1">
            <a:off x="1733724" y="3698245"/>
            <a:ext cx="16901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2"/>
          </p:cNvCxnSpPr>
          <p:nvPr/>
        </p:nvCxnSpPr>
        <p:spPr>
          <a:xfrm flipV="1">
            <a:off x="1733723" y="4816142"/>
            <a:ext cx="591276" cy="79236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49"/>
          <p:cNvSpPr txBox="1"/>
          <p:nvPr/>
        </p:nvSpPr>
        <p:spPr>
          <a:xfrm>
            <a:off x="2450975" y="4251102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FPC</a:t>
            </a:r>
          </a:p>
        </p:txBody>
      </p:sp>
      <p:sp>
        <p:nvSpPr>
          <p:cNvPr id="84" name="TextBox 152"/>
          <p:cNvSpPr txBox="1"/>
          <p:nvPr/>
        </p:nvSpPr>
        <p:spPr>
          <a:xfrm>
            <a:off x="2632949" y="4926622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Cold Plate</a:t>
            </a:r>
          </a:p>
        </p:txBody>
      </p:sp>
      <p:cxnSp>
        <p:nvCxnSpPr>
          <p:cNvPr id="85" name="Elbow Connector 84"/>
          <p:cNvCxnSpPr>
            <a:stCxn id="69" idx="0"/>
          </p:cNvCxnSpPr>
          <p:nvPr/>
        </p:nvCxnSpPr>
        <p:spPr>
          <a:xfrm rot="16200000" flipV="1">
            <a:off x="3522747" y="4109455"/>
            <a:ext cx="373078" cy="726252"/>
          </a:xfrm>
          <a:prstGeom prst="bentConnector2">
            <a:avLst/>
          </a:prstGeom>
          <a:ln w="28575"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57"/>
          <p:cNvSpPr txBox="1"/>
          <p:nvPr/>
        </p:nvSpPr>
        <p:spPr>
          <a:xfrm>
            <a:off x="6058590" y="4700081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regulators</a:t>
            </a:r>
          </a:p>
        </p:txBody>
      </p:sp>
      <p:cxnSp>
        <p:nvCxnSpPr>
          <p:cNvPr id="87" name="Straight Arrow Connector 86"/>
          <p:cNvCxnSpPr>
            <a:endCxn id="112" idx="0"/>
          </p:cNvCxnSpPr>
          <p:nvPr/>
        </p:nvCxnSpPr>
        <p:spPr>
          <a:xfrm>
            <a:off x="6544776" y="3969543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61"/>
          <p:cNvSpPr txBox="1"/>
          <p:nvPr/>
        </p:nvSpPr>
        <p:spPr>
          <a:xfrm>
            <a:off x="3361962" y="4234461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Power</a:t>
            </a:r>
          </a:p>
        </p:txBody>
      </p:sp>
      <p:sp>
        <p:nvSpPr>
          <p:cNvPr id="89" name="Left Brace 88"/>
          <p:cNvSpPr/>
          <p:nvPr/>
        </p:nvSpPr>
        <p:spPr>
          <a:xfrm rot="5400000">
            <a:off x="4944091" y="1953487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TextBox 163"/>
          <p:cNvSpPr txBox="1"/>
          <p:nvPr/>
        </p:nvSpPr>
        <p:spPr>
          <a:xfrm>
            <a:off x="4797876" y="2388620"/>
            <a:ext cx="66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5-10 m</a:t>
            </a:r>
          </a:p>
        </p:txBody>
      </p:sp>
      <p:sp>
        <p:nvSpPr>
          <p:cNvPr id="91" name="TextBox 166"/>
          <p:cNvSpPr txBox="1"/>
          <p:nvPr/>
        </p:nvSpPr>
        <p:spPr>
          <a:xfrm>
            <a:off x="7440643" y="2636977"/>
            <a:ext cx="1263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GBT Optical Links</a:t>
            </a:r>
          </a:p>
        </p:txBody>
      </p:sp>
      <p:sp>
        <p:nvSpPr>
          <p:cNvPr id="92" name="TextBox 167"/>
          <p:cNvSpPr txBox="1"/>
          <p:nvPr/>
        </p:nvSpPr>
        <p:spPr>
          <a:xfrm>
            <a:off x="1733723" y="2892822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9-sensor Stave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8606662" y="1404139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latin typeface="Calibri Light" panose="020F0302020204030204" pitchFamily="34" charset="0"/>
              </a:rPr>
              <a:t>sPHENIX</a:t>
            </a:r>
            <a:r>
              <a:rPr lang="en-US" sz="1200" dirty="0">
                <a:latin typeface="Calibri Light" panose="020F0302020204030204" pitchFamily="34" charset="0"/>
              </a:rPr>
              <a:t> GL-1 &amp; GTM</a:t>
            </a:r>
          </a:p>
        </p:txBody>
      </p:sp>
      <p:sp>
        <p:nvSpPr>
          <p:cNvPr id="97" name="Rectangle 96"/>
          <p:cNvSpPr/>
          <p:nvPr/>
        </p:nvSpPr>
        <p:spPr>
          <a:xfrm rot="16200000">
            <a:off x="9170445" y="2232415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7043505" y="2448417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7" idx="0"/>
          </p:cNvCxnSpPr>
          <p:nvPr/>
        </p:nvCxnSpPr>
        <p:spPr>
          <a:xfrm flipV="1">
            <a:off x="7043505" y="2448415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66"/>
          <p:cNvSpPr txBox="1"/>
          <p:nvPr/>
        </p:nvSpPr>
        <p:spPr>
          <a:xfrm>
            <a:off x="8177448" y="2237508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9480913" y="2724098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547" y="3046128"/>
            <a:ext cx="1353052" cy="83498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 rot="16200000">
            <a:off x="7526661" y="4651910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104" name="Left Arrow 103"/>
          <p:cNvSpPr/>
          <p:nvPr/>
        </p:nvSpPr>
        <p:spPr>
          <a:xfrm>
            <a:off x="7011343" y="4584775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105" name="Left Arrow 104"/>
          <p:cNvSpPr/>
          <p:nvPr/>
        </p:nvSpPr>
        <p:spPr>
          <a:xfrm rot="16200000">
            <a:off x="9403431" y="2269203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11712" y="1868492"/>
            <a:ext cx="16933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7891831" y="1868492"/>
            <a:ext cx="18479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2754738" y="579427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Interaction Region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585449" y="5777468"/>
            <a:ext cx="18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Experimental Hall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039315" y="5794335"/>
            <a:ext cx="16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Counting House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742A-9F5D-C043-BAFA-8592A40EDE0B}" type="datetime1">
              <a:rPr lang="en-US" smtClean="0"/>
              <a:t>12/9/17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9541961" y="200715"/>
            <a:ext cx="238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Sho</a:t>
            </a:r>
            <a:r>
              <a:rPr lang="en-US" dirty="0" smtClean="0"/>
              <a:t>, Alex &amp; Xuan’s talks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669"/>
            <a:ext cx="10515600" cy="1325563"/>
          </a:xfrm>
        </p:spPr>
        <p:txBody>
          <a:bodyPr/>
          <a:lstStyle/>
          <a:p>
            <a:r>
              <a:rPr lang="en-US" dirty="0" smtClean="0"/>
              <a:t>Excellent Progress in LANL LDRD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077" y="1392232"/>
            <a:ext cx="5923128" cy="496411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ALPIDE Evaluation and optimization 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MOSAIC + Single Chip/Stave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Cosmic and source</a:t>
            </a:r>
          </a:p>
          <a:p>
            <a:pPr lvl="1"/>
            <a:r>
              <a:rPr lang="en-US" dirty="0" smtClean="0"/>
              <a:t>Laser system</a:t>
            </a:r>
          </a:p>
          <a:p>
            <a:pPr lvl="1"/>
            <a:endParaRPr lang="en-US" dirty="0"/>
          </a:p>
          <a:p>
            <a:r>
              <a:rPr lang="en-US" dirty="0"/>
              <a:t>Power unit tested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PU + </a:t>
            </a:r>
            <a:r>
              <a:rPr lang="en-US" dirty="0" smtClean="0">
                <a:solidFill>
                  <a:srgbClr val="00B050"/>
                </a:solidFill>
              </a:rPr>
              <a:t>MOSAIC</a:t>
            </a:r>
          </a:p>
          <a:p>
            <a:pPr lvl="1"/>
            <a:r>
              <a:rPr lang="en-US" dirty="0" smtClean="0"/>
              <a:t>PU + RU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 readout chain demonstrated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ALPIDE + RUv1.0 + FELIX v1.5 + RCDAQ</a:t>
            </a:r>
          </a:p>
          <a:p>
            <a:pPr lvl="1"/>
            <a:r>
              <a:rPr lang="en-US" dirty="0" smtClean="0"/>
              <a:t>Full stave + RUv1.x + FELIX v2.0 + RCDAQ</a:t>
            </a:r>
          </a:p>
          <a:p>
            <a:endParaRPr lang="en-US" dirty="0" smtClean="0"/>
          </a:p>
          <a:p>
            <a:r>
              <a:rPr lang="en-US" dirty="0" smtClean="0"/>
              <a:t>Mechanical system integration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Conceptual design developed </a:t>
            </a:r>
          </a:p>
          <a:p>
            <a:pPr lvl="1"/>
            <a:r>
              <a:rPr lang="en-US" dirty="0" smtClean="0"/>
              <a:t>MVTX+INTT integration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6745" y="1283015"/>
            <a:ext cx="5887204" cy="1170953"/>
          </a:xfrm>
        </p:spPr>
        <p:txBody>
          <a:bodyPr>
            <a:noAutofit/>
          </a:bodyPr>
          <a:lstStyle/>
          <a:p>
            <a:r>
              <a:rPr lang="en-US" dirty="0" smtClean="0"/>
              <a:t>A telescope under development</a:t>
            </a:r>
          </a:p>
          <a:p>
            <a:pPr lvl="1"/>
            <a:r>
              <a:rPr lang="en-US" sz="2000" dirty="0" smtClean="0"/>
              <a:t>Mechanical frame, cooling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pPr lvl="1"/>
            <a:r>
              <a:rPr lang="en-US" sz="2000" dirty="0" smtClean="0"/>
              <a:t>GEANT sim, alignment &amp; tracking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8A557-6E03-CF47-B6F0-DA0843A05BCD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Screen Shot 2017-08-30 at 10.0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80" y="2545918"/>
            <a:ext cx="4340376" cy="38538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566237" y="4936027"/>
            <a:ext cx="205573" cy="695437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26148" y="5601807"/>
            <a:ext cx="118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E7A06"/>
                </a:solidFill>
              </a:rPr>
              <a:t>Collimator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924211" y="5164018"/>
            <a:ext cx="558253" cy="709337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69570" y="583507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E7A06"/>
                </a:solidFill>
              </a:rPr>
              <a:t>Sr</a:t>
            </a:r>
            <a:r>
              <a:rPr lang="en-US" b="1" baseline="30000" dirty="0">
                <a:solidFill>
                  <a:srgbClr val="CE7A06"/>
                </a:solidFill>
              </a:rPr>
              <a:t>90</a:t>
            </a:r>
            <a:r>
              <a:rPr lang="en-US" b="1" dirty="0">
                <a:solidFill>
                  <a:srgbClr val="CE7A06"/>
                </a:solidFill>
              </a:rPr>
              <a:t> 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10294" y="3535145"/>
            <a:ext cx="1204777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MVTX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ALPIDE chip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566238" y="4119922"/>
            <a:ext cx="46445" cy="57274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72713" y="3859665"/>
            <a:ext cx="121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E7A06"/>
                </a:solidFill>
              </a:rPr>
              <a:t>Scintillator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497822" y="4225752"/>
            <a:ext cx="528674" cy="699268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930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235"/>
            <a:ext cx="9834349" cy="136183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Single ALPIDE Chip Scan </a:t>
            </a:r>
            <a:r>
              <a:rPr lang="mr-IN" sz="3200" b="1" dirty="0" smtClean="0"/>
              <a:t>–</a:t>
            </a:r>
            <a:r>
              <a:rPr lang="en-US" sz="3200" b="1" dirty="0" smtClean="0"/>
              <a:t> Active Channel Fraction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42116"/>
            <a:ext cx="10994409" cy="1645461"/>
          </a:xfrm>
        </p:spPr>
        <p:txBody>
          <a:bodyPr>
            <a:normAutofit/>
          </a:bodyPr>
          <a:lstStyle/>
          <a:p>
            <a:r>
              <a:rPr lang="en-US" dirty="0"/>
              <a:t>Scanned the available chips and stave at the LANL lab through digital scan to verify the dead channel fraction: </a:t>
            </a:r>
            <a:r>
              <a:rPr lang="en-US" dirty="0">
                <a:solidFill>
                  <a:srgbClr val="0000FF"/>
                </a:solidFill>
              </a:rPr>
              <a:t>the bad channel fraction is &lt;1%</a:t>
            </a:r>
            <a:r>
              <a:rPr lang="en-US" dirty="0"/>
              <a:t>.</a:t>
            </a:r>
          </a:p>
          <a:p>
            <a:r>
              <a:rPr lang="en-US" dirty="0"/>
              <a:t>Similar results with different readout </a:t>
            </a:r>
            <a:r>
              <a:rPr lang="en-US" dirty="0" smtClean="0"/>
              <a:t>speeds.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9B478-BFC8-2F4C-B7A3-BDAC8E3B3606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Chip0_400Mb_50inj_hit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12" y="2948050"/>
            <a:ext cx="5085762" cy="3453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2824" y="2887577"/>
            <a:ext cx="22411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Chip 1 test example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783803" y="3181830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0</a:t>
                      </a:r>
                      <a:r>
                        <a:rPr lang="en-US" baseline="0" dirty="0" smtClean="0"/>
                        <a:t> hits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783803" y="3928471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Cold channel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783803" y="4675109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Hot channel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800123" y="5417111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 fraction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417" y="20635"/>
            <a:ext cx="10812192" cy="1432067"/>
          </a:xfrm>
        </p:spPr>
        <p:txBody>
          <a:bodyPr>
            <a:noAutofit/>
          </a:bodyPr>
          <a:lstStyle/>
          <a:p>
            <a:r>
              <a:rPr lang="en-US" sz="3200" dirty="0" smtClean="0"/>
              <a:t>Hit Pixel Cluster Distribution from Source Test (Sr</a:t>
            </a:r>
            <a:r>
              <a:rPr lang="en-US" sz="3200" baseline="30000" dirty="0" smtClean="0"/>
              <a:t>90</a:t>
            </a:r>
            <a:r>
              <a:rPr lang="en-US" sz="32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9FB9-5491-4743-810B-1519E691A581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1452702"/>
            <a:ext cx="11191464" cy="453852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12-05 at 21.40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34" y="1082064"/>
            <a:ext cx="8441906" cy="3370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58" y="82709"/>
            <a:ext cx="11155908" cy="763279"/>
          </a:xfrm>
        </p:spPr>
        <p:txBody>
          <a:bodyPr/>
          <a:lstStyle/>
          <a:p>
            <a:r>
              <a:rPr lang="en-US" sz="3200" b="1" dirty="0" smtClean="0"/>
              <a:t>ALPIDE Readout Optimization and Trigger Latency Study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CE92-65A1-B94E-A7F2-02088FFD1BEE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8261" y="4871930"/>
            <a:ext cx="1102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OUT_A clipping</a:t>
            </a:r>
            <a:r>
              <a:rPr lang="en-US" dirty="0"/>
              <a:t>: VCLIP. Decreasing VCLIP decreases clipping point.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OUT_A returns to baseline time</a:t>
            </a:r>
            <a:r>
              <a:rPr lang="en-US" dirty="0"/>
              <a:t>: ITHR, VCLIP. Increasing ITHR decreases discharge time, and decreasing VCLIP decreases discharge time after clipping.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OUT_D return to baseline time</a:t>
            </a:r>
            <a:r>
              <a:rPr lang="en-US" dirty="0"/>
              <a:t>: IDB. Increasing IDB increasing charging time hence decreasing pulse duration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79676" y="1723665"/>
            <a:ext cx="2358766" cy="2839070"/>
            <a:chOff x="5379676" y="1723665"/>
            <a:chExt cx="2358766" cy="2839070"/>
          </a:xfrm>
        </p:grpSpPr>
        <p:sp>
          <p:nvSpPr>
            <p:cNvPr id="7" name="Rounded Rectangle 6"/>
            <p:cNvSpPr/>
            <p:nvPr/>
          </p:nvSpPr>
          <p:spPr>
            <a:xfrm>
              <a:off x="5924007" y="1723665"/>
              <a:ext cx="1814435" cy="937330"/>
            </a:xfrm>
            <a:prstGeom prst="roundRect">
              <a:avLst/>
            </a:prstGeom>
            <a:noFill/>
            <a:ln w="40005">
              <a:solidFill>
                <a:srgbClr val="008000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863525" y="3220369"/>
              <a:ext cx="0" cy="1058275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79676" y="4224181"/>
              <a:ext cx="1318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clipping point</a:t>
              </a: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48" y="134749"/>
            <a:ext cx="10515600" cy="90248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48" y="1591659"/>
            <a:ext cx="5529618" cy="4210263"/>
          </a:xfrm>
        </p:spPr>
        <p:txBody>
          <a:bodyPr/>
          <a:lstStyle/>
          <a:p>
            <a:r>
              <a:rPr lang="en-US" dirty="0" smtClean="0"/>
              <a:t>MVTX workfest </a:t>
            </a:r>
            <a:r>
              <a:rPr lang="en-US" dirty="0"/>
              <a:t>s</a:t>
            </a:r>
            <a:r>
              <a:rPr lang="en-US" dirty="0" smtClean="0"/>
              <a:t>ummary </a:t>
            </a:r>
          </a:p>
          <a:p>
            <a:pPr lvl="1"/>
            <a:r>
              <a:rPr lang="en-US" dirty="0"/>
              <a:t>Plan for DOE submission </a:t>
            </a:r>
          </a:p>
          <a:p>
            <a:endParaRPr lang="en-US" dirty="0" smtClean="0"/>
          </a:p>
          <a:p>
            <a:r>
              <a:rPr lang="en-US" dirty="0" smtClean="0"/>
              <a:t>Project status and plan</a:t>
            </a:r>
          </a:p>
          <a:p>
            <a:pPr lvl="1"/>
            <a:r>
              <a:rPr lang="en-US" dirty="0" smtClean="0"/>
              <a:t>Physics and Simulations </a:t>
            </a:r>
          </a:p>
          <a:p>
            <a:pPr lvl="1"/>
            <a:r>
              <a:rPr lang="en-US" dirty="0" smtClean="0"/>
              <a:t>Readout and Controls</a:t>
            </a:r>
          </a:p>
          <a:p>
            <a:pPr lvl="1"/>
            <a:r>
              <a:rPr lang="en-US" dirty="0" smtClean="0"/>
              <a:t>Mechanical Integration </a:t>
            </a:r>
          </a:p>
          <a:p>
            <a:pPr lvl="1"/>
            <a:r>
              <a:rPr lang="en-US" dirty="0" smtClean="0"/>
              <a:t>Budget and Schedule 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176" y="416878"/>
            <a:ext cx="5245290" cy="601692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77AD-9C7F-DD4D-A563-BB1BC983B71D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6969"/>
            <a:ext cx="8229600" cy="1198939"/>
          </a:xfrm>
        </p:spPr>
        <p:txBody>
          <a:bodyPr>
            <a:normAutofit/>
          </a:bodyPr>
          <a:lstStyle/>
          <a:p>
            <a:r>
              <a:rPr lang="en-US" sz="3200" b="1" dirty="0"/>
              <a:t>Trigger </a:t>
            </a:r>
            <a:r>
              <a:rPr lang="en-US" sz="3200" b="1" dirty="0" smtClean="0"/>
              <a:t>Latency Scan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950F-0661-8849-B1B9-CECB59A5E4D1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20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30929" y="1030362"/>
            <a:ext cx="11409527" cy="1041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Lower the OUT_D threshold (IDB) increases the trigger duration time, but also increases the cluster size which might include more background hits. </a:t>
            </a:r>
          </a:p>
        </p:txBody>
      </p:sp>
      <p:pic>
        <p:nvPicPr>
          <p:cNvPr id="8" name="Picture 7" descr="Cluster_VS_trig_delay_defaul_se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" y="2086315"/>
            <a:ext cx="5439657" cy="4295094"/>
          </a:xfrm>
          <a:prstGeom prst="rect">
            <a:avLst/>
          </a:prstGeom>
        </p:spPr>
      </p:pic>
      <p:pic>
        <p:nvPicPr>
          <p:cNvPr id="10" name="Picture 9" descr="Cluster_VS_trig_dela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51" y="2086315"/>
            <a:ext cx="5358668" cy="42401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208" y="3847684"/>
            <a:ext cx="14363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Default 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2288" y="3293687"/>
            <a:ext cx="2101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Lower Threshold</a:t>
            </a:r>
          </a:p>
          <a:p>
            <a:r>
              <a:rPr lang="en-US" sz="2200" dirty="0"/>
              <a:t>(Lower the IDB)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490" y="0"/>
            <a:ext cx="10985310" cy="1325563"/>
          </a:xfrm>
        </p:spPr>
        <p:txBody>
          <a:bodyPr/>
          <a:lstStyle/>
          <a:p>
            <a:r>
              <a:rPr lang="en-US" smtClean="0"/>
              <a:t>First Full </a:t>
            </a:r>
            <a:r>
              <a:rPr lang="en-US" dirty="0" smtClean="0"/>
              <a:t>Chain Readout: Success!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7" y="996287"/>
            <a:ext cx="11913337" cy="322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61CCE963-0430-45B8-BDB4-D2B5AE3D9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67" y="4326340"/>
            <a:ext cx="7580653" cy="216648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Successfully configured, triggered and readout </a:t>
            </a:r>
            <a:r>
              <a:rPr lang="en-US" dirty="0" smtClean="0"/>
              <a:t>single ALPIDE chip</a:t>
            </a:r>
            <a:endParaRPr lang="en-US" dirty="0"/>
          </a:p>
          <a:p>
            <a:pPr lvl="1"/>
            <a:r>
              <a:rPr lang="en-US" dirty="0" smtClean="0"/>
              <a:t>RU </a:t>
            </a:r>
            <a:r>
              <a:rPr lang="en-US" dirty="0"/>
              <a:t>configures </a:t>
            </a:r>
            <a:r>
              <a:rPr lang="en-US" dirty="0" smtClean="0"/>
              <a:t>ALPIDE using </a:t>
            </a:r>
            <a:r>
              <a:rPr lang="en-US" dirty="0"/>
              <a:t>python scripts interfacing the USB chip on RU</a:t>
            </a:r>
          </a:p>
          <a:p>
            <a:pPr lvl="1"/>
            <a:r>
              <a:rPr lang="en-US" dirty="0"/>
              <a:t>Felix distributes clock to RU, the RU then distributes the clock to the </a:t>
            </a:r>
            <a:r>
              <a:rPr lang="en-US" dirty="0" smtClean="0"/>
              <a:t>ALPIDE</a:t>
            </a:r>
            <a:endParaRPr lang="en-US" dirty="0"/>
          </a:p>
          <a:p>
            <a:pPr lvl="1"/>
            <a:r>
              <a:rPr lang="en-US" dirty="0" smtClean="0"/>
              <a:t>ALPIDE </a:t>
            </a:r>
            <a:r>
              <a:rPr lang="en-US" dirty="0"/>
              <a:t>is triggered on the control line, sends data at </a:t>
            </a:r>
            <a:r>
              <a:rPr lang="en-US" dirty="0" smtClean="0"/>
              <a:t>1.2Ghz </a:t>
            </a:r>
            <a:r>
              <a:rPr lang="en-US" dirty="0"/>
              <a:t>over copper</a:t>
            </a:r>
          </a:p>
          <a:p>
            <a:pPr lvl="1"/>
            <a:r>
              <a:rPr lang="en-US" dirty="0"/>
              <a:t>The RU receives the data and sends the data to FELIX over fiber using GBT link</a:t>
            </a:r>
          </a:p>
          <a:p>
            <a:pPr lvl="1"/>
            <a:r>
              <a:rPr lang="en-US" dirty="0"/>
              <a:t>FELIX packs the data and stores in on disk </a:t>
            </a:r>
            <a:r>
              <a:rPr lang="en-US" dirty="0" smtClean="0"/>
              <a:t>which is read out using RCDAQ</a:t>
            </a:r>
          </a:p>
          <a:p>
            <a:pPr lvl="1"/>
            <a:r>
              <a:rPr lang="en-US" dirty="0" smtClean="0"/>
              <a:t>Configured ALPIDE to accept triggers from FELIX using python software that came with the RU</a:t>
            </a:r>
          </a:p>
          <a:p>
            <a:pPr lvl="1"/>
            <a:r>
              <a:rPr lang="en-US" dirty="0" smtClean="0"/>
              <a:t>Configured GBT link to recover clock from FELIX and GT link (FGPA gigabit interface)</a:t>
            </a:r>
          </a:p>
          <a:p>
            <a:pPr lvl="1"/>
            <a:r>
              <a:rPr lang="en-US" dirty="0" smtClean="0"/>
              <a:t>8 RU’s emulated using 1 fiber link per RU on FELIX, 15kHz, 400 hits per RU</a:t>
            </a:r>
            <a:endParaRPr lang="en-US" dirty="0"/>
          </a:p>
          <a:p>
            <a:r>
              <a:rPr lang="en-US" dirty="0" smtClean="0"/>
              <a:t>Currently working the implementation of the above using a Stave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388" y="3076438"/>
            <a:ext cx="4373216" cy="3279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8459" y="306676"/>
            <a:ext cx="267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 + Martin, </a:t>
            </a:r>
            <a:r>
              <a:rPr lang="en-US" dirty="0" err="1" smtClean="0"/>
              <a:t>JohnH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9C80-4EB6-FD4A-AAB3-5789E105CC35}" type="datetime1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50142" y="5602082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RUv1.0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2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74057"/>
            <a:ext cx="10515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Parallel Effort at UT-Austin </a:t>
            </a:r>
            <a:r>
              <a:rPr lang="mr-IN" dirty="0" smtClean="0"/>
              <a:t>–</a:t>
            </a:r>
            <a:r>
              <a:rPr lang="en-US" dirty="0" smtClean="0"/>
              <a:t> Shared R&amp;D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8200" y="1050925"/>
            <a:ext cx="10321925" cy="5807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90663" y="627797"/>
            <a:ext cx="92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Jo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7D12-50B4-BE46-8D6B-7476594E31BD}" type="datetime1">
              <a:rPr lang="en-US" smtClean="0"/>
              <a:t>12/9/17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1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Integration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181" y="2018234"/>
            <a:ext cx="6264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 from MVTX mechanics workfest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Incorporates </a:t>
            </a:r>
            <a:r>
              <a:rPr lang="en-US" sz="2800" dirty="0"/>
              <a:t>the current INTT model and the TPC </a:t>
            </a:r>
            <a:r>
              <a:rPr lang="en-US" sz="2800" dirty="0" smtClean="0"/>
              <a:t>as </a:t>
            </a:r>
            <a:r>
              <a:rPr lang="en-US" sz="2800" dirty="0"/>
              <a:t>components for the sPHENIX tracking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5804" y="559558"/>
            <a:ext cx="16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Walt, Bob et al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962" y="2193884"/>
            <a:ext cx="5013467" cy="37601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4157-3BD0-D24B-8853-D66E65611E0D}" type="datetime1">
              <a:rPr lang="en-US" smtClean="0"/>
              <a:t>12/9/17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5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2544726" y="797442"/>
            <a:ext cx="6624084" cy="3997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5972" y="3636335"/>
            <a:ext cx="20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WHEELS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4727" y="712381"/>
            <a:ext cx="2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PATCH PANEL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7009" y="573882"/>
            <a:ext cx="354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TOTAL MASS HALF DETECTOR 1,100.0 grams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126819" y="2541181"/>
            <a:ext cx="648586" cy="10951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107173" y="2945219"/>
            <a:ext cx="1998921" cy="6911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59396" y="1081714"/>
            <a:ext cx="664535" cy="555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9945" y="4359349"/>
            <a:ext cx="203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CONICAL SECTION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011480" y="3821001"/>
            <a:ext cx="845289" cy="538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97629" y="5410201"/>
            <a:ext cx="654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MVTX half detector assembly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3D6F-E9DE-3448-A9D5-AA3847ED959E}" type="datetime1">
              <a:rPr lang="en-US" smtClean="0"/>
              <a:t>12/9/17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398268" y="627321"/>
            <a:ext cx="9003919" cy="5031510"/>
            <a:chOff x="0" y="513807"/>
            <a:chExt cx="8046824" cy="44966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613812" y="4031317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05884" y="1509314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94107" y="2010567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76619" y="2930341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65027" y="5579292"/>
            <a:ext cx="900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MVTX layer break-out; three sensor layers with a carbon  composite outer shell for mechanical stiffness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E9B8-2C52-F94A-9926-63AA1E14D105}" type="datetime1">
              <a:rPr lang="en-US" smtClean="0"/>
              <a:t>12/9/17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5803"/>
          <a:stretch/>
        </p:blipFill>
        <p:spPr bwMode="auto">
          <a:xfrm>
            <a:off x="2172586" y="445818"/>
            <a:ext cx="7127358" cy="548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2996" y="1977657"/>
            <a:ext cx="157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DETECTOR SECTION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0643" y="4976038"/>
            <a:ext cx="239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SERVICES, SUPPORT</a:t>
            </a:r>
            <a:br>
              <a:rPr lang="en-US" dirty="0"/>
            </a:br>
            <a:r>
              <a:rPr lang="en-US" dirty="0"/>
              <a:t>SECTION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8546805" y="1127052"/>
            <a:ext cx="887819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084828" y="3955313"/>
            <a:ext cx="914400" cy="1020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3256" y="60360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ALICE HALF-BARREL ASSY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9544" y="337458"/>
            <a:ext cx="5021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Service barrel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1A98-6545-784F-A1C8-8100D8D62A6D}" type="datetime1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Model of MVTX with INTT inside TPC with the addition  of  two concentric composite cylinders;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412032" y="1652136"/>
            <a:ext cx="11779967" cy="4157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3617" y="5649892"/>
            <a:ext cx="435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in Z where the inner-</a:t>
            </a:r>
            <a:r>
              <a:rPr lang="en-US" dirty="0" err="1"/>
              <a:t>hcal</a:t>
            </a:r>
            <a:r>
              <a:rPr lang="en-US" dirty="0"/>
              <a:t> ends (see control drawing) Z=2175.0 mm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1370365" y="4256255"/>
            <a:ext cx="457200" cy="1415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78641" y="1561845"/>
            <a:ext cx="235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 </a:t>
            </a:r>
            <a:r>
              <a:rPr lang="en-US" dirty="0" err="1"/>
              <a:t>conflat</a:t>
            </a:r>
            <a:r>
              <a:rPr lang="en-US" dirty="0"/>
              <a:t> flange on beam-pipe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966267" y="2268303"/>
            <a:ext cx="635472" cy="14270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D104-28BC-D44D-8BB2-05A9376369C1}" type="datetime1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970" y="-309563"/>
            <a:ext cx="9355489" cy="1325563"/>
          </a:xfrm>
        </p:spPr>
        <p:txBody>
          <a:bodyPr/>
          <a:lstStyle/>
          <a:p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Inner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racker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 Support</a:t>
            </a:r>
            <a:endParaRPr lang="en-US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83-01A2-794D-A70C-8D5C959F3073}" type="datetime1">
              <a:rPr lang="en-US" smtClean="0"/>
              <a:t>12/9/17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1" y="1423108"/>
            <a:ext cx="7308850" cy="4162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682" y="815368"/>
            <a:ext cx="1172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MVTX plus INTT half barrel assemblies location position is provided by the engagement of 4  rollers on the half-barrel, which would be previously measured and aligned, into four precise inserts housed in the “cage-rail” assembly.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2650" y="3886200"/>
            <a:ext cx="1504950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52650" y="3886200"/>
            <a:ext cx="161925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38300" y="3946940"/>
            <a:ext cx="194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Eccentric:</a:t>
            </a:r>
          </a:p>
          <a:p>
            <a:r>
              <a:rPr lang="en-US" dirty="0"/>
              <a:t>Adjustable roller +/- 1.0 mm, by steps of .25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4592" y="1844404"/>
            <a:ext cx="211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Rail guides for upper half assembly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93947" y="2423330"/>
            <a:ext cx="275572" cy="851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67442" y="5752422"/>
            <a:ext cx="789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sPHENIX we will not use a “service cone, rail system” anywhere near the size of that planned for the ALICE </a:t>
            </a:r>
            <a:r>
              <a:rPr lang="en-US" dirty="0" smtClean="0">
                <a:solidFill>
                  <a:srgbClr val="FF0000"/>
                </a:solidFill>
              </a:rPr>
              <a:t>detector, </a:t>
            </a:r>
            <a:r>
              <a:rPr lang="en-US" dirty="0">
                <a:solidFill>
                  <a:srgbClr val="FF0000"/>
                </a:solidFill>
              </a:rPr>
              <a:t>but we will use their concept.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67396" y="-159160"/>
            <a:ext cx="8738207" cy="1143000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INTT Readouts </a:t>
            </a:r>
            <a:r>
              <a:rPr lang="en-US" altLang="ja-JP" sz="2800" dirty="0"/>
              <a:t>from both North and South</a:t>
            </a:r>
            <a:endParaRPr kumimoji="1" lang="ja-JP" altLang="en-US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13" r="-13913"/>
          <a:stretch>
            <a:fillRect/>
          </a:stretch>
        </p:blipFill>
        <p:spPr>
          <a:xfrm>
            <a:off x="1981200" y="935630"/>
            <a:ext cx="8229600" cy="4525963"/>
          </a:xfrm>
        </p:spPr>
      </p:pic>
      <p:cxnSp>
        <p:nvCxnSpPr>
          <p:cNvPr id="9" name="直線矢印コネクタ 8"/>
          <p:cNvCxnSpPr/>
          <p:nvPr/>
        </p:nvCxnSpPr>
        <p:spPr>
          <a:xfrm>
            <a:off x="6147733" y="3181970"/>
            <a:ext cx="4022319" cy="10139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6147732" y="3181970"/>
            <a:ext cx="1369994" cy="1997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230196" y="5092260"/>
            <a:ext cx="57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dirty="0"/>
              <a:t>=0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092940" y="4121795"/>
            <a:ext cx="57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dirty="0"/>
              <a:t>=1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870521" y="3536951"/>
            <a:ext cx="2200454" cy="6589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869791" y="4014464"/>
            <a:ext cx="86983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105 </a:t>
            </a:r>
            <a:r>
              <a:rPr kumimoji="1" lang="en-US" altLang="ja-JP" dirty="0"/>
              <a:t>cm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96940">
            <a:off x="1981464" y="544239"/>
            <a:ext cx="1603028" cy="2074507"/>
          </a:xfrm>
          <a:prstGeom prst="rect">
            <a:avLst/>
          </a:prstGeom>
        </p:spPr>
      </p:pic>
      <p:cxnSp>
        <p:nvCxnSpPr>
          <p:cNvPr id="32" name="直線矢印コネクタ 31"/>
          <p:cNvCxnSpPr/>
          <p:nvPr/>
        </p:nvCxnSpPr>
        <p:spPr>
          <a:xfrm flipV="1">
            <a:off x="2070100" y="1958732"/>
            <a:ext cx="2016600" cy="4796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0798101">
            <a:off x="2856994" y="2088632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35cm</a:t>
            </a:r>
            <a:endParaRPr kumimoji="1" lang="ja-JP" altLang="en-US" dirty="0"/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F106-9BB6-2047-8226-C025F717746D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31" name="右矢印 30"/>
          <p:cNvSpPr/>
          <p:nvPr/>
        </p:nvSpPr>
        <p:spPr>
          <a:xfrm rot="20520944" flipH="1">
            <a:off x="2887696" y="3868691"/>
            <a:ext cx="2997159" cy="1637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 rot="20499352">
            <a:off x="3867647" y="3409995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Bus Extender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23369" y="5828226"/>
            <a:ext cx="833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bus extender needs to run to ROC boards (reuse FVTX ROC) outside TPC.</a:t>
            </a:r>
          </a:p>
          <a:p>
            <a:r>
              <a:rPr lang="en-US" altLang="ja-JP" dirty="0"/>
              <a:t>Minimum length is 105cm – ladder length + distance to ROC board. 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9561721" y="1876423"/>
            <a:ext cx="0" cy="3968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図形グループ 36"/>
          <p:cNvGrpSpPr/>
          <p:nvPr/>
        </p:nvGrpSpPr>
        <p:grpSpPr>
          <a:xfrm>
            <a:off x="8091632" y="1286142"/>
            <a:ext cx="2292341" cy="2698816"/>
            <a:chOff x="2049237" y="1616194"/>
            <a:chExt cx="4698246" cy="5531333"/>
          </a:xfrm>
          <a:scene3d>
            <a:camera prst="isometricOffAxis1Left"/>
            <a:lightRig rig="threePt" dir="t"/>
          </a:scene3d>
        </p:grpSpPr>
        <p:grpSp>
          <p:nvGrpSpPr>
            <p:cNvPr id="38" name="図形グループ 37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40" name="円/楕円 39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1" name="図形グループ 40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9" name="直線コネクタ 48"/>
                <p:cNvCxnSpPr>
                  <a:stCxn id="40" idx="0"/>
                  <a:endCxn id="40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>
                  <a:stCxn id="40" idx="2"/>
                  <a:endCxn id="40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図形グループ 41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図形グループ 42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5" name="直線コネクタ 44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円/楕円 43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9" name="テキスト ボックス 38"/>
            <p:cNvSpPr txBox="1"/>
            <p:nvPr/>
          </p:nvSpPr>
          <p:spPr>
            <a:xfrm>
              <a:off x="3686474" y="5192046"/>
              <a:ext cx="2441989" cy="195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8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右矢印 28"/>
          <p:cNvSpPr/>
          <p:nvPr/>
        </p:nvSpPr>
        <p:spPr>
          <a:xfrm rot="20570812">
            <a:off x="6492797" y="2827234"/>
            <a:ext cx="2651546" cy="9763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 rot="20499352">
            <a:off x="7096902" y="2486851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Bus Extender</a:t>
            </a:r>
            <a:endParaRPr kumimoji="1" lang="ja-JP" altLang="en-US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818327" y="3328807"/>
            <a:ext cx="2292341" cy="2698816"/>
            <a:chOff x="2049237" y="1616194"/>
            <a:chExt cx="4698246" cy="5531333"/>
          </a:xfrm>
          <a:scene3d>
            <a:camera prst="isometricOffAxis1Left"/>
            <a:lightRig rig="threePt" dir="t"/>
          </a:scene3d>
        </p:grpSpPr>
        <p:grpSp>
          <p:nvGrpSpPr>
            <p:cNvPr id="52" name="図形グループ 51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54" name="円/楕円 53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5" name="図形グループ 54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3" name="直線コネクタ 62"/>
                <p:cNvCxnSpPr>
                  <a:stCxn id="54" idx="0"/>
                  <a:endCxn id="54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/>
                <p:cNvCxnSpPr>
                  <a:stCxn id="54" idx="2"/>
                  <a:endCxn id="54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図形グループ 55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1" name="直線コネクタ 60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図形グループ 56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59" name="直線コネクタ 58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円/楕円 57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3" name="テキスト ボックス 52"/>
            <p:cNvSpPr txBox="1"/>
            <p:nvPr/>
          </p:nvSpPr>
          <p:spPr>
            <a:xfrm>
              <a:off x="3686474" y="5192046"/>
              <a:ext cx="2441989" cy="195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8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5" name="右矢印 64"/>
          <p:cNvSpPr/>
          <p:nvPr/>
        </p:nvSpPr>
        <p:spPr>
          <a:xfrm rot="20520944" flipH="1">
            <a:off x="2784957" y="4345513"/>
            <a:ext cx="337540" cy="14671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18457" y="1116172"/>
            <a:ext cx="1553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Identical</a:t>
            </a:r>
            <a:r>
              <a:rPr kumimoji="1" lang="ja-JP" altLang="en-US" dirty="0"/>
              <a:t> </a:t>
            </a:r>
            <a:r>
              <a:rPr kumimoji="1" lang="en-US" altLang="ja-JP" dirty="0"/>
              <a:t>to</a:t>
            </a:r>
            <a:r>
              <a:rPr kumimoji="1" lang="ja-JP" altLang="en-US" dirty="0"/>
              <a:t> </a:t>
            </a:r>
            <a:r>
              <a:rPr kumimoji="1" lang="en-US" altLang="ja-JP" dirty="0"/>
              <a:t>FVTX</a:t>
            </a:r>
            <a:r>
              <a:rPr kumimoji="1" lang="ja-JP" altLang="en-US" dirty="0"/>
              <a:t> </a:t>
            </a:r>
            <a:r>
              <a:rPr kumimoji="1" lang="en-US" altLang="ja-JP" dirty="0"/>
              <a:t>Big</a:t>
            </a:r>
            <a:r>
              <a:rPr kumimoji="1" lang="ja-JP" altLang="en-US" dirty="0"/>
              <a:t> </a:t>
            </a:r>
            <a:r>
              <a:rPr kumimoji="1" lang="en-US" altLang="ja-JP" dirty="0"/>
              <a:t>Wheel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1" y="762000"/>
            <a:ext cx="45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 boards mount off inner EMCAL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6A19-4D00-2F4C-97CC-5EDA4DD3B8FC}" type="datetime1">
              <a:rPr lang="en-US" smtClean="0"/>
              <a:t>12/9/17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34" y="12746"/>
            <a:ext cx="11271329" cy="964334"/>
          </a:xfrm>
        </p:spPr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600" dirty="0" smtClean="0"/>
              <a:t>MVTX &amp; HF-Jet Workfest @Santa Fe,12/5-7,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49" y="1414825"/>
            <a:ext cx="5321002" cy="44862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 - complete full </a:t>
            </a:r>
            <a:r>
              <a:rPr lang="en-US" dirty="0" smtClean="0"/>
              <a:t>proposal, implement recommendations from last Director’s Review </a:t>
            </a:r>
            <a:endParaRPr lang="en-US" dirty="0"/>
          </a:p>
          <a:p>
            <a:pPr lvl="1"/>
            <a:r>
              <a:rPr lang="en-US" dirty="0"/>
              <a:t>Expand the </a:t>
            </a:r>
            <a:r>
              <a:rPr lang="en-US" dirty="0" smtClean="0"/>
              <a:t>MVTX Science </a:t>
            </a:r>
            <a:r>
              <a:rPr lang="en-US" dirty="0"/>
              <a:t>case</a:t>
            </a:r>
          </a:p>
          <a:p>
            <a:pPr lvl="1"/>
            <a:r>
              <a:rPr lang="en-US" dirty="0"/>
              <a:t>Update cost &amp; schedule </a:t>
            </a:r>
          </a:p>
          <a:p>
            <a:endParaRPr lang="en-US" dirty="0" smtClean="0"/>
          </a:p>
          <a:p>
            <a:r>
              <a:rPr lang="en-US" dirty="0" smtClean="0"/>
              <a:t>About 25 participants</a:t>
            </a:r>
          </a:p>
          <a:p>
            <a:endParaRPr lang="en-US" dirty="0" smtClean="0"/>
          </a:p>
          <a:p>
            <a:r>
              <a:rPr lang="en-US" dirty="0" smtClean="0"/>
              <a:t>4 working groups</a:t>
            </a:r>
          </a:p>
          <a:p>
            <a:pPr lvl="1"/>
            <a:r>
              <a:rPr lang="en-US" dirty="0" smtClean="0"/>
              <a:t>Physics and simulations </a:t>
            </a:r>
          </a:p>
          <a:p>
            <a:pPr lvl="1"/>
            <a:r>
              <a:rPr lang="en-US" dirty="0" smtClean="0"/>
              <a:t>Sensors and readout</a:t>
            </a:r>
          </a:p>
          <a:p>
            <a:pPr lvl="1"/>
            <a:r>
              <a:rPr lang="en-US" dirty="0" smtClean="0"/>
              <a:t>Mechanical system </a:t>
            </a:r>
          </a:p>
          <a:p>
            <a:pPr lvl="1"/>
            <a:r>
              <a:rPr lang="en-US" dirty="0" smtClean="0"/>
              <a:t>Budget and schedule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151" y="1132765"/>
            <a:ext cx="6681378" cy="3641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1116" y="5211554"/>
            <a:ext cx="641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Updated the proposal with latest results &amp; development! </a:t>
            </a:r>
          </a:p>
          <a:p>
            <a:r>
              <a:rPr lang="en-US" dirty="0">
                <a:hlinkClick r:id="rId3"/>
              </a:rPr>
              <a:t>https://www.overleaf.com/10919417bwssgrhhgryc#/41088600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 track for DOE submission in late January 2018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809B5-9C7D-6E40-BE7A-8CB41FDC8641}" type="datetime1">
              <a:rPr lang="en-US" smtClean="0"/>
              <a:t>12/9/17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7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539" y="286544"/>
            <a:ext cx="10861248" cy="1325563"/>
          </a:xfrm>
        </p:spPr>
        <p:txBody>
          <a:bodyPr/>
          <a:lstStyle/>
          <a:p>
            <a:r>
              <a:rPr lang="en-US" dirty="0" smtClean="0"/>
              <a:t>MVTX Schedule and new sPHENIX baseline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6970" y="1769269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New sPHENIX baseline schedule</a:t>
            </a:r>
          </a:p>
          <a:p>
            <a:pPr lvl="1"/>
            <a:r>
              <a:rPr lang="en-US" dirty="0" smtClean="0"/>
              <a:t>CD-1 Review: 5/2018</a:t>
            </a:r>
          </a:p>
          <a:p>
            <a:pPr lvl="1"/>
            <a:r>
              <a:rPr lang="en-US" dirty="0" smtClean="0"/>
              <a:t>sPHENIX installation</a:t>
            </a:r>
          </a:p>
          <a:p>
            <a:pPr lvl="2"/>
            <a:r>
              <a:rPr lang="en-US" dirty="0" smtClean="0"/>
              <a:t>4/2021 </a:t>
            </a:r>
            <a:r>
              <a:rPr lang="mr-IN" dirty="0" smtClean="0"/>
              <a:t>–</a:t>
            </a:r>
            <a:r>
              <a:rPr lang="en-US" dirty="0" smtClean="0"/>
              <a:t> 7/2022 </a:t>
            </a:r>
          </a:p>
          <a:p>
            <a:pPr lvl="1"/>
            <a:r>
              <a:rPr lang="en-US" dirty="0" smtClean="0"/>
              <a:t>sPHENIX ready for beam:  9/2022  </a:t>
            </a:r>
          </a:p>
          <a:p>
            <a:pPr lvl="1"/>
            <a:r>
              <a:rPr lang="en-US" dirty="0" smtClean="0"/>
              <a:t>First collision: 1/2023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79" y="1690688"/>
            <a:ext cx="573819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MVTX schedule </a:t>
            </a:r>
            <a:r>
              <a:rPr lang="mr-IN" dirty="0" smtClean="0"/>
              <a:t>–</a:t>
            </a:r>
            <a:r>
              <a:rPr lang="en-US" dirty="0" smtClean="0"/>
              <a:t> align with sPHENIX plan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2"/>
            <a:r>
              <a:rPr lang="en-US" dirty="0" smtClean="0"/>
              <a:t>Following ALICE production: ~8/2018</a:t>
            </a:r>
          </a:p>
          <a:p>
            <a:pPr lvl="1"/>
            <a:r>
              <a:rPr lang="en-US" dirty="0" smtClean="0"/>
              <a:t>Readout units production</a:t>
            </a:r>
          </a:p>
          <a:p>
            <a:pPr lvl="2"/>
            <a:r>
              <a:rPr lang="en-US" dirty="0" smtClean="0"/>
              <a:t>Be </a:t>
            </a:r>
            <a:r>
              <a:rPr lang="en-US" dirty="0"/>
              <a:t>p</a:t>
            </a:r>
            <a:r>
              <a:rPr lang="en-US" dirty="0" smtClean="0"/>
              <a:t>art of ALICE RU production:</a:t>
            </a:r>
          </a:p>
          <a:p>
            <a:pPr lvl="3"/>
            <a:r>
              <a:rPr lang="en-US" dirty="0" smtClean="0"/>
              <a:t>FPGA &amp; GTB cost saving</a:t>
            </a:r>
          </a:p>
          <a:p>
            <a:pPr lvl="1"/>
            <a:r>
              <a:rPr lang="en-US" dirty="0" smtClean="0"/>
              <a:t>Ready for installation:  late 2021</a:t>
            </a:r>
          </a:p>
          <a:p>
            <a:pPr lvl="2"/>
            <a:r>
              <a:rPr lang="en-US" dirty="0" smtClean="0"/>
              <a:t>INTT ready for installation 4/2021</a:t>
            </a:r>
          </a:p>
          <a:p>
            <a:pPr lvl="1"/>
            <a:r>
              <a:rPr lang="en-US" dirty="0" smtClean="0"/>
              <a:t>MVTX ready for beam</a:t>
            </a:r>
            <a:endParaRPr lang="en-US" dirty="0"/>
          </a:p>
          <a:p>
            <a:pPr lvl="2"/>
            <a:r>
              <a:rPr lang="en-US" dirty="0" smtClean="0"/>
              <a:t>sPHENIX day-1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30A6-733B-9040-91F3-ED06B9963AB1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&amp; HF-Jet Workfest @Santa Fe, NM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800709" y="207963"/>
            <a:ext cx="129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Ed’s talk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059" y="7317"/>
            <a:ext cx="10515600" cy="1055548"/>
          </a:xfrm>
        </p:spPr>
        <p:txBody>
          <a:bodyPr/>
          <a:lstStyle/>
          <a:p>
            <a:r>
              <a:rPr lang="en-US" dirty="0" smtClean="0"/>
              <a:t>Cost and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" y="1332879"/>
            <a:ext cx="5469076" cy="2376508"/>
          </a:xfrm>
        </p:spPr>
        <p:txBody>
          <a:bodyPr/>
          <a:lstStyle/>
          <a:p>
            <a:r>
              <a:rPr lang="en-US" dirty="0" smtClean="0"/>
              <a:t>Total budget: 6.5M</a:t>
            </a:r>
          </a:p>
          <a:p>
            <a:pPr lvl="1"/>
            <a:r>
              <a:rPr lang="en-US" dirty="0" smtClean="0"/>
              <a:t>Production </a:t>
            </a:r>
          </a:p>
          <a:p>
            <a:pPr lvl="1"/>
            <a:r>
              <a:rPr lang="en-US" dirty="0" smtClean="0"/>
              <a:t>Assembly </a:t>
            </a:r>
          </a:p>
          <a:p>
            <a:pPr lvl="1"/>
            <a:r>
              <a:rPr lang="en-US" dirty="0" smtClean="0"/>
              <a:t>Integration </a:t>
            </a:r>
          </a:p>
          <a:p>
            <a:r>
              <a:rPr lang="en-US" dirty="0" smtClean="0"/>
              <a:t>About 9 months schedule float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95721" y="165758"/>
            <a:ext cx="117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Dave’s talk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75624"/>
              </p:ext>
            </p:extLst>
          </p:nvPr>
        </p:nvGraphicFramePr>
        <p:xfrm>
          <a:off x="760651" y="4023652"/>
          <a:ext cx="10593149" cy="2332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5078"/>
                <a:gridCol w="2297021"/>
                <a:gridCol w="3531050"/>
              </a:tblGrid>
              <a:tr h="388783">
                <a:tc>
                  <a:txBody>
                    <a:bodyPr/>
                    <a:lstStyle/>
                    <a:p>
                      <a:r>
                        <a:rPr lang="en-US" dirty="0" smtClean="0"/>
                        <a:t>Major Items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Cost ($M)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Schedule</a:t>
                      </a:r>
                      <a:endParaRPr lang="en-US" dirty="0"/>
                    </a:p>
                  </a:txBody>
                  <a:tcPr/>
                </a:tc>
              </a:tr>
              <a:tr h="388783">
                <a:tc>
                  <a:txBody>
                    <a:bodyPr/>
                    <a:lstStyle/>
                    <a:p>
                      <a:r>
                        <a:rPr lang="en-US" dirty="0" smtClean="0"/>
                        <a:t>Staves (WBS 1.5.3.1)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8/2018-5/2019</a:t>
                      </a:r>
                      <a:endParaRPr lang="en-US" dirty="0"/>
                    </a:p>
                  </a:txBody>
                  <a:tcPr/>
                </a:tc>
              </a:tr>
              <a:tr h="388783">
                <a:tc>
                  <a:txBody>
                    <a:bodyPr/>
                    <a:lstStyle/>
                    <a:p>
                      <a:r>
                        <a:rPr lang="en-US" dirty="0" smtClean="0"/>
                        <a:t>Readout &amp; Controls (WBS 1.5.2)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1/2019-6/2019</a:t>
                      </a:r>
                      <a:endParaRPr lang="en-US" dirty="0"/>
                    </a:p>
                  </a:txBody>
                  <a:tcPr/>
                </a:tc>
              </a:tr>
              <a:tr h="388783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Mechanics</a:t>
                      </a:r>
                      <a:r>
                        <a:rPr lang="en-US" baseline="0" dirty="0" smtClean="0"/>
                        <a:t> &amp; Detector Assembly (WBS 1.5.3)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2019-2022, TBO</a:t>
                      </a:r>
                      <a:endParaRPr lang="en-US" dirty="0"/>
                    </a:p>
                  </a:txBody>
                  <a:tcPr/>
                </a:tc>
              </a:tr>
              <a:tr h="388783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 (WBS 1.5.4)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2021-2022, TBO</a:t>
                      </a:r>
                      <a:endParaRPr lang="en-US" dirty="0"/>
                    </a:p>
                  </a:txBody>
                  <a:tcPr/>
                </a:tc>
              </a:tr>
              <a:tr h="388783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8/2018-1/2023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792F-ABC6-C94E-9091-2CA3499A2F98}" type="datetime1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74" y="849355"/>
            <a:ext cx="5215950" cy="31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3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633" y="677493"/>
            <a:ext cx="4498075" cy="1325563"/>
          </a:xfrm>
        </p:spPr>
        <p:txBody>
          <a:bodyPr/>
          <a:lstStyle/>
          <a:p>
            <a:r>
              <a:rPr lang="en-US" dirty="0" smtClean="0"/>
              <a:t>Major Cost Items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3" y="2491409"/>
            <a:ext cx="12141827" cy="336068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238C-E5A3-6D49-AEE4-0A8F30C5D4F4}" type="datetime1">
              <a:rPr lang="en-US" smtClean="0"/>
              <a:t>12/9/17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3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0"/>
            <a:ext cx="10515600" cy="1325563"/>
          </a:xfrm>
        </p:spPr>
        <p:txBody>
          <a:bodyPr/>
          <a:lstStyle/>
          <a:p>
            <a:r>
              <a:rPr lang="en-US" dirty="0" smtClean="0"/>
              <a:t>Project Organization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39" y="1124108"/>
            <a:ext cx="7709691" cy="57338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564-8D8D-2F4A-BC9B-2B0D5DBC521E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9411"/>
            <a:ext cx="10515600" cy="1325563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364974"/>
            <a:ext cx="10515600" cy="50225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MVTX proposal document updated </a:t>
            </a:r>
          </a:p>
          <a:p>
            <a:pPr lvl="1"/>
            <a:r>
              <a:rPr lang="en-US" dirty="0" smtClean="0"/>
              <a:t>Addressed recommendations from last Director’s Review</a:t>
            </a:r>
          </a:p>
          <a:p>
            <a:pPr lvl="1"/>
            <a:r>
              <a:rPr lang="en-US" dirty="0" smtClean="0"/>
              <a:t>Expanded science </a:t>
            </a:r>
          </a:p>
          <a:p>
            <a:pPr lvl="1"/>
            <a:r>
              <a:rPr lang="en-US" dirty="0" smtClean="0"/>
              <a:t>Updated cost and schedule  </a:t>
            </a:r>
          </a:p>
          <a:p>
            <a:pPr lvl="1"/>
            <a:r>
              <a:rPr lang="en-US" dirty="0" smtClean="0"/>
              <a:t>To be submitted to DOE in Jan 2018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Excellent progress in R&amp;D</a:t>
            </a:r>
          </a:p>
          <a:p>
            <a:pPr lvl="1"/>
            <a:r>
              <a:rPr lang="en-US" dirty="0" smtClean="0"/>
              <a:t>Readout and controls proof-of-principle demonstrated </a:t>
            </a:r>
          </a:p>
          <a:p>
            <a:pPr lvl="1"/>
            <a:r>
              <a:rPr lang="en-US" dirty="0" smtClean="0"/>
              <a:t>Conceptual mechanical system design developed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MVTX+INTT+TPC mechanical integration in progress </a:t>
            </a:r>
          </a:p>
          <a:p>
            <a:pPr lvl="1"/>
            <a:r>
              <a:rPr lang="en-US" dirty="0" smtClean="0"/>
              <a:t>sPHENIX wide coordination needed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Ready for sPHENIX Day-1 Physics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45C-A883-054A-98D3-E2796119204E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3237-D3E3-074A-BB38-1D70457A5FB1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3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98" y="40067"/>
            <a:ext cx="11887200" cy="707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LDRD </a:t>
            </a:r>
            <a:r>
              <a:rPr lang="mr-IN" sz="3200" dirty="0" smtClean="0"/>
              <a:t>–</a:t>
            </a:r>
            <a:r>
              <a:rPr lang="en-US" sz="3200" dirty="0" smtClean="0"/>
              <a:t> MVTX/sPHENIX Key Tasks/Milestones</a:t>
            </a:r>
            <a:endParaRPr lang="en-US" sz="3200" dirty="0"/>
          </a:p>
        </p:txBody>
      </p: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B6E-8267-3346-B41E-EBE8D882C3B7}" type="datetime1">
              <a:rPr lang="en-US" smtClean="0"/>
              <a:t>12/9/17</a:t>
            </a:fld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8200" y="701750"/>
            <a:ext cx="10515599" cy="6021557"/>
            <a:chOff x="2832029" y="2120684"/>
            <a:chExt cx="6208427" cy="364164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3628093" y="2929526"/>
              <a:ext cx="1312540" cy="24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28736" y="2678234"/>
              <a:ext cx="2129997" cy="55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RU/KC705)/FELIX1.5 </a:t>
              </a:r>
              <a:r>
                <a:rPr lang="en-US" dirty="0"/>
                <a:t>Integration </a:t>
              </a:r>
            </a:p>
            <a:p>
              <a:endParaRPr lang="en-US" dirty="0"/>
            </a:p>
            <a:p>
              <a:r>
                <a:rPr lang="en-US" dirty="0"/>
                <a:t>40MHz,  7/17-12/17</a:t>
              </a:r>
            </a:p>
          </p:txBody>
        </p:sp>
        <p:sp>
          <p:nvSpPr>
            <p:cNvPr id="22" name="6-Point Star 21"/>
            <p:cNvSpPr/>
            <p:nvPr/>
          </p:nvSpPr>
          <p:spPr>
            <a:xfrm>
              <a:off x="4894313" y="2883815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93735" y="3186288"/>
              <a:ext cx="1925182" cy="558400"/>
              <a:chOff x="2435645" y="2877650"/>
              <a:chExt cx="2566910" cy="7445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546669" y="2877650"/>
                <a:ext cx="2455886" cy="74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RUv1.x/FELIX2.0, 10MHz,</a:t>
                </a:r>
              </a:p>
              <a:p>
                <a:r>
                  <a:rPr lang="en-US" dirty="0"/>
                  <a:t>    </a:t>
                </a:r>
              </a:p>
              <a:p>
                <a:r>
                  <a:rPr lang="en-US" dirty="0" smtClean="0"/>
                  <a:t>11/17 </a:t>
                </a:r>
                <a:r>
                  <a:rPr lang="mr-IN" dirty="0"/>
                  <a:t>–</a:t>
                </a:r>
                <a:r>
                  <a:rPr lang="en-US" dirty="0"/>
                  <a:t> 6/18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435645" y="3121397"/>
                <a:ext cx="1772043" cy="108084"/>
                <a:chOff x="2435645" y="3121397"/>
                <a:chExt cx="2142390" cy="108084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6-Point Star 2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24" name="6-Point Star 23"/>
            <p:cNvSpPr/>
            <p:nvPr/>
          </p:nvSpPr>
          <p:spPr>
            <a:xfrm>
              <a:off x="5997650" y="3519232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77816" y="3452234"/>
              <a:ext cx="1522783" cy="204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MVTX Design Review 7/2018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871980" y="3680893"/>
              <a:ext cx="1565685" cy="502560"/>
              <a:chOff x="4442954" y="3954696"/>
              <a:chExt cx="1820646" cy="67007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442954" y="4160899"/>
                <a:ext cx="1335861" cy="108084"/>
                <a:chOff x="2435645" y="3121397"/>
                <a:chExt cx="2142390" cy="10808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6-Point Star 2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4448469" y="3954696"/>
                <a:ext cx="1815131" cy="670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System test, cosmic &amp; source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6/18 - 1/19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832029" y="3198298"/>
              <a:ext cx="56297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</a:rPr>
                <a:t>LDRD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66328" y="4582669"/>
              <a:ext cx="155844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MVTX: 2018 </a:t>
              </a:r>
              <a:r>
                <a:rPr lang="mr-IN" sz="1350" dirty="0">
                  <a:solidFill>
                    <a:srgbClr val="FF0000"/>
                  </a:solidFill>
                </a:rPr>
                <a:t>–</a:t>
              </a:r>
              <a:r>
                <a:rPr lang="en-US" sz="1350" dirty="0">
                  <a:solidFill>
                    <a:srgbClr val="FF0000"/>
                  </a:solidFill>
                </a:rPr>
                <a:t> </a:t>
              </a:r>
              <a:r>
                <a:rPr lang="en-US" sz="1350" dirty="0" smtClean="0">
                  <a:solidFill>
                    <a:srgbClr val="FF0000"/>
                  </a:solidFill>
                </a:rPr>
                <a:t>2023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38832" y="4876249"/>
              <a:ext cx="2187969" cy="502560"/>
              <a:chOff x="4495775" y="5447447"/>
              <a:chExt cx="2917291" cy="67007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95775" y="5632743"/>
                <a:ext cx="2142390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6-Point Star 3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555548" y="5447447"/>
                <a:ext cx="2857518" cy="670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Stave Production, procure FPGA, GBT etc.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8/18-4/19 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414006" y="2120684"/>
              <a:ext cx="5367339" cy="428420"/>
              <a:chOff x="996005" y="1786177"/>
              <a:chExt cx="7156452" cy="5712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96005" y="1786177"/>
                <a:ext cx="7156452" cy="571227"/>
                <a:chOff x="996005" y="1786177"/>
                <a:chExt cx="7156452" cy="571227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571464" y="1840950"/>
                  <a:ext cx="6886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7/17</a:t>
                  </a: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996005" y="2183594"/>
                  <a:ext cx="6872000" cy="173810"/>
                  <a:chOff x="996005" y="2183594"/>
                  <a:chExt cx="6872000" cy="17381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 flipV="1">
                    <a:off x="996005" y="2348705"/>
                    <a:ext cx="6872000" cy="86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2435645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624613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5084754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2357529" y="1819321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10/17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772351" y="1786177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10/18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346253" y="1828730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10/19</a:t>
                  </a:r>
                </a:p>
              </p:txBody>
            </p:sp>
          </p:grpSp>
          <p:cxnSp>
            <p:nvCxnSpPr>
              <p:cNvPr id="42" name="Straight Connector 41"/>
              <p:cNvCxnSpPr/>
              <p:nvPr/>
            </p:nvCxnSpPr>
            <p:spPr>
              <a:xfrm>
                <a:off x="3698133" y="2285196"/>
                <a:ext cx="0" cy="549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463931" y="225757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281454" y="227301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/>
            <p:nvPr/>
          </p:nvCxnSpPr>
          <p:spPr>
            <a:xfrm flipV="1">
              <a:off x="6037732" y="4759840"/>
              <a:ext cx="2602063" cy="48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7020776" y="5259767"/>
              <a:ext cx="1542159" cy="502560"/>
              <a:chOff x="5805032" y="5870022"/>
              <a:chExt cx="2056212" cy="67007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805032" y="6096978"/>
                <a:ext cx="1475426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8" name="Straight Arrow Connector 3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6-Point Star 3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5841623" y="5870022"/>
                <a:ext cx="2019621" cy="670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Electronics Production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1/19-8/19  </a:t>
                </a:r>
              </a:p>
            </p:txBody>
          </p:sp>
        </p:grpSp>
        <p:cxnSp>
          <p:nvCxnSpPr>
            <p:cNvPr id="54" name="Straight Arrow Connector 53"/>
            <p:cNvCxnSpPr>
              <a:stCxn id="24" idx="2"/>
            </p:cNvCxnSpPr>
            <p:nvPr/>
          </p:nvCxnSpPr>
          <p:spPr>
            <a:xfrm>
              <a:off x="6037732" y="3600295"/>
              <a:ext cx="1100" cy="1414928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91639" y="3916610"/>
              <a:ext cx="1100" cy="1523920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/>
            <p:nvPr/>
          </p:nvCxnSpPr>
          <p:spPr>
            <a:xfrm>
              <a:off x="5833901" y="3423019"/>
              <a:ext cx="152171" cy="1338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7032958" y="4063002"/>
              <a:ext cx="2007498" cy="651466"/>
              <a:chOff x="2528306" y="2902146"/>
              <a:chExt cx="2415707" cy="868621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546669" y="2902146"/>
                <a:ext cx="2397344" cy="868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Test Beam, tracking performance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analysis, </a:t>
                </a:r>
                <a:r>
                  <a:rPr lang="en-US" sz="1600" dirty="0" smtClean="0"/>
                  <a:t>NIM </a:t>
                </a:r>
                <a:r>
                  <a:rPr lang="en-US" sz="1600" dirty="0"/>
                  <a:t>paper etc.   </a:t>
                </a:r>
              </a:p>
              <a:p>
                <a:r>
                  <a:rPr lang="en-US" sz="1600" dirty="0"/>
                  <a:t>            1/19 </a:t>
                </a:r>
                <a:r>
                  <a:rPr lang="mr-IN" sz="1600" dirty="0"/>
                  <a:t>–</a:t>
                </a:r>
                <a:r>
                  <a:rPr lang="en-US" sz="1600" dirty="0"/>
                  <a:t> 9/19</a:t>
                </a: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528306" y="3121397"/>
                <a:ext cx="1683642" cy="108084"/>
                <a:chOff x="2547653" y="3121397"/>
                <a:chExt cx="2035508" cy="108084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 flipV="1">
                  <a:off x="2547653" y="3175439"/>
                  <a:ext cx="2035508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6-Point Star 66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72" name="TextBox 71"/>
            <p:cNvSpPr txBox="1"/>
            <p:nvPr/>
          </p:nvSpPr>
          <p:spPr>
            <a:xfrm>
              <a:off x="4741172" y="2548374"/>
              <a:ext cx="5958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Today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97270" y="5068002"/>
              <a:ext cx="689180" cy="223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BNL Director Review</a:t>
              </a:r>
            </a:p>
            <a:p>
              <a:r>
                <a:rPr lang="en-US" sz="900" b="1" dirty="0"/>
                <a:t>7/10-11,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0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A8DA8-7D42-47E5-A701-96284A1D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6" y="28668"/>
            <a:ext cx="10515600" cy="1325563"/>
          </a:xfrm>
        </p:spPr>
        <p:txBody>
          <a:bodyPr/>
          <a:lstStyle/>
          <a:p>
            <a:r>
              <a:rPr lang="en-US" dirty="0"/>
              <a:t>RC DAQ event Data Screen 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5FDEBB-6A1B-4577-B96B-2CE5D3C2C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60" y="1825625"/>
            <a:ext cx="335504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Rcdaq</a:t>
            </a:r>
            <a:r>
              <a:rPr lang="en-US" dirty="0"/>
              <a:t> receiving events from KC705 using </a:t>
            </a:r>
            <a:r>
              <a:rPr lang="en-US" dirty="0" err="1"/>
              <a:t>ddump</a:t>
            </a:r>
            <a:r>
              <a:rPr lang="en-US" dirty="0"/>
              <a:t> utility</a:t>
            </a:r>
          </a:p>
          <a:p>
            <a:r>
              <a:rPr lang="en-US" dirty="0"/>
              <a:t>ffff0044ffffc0ff4ea0</a:t>
            </a:r>
          </a:p>
          <a:p>
            <a:r>
              <a:rPr lang="en-US" dirty="0"/>
              <a:t>a0 - Chip Header</a:t>
            </a:r>
          </a:p>
          <a:p>
            <a:r>
              <a:rPr lang="en-US" dirty="0"/>
              <a:t>4e - bunch counter </a:t>
            </a:r>
          </a:p>
          <a:p>
            <a:r>
              <a:rPr lang="en-US" dirty="0" err="1"/>
              <a:t>ff</a:t>
            </a:r>
            <a:r>
              <a:rPr lang="en-US" dirty="0"/>
              <a:t> - IDLE</a:t>
            </a:r>
          </a:p>
          <a:p>
            <a:r>
              <a:rPr lang="en-US" dirty="0"/>
              <a:t>c0 - Region Header</a:t>
            </a:r>
          </a:p>
          <a:p>
            <a:r>
              <a:rPr lang="en-US" dirty="0"/>
              <a:t>40 00 - first Hit</a:t>
            </a:r>
          </a:p>
          <a:p>
            <a:r>
              <a:rPr lang="en-US" dirty="0"/>
              <a:t>Second screen shot showing end of one event (b0…, f000f000) and the beginning of another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8552ED-1A6E-4CC1-9868-937E3642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026" y="1354231"/>
            <a:ext cx="4620373" cy="5322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C14D9E-724A-4B88-B80C-CA5C3382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849" y="1354231"/>
            <a:ext cx="4635982" cy="53227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C398-74F2-3149-BE72-90766EE6DA49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0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101F34-DC27-495A-ABCC-0D772228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0F42E2-E8A1-4E59-8E2F-5D67DD9D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2219325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 smtClean="0"/>
              <a:t>Assume </a:t>
            </a:r>
            <a:r>
              <a:rPr lang="en-US" dirty="0"/>
              <a:t>10us window and cluster size 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DB55BED6-104E-4444-8FDB-F73BB307D0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4756" y="1566653"/>
          <a:ext cx="1697189" cy="53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6136">
                  <a:extLst>
                    <a:ext uri="{9D8B030D-6E8A-4147-A177-3AD203B41FA5}">
                      <a16:colId xmlns:a16="http://schemas.microsoft.com/office/drawing/2014/main" xmlns="" val="3343680855"/>
                    </a:ext>
                  </a:extLst>
                </a:gridCol>
                <a:gridCol w="991053">
                  <a:extLst>
                    <a:ext uri="{9D8B030D-6E8A-4147-A177-3AD203B41FA5}">
                      <a16:colId xmlns:a16="http://schemas.microsoft.com/office/drawing/2014/main" xmlns="" val="16960379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Collision Rate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3965946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Au </a:t>
                      </a:r>
                      <a:r>
                        <a:rPr lang="en-US" sz="1100" dirty="0" err="1">
                          <a:effectLst/>
                        </a:rPr>
                        <a:t>Au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200kHz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84107282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 </a:t>
                      </a:r>
                      <a:r>
                        <a:rPr lang="en-US" sz="1100" dirty="0" err="1">
                          <a:effectLst/>
                        </a:rPr>
                        <a:t>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10Mhz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4674479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9B2C340E-975D-4CD3-868E-D8F23AD72E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6757" y="2590590"/>
          <a:ext cx="8478043" cy="717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090">
                  <a:extLst>
                    <a:ext uri="{9D8B030D-6E8A-4147-A177-3AD203B41FA5}">
                      <a16:colId xmlns:a16="http://schemas.microsoft.com/office/drawing/2014/main" xmlns="" val="2336480165"/>
                    </a:ext>
                  </a:extLst>
                </a:gridCol>
                <a:gridCol w="3045003">
                  <a:extLst>
                    <a:ext uri="{9D8B030D-6E8A-4147-A177-3AD203B41FA5}">
                      <a16:colId xmlns:a16="http://schemas.microsoft.com/office/drawing/2014/main" xmlns="" val="2111650450"/>
                    </a:ext>
                  </a:extLst>
                </a:gridCol>
                <a:gridCol w="4044950">
                  <a:extLst>
                    <a:ext uri="{9D8B030D-6E8A-4147-A177-3AD203B41FA5}">
                      <a16:colId xmlns:a16="http://schemas.microsoft.com/office/drawing/2014/main" xmlns="" val="31463754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Au Au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 </a:t>
                      </a:r>
                      <a:r>
                        <a:rPr lang="en-US" sz="1100" dirty="0" err="1">
                          <a:effectLst/>
                        </a:rPr>
                        <a:t>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5426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# of collisions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 = 10us * 200kHz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100</a:t>
                      </a:r>
                      <a:r>
                        <a:rPr lang="en-US" sz="1100" dirty="0">
                          <a:effectLst/>
                        </a:rPr>
                        <a:t> = 10us * 10Mhz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5204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# of </a:t>
                      </a:r>
                      <a:r>
                        <a:rPr lang="en-US" sz="1100" dirty="0" smtClean="0">
                          <a:effectLst/>
                        </a:rPr>
                        <a:t>hits, hottest chip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270 </a:t>
                      </a:r>
                      <a:r>
                        <a:rPr lang="en-US" sz="1100" dirty="0" smtClean="0">
                          <a:effectLst/>
                        </a:rPr>
                        <a:t>= 3 </a:t>
                      </a:r>
                      <a:r>
                        <a:rPr lang="en-US" sz="1100" dirty="0">
                          <a:effectLst/>
                        </a:rPr>
                        <a:t>* </a:t>
                      </a:r>
                      <a:r>
                        <a:rPr lang="en-US" sz="1100" dirty="0" smtClean="0">
                          <a:effectLst/>
                        </a:rPr>
                        <a:t>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75 </a:t>
                      </a:r>
                      <a:r>
                        <a:rPr lang="en-US" sz="1100" dirty="0" smtClean="0">
                          <a:effectLst/>
                        </a:rPr>
                        <a:t>= 3 * 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9113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# of hits in a stave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1983 </a:t>
                      </a:r>
                      <a:r>
                        <a:rPr lang="en-US" sz="1100" dirty="0" smtClean="0">
                          <a:effectLst/>
                        </a:rPr>
                        <a:t>= 3 * 661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543 </a:t>
                      </a:r>
                      <a:r>
                        <a:rPr lang="en-US" sz="1100" dirty="0" smtClean="0">
                          <a:effectLst/>
                        </a:rPr>
                        <a:t>= 3</a:t>
                      </a:r>
                      <a:r>
                        <a:rPr lang="en-US" sz="1100" baseline="0" dirty="0" smtClean="0">
                          <a:effectLst/>
                        </a:rPr>
                        <a:t> * 181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963834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07" y="3503697"/>
            <a:ext cx="3961357" cy="313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412426"/>
            <a:ext cx="4052885" cy="322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FD13-9C9A-A045-827D-207DDE7AFBEA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308" y="-163286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BNL control envelope  drawing; Z location of the inner </a:t>
            </a:r>
            <a:r>
              <a:rPr lang="en-US" sz="2800" dirty="0" err="1"/>
              <a:t>hcal</a:t>
            </a:r>
            <a:r>
              <a:rPr lang="en-US" sz="2800" dirty="0"/>
              <a:t>  is at 2175,0mm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99" t="7411" r="6429"/>
          <a:stretch/>
        </p:blipFill>
        <p:spPr>
          <a:xfrm>
            <a:off x="2307771" y="1325563"/>
            <a:ext cx="7543800" cy="54894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8EA2-B79F-6E49-AF52-A59FA06B611E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075" y="257928"/>
            <a:ext cx="10515600" cy="990618"/>
          </a:xfrm>
        </p:spPr>
        <p:txBody>
          <a:bodyPr>
            <a:normAutofit/>
          </a:bodyPr>
          <a:lstStyle/>
          <a:p>
            <a:r>
              <a:rPr lang="en-US" dirty="0" smtClean="0"/>
              <a:t>4 Working Groups</a:t>
            </a:r>
            <a:endParaRPr lang="en-US" sz="31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48" y="1382404"/>
            <a:ext cx="6392720" cy="4973946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 smtClean="0"/>
              <a:t>Physics and Simulations</a:t>
            </a:r>
          </a:p>
          <a:p>
            <a:pPr lvl="1"/>
            <a:r>
              <a:rPr lang="en-US" dirty="0" smtClean="0"/>
              <a:t>HF-Jet TG,  </a:t>
            </a:r>
            <a:r>
              <a:rPr lang="en-US" dirty="0" err="1" smtClean="0">
                <a:solidFill>
                  <a:srgbClr val="FF0000"/>
                </a:solidFill>
              </a:rPr>
              <a:t>Jin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Xin, </a:t>
            </a:r>
            <a:r>
              <a:rPr lang="en-US" dirty="0" smtClean="0"/>
              <a:t>Tony, Chris, </a:t>
            </a:r>
            <a:r>
              <a:rPr lang="en-US" dirty="0" err="1" smtClean="0"/>
              <a:t>Sanghoon</a:t>
            </a:r>
            <a:r>
              <a:rPr lang="en-US" dirty="0" smtClean="0"/>
              <a:t>, </a:t>
            </a:r>
            <a:r>
              <a:rPr lang="en-US" dirty="0" err="1" smtClean="0"/>
              <a:t>Haiwang</a:t>
            </a:r>
            <a:r>
              <a:rPr lang="en-US" dirty="0" smtClean="0"/>
              <a:t>, Darren, </a:t>
            </a:r>
            <a:r>
              <a:rPr lang="en-US" dirty="0" err="1" smtClean="0"/>
              <a:t>Xiaolong</a:t>
            </a:r>
            <a:r>
              <a:rPr lang="en-US" dirty="0" smtClean="0"/>
              <a:t>, </a:t>
            </a:r>
            <a:r>
              <a:rPr lang="en-US" dirty="0" err="1" smtClean="0"/>
              <a:t>SukHyun</a:t>
            </a:r>
            <a:r>
              <a:rPr lang="en-US" dirty="0" smtClean="0"/>
              <a:t>, Cesar, Ming, Nu et al  </a:t>
            </a:r>
          </a:p>
          <a:p>
            <a:pPr lvl="1"/>
            <a:endParaRPr lang="en-US" dirty="0" smtClean="0"/>
          </a:p>
          <a:p>
            <a:r>
              <a:rPr lang="en-US" b="1" i="1" dirty="0" smtClean="0"/>
              <a:t>Staves, electronics &amp; power system 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Readout - </a:t>
            </a:r>
            <a:r>
              <a:rPr lang="en-US" dirty="0" smtClean="0">
                <a:solidFill>
                  <a:srgbClr val="FF0000"/>
                </a:solidFill>
              </a:rPr>
              <a:t>Mark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Sho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AlexT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Jo</a:t>
            </a:r>
            <a:r>
              <a:rPr lang="en-US" dirty="0" smtClean="0"/>
              <a:t>, Kun, Ming, Giacomo, Kai/BNL/ATLAS, </a:t>
            </a:r>
            <a:r>
              <a:rPr lang="en-US" dirty="0" err="1" smtClean="0"/>
              <a:t>Jin</a:t>
            </a:r>
            <a:r>
              <a:rPr lang="en-US" dirty="0" smtClean="0"/>
              <a:t>, Martin, </a:t>
            </a:r>
            <a:r>
              <a:rPr lang="en-US" dirty="0" err="1" smtClean="0"/>
              <a:t>JohnH</a:t>
            </a:r>
            <a:r>
              <a:rPr lang="en-US" dirty="0" smtClean="0"/>
              <a:t>, Eric  </a:t>
            </a:r>
            <a:r>
              <a:rPr lang="mr-IN" dirty="0" smtClean="0"/>
              <a:t>…</a:t>
            </a:r>
            <a:endParaRPr lang="en-US" dirty="0"/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Staves/Sensors-  </a:t>
            </a:r>
            <a:r>
              <a:rPr lang="en-US" dirty="0" smtClean="0">
                <a:solidFill>
                  <a:srgbClr val="FF0000"/>
                </a:solidFill>
              </a:rPr>
              <a:t>Cesar, Xuan</a:t>
            </a:r>
            <a:r>
              <a:rPr lang="en-US" dirty="0" smtClean="0"/>
              <a:t>, Maria, Ming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Mechanical system &amp; Integration</a:t>
            </a:r>
          </a:p>
          <a:p>
            <a:pPr lvl="1"/>
            <a:r>
              <a:rPr lang="en-US" dirty="0" smtClean="0"/>
              <a:t>Integration - </a:t>
            </a:r>
            <a:r>
              <a:rPr lang="en-US" dirty="0" smtClean="0">
                <a:solidFill>
                  <a:srgbClr val="FF0000"/>
                </a:solidFill>
              </a:rPr>
              <a:t>Bob, </a:t>
            </a:r>
            <a:r>
              <a:rPr lang="en-US" dirty="0" smtClean="0"/>
              <a:t>Grazyna, </a:t>
            </a:r>
            <a:r>
              <a:rPr lang="en-US" dirty="0" smtClean="0">
                <a:solidFill>
                  <a:srgbClr val="FF0000"/>
                </a:solidFill>
              </a:rPr>
              <a:t>Walt</a:t>
            </a:r>
            <a:r>
              <a:rPr lang="en-US" dirty="0" smtClean="0"/>
              <a:t>, Jim K., Giacomo, Chris O’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Carbon structures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Grazyna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i="1" dirty="0" smtClean="0"/>
              <a:t>Project Cost, Schedule, Risks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Dave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Maria, Ming, Bob, Grazyna</a:t>
            </a:r>
            <a:r>
              <a:rPr lang="en-US" dirty="0" smtClean="0"/>
              <a:t>, Giacomo, Jo, 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* Working group team leaders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13A7-7D26-CF43-8786-54A075DD28DE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3065-AD4D-3A4A-BD8B-D78A2477834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295" r="12555" b="1991"/>
          <a:stretch/>
        </p:blipFill>
        <p:spPr>
          <a:xfrm>
            <a:off x="6709211" y="879214"/>
            <a:ext cx="5431958" cy="571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729" y="509882"/>
            <a:ext cx="311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23 institutions, and </a:t>
            </a:r>
            <a:r>
              <a:rPr lang="en-US" dirty="0" smtClean="0">
                <a:solidFill>
                  <a:srgbClr val="FF0000"/>
                </a:solidFill>
              </a:rPr>
              <a:t>counting!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4" y="-25400"/>
            <a:ext cx="11796215" cy="1325563"/>
          </a:xfrm>
        </p:spPr>
        <p:txBody>
          <a:bodyPr/>
          <a:lstStyle/>
          <a:p>
            <a:r>
              <a:rPr lang="en-US" dirty="0" smtClean="0"/>
              <a:t>Adding the INTT to model of MVTX in sPHENIX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004" r="31250" b="30360"/>
          <a:stretch/>
        </p:blipFill>
        <p:spPr>
          <a:xfrm>
            <a:off x="1323556" y="1142999"/>
            <a:ext cx="8911154" cy="4455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138" y="5598576"/>
            <a:ext cx="1059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clear from this detail view the conical region of the MVTX detector barrel with the INTT that the MVTX  will need to translate in Z by at least another 50.0 mm in addition to the 180.0mm that is seen in this model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27E6-C03C-0342-82FE-E2BF97840901}" type="datetime1">
              <a:rPr lang="en-US" smtClean="0"/>
              <a:t>12/9/17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68" y="0"/>
            <a:ext cx="11768919" cy="1325563"/>
          </a:xfrm>
        </p:spPr>
        <p:txBody>
          <a:bodyPr>
            <a:normAutofit/>
          </a:bodyPr>
          <a:lstStyle/>
          <a:p>
            <a:r>
              <a:rPr lang="en-US" sz="2800" dirty="0"/>
              <a:t>Detail view of  MVTX, where the conical region has been translated by an additional 50.9 mm, along with the INTT and two concentric composite cylinders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t="17251" r="3690" b="14123"/>
          <a:stretch/>
        </p:blipFill>
        <p:spPr>
          <a:xfrm>
            <a:off x="135972" y="1325563"/>
            <a:ext cx="11910316" cy="55324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61FF-BC6E-904D-9EC2-A55A8341F300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33" y="-106364"/>
            <a:ext cx="11464119" cy="1325563"/>
          </a:xfrm>
        </p:spPr>
        <p:txBody>
          <a:bodyPr>
            <a:normAutofit/>
          </a:bodyPr>
          <a:lstStyle/>
          <a:p>
            <a:r>
              <a:rPr lang="en-US" sz="2800" dirty="0"/>
              <a:t>Cross-section view from CAD  model of MVTX, INTT, TPC, </a:t>
            </a:r>
            <a:r>
              <a:rPr lang="en-US" sz="2800" dirty="0" smtClean="0"/>
              <a:t>beam-pipe,</a:t>
            </a:r>
            <a:br>
              <a:rPr lang="en-US" sz="2800" dirty="0" smtClean="0"/>
            </a:br>
            <a:r>
              <a:rPr lang="en-US" sz="2800" dirty="0" smtClean="0"/>
              <a:t>plus </a:t>
            </a:r>
            <a:r>
              <a:rPr lang="en-US" sz="2800" dirty="0"/>
              <a:t>two composite conical shells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42" y="914400"/>
            <a:ext cx="9185563" cy="59435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14C39-4DF5-2042-B930-5B731ED2EC3F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1"/>
            <a:ext cx="11489635" cy="1325563"/>
          </a:xfrm>
        </p:spPr>
        <p:txBody>
          <a:bodyPr>
            <a:normAutofit/>
          </a:bodyPr>
          <a:lstStyle/>
          <a:p>
            <a:r>
              <a:rPr lang="en-US" sz="2800" dirty="0"/>
              <a:t>Gap between conical shell of  MVTX and inner layer of INTT is 11.58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87" y="1005485"/>
            <a:ext cx="8323965" cy="537671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62C-CAAB-724E-9187-4C8D3C55E86C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16725" y="3870251"/>
            <a:ext cx="1943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Dist</a:t>
            </a:r>
            <a:r>
              <a:rPr lang="en-US" dirty="0" smtClean="0">
                <a:solidFill>
                  <a:srgbClr val="FF0000"/>
                </a:solidFill>
              </a:rPr>
              <a:t>= R61.58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R50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= 11.58mm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399182" y="4051005"/>
            <a:ext cx="669850" cy="46557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45103" y="4546225"/>
            <a:ext cx="669850" cy="46557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0" y="1"/>
            <a:ext cx="1057523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56.0 mm gap  between INTT and inner radius  of TPC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53" y="1179790"/>
            <a:ext cx="8079415" cy="518111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75FA-3CA2-6944-9E8F-055FA6D51942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3376" y="132556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Gap= R200-R143.5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= 56mm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892109" y="1453817"/>
            <a:ext cx="669850" cy="46557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61075" y="1841191"/>
            <a:ext cx="669850" cy="46557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651EAAB-5D0D-473B-859D-C18D8179491F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3700" y="0"/>
            <a:ext cx="9080500" cy="1143000"/>
          </a:xfrm>
        </p:spPr>
        <p:txBody>
          <a:bodyPr/>
          <a:lstStyle/>
          <a:p>
            <a:r>
              <a:rPr lang="en-US" sz="2800" dirty="0"/>
              <a:t>Earlier model for the INTT, chevron configuration, inner layer half ladders in width;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44" y="990600"/>
            <a:ext cx="7010400" cy="542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9200" y="1905001"/>
            <a:ext cx="1638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ladders:</a:t>
            </a:r>
          </a:p>
          <a:p>
            <a:r>
              <a:rPr lang="en-US" dirty="0"/>
              <a:t>Layer 0 – 38 half ladders,</a:t>
            </a:r>
          </a:p>
          <a:p>
            <a:r>
              <a:rPr lang="en-US" dirty="0"/>
              <a:t>Layer 1 – 26</a:t>
            </a:r>
          </a:p>
          <a:p>
            <a:r>
              <a:rPr lang="en-US" dirty="0"/>
              <a:t>Layer 2 – 34</a:t>
            </a:r>
          </a:p>
          <a:p>
            <a:r>
              <a:rPr lang="en-US" dirty="0"/>
              <a:t>Layer 3 - 42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3E74E-B666-5947-907D-6D605729B218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879" y="-102960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Offset from OD of </a:t>
            </a:r>
            <a:r>
              <a:rPr lang="en-US" sz="2800" dirty="0" err="1"/>
              <a:t>beampipe</a:t>
            </a:r>
            <a:r>
              <a:rPr lang="en-US" sz="2800" dirty="0"/>
              <a:t> and innermost component of the MVTX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709" y="1077686"/>
            <a:ext cx="8229041" cy="531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1" y="2808515"/>
            <a:ext cx="141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gap 2.025 mm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7081-D333-3F4D-A28E-10F1815CF6F8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1385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Offset needed to install split MVTX into run location around </a:t>
            </a:r>
            <a:r>
              <a:rPr lang="en-US" sz="2800" dirty="0" err="1"/>
              <a:t>beampipe</a:t>
            </a:r>
            <a:r>
              <a:rPr lang="en-US" sz="2800" dirty="0"/>
              <a:t>, passing over 2.75 in </a:t>
            </a:r>
            <a:r>
              <a:rPr lang="en-US" sz="2800" dirty="0" err="1"/>
              <a:t>conflat</a:t>
            </a:r>
            <a:r>
              <a:rPr lang="en-US" sz="2800" dirty="0"/>
              <a:t> flange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85" y="1325564"/>
            <a:ext cx="8058150" cy="5205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13420" y="2316480"/>
            <a:ext cx="723900" cy="281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44840" y="2281794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37.6mm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A1F4-36DA-9C44-86DB-29BF573BCE5B}" type="datetime1">
              <a:rPr lang="en-US" smtClean="0"/>
              <a:t>12/9/17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079" y="-207260"/>
            <a:ext cx="7886700" cy="1325563"/>
          </a:xfrm>
        </p:spPr>
        <p:txBody>
          <a:bodyPr/>
          <a:lstStyle/>
          <a:p>
            <a:r>
              <a:rPr lang="en-US" dirty="0" smtClean="0"/>
              <a:t>INTT stave design  with HDI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22" y="1118304"/>
            <a:ext cx="8139660" cy="52933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8446-95DA-DD45-BFD6-412E7A5FF54E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92074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Latest configuration of ladders in the INTT, 4 layers where  each is  made from two layers for </a:t>
            </a:r>
            <a:r>
              <a:rPr lang="en-US" sz="2800" dirty="0" err="1"/>
              <a:t>hermeticity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1" y="967999"/>
            <a:ext cx="8382001" cy="541420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8E47-7B46-A447-8F53-086C1600E37B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3" y="0"/>
            <a:ext cx="10515600" cy="941991"/>
          </a:xfrm>
        </p:spPr>
        <p:txBody>
          <a:bodyPr/>
          <a:lstStyle/>
          <a:p>
            <a:r>
              <a:rPr lang="en-US" dirty="0" smtClean="0"/>
              <a:t>Very productive workfest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4" b="13900"/>
          <a:stretch/>
        </p:blipFill>
        <p:spPr>
          <a:xfrm>
            <a:off x="259307" y="941991"/>
            <a:ext cx="5959525" cy="2442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0"/>
          <a:stretch/>
        </p:blipFill>
        <p:spPr>
          <a:xfrm>
            <a:off x="6784078" y="932596"/>
            <a:ext cx="4233840" cy="2452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65" y="3683198"/>
            <a:ext cx="3866857" cy="2900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8" y="3664587"/>
            <a:ext cx="3903259" cy="2927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04" y="3664587"/>
            <a:ext cx="3866856" cy="290014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2634-6065-DC4B-B4EB-BAAE8226A8C3}" type="datetime1">
              <a:rPr lang="en-US" smtClean="0"/>
              <a:t>12/9/17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18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50" y="1"/>
            <a:ext cx="8229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New INTT model with HDI extensions;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1156148"/>
            <a:ext cx="7696200" cy="495686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1272-72F1-AA40-8D3A-AFD909DDDCA6}" type="datetime1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59710"/>
          </a:xfrm>
        </p:spPr>
        <p:txBody>
          <a:bodyPr>
            <a:normAutofit/>
          </a:bodyPr>
          <a:lstStyle/>
          <a:p>
            <a:r>
              <a:rPr lang="en-US" dirty="0" smtClean="0"/>
              <a:t>Some High Level Summary of Specs and Deliverables for MVTX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 be added to the proposal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A666-124C-E146-8691-376D3E7C1AFB}" type="datetime1">
              <a:rPr lang="en-US" smtClean="0"/>
              <a:t>12/9/17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HFT Parameters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1505"/>
            <a:ext cx="12192000" cy="3094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6330" y="4250353"/>
            <a:ext cx="257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 15kHz readout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0057" y="2915146"/>
            <a:ext cx="443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sPHENIX:&lt;50 um, w/ 2-layer hits </a:t>
            </a:r>
            <a:r>
              <a:rPr lang="en-US" dirty="0" err="1" smtClean="0">
                <a:solidFill>
                  <a:srgbClr val="FF0000"/>
                </a:solidFill>
              </a:rPr>
              <a:t>requriement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2660" y="3641287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&gt;60%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D0DE-3FAC-E54F-8151-7129187337BA}" type="datetime1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46" y="0"/>
            <a:ext cx="106755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8235" y="968188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&lt;0.5%X0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8235" y="278802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&lt;20uS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6071" y="4128247"/>
            <a:ext cx="7396687" cy="67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4670" y="5281101"/>
            <a:ext cx="432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&lt;5% additional dead time @15kHz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8130" y="5974971"/>
            <a:ext cx="7396687" cy="67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73570" y="2247472"/>
            <a:ext cx="395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internal alignment MVTX/INTT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6573" y="4433044"/>
            <a:ext cx="477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use ALICE QA? 90%??-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80% seems OK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A6F8-7FA4-B14F-A6EF-A8E87734CC97}" type="datetime1">
              <a:rPr lang="en-US" smtClean="0"/>
              <a:t>12/9/17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53" y="-1"/>
            <a:ext cx="9249941" cy="6861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7694" y="1603357"/>
            <a:ext cx="487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mechanical interface structure and tools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to sPHENIX Global Rail System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0746" y="3059668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3-Layer MVTX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3007" y="3627113"/>
            <a:ext cx="41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6 </a:t>
            </a:r>
            <a:r>
              <a:rPr lang="en-US" smtClean="0">
                <a:solidFill>
                  <a:srgbClr val="FF0000"/>
                </a:solidFill>
              </a:rPr>
              <a:t>DAQ PC, hosting 6 FELIX </a:t>
            </a:r>
            <a:r>
              <a:rPr lang="en-US" dirty="0" smtClean="0">
                <a:solidFill>
                  <a:srgbClr val="FF0000"/>
                </a:solidFill>
              </a:rPr>
              <a:t>boards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2134" y="4491318"/>
            <a:ext cx="394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3-Layer MVTX, two clam shells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3129" y="5355523"/>
            <a:ext cx="332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sPHENIX:48 + (28 + 8 spares) = 84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10514-6589-724D-B24E-761DB0C0F17D}" type="datetime1">
              <a:rPr lang="en-US" smtClean="0"/>
              <a:t>12/9/17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597150"/>
            <a:ext cx="11899900" cy="1663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8F777-F9D8-DD46-BD49-82E4917851A9}" type="datetime1">
              <a:rPr lang="en-US" smtClean="0"/>
              <a:t>12/9/17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2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Full Proposal in Progress 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- all key elements discussed and updated/to be updated soon  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562" b="9254"/>
          <a:stretch/>
        </p:blipFill>
        <p:spPr>
          <a:xfrm>
            <a:off x="387671" y="996286"/>
            <a:ext cx="5302460" cy="5704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174" b="28159"/>
          <a:stretch/>
        </p:blipFill>
        <p:spPr>
          <a:xfrm>
            <a:off x="6099717" y="1325563"/>
            <a:ext cx="530246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5057" y="5528231"/>
            <a:ext cx="608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63 pages now </a:t>
            </a:r>
            <a:r>
              <a:rPr lang="mr-IN" dirty="0" smtClean="0"/>
              <a:t>…</a:t>
            </a:r>
            <a:r>
              <a:rPr lang="en-US" dirty="0" smtClean="0"/>
              <a:t> will be updated through out next a few weeks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B130-2A70-794C-98A5-F35AEB112C14}" type="datetime1">
              <a:rPr lang="en-US" smtClean="0"/>
              <a:t>12/9/17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9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69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 for the Proposal Submission </a:t>
            </a:r>
            <a:r>
              <a:rPr lang="mr-IN" dirty="0" smtClean="0"/>
              <a:t>–</a:t>
            </a:r>
            <a:r>
              <a:rPr lang="en-US" dirty="0" smtClean="0"/>
              <a:t> Draft Timeline</a:t>
            </a:r>
            <a:br>
              <a:rPr lang="en-US" dirty="0" smtClean="0"/>
            </a:br>
            <a:r>
              <a:rPr lang="en-US" sz="2400" dirty="0" smtClean="0"/>
              <a:t> on-going discussion with ALD about the submission date and process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27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Draft ready for sPHENIX collaboration comments: </a:t>
            </a:r>
          </a:p>
          <a:p>
            <a:pPr lvl="1"/>
            <a:r>
              <a:rPr lang="en-US" dirty="0" smtClean="0"/>
              <a:t>Jan 3(Wed)-10(Wed), 2018, one week </a:t>
            </a:r>
          </a:p>
          <a:p>
            <a:pPr lvl="1"/>
            <a:r>
              <a:rPr lang="en-US" dirty="0" smtClean="0"/>
              <a:t>Update document </a:t>
            </a:r>
            <a:r>
              <a:rPr lang="mr-IN" dirty="0" smtClean="0"/>
              <a:t>–</a:t>
            </a:r>
            <a:r>
              <a:rPr lang="en-US" dirty="0" smtClean="0"/>
              <a:t> 1/11(</a:t>
            </a:r>
            <a:r>
              <a:rPr lang="en-US" dirty="0" err="1" smtClean="0"/>
              <a:t>Thur</a:t>
            </a:r>
            <a:r>
              <a:rPr lang="en-US" dirty="0" smtClean="0"/>
              <a:t>)-15(Mon), 2018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 ALD review and feedback</a:t>
            </a:r>
          </a:p>
          <a:p>
            <a:pPr lvl="1"/>
            <a:r>
              <a:rPr lang="en-US" dirty="0" smtClean="0"/>
              <a:t>Jan 15(Mon)-22(Mon), 2018</a:t>
            </a:r>
          </a:p>
          <a:p>
            <a:pPr lvl="1"/>
            <a:endParaRPr lang="en-US" dirty="0"/>
          </a:p>
          <a:p>
            <a:r>
              <a:rPr lang="en-US" dirty="0" smtClean="0"/>
              <a:t>Ready for DOE submission </a:t>
            </a:r>
          </a:p>
          <a:p>
            <a:pPr lvl="1"/>
            <a:r>
              <a:rPr lang="en-US" dirty="0" smtClean="0"/>
              <a:t>Jan 22(Mon)-29(Mon), 2018, final editing, one week </a:t>
            </a:r>
          </a:p>
          <a:p>
            <a:pPr lvl="1"/>
            <a:r>
              <a:rPr lang="en-US" dirty="0" smtClean="0"/>
              <a:t>Jan 29(Mon), 2018, ready for submission </a:t>
            </a:r>
          </a:p>
          <a:p>
            <a:pPr lvl="1"/>
            <a:endParaRPr lang="en-US" dirty="0"/>
          </a:p>
          <a:p>
            <a:r>
              <a:rPr lang="en-US" dirty="0" smtClean="0"/>
              <a:t>To be submitted before Feb 2018 DOE budget meetings</a:t>
            </a:r>
          </a:p>
          <a:p>
            <a:pPr lvl="1"/>
            <a:r>
              <a:rPr lang="en-US" dirty="0" smtClean="0"/>
              <a:t>2/22/2018 for LANL NP, similar timeframe for BNL and LBNL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CE52-7F04-2449-99AB-4F9F14C930F5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MVTX Project Status and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Expanded science </a:t>
            </a:r>
          </a:p>
          <a:p>
            <a:r>
              <a:rPr lang="en-US" dirty="0" smtClean="0"/>
              <a:t>Sensor &amp; readout system</a:t>
            </a:r>
          </a:p>
          <a:p>
            <a:r>
              <a:rPr lang="en-US" dirty="0" smtClean="0"/>
              <a:t>Mechanical system</a:t>
            </a:r>
          </a:p>
          <a:p>
            <a:r>
              <a:rPr lang="en-US" dirty="0" smtClean="0"/>
              <a:t>Budget &amp; Schedule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279B-0487-304A-9395-45A488E295E7}" type="datetime1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182135"/>
            <a:ext cx="10515600" cy="1325563"/>
          </a:xfrm>
        </p:spPr>
        <p:txBody>
          <a:bodyPr/>
          <a:lstStyle/>
          <a:p>
            <a:r>
              <a:rPr lang="en-US" dirty="0" smtClean="0"/>
              <a:t>Money Plots Updated: R_AA and V_2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59" y="1507698"/>
            <a:ext cx="5577695" cy="2624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247" y="1507698"/>
            <a:ext cx="5703738" cy="2624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84" y="4187085"/>
            <a:ext cx="2368986" cy="2295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49469" y="327546"/>
            <a:ext cx="100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Xin’s talk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824" y="4187085"/>
            <a:ext cx="3439289" cy="2350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7821" y="1284371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B-meson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71749" y="1284371"/>
            <a:ext cx="64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B-Jet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028168" y="1166191"/>
            <a:ext cx="64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B-Jet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59127" y="1174388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B-meson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60420" y="5662537"/>
            <a:ext cx="435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</a:t>
            </a:r>
            <a:r>
              <a:rPr lang="en-US" smtClean="0"/>
              <a:t>be updated </a:t>
            </a:r>
            <a:r>
              <a:rPr lang="en-US" dirty="0" smtClean="0"/>
              <a:t>with more </a:t>
            </a:r>
            <a:r>
              <a:rPr lang="en-US" smtClean="0"/>
              <a:t>model calculations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73E-418A-A64A-BE2C-F152322912CE}" type="datetime1">
              <a:rPr lang="en-US" smtClean="0"/>
              <a:t>12/9/17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Overview @sPHENIX Collaboration Mtg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54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2569</Words>
  <Application>Microsoft Macintosh PowerPoint</Application>
  <PresentationFormat>Widescreen</PresentationFormat>
  <Paragraphs>591</Paragraphs>
  <Slides>55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Calibri</vt:lpstr>
      <vt:lpstr>Calibri Light</vt:lpstr>
      <vt:lpstr>Mangal</vt:lpstr>
      <vt:lpstr>Symbol</vt:lpstr>
      <vt:lpstr>Times New Roman</vt:lpstr>
      <vt:lpstr>Wingdings</vt:lpstr>
      <vt:lpstr>Yu Gothic</vt:lpstr>
      <vt:lpstr>Yu Gothic Light</vt:lpstr>
      <vt:lpstr>Arial</vt:lpstr>
      <vt:lpstr>Office Theme</vt:lpstr>
      <vt:lpstr>MVTX Status &amp; Plan</vt:lpstr>
      <vt:lpstr>Outline</vt:lpstr>
      <vt:lpstr>MVTX &amp; HF-Jet Workfest @Santa Fe,12/5-7, 2018</vt:lpstr>
      <vt:lpstr>4 Working Groups</vt:lpstr>
      <vt:lpstr>Very productive workfest</vt:lpstr>
      <vt:lpstr>MVTX Full Proposal in Progress  - all key elements discussed and updated/to be updated soon  </vt:lpstr>
      <vt:lpstr>Plan for the Proposal Submission – Draft Timeline  on-going discussion with ALD about the submission date and process </vt:lpstr>
      <vt:lpstr>MVTX Project Status and Highlights</vt:lpstr>
      <vt:lpstr>Money Plots Updated: R_AA and V_2 </vt:lpstr>
      <vt:lpstr>More Theoretical Inputs (I): B-meson v2 </vt:lpstr>
      <vt:lpstr>More Theoretical Inputs (II): B-meson R_AA </vt:lpstr>
      <vt:lpstr>More Theoretical Inputs (III): HF-Jet Substructure</vt:lpstr>
      <vt:lpstr>Simulation Updated</vt:lpstr>
      <vt:lpstr>Updated p+p and Au+Au b-jet Projections</vt:lpstr>
      <vt:lpstr>MVTX Readout and Control R&amp;D</vt:lpstr>
      <vt:lpstr>Excellent Progress in LANL LDRD </vt:lpstr>
      <vt:lpstr>Single ALPIDE Chip Scan – Active Channel Fraction</vt:lpstr>
      <vt:lpstr>Hit Pixel Cluster Distribution from Source Test (Sr90)</vt:lpstr>
      <vt:lpstr>ALPIDE Readout Optimization and Trigger Latency Study</vt:lpstr>
      <vt:lpstr>Trigger Latency Scan</vt:lpstr>
      <vt:lpstr>First Full Chain Readout: Success! </vt:lpstr>
      <vt:lpstr>Parallel Effort at UT-Austin – Shared R&amp;D</vt:lpstr>
      <vt:lpstr>Mechanical Integration </vt:lpstr>
      <vt:lpstr>PowerPoint Presentation</vt:lpstr>
      <vt:lpstr>PowerPoint Presentation</vt:lpstr>
      <vt:lpstr>PowerPoint Presentation</vt:lpstr>
      <vt:lpstr>Model of MVTX with INTT inside TPC with the addition  of  two concentric composite cylinders; </vt:lpstr>
      <vt:lpstr>ALICE Inner Tracker Rail Support</vt:lpstr>
      <vt:lpstr>INTT Readouts from both North and South</vt:lpstr>
      <vt:lpstr>MVTX Schedule and new sPHENIX baseline Plan</vt:lpstr>
      <vt:lpstr>Cost and Schedule</vt:lpstr>
      <vt:lpstr>Major Cost Items</vt:lpstr>
      <vt:lpstr>Project Organization </vt:lpstr>
      <vt:lpstr>Summary </vt:lpstr>
      <vt:lpstr>Backup slides </vt:lpstr>
      <vt:lpstr>LDRD – MVTX/sPHENIX Key Tasks/Milestones</vt:lpstr>
      <vt:lpstr>RC DAQ event Data Screen Shot</vt:lpstr>
      <vt:lpstr>Calculations</vt:lpstr>
      <vt:lpstr>BNL control envelope  drawing; Z location of the inner hcal  is at 2175,0mm</vt:lpstr>
      <vt:lpstr>Adding the INTT to model of MVTX in sPHENIX</vt:lpstr>
      <vt:lpstr>Detail view of  MVTX, where the conical region has been translated by an additional 50.9 mm, along with the INTT and two concentric composite cylinders</vt:lpstr>
      <vt:lpstr>Cross-section view from CAD  model of MVTX, INTT, TPC, beam-pipe, plus two composite conical shells</vt:lpstr>
      <vt:lpstr>Gap between conical shell of  MVTX and inner layer of INTT is 11.58 mm</vt:lpstr>
      <vt:lpstr>56.0 mm gap  between INTT and inner radius  of TPC</vt:lpstr>
      <vt:lpstr>Earlier model for the INTT, chevron configuration, inner layer half ladders in width;</vt:lpstr>
      <vt:lpstr>Offset from OD of beampipe and innermost component of the MVTX</vt:lpstr>
      <vt:lpstr>Offset needed to install split MVTX into run location around beampipe, passing over 2.75 in conflat flange</vt:lpstr>
      <vt:lpstr>INTT stave design  with HDI</vt:lpstr>
      <vt:lpstr>Latest configuration of ladders in the INTT, 4 layers where  each is  made from two layers for hermeticity</vt:lpstr>
      <vt:lpstr>New INTT model with HDI extensions;</vt:lpstr>
      <vt:lpstr>Some High Level Summary of Specs and Deliverables for MVTX  to be added to the proposal  </vt:lpstr>
      <vt:lpstr>STAR HFT Parameters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&amp; Plan</dc:title>
  <dc:creator>Ming Liu</dc:creator>
  <cp:lastModifiedBy>Ming Liu</cp:lastModifiedBy>
  <cp:revision>213</cp:revision>
  <cp:lastPrinted>2017-12-09T18:35:53Z</cp:lastPrinted>
  <dcterms:created xsi:type="dcterms:W3CDTF">2017-12-07T18:01:11Z</dcterms:created>
  <dcterms:modified xsi:type="dcterms:W3CDTF">2017-12-09T21:49:50Z</dcterms:modified>
</cp:coreProperties>
</file>