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64" r:id="rId3"/>
    <p:sldId id="257" r:id="rId4"/>
    <p:sldId id="288" r:id="rId5"/>
    <p:sldId id="286" r:id="rId6"/>
    <p:sldId id="265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63" r:id="rId26"/>
    <p:sldId id="285" r:id="rId27"/>
    <p:sldId id="287" r:id="rId28"/>
    <p:sldId id="261" r:id="rId29"/>
    <p:sldId id="258" r:id="rId30"/>
    <p:sldId id="259" r:id="rId31"/>
    <p:sldId id="260" r:id="rId32"/>
    <p:sldId id="26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74"/>
    <p:restoredTop sz="94667"/>
  </p:normalViewPr>
  <p:slideViewPr>
    <p:cSldViewPr snapToGrid="0" snapToObjects="1">
      <p:cViewPr varScale="1">
        <p:scale>
          <a:sx n="94" d="100"/>
          <a:sy n="94" d="100"/>
        </p:scale>
        <p:origin x="22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BA498-03CE-884F-8F70-9A7DA443C9F5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8BD07-42E3-E840-8CBE-DFB585489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36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lIns="93324" tIns="46662" rIns="93324" bIns="46662"/>
          <a:lstStyle/>
          <a:p>
            <a:fld id="{B8A2578F-146B-4CFB-93E9-39182D97E2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79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8988-1534-D341-9F9C-0F4E788F404A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8988-1534-D341-9F9C-0F4E788F404A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2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8988-1534-D341-9F9C-0F4E788F404A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8988-1534-D341-9F9C-0F4E788F404A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42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8988-1534-D341-9F9C-0F4E788F404A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76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8988-1534-D341-9F9C-0F4E788F404A}" type="datetimeFigureOut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8988-1534-D341-9F9C-0F4E788F404A}" type="datetimeFigureOut">
              <a:rPr lang="en-US" smtClean="0"/>
              <a:t>12/7/17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329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8988-1534-D341-9F9C-0F4E788F404A}" type="datetimeFigureOut">
              <a:rPr lang="en-US" smtClean="0"/>
              <a:t>12/7/17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2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8988-1534-D341-9F9C-0F4E788F404A}" type="datetimeFigureOut">
              <a:rPr lang="en-US" smtClean="0"/>
              <a:t>12/7/17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79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8988-1534-D341-9F9C-0F4E788F404A}" type="datetimeFigureOut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86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28988-1534-D341-9F9C-0F4E788F404A}" type="datetimeFigureOut">
              <a:rPr lang="en-US" smtClean="0"/>
              <a:t>12/7/17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4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28988-1534-D341-9F9C-0F4E788F404A}" type="datetimeFigureOut">
              <a:rPr lang="en-US" smtClean="0"/>
              <a:t>12/7/17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61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MVTX Status &amp;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Ming Liu</a:t>
            </a:r>
          </a:p>
          <a:p>
            <a:r>
              <a:rPr lang="en-US" dirty="0" smtClean="0"/>
              <a:t>For the MVTX Group</a:t>
            </a:r>
          </a:p>
          <a:p>
            <a:r>
              <a:rPr lang="en-US" dirty="0" smtClean="0"/>
              <a:t>sPHENIX Collaboration Meeting, Santa Fe, NM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4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r="15803"/>
          <a:stretch/>
        </p:blipFill>
        <p:spPr bwMode="auto">
          <a:xfrm>
            <a:off x="2172586" y="445818"/>
            <a:ext cx="7127358" cy="548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02996" y="1977657"/>
            <a:ext cx="157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DETECTOR SECTION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50643" y="4976038"/>
            <a:ext cx="2392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SERVICES, SUPPORT</a:t>
            </a:r>
            <a:br>
              <a:rPr lang="en-US" dirty="0"/>
            </a:br>
            <a:r>
              <a:rPr lang="en-US" dirty="0"/>
              <a:t>SECTION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8546805" y="1127052"/>
            <a:ext cx="887819" cy="8506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7084828" y="3955313"/>
            <a:ext cx="914400" cy="1020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73256" y="603604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ALICE HALF-BARREL ASSY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29544" y="337458"/>
            <a:ext cx="5021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Service barrel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13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879" y="-102960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Offset from OD of </a:t>
            </a:r>
            <a:r>
              <a:rPr lang="en-US" sz="2800" dirty="0" err="1"/>
              <a:t>beampipe</a:t>
            </a:r>
            <a:r>
              <a:rPr lang="en-US" sz="2800" dirty="0"/>
              <a:t> and innermost component of the MVTX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709" y="1077686"/>
            <a:ext cx="8229041" cy="531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1" y="2808515"/>
            <a:ext cx="141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gap 2.025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74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1385" y="1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Offset needed to install split MVTX into run location around </a:t>
            </a:r>
            <a:r>
              <a:rPr lang="en-US" sz="2800" dirty="0" err="1"/>
              <a:t>beampipe</a:t>
            </a:r>
            <a:r>
              <a:rPr lang="en-US" sz="2800" dirty="0"/>
              <a:t>, passing over 2.75 in </a:t>
            </a:r>
            <a:r>
              <a:rPr lang="en-US" sz="2800" dirty="0" err="1"/>
              <a:t>conflat</a:t>
            </a:r>
            <a:r>
              <a:rPr lang="en-US" sz="2800" dirty="0"/>
              <a:t> flange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385" y="1325564"/>
            <a:ext cx="8058150" cy="52050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13420" y="2316480"/>
            <a:ext cx="723900" cy="281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44840" y="2281794"/>
            <a:ext cx="10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37.6mm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2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079" y="-207260"/>
            <a:ext cx="7886700" cy="1325563"/>
          </a:xfrm>
        </p:spPr>
        <p:txBody>
          <a:bodyPr/>
          <a:lstStyle/>
          <a:p>
            <a:r>
              <a:rPr lang="en-US" dirty="0" smtClean="0"/>
              <a:t>INTT stave design  with HDI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222" y="1118304"/>
            <a:ext cx="8139660" cy="529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9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-92074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Latest configuration of ladders in the INTT, 4 layers where  each is  made from two layers for </a:t>
            </a:r>
            <a:r>
              <a:rPr lang="en-US" sz="2800" dirty="0" err="1"/>
              <a:t>hermeticity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1" y="967999"/>
            <a:ext cx="8382001" cy="541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0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050" y="1"/>
            <a:ext cx="8229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New INTT model with HDI extensions;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1156148"/>
            <a:ext cx="7696200" cy="495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487" y="1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Gap between conical shell of  MVTX and inner layer of INTT is 11.58 mm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487" y="1005485"/>
            <a:ext cx="8323965" cy="53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7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753" y="1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56.0 mm gap  between INTT and inner radius  of TPC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753" y="1179790"/>
            <a:ext cx="8079415" cy="518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55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76003" y="-15916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sz="2800" dirty="0"/>
              <a:t>Readouts from both North and South</a:t>
            </a:r>
            <a:endParaRPr kumimoji="1" lang="ja-JP" altLang="en-US" sz="28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13" r="-13913"/>
          <a:stretch>
            <a:fillRect/>
          </a:stretch>
        </p:blipFill>
        <p:spPr>
          <a:xfrm>
            <a:off x="1981200" y="935630"/>
            <a:ext cx="8229600" cy="4525963"/>
          </a:xfrm>
        </p:spPr>
      </p:pic>
      <p:cxnSp>
        <p:nvCxnSpPr>
          <p:cNvPr id="9" name="直線矢印コネクタ 8"/>
          <p:cNvCxnSpPr/>
          <p:nvPr/>
        </p:nvCxnSpPr>
        <p:spPr>
          <a:xfrm>
            <a:off x="6147733" y="3181970"/>
            <a:ext cx="4022319" cy="10139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6147732" y="3181970"/>
            <a:ext cx="1369994" cy="19976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7230196" y="5092260"/>
            <a:ext cx="57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Symbol" charset="2"/>
                <a:cs typeface="Symbol" charset="2"/>
              </a:rPr>
              <a:t>h</a:t>
            </a:r>
            <a:r>
              <a:rPr kumimoji="1" lang="en-US" altLang="ja-JP" dirty="0"/>
              <a:t>=0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092940" y="4121795"/>
            <a:ext cx="57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latin typeface="Symbol" charset="2"/>
                <a:cs typeface="Symbol" charset="2"/>
              </a:rPr>
              <a:t>h</a:t>
            </a:r>
            <a:r>
              <a:rPr kumimoji="1" lang="en-US" altLang="ja-JP" dirty="0"/>
              <a:t>=1</a:t>
            </a:r>
            <a:endParaRPr kumimoji="1" lang="ja-JP" altLang="en-US" dirty="0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6870521" y="3536951"/>
            <a:ext cx="2200454" cy="65894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869791" y="4014464"/>
            <a:ext cx="86983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105 </a:t>
            </a:r>
            <a:r>
              <a:rPr kumimoji="1" lang="en-US" altLang="ja-JP" dirty="0"/>
              <a:t>cm</a:t>
            </a:r>
            <a:endParaRPr kumimoji="1" lang="ja-JP" altLang="en-US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96940">
            <a:off x="1981464" y="544239"/>
            <a:ext cx="1603028" cy="2074507"/>
          </a:xfrm>
          <a:prstGeom prst="rect">
            <a:avLst/>
          </a:prstGeom>
        </p:spPr>
      </p:pic>
      <p:cxnSp>
        <p:nvCxnSpPr>
          <p:cNvPr id="32" name="直線矢印コネクタ 31"/>
          <p:cNvCxnSpPr/>
          <p:nvPr/>
        </p:nvCxnSpPr>
        <p:spPr>
          <a:xfrm flipV="1">
            <a:off x="2070100" y="1958732"/>
            <a:ext cx="2016600" cy="47966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 rot="20798101">
            <a:off x="2856994" y="2088632"/>
            <a:ext cx="700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35cm</a:t>
            </a:r>
            <a:endParaRPr kumimoji="1" lang="ja-JP" altLang="en-US" dirty="0"/>
          </a:p>
        </p:txBody>
      </p:sp>
      <p:sp>
        <p:nvSpPr>
          <p:cNvPr id="35" name="スライド番号プレースホルダー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F106-9BB6-2047-8226-C025F717746D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31" name="右矢印 30"/>
          <p:cNvSpPr/>
          <p:nvPr/>
        </p:nvSpPr>
        <p:spPr>
          <a:xfrm rot="20520944" flipH="1">
            <a:off x="2887696" y="3868691"/>
            <a:ext cx="2997159" cy="16374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 rot="20499352">
            <a:off x="3867647" y="3409995"/>
            <a:ext cx="141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Bus Extender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26681" y="5493596"/>
            <a:ext cx="8332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The bus extender needs to run to ROC boards (reuse FVTX ROC) outside TPC.</a:t>
            </a:r>
          </a:p>
          <a:p>
            <a:r>
              <a:rPr lang="en-US" altLang="ja-JP" dirty="0"/>
              <a:t>Minimum length is 105cm – ladder length + distance to ROC board. 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9561721" y="1876423"/>
            <a:ext cx="0" cy="39687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図形グループ 36"/>
          <p:cNvGrpSpPr/>
          <p:nvPr/>
        </p:nvGrpSpPr>
        <p:grpSpPr>
          <a:xfrm>
            <a:off x="8091632" y="1286142"/>
            <a:ext cx="2292341" cy="2698816"/>
            <a:chOff x="2049237" y="1616194"/>
            <a:chExt cx="4698246" cy="5531333"/>
          </a:xfrm>
          <a:scene3d>
            <a:camera prst="isometricOffAxis1Left"/>
            <a:lightRig rig="threePt" dir="t"/>
          </a:scene3d>
        </p:grpSpPr>
        <p:grpSp>
          <p:nvGrpSpPr>
            <p:cNvPr id="38" name="図形グループ 37"/>
            <p:cNvGrpSpPr/>
            <p:nvPr/>
          </p:nvGrpSpPr>
          <p:grpSpPr>
            <a:xfrm>
              <a:off x="2049237" y="1616194"/>
              <a:ext cx="4698246" cy="4706356"/>
              <a:chOff x="2049237" y="1616194"/>
              <a:chExt cx="4698246" cy="4706356"/>
            </a:xfrm>
          </p:grpSpPr>
          <p:sp>
            <p:nvSpPr>
              <p:cNvPr id="40" name="円/楕円 39"/>
              <p:cNvSpPr/>
              <p:nvPr/>
            </p:nvSpPr>
            <p:spPr>
              <a:xfrm>
                <a:off x="2049237" y="1616194"/>
                <a:ext cx="4690156" cy="4690156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41" name="図形グループ 40"/>
              <p:cNvGrpSpPr/>
              <p:nvPr/>
            </p:nvGrpSpPr>
            <p:grpSpPr>
              <a:xfrm>
                <a:off x="2049237" y="16161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9" name="直線コネクタ 48"/>
                <p:cNvCxnSpPr>
                  <a:stCxn id="40" idx="0"/>
                  <a:endCxn id="40" idx="4"/>
                </p:cNvCxnSpPr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コネクタ 49"/>
                <p:cNvCxnSpPr>
                  <a:stCxn id="40" idx="2"/>
                  <a:endCxn id="40" idx="6"/>
                </p:cNvCxnSpPr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図形グループ 41"/>
              <p:cNvGrpSpPr/>
              <p:nvPr/>
            </p:nvGrpSpPr>
            <p:grpSpPr>
              <a:xfrm rot="1801037">
                <a:off x="2057327" y="16242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7" name="直線コネクタ 46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47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図形グループ 42"/>
              <p:cNvGrpSpPr/>
              <p:nvPr/>
            </p:nvGrpSpPr>
            <p:grpSpPr>
              <a:xfrm rot="3602126">
                <a:off x="2050986" y="16323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5" name="直線コネクタ 44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コネクタ 45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円/楕円 43"/>
              <p:cNvSpPr/>
              <p:nvPr/>
            </p:nvSpPr>
            <p:spPr>
              <a:xfrm>
                <a:off x="3564522" y="3160236"/>
                <a:ext cx="1659594" cy="1659594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9" name="テキスト ボックス 38"/>
            <p:cNvSpPr txBox="1"/>
            <p:nvPr/>
          </p:nvSpPr>
          <p:spPr>
            <a:xfrm>
              <a:off x="3686474" y="5192046"/>
              <a:ext cx="2441989" cy="1955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>
                  <a:solidFill>
                    <a:srgbClr val="0000FF"/>
                  </a:solidFill>
                </a:rPr>
                <a:t>ROC</a:t>
              </a:r>
            </a:p>
            <a:p>
              <a:pPr algn="ctr"/>
              <a:r>
                <a:rPr lang="en-US" altLang="ja-JP" sz="2800" dirty="0">
                  <a:solidFill>
                    <a:srgbClr val="0000FF"/>
                  </a:solidFill>
                </a:rPr>
                <a:t>Boards</a:t>
              </a:r>
              <a:endParaRPr kumimoji="1" lang="ja-JP" altLang="en-US" sz="2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9" name="右矢印 28"/>
          <p:cNvSpPr/>
          <p:nvPr/>
        </p:nvSpPr>
        <p:spPr>
          <a:xfrm rot="20570812">
            <a:off x="6492797" y="2827234"/>
            <a:ext cx="2651546" cy="97630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 rot="20499352">
            <a:off x="7096902" y="2486851"/>
            <a:ext cx="141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Bus Extender</a:t>
            </a:r>
            <a:endParaRPr kumimoji="1" lang="ja-JP" altLang="en-US" dirty="0"/>
          </a:p>
        </p:txBody>
      </p:sp>
      <p:grpSp>
        <p:nvGrpSpPr>
          <p:cNvPr id="51" name="図形グループ 50"/>
          <p:cNvGrpSpPr/>
          <p:nvPr/>
        </p:nvGrpSpPr>
        <p:grpSpPr>
          <a:xfrm>
            <a:off x="1818327" y="3328807"/>
            <a:ext cx="2292341" cy="2698816"/>
            <a:chOff x="2049237" y="1616194"/>
            <a:chExt cx="4698246" cy="5531333"/>
          </a:xfrm>
          <a:scene3d>
            <a:camera prst="isometricOffAxis1Left"/>
            <a:lightRig rig="threePt" dir="t"/>
          </a:scene3d>
        </p:grpSpPr>
        <p:grpSp>
          <p:nvGrpSpPr>
            <p:cNvPr id="52" name="図形グループ 51"/>
            <p:cNvGrpSpPr/>
            <p:nvPr/>
          </p:nvGrpSpPr>
          <p:grpSpPr>
            <a:xfrm>
              <a:off x="2049237" y="1616194"/>
              <a:ext cx="4698246" cy="4706356"/>
              <a:chOff x="2049237" y="1616194"/>
              <a:chExt cx="4698246" cy="4706356"/>
            </a:xfrm>
          </p:grpSpPr>
          <p:sp>
            <p:nvSpPr>
              <p:cNvPr id="54" name="円/楕円 53"/>
              <p:cNvSpPr/>
              <p:nvPr/>
            </p:nvSpPr>
            <p:spPr>
              <a:xfrm>
                <a:off x="2049237" y="1616194"/>
                <a:ext cx="4690156" cy="4690156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5" name="図形グループ 54"/>
              <p:cNvGrpSpPr/>
              <p:nvPr/>
            </p:nvGrpSpPr>
            <p:grpSpPr>
              <a:xfrm>
                <a:off x="2049237" y="16161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63" name="直線コネクタ 62"/>
                <p:cNvCxnSpPr>
                  <a:stCxn id="54" idx="0"/>
                  <a:endCxn id="54" idx="4"/>
                </p:cNvCxnSpPr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線コネクタ 63"/>
                <p:cNvCxnSpPr>
                  <a:stCxn id="54" idx="2"/>
                  <a:endCxn id="54" idx="6"/>
                </p:cNvCxnSpPr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図形グループ 55"/>
              <p:cNvGrpSpPr/>
              <p:nvPr/>
            </p:nvGrpSpPr>
            <p:grpSpPr>
              <a:xfrm rot="1801037">
                <a:off x="2057327" y="16242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61" name="直線コネクタ 60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コネクタ 61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図形グループ 56"/>
              <p:cNvGrpSpPr/>
              <p:nvPr/>
            </p:nvGrpSpPr>
            <p:grpSpPr>
              <a:xfrm rot="3602126">
                <a:off x="2050986" y="16323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59" name="直線コネクタ 58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コネクタ 59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円/楕円 57"/>
              <p:cNvSpPr/>
              <p:nvPr/>
            </p:nvSpPr>
            <p:spPr>
              <a:xfrm>
                <a:off x="3564522" y="3160236"/>
                <a:ext cx="1659594" cy="1659594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3" name="テキスト ボックス 52"/>
            <p:cNvSpPr txBox="1"/>
            <p:nvPr/>
          </p:nvSpPr>
          <p:spPr>
            <a:xfrm>
              <a:off x="3686474" y="5192046"/>
              <a:ext cx="2441989" cy="1955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800" dirty="0">
                  <a:solidFill>
                    <a:srgbClr val="0000FF"/>
                  </a:solidFill>
                </a:rPr>
                <a:t>ROC</a:t>
              </a:r>
            </a:p>
            <a:p>
              <a:pPr algn="ctr"/>
              <a:r>
                <a:rPr lang="en-US" altLang="ja-JP" sz="2800" dirty="0">
                  <a:solidFill>
                    <a:srgbClr val="0000FF"/>
                  </a:solidFill>
                </a:rPr>
                <a:t>Boards</a:t>
              </a:r>
              <a:endParaRPr kumimoji="1" lang="ja-JP" altLang="en-US" sz="28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5" name="右矢印 64"/>
          <p:cNvSpPr/>
          <p:nvPr/>
        </p:nvSpPr>
        <p:spPr>
          <a:xfrm rot="20520944" flipH="1">
            <a:off x="2784957" y="4345513"/>
            <a:ext cx="337540" cy="146712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518457" y="1116172"/>
            <a:ext cx="1553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Identical</a:t>
            </a:r>
            <a:r>
              <a:rPr kumimoji="1" lang="ja-JP" altLang="en-US" dirty="0"/>
              <a:t> </a:t>
            </a:r>
            <a:r>
              <a:rPr kumimoji="1" lang="en-US" altLang="ja-JP" dirty="0"/>
              <a:t>to</a:t>
            </a:r>
            <a:r>
              <a:rPr kumimoji="1" lang="ja-JP" altLang="en-US" dirty="0"/>
              <a:t> </a:t>
            </a:r>
            <a:r>
              <a:rPr kumimoji="1" lang="en-US" altLang="ja-JP" dirty="0"/>
              <a:t>FVTX</a:t>
            </a:r>
            <a:r>
              <a:rPr kumimoji="1" lang="ja-JP" altLang="en-US" dirty="0"/>
              <a:t> </a:t>
            </a:r>
            <a:r>
              <a:rPr kumimoji="1" lang="en-US" altLang="ja-JP" dirty="0"/>
              <a:t>Big</a:t>
            </a:r>
            <a:r>
              <a:rPr kumimoji="1" lang="ja-JP" altLang="en-US" dirty="0"/>
              <a:t> </a:t>
            </a:r>
            <a:r>
              <a:rPr kumimoji="1" lang="en-US" altLang="ja-JP" dirty="0"/>
              <a:t>Wheel</a:t>
            </a:r>
            <a:endParaRPr kumimoji="1" lang="ja-JP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33801" y="762000"/>
            <a:ext cx="451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ROC boards mount off inner EMCAL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8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308" y="-163286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BNL control envelope  drawing; Z location of the inner </a:t>
            </a:r>
            <a:r>
              <a:rPr lang="en-US" sz="2800" dirty="0" err="1"/>
              <a:t>hcal</a:t>
            </a:r>
            <a:r>
              <a:rPr lang="en-US" sz="2800" dirty="0"/>
              <a:t>  is at 2175,0mm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99" t="7411" r="6429"/>
          <a:stretch/>
        </p:blipFill>
        <p:spPr>
          <a:xfrm>
            <a:off x="2307771" y="1325563"/>
            <a:ext cx="7543800" cy="54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MVTX Workfest Summary </a:t>
            </a:r>
          </a:p>
          <a:p>
            <a:r>
              <a:rPr lang="en-US" dirty="0" smtClean="0"/>
              <a:t>Proposal highlights</a:t>
            </a:r>
          </a:p>
          <a:p>
            <a:pPr lvl="1"/>
            <a:r>
              <a:rPr lang="en-US" dirty="0" smtClean="0"/>
              <a:t>Physics and Simulations </a:t>
            </a:r>
          </a:p>
          <a:p>
            <a:pPr lvl="1"/>
            <a:r>
              <a:rPr lang="en-US" dirty="0" smtClean="0"/>
              <a:t>Readout and Controls</a:t>
            </a:r>
          </a:p>
          <a:p>
            <a:pPr lvl="1"/>
            <a:r>
              <a:rPr lang="en-US" dirty="0" smtClean="0"/>
              <a:t>Mechanical Integration </a:t>
            </a:r>
          </a:p>
          <a:p>
            <a:pPr lvl="1"/>
            <a:r>
              <a:rPr lang="en-US" dirty="0" smtClean="0"/>
              <a:t>Budget and Schedule  </a:t>
            </a:r>
          </a:p>
          <a:p>
            <a:r>
              <a:rPr lang="en-US" dirty="0" smtClean="0"/>
              <a:t>Plan for DOE submission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49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971" y="-309563"/>
            <a:ext cx="8324850" cy="1325563"/>
          </a:xfrm>
        </p:spPr>
        <p:txBody>
          <a:bodyPr/>
          <a:lstStyle/>
          <a:p>
            <a:r>
              <a:rPr lang="en-US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 inner tracker rail support;</a:t>
            </a:r>
            <a:endParaRPr lang="en-US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7/10/2017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51" y="1423108"/>
            <a:ext cx="7308850" cy="4162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4651" y="537260"/>
            <a:ext cx="8324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MVTX plus INTT half barrel assemblies location position is provided by the engagement of 4  rollers on the half-barrel, which would be previously measured and aligned, into four precise inserts housed in the “cage-rail” assembly.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52650" y="3886200"/>
            <a:ext cx="1504950" cy="622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52650" y="3886200"/>
            <a:ext cx="161925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19300" y="4197351"/>
            <a:ext cx="1943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Eccentric:</a:t>
            </a:r>
          </a:p>
          <a:p>
            <a:r>
              <a:rPr lang="en-US" dirty="0"/>
              <a:t>Adjustable roller +/- 1.0 mm, by steps of .25 mm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14425" y="2018398"/>
            <a:ext cx="2116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Rail guides for upper half assembly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193947" y="2423330"/>
            <a:ext cx="275572" cy="8517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22170" y="5328777"/>
            <a:ext cx="789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dirty="0" err="1"/>
              <a:t>sPHENIX</a:t>
            </a:r>
            <a:r>
              <a:rPr lang="en-US" dirty="0"/>
              <a:t> we will not use a “service cone, rail system” anywhere near the size of that planned for the ALICE detector (shown here), but we will use their concept.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0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5325" y="-25400"/>
            <a:ext cx="8229600" cy="1325563"/>
          </a:xfrm>
        </p:spPr>
        <p:txBody>
          <a:bodyPr/>
          <a:lstStyle/>
          <a:p>
            <a:r>
              <a:rPr lang="en-US" dirty="0" smtClean="0"/>
              <a:t>After adding the INTT to model of MVTX   in  </a:t>
            </a:r>
            <a:r>
              <a:rPr lang="en-US" dirty="0" err="1" smtClean="0"/>
              <a:t>sPHENIX</a:t>
            </a:r>
            <a:r>
              <a:rPr lang="en-US" dirty="0" smtClean="0"/>
              <a:t>;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1004" r="31250" b="30360"/>
          <a:stretch/>
        </p:blipFill>
        <p:spPr>
          <a:xfrm>
            <a:off x="2397124" y="1143000"/>
            <a:ext cx="7432676" cy="3716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4575811"/>
            <a:ext cx="6873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clear from this detail view the conical region of the MVTX detector barrel with the INTT that the MVTX  will need to translate in Z by at least another 50.0 mm in addition to the 180.0mm that is seen in this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6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1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Model of MVTX with INTT inside TPC with the addition  of  two concentric composite cylinders;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31785" r="9880" b="32890"/>
          <a:stretch/>
        </p:blipFill>
        <p:spPr>
          <a:xfrm>
            <a:off x="1714501" y="2111830"/>
            <a:ext cx="8728527" cy="3080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15943" y="5431972"/>
            <a:ext cx="2627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in Z where the inner-</a:t>
            </a:r>
            <a:r>
              <a:rPr lang="en-US" dirty="0" err="1"/>
              <a:t>hcal</a:t>
            </a:r>
            <a:r>
              <a:rPr lang="en-US" dirty="0"/>
              <a:t> ends (see control drawing) Z=2175.0 mm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9753600" y="4016829"/>
            <a:ext cx="457200" cy="14151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088087" y="1785258"/>
            <a:ext cx="235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 </a:t>
            </a:r>
            <a:r>
              <a:rPr lang="en-US" dirty="0" err="1"/>
              <a:t>conflat</a:t>
            </a:r>
            <a:r>
              <a:rPr lang="en-US" dirty="0"/>
              <a:t> flange on beam-pipe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773886" y="2431589"/>
            <a:ext cx="979714" cy="12586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4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993" y="1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Detail view of  MVTX, where the conical region has been translated by an additional 50.9 mm, along with the INTT and two concentric composite cylinders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" t="17251" r="3690" b="14123"/>
          <a:stretch/>
        </p:blipFill>
        <p:spPr>
          <a:xfrm>
            <a:off x="1524001" y="1970314"/>
            <a:ext cx="9045885" cy="420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992" y="-106364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Cross-section view from CAD  model of MVTX, INTT, TPC, beam-pipe, plus two composite </a:t>
            </a:r>
            <a:r>
              <a:rPr lang="en-US" sz="2800"/>
              <a:t>conical shells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243" y="1219200"/>
            <a:ext cx="8458201" cy="547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1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the Proposal Submission </a:t>
            </a:r>
            <a:r>
              <a:rPr lang="mr-IN" dirty="0" smtClean="0"/>
              <a:t>–</a:t>
            </a:r>
            <a:r>
              <a:rPr lang="en-US" dirty="0" smtClean="0"/>
              <a:t> Draft</a:t>
            </a:r>
            <a:br>
              <a:rPr lang="en-US" dirty="0" smtClean="0"/>
            </a:br>
            <a:r>
              <a:rPr lang="en-US" sz="2400" dirty="0" smtClean="0"/>
              <a:t> on-going discussion with ALD about the submission date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8275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Draft ready for sPHENIX collaboration comments: </a:t>
            </a:r>
          </a:p>
          <a:p>
            <a:pPr lvl="1"/>
            <a:r>
              <a:rPr lang="en-US" dirty="0" smtClean="0"/>
              <a:t>Jan 3-10, 2018, one week </a:t>
            </a:r>
          </a:p>
          <a:p>
            <a:pPr lvl="1"/>
            <a:r>
              <a:rPr lang="en-US" dirty="0" smtClean="0"/>
              <a:t>Update document </a:t>
            </a:r>
            <a:r>
              <a:rPr lang="mr-IN" dirty="0" smtClean="0"/>
              <a:t>–</a:t>
            </a:r>
            <a:r>
              <a:rPr lang="en-US" dirty="0" smtClean="0"/>
              <a:t> 1/11- </a:t>
            </a:r>
          </a:p>
          <a:p>
            <a:r>
              <a:rPr lang="en-US" dirty="0" smtClean="0"/>
              <a:t>For ALD review </a:t>
            </a:r>
          </a:p>
          <a:p>
            <a:pPr lvl="1"/>
            <a:r>
              <a:rPr lang="en-US" dirty="0" smtClean="0"/>
              <a:t>Jan 15-21, for feedback, one week </a:t>
            </a:r>
            <a:endParaRPr lang="en-US" dirty="0"/>
          </a:p>
          <a:p>
            <a:r>
              <a:rPr lang="en-US" dirty="0" smtClean="0"/>
              <a:t>Ready for DOE submission </a:t>
            </a:r>
          </a:p>
          <a:p>
            <a:pPr lvl="1"/>
            <a:r>
              <a:rPr lang="en-US" dirty="0" smtClean="0"/>
              <a:t>Jan 22-26, final editing, one week </a:t>
            </a:r>
          </a:p>
          <a:p>
            <a:pPr lvl="1"/>
            <a:r>
              <a:rPr lang="en-US" dirty="0" smtClean="0"/>
              <a:t>Jan 26(Fri), 2018, ready for submission </a:t>
            </a:r>
          </a:p>
          <a:p>
            <a:pPr lvl="1"/>
            <a:endParaRPr lang="en-US" dirty="0"/>
          </a:p>
          <a:p>
            <a:r>
              <a:rPr lang="en-US" dirty="0" smtClean="0"/>
              <a:t>Before Feb, 2018 DOE budget brief meeting</a:t>
            </a:r>
          </a:p>
          <a:p>
            <a:pPr lvl="1"/>
            <a:r>
              <a:rPr lang="en-US" dirty="0" smtClean="0"/>
              <a:t>2/22/2018 for LANL NP</a:t>
            </a:r>
          </a:p>
          <a:p>
            <a:pPr lvl="1"/>
            <a:r>
              <a:rPr lang="en-US" dirty="0" smtClean="0"/>
              <a:t>?? for BNL and LBNL?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43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2651EAAB-5D0D-473B-859D-C18D8179491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3700" y="0"/>
            <a:ext cx="9080500" cy="1143000"/>
          </a:xfrm>
        </p:spPr>
        <p:txBody>
          <a:bodyPr/>
          <a:lstStyle/>
          <a:p>
            <a:r>
              <a:rPr lang="en-US" sz="2800" dirty="0"/>
              <a:t>Earlier model for the INTT, chevron configuration, inner layer half ladders in width;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644" y="990600"/>
            <a:ext cx="7010400" cy="542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39200" y="1905001"/>
            <a:ext cx="1638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ladders:</a:t>
            </a:r>
          </a:p>
          <a:p>
            <a:r>
              <a:rPr lang="en-US" dirty="0"/>
              <a:t>Layer 0 – 38 half ladders,</a:t>
            </a:r>
          </a:p>
          <a:p>
            <a:r>
              <a:rPr lang="en-US" dirty="0"/>
              <a:t>Layer 1 – 26</a:t>
            </a:r>
          </a:p>
          <a:p>
            <a:r>
              <a:rPr lang="en-US" dirty="0"/>
              <a:t>Layer 2 – 34</a:t>
            </a:r>
          </a:p>
          <a:p>
            <a:r>
              <a:rPr lang="en-US" dirty="0"/>
              <a:t>Layer 3 - 42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59710"/>
          </a:xfrm>
        </p:spPr>
        <p:txBody>
          <a:bodyPr>
            <a:normAutofit/>
          </a:bodyPr>
          <a:lstStyle/>
          <a:p>
            <a:r>
              <a:rPr lang="en-US" dirty="0" smtClean="0"/>
              <a:t>Some High Level Summary of Specs and Deliverables for MVTX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to be added to the proposal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23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HFT Parameters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1505"/>
            <a:ext cx="12192000" cy="3094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6330" y="4250353"/>
            <a:ext cx="257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 15kHz readout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0057" y="2915146"/>
            <a:ext cx="443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sPHENIX:&lt;50 um, w/ 2-layer hits </a:t>
            </a:r>
            <a:r>
              <a:rPr lang="en-US" dirty="0" err="1" smtClean="0">
                <a:solidFill>
                  <a:srgbClr val="FF0000"/>
                </a:solidFill>
              </a:rPr>
              <a:t>requriement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62660" y="3641287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&gt;60%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Calculations from PHSD for sPHENIX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3" y="1633258"/>
            <a:ext cx="6982061" cy="4867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285" y="1606364"/>
            <a:ext cx="7020636" cy="489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7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46" y="0"/>
            <a:ext cx="1067550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8235" y="968188"/>
            <a:ext cx="190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&lt;0.5%X0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8235" y="2788024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&lt;20uS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6071" y="4128247"/>
            <a:ext cx="7396687" cy="67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74670" y="5281101"/>
            <a:ext cx="432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&lt;5% additional dead time @15kHz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18130" y="5974971"/>
            <a:ext cx="7396687" cy="67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73570" y="2247472"/>
            <a:ext cx="395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internal alignment MVTX/INTT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6573" y="4433044"/>
            <a:ext cx="477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use ALICE QA? 90%??-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80% seems OK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153" y="-1"/>
            <a:ext cx="9249941" cy="6861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7694" y="1603357"/>
            <a:ext cx="4871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mechanical interface structure and tools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to sPHENIX Global Rail System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0746" y="3059668"/>
            <a:ext cx="239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3-Layer MVTX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03007" y="3627113"/>
            <a:ext cx="419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6 </a:t>
            </a:r>
            <a:r>
              <a:rPr lang="en-US" smtClean="0">
                <a:solidFill>
                  <a:srgbClr val="FF0000"/>
                </a:solidFill>
              </a:rPr>
              <a:t>DAQ PC, hosting 6 FELIX </a:t>
            </a:r>
            <a:r>
              <a:rPr lang="en-US" dirty="0" smtClean="0">
                <a:solidFill>
                  <a:srgbClr val="FF0000"/>
                </a:solidFill>
              </a:rPr>
              <a:t>boards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2134" y="4491318"/>
            <a:ext cx="3941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 3-Layer MVTX, two clam shells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3129" y="5355523"/>
            <a:ext cx="3320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sPHENIX:48 + (28 + 8 spares) = 84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28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2597150"/>
            <a:ext cx="118999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5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190500"/>
            <a:ext cx="9975850" cy="66772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83800" y="4178300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X=0.05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23147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EPS09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0065139" y="3733568"/>
            <a:ext cx="571500" cy="81743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1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Evaluation and Optimization @</a:t>
            </a:r>
            <a:r>
              <a:rPr lang="en-US" dirty="0" err="1" smtClean="0"/>
              <a:t>Testbecn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Cosmic &amp;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8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Summary: Readout 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64" y="1262687"/>
            <a:ext cx="9130553" cy="247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61CCE963-0430-45B8-BDB4-D2B5AE3D9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33800"/>
            <a:ext cx="10645588" cy="2819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Successfully configured, triggered and readout </a:t>
            </a:r>
            <a:r>
              <a:rPr lang="en-US" dirty="0" smtClean="0"/>
              <a:t>single ALPIDE chip</a:t>
            </a:r>
            <a:endParaRPr lang="en-US" dirty="0"/>
          </a:p>
          <a:p>
            <a:pPr lvl="1"/>
            <a:r>
              <a:rPr lang="en-US" dirty="0" smtClean="0"/>
              <a:t>RU </a:t>
            </a:r>
            <a:r>
              <a:rPr lang="en-US" dirty="0"/>
              <a:t>configures </a:t>
            </a:r>
            <a:r>
              <a:rPr lang="en-US" dirty="0" smtClean="0"/>
              <a:t>ALPIDE using </a:t>
            </a:r>
            <a:r>
              <a:rPr lang="en-US" dirty="0"/>
              <a:t>python scripts interfacing the USB chip on RU</a:t>
            </a:r>
          </a:p>
          <a:p>
            <a:pPr lvl="1"/>
            <a:r>
              <a:rPr lang="en-US" dirty="0"/>
              <a:t>Felix distributes clock to RU, the RU then distributes the clock to the </a:t>
            </a:r>
            <a:r>
              <a:rPr lang="en-US" dirty="0" smtClean="0"/>
              <a:t>ALPIDE</a:t>
            </a:r>
            <a:endParaRPr lang="en-US" dirty="0"/>
          </a:p>
          <a:p>
            <a:pPr lvl="1"/>
            <a:r>
              <a:rPr lang="en-US" dirty="0" smtClean="0"/>
              <a:t>ALPIDE </a:t>
            </a:r>
            <a:r>
              <a:rPr lang="en-US" dirty="0"/>
              <a:t>is triggered on the control line, sends data at </a:t>
            </a:r>
            <a:r>
              <a:rPr lang="en-US" dirty="0" smtClean="0"/>
              <a:t>1.2Ghz </a:t>
            </a:r>
            <a:r>
              <a:rPr lang="en-US" dirty="0"/>
              <a:t>over copper</a:t>
            </a:r>
          </a:p>
          <a:p>
            <a:pPr lvl="1"/>
            <a:r>
              <a:rPr lang="en-US" dirty="0"/>
              <a:t>The RU receives the data and sends the data to FELIX over fiber using GBT link</a:t>
            </a:r>
          </a:p>
          <a:p>
            <a:pPr lvl="1"/>
            <a:r>
              <a:rPr lang="en-US" dirty="0"/>
              <a:t>FELIX packs the data and stores in on disk </a:t>
            </a:r>
            <a:r>
              <a:rPr lang="en-US" dirty="0" smtClean="0"/>
              <a:t>which is read out using RCDAQ</a:t>
            </a:r>
          </a:p>
          <a:p>
            <a:pPr lvl="1"/>
            <a:r>
              <a:rPr lang="en-US" dirty="0" smtClean="0"/>
              <a:t>Configured ALPIDE to accept triggers from FELIX using python software that came with the RU</a:t>
            </a:r>
          </a:p>
          <a:p>
            <a:pPr lvl="1"/>
            <a:r>
              <a:rPr lang="en-US" dirty="0" smtClean="0"/>
              <a:t>Configured GBT link to recover clock from FELIX and GT link (FGPA gigabit interface)</a:t>
            </a:r>
          </a:p>
          <a:p>
            <a:pPr lvl="1"/>
            <a:r>
              <a:rPr lang="en-US" dirty="0" smtClean="0"/>
              <a:t>8 RU’s emulated using 1 fiber link per RU on FELIX, 15kHz, 400 hits per RU</a:t>
            </a:r>
            <a:endParaRPr lang="en-US" dirty="0"/>
          </a:p>
          <a:p>
            <a:r>
              <a:rPr lang="en-US" dirty="0" smtClean="0"/>
              <a:t>Currently working the implementation of the above using a Stave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4821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Integration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4740" y="2420471"/>
            <a:ext cx="81010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Update from MVTX mechanics workfest </a:t>
            </a:r>
            <a:endParaRPr lang="en-US" sz="2800" dirty="0" smtClean="0"/>
          </a:p>
          <a:p>
            <a:r>
              <a:rPr lang="en-US" sz="2800" dirty="0" smtClean="0"/>
              <a:t>that </a:t>
            </a:r>
            <a:r>
              <a:rPr lang="en-US" sz="2800" dirty="0"/>
              <a:t>incorporates the current INTT model and the TPC </a:t>
            </a:r>
            <a:endParaRPr lang="en-US" sz="2800" dirty="0" smtClean="0"/>
          </a:p>
          <a:p>
            <a:r>
              <a:rPr lang="en-US" sz="2800" dirty="0" smtClean="0"/>
              <a:t>as </a:t>
            </a:r>
            <a:r>
              <a:rPr lang="en-US" sz="2800" dirty="0"/>
              <a:t>components for the sPHENIX tracking system</a:t>
            </a:r>
          </a:p>
        </p:txBody>
      </p:sp>
    </p:spTree>
    <p:extLst>
      <p:ext uri="{BB962C8B-B14F-4D97-AF65-F5344CB8AC3E}">
        <p14:creationId xmlns:p14="http://schemas.microsoft.com/office/powerpoint/2010/main" val="41333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t="20439" r="5465" b="11993"/>
          <a:stretch/>
        </p:blipFill>
        <p:spPr>
          <a:xfrm>
            <a:off x="2544726" y="797442"/>
            <a:ext cx="6624084" cy="3997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5972" y="3636335"/>
            <a:ext cx="206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 WHEELS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44727" y="712381"/>
            <a:ext cx="215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PATCH PANEL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7009" y="573882"/>
            <a:ext cx="3540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ESTIMATED TOTAL MASS HALF DETECTOR 1,100.0 grams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126819" y="2541181"/>
            <a:ext cx="648586" cy="10951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107173" y="2945219"/>
            <a:ext cx="1998921" cy="6911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959396" y="1081714"/>
            <a:ext cx="664535" cy="5557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9945" y="4359349"/>
            <a:ext cx="2030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CONICAL SECTION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011480" y="3821001"/>
            <a:ext cx="845289" cy="5383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97629" y="5410201"/>
            <a:ext cx="6542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MVTX half detector assembly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9519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398268" y="627321"/>
            <a:ext cx="9003919" cy="5031510"/>
            <a:chOff x="0" y="513807"/>
            <a:chExt cx="8046824" cy="44966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613812" y="4031317"/>
              <a:ext cx="740940" cy="23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05884" y="1509314"/>
              <a:ext cx="740940" cy="23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794107" y="2010567"/>
              <a:ext cx="740940" cy="23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76619" y="2930341"/>
              <a:ext cx="740940" cy="23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91690" y="5579292"/>
            <a:ext cx="81763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MVTX layer break-out; three sensor layers with a carbon  composite outer shell for mechanical stiffness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54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913</Words>
  <Application>Microsoft Macintosh PowerPoint</Application>
  <PresentationFormat>Widescreen</PresentationFormat>
  <Paragraphs>128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Calibri</vt:lpstr>
      <vt:lpstr>Calibri Light</vt:lpstr>
      <vt:lpstr>Mangal</vt:lpstr>
      <vt:lpstr>Symbol</vt:lpstr>
      <vt:lpstr>Wingdings</vt:lpstr>
      <vt:lpstr>Yu Gothic</vt:lpstr>
      <vt:lpstr>Yu Gothic Light</vt:lpstr>
      <vt:lpstr>Arial</vt:lpstr>
      <vt:lpstr>Office Theme</vt:lpstr>
      <vt:lpstr>MVTX Status &amp; Plan</vt:lpstr>
      <vt:lpstr>Outline</vt:lpstr>
      <vt:lpstr>Calculations from PHSD for sPHENIX</vt:lpstr>
      <vt:lpstr>PowerPoint Presentation</vt:lpstr>
      <vt:lpstr>Sensor Evaluation and Optimization @Testbecn</vt:lpstr>
      <vt:lpstr>Summary: Readout </vt:lpstr>
      <vt:lpstr>Mechanical Integration </vt:lpstr>
      <vt:lpstr>PowerPoint Presentation</vt:lpstr>
      <vt:lpstr>PowerPoint Presentation</vt:lpstr>
      <vt:lpstr>PowerPoint Presentation</vt:lpstr>
      <vt:lpstr>Offset from OD of beampipe and innermost component of the MVTX</vt:lpstr>
      <vt:lpstr>Offset needed to install split MVTX into run location around beampipe, passing over 2.75 in conflat flange</vt:lpstr>
      <vt:lpstr>INTT stave design  with HDI</vt:lpstr>
      <vt:lpstr>Latest configuration of ladders in the INTT, 4 layers where  each is  made from two layers for hermeticity</vt:lpstr>
      <vt:lpstr>New INTT model with HDI extensions;</vt:lpstr>
      <vt:lpstr>Gap between conical shell of  MVTX and inner layer of INTT is 11.58 mm</vt:lpstr>
      <vt:lpstr>56.0 mm gap  between INTT and inner radius  of TPC</vt:lpstr>
      <vt:lpstr>Readouts from both North and South</vt:lpstr>
      <vt:lpstr>BNL control envelope  drawing; Z location of the inner hcal  is at 2175,0mm</vt:lpstr>
      <vt:lpstr>ALICE inner tracker rail support;</vt:lpstr>
      <vt:lpstr>After adding the INTT to model of MVTX   in  sPHENIX; </vt:lpstr>
      <vt:lpstr>Model of MVTX with INTT inside TPC with the addition  of  two concentric composite cylinders; </vt:lpstr>
      <vt:lpstr>Detail view of  MVTX, where the conical region has been translated by an additional 50.9 mm, along with the INTT and two concentric composite cylinders</vt:lpstr>
      <vt:lpstr>Cross-section view from CAD  model of MVTX, INTT, TPC, beam-pipe, plus two composite conical shells</vt:lpstr>
      <vt:lpstr>Plan for the Proposal Submission – Draft  on-going discussion with ALD about the submission date </vt:lpstr>
      <vt:lpstr>Backup slides </vt:lpstr>
      <vt:lpstr>Earlier model for the INTT, chevron configuration, inner layer half ladders in width;</vt:lpstr>
      <vt:lpstr>Some High Level Summary of Specs and Deliverables for MVTX  to be added to the proposal  </vt:lpstr>
      <vt:lpstr>STAR HFT Parameters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Status &amp; Plan</dc:title>
  <dc:creator>Ming Liu</dc:creator>
  <cp:lastModifiedBy>Ming Liu</cp:lastModifiedBy>
  <cp:revision>32</cp:revision>
  <dcterms:created xsi:type="dcterms:W3CDTF">2017-12-07T18:01:11Z</dcterms:created>
  <dcterms:modified xsi:type="dcterms:W3CDTF">2017-12-08T00:10:56Z</dcterms:modified>
</cp:coreProperties>
</file>