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C41A9-260C-8846-B204-69ED7816E8ED}" type="datetimeFigureOut">
              <a:rPr lang="en-US" smtClean="0"/>
              <a:t>5/14/17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2D9A5-CFAA-8D4C-99E2-80826B8B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3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0D55C-C4D4-854F-8E4B-D05B6129A183}" type="datetimeFigureOut">
              <a:rPr lang="en-US" smtClean="0"/>
              <a:t>5/14/17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23232-6F5D-BF4D-8BC6-5D8CC03F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807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572A8-267B-44F6-8997-63E6AEBFFDB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8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7BE8-5CEF-9C42-A013-9DB477D7A27C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3862-BBB3-0E49-BDEC-5AC732002BED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66FC-B232-9F41-ABF4-8EE328410D64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11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fld id="{B946D02D-66E6-734F-B46E-9AB0F9530361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r>
              <a:rPr lang="en-US" smtClean="0"/>
              <a:t>Ming Liu, HF-Jet/MVTX TG Mtg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2012-Jul-04-01_4_Color_Logo_small_C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6805" y="107961"/>
            <a:ext cx="390452" cy="696091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38020" y="668377"/>
            <a:ext cx="8113157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7464926" y="456003"/>
            <a:ext cx="709740" cy="162063"/>
          </a:xfrm>
          <a:prstGeom prst="rect">
            <a:avLst/>
          </a:prstGeom>
          <a:noFill/>
        </p:spPr>
        <p:txBody>
          <a:bodyPr wrap="none" lIns="69055" tIns="34528" rIns="69055" bIns="34528" rtlCol="0">
            <a:spAutoFit/>
          </a:bodyPr>
          <a:lstStyle/>
          <a:p>
            <a:r>
              <a:rPr lang="en-US" sz="600" dirty="0" smtClean="0"/>
              <a:t>ALICE ITS Upgrade</a:t>
            </a:r>
            <a:endParaRPr lang="en-US" sz="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08" y="362061"/>
            <a:ext cx="7886700" cy="303251"/>
          </a:xfrm>
        </p:spPr>
        <p:txBody>
          <a:bodyPr>
            <a:noAutofit/>
          </a:bodyPr>
          <a:lstStyle>
            <a:lvl1pPr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202210" y="1266825"/>
            <a:ext cx="8208724" cy="4340155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8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13A1-416B-6347-ACE4-8937CFAC616A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9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264A-B4CB-2E48-9E90-9FD8E86020D0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CA345-0829-5D4B-8D0E-5A239DF961E8}" type="datetime1">
              <a:rPr lang="en-US" smtClean="0"/>
              <a:t>5/14/17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5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D999-5B1B-CD4D-B897-13DAA7BD1AB2}" type="datetime1">
              <a:rPr lang="en-US" smtClean="0"/>
              <a:t>5/14/17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2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4B39-4E8A-B848-858D-898CF3E8780F}" type="datetime1">
              <a:rPr lang="en-US" smtClean="0"/>
              <a:t>5/14/17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B47-FE66-1449-802D-27CA07EEA1E8}" type="datetime1">
              <a:rPr lang="en-US" smtClean="0"/>
              <a:t>5/14/17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0CB12-1291-984D-AE18-E12D0A900762}" type="datetime1">
              <a:rPr lang="en-US" smtClean="0"/>
              <a:t>5/14/17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98C6-09B5-774D-B0BF-0A58F04D2ACA}" type="datetime1">
              <a:rPr lang="en-US" smtClean="0"/>
              <a:t>5/14/17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9059-1202-3244-B74F-1BA33023A3B8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D8B8-47F4-7E41-81AC-118E0F67F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MVTX Update</a:t>
            </a:r>
            <a:br>
              <a:rPr lang="en-US" dirty="0" smtClean="0"/>
            </a:br>
            <a:r>
              <a:rPr lang="en-US" dirty="0" smtClean="0"/>
              <a:t>05/15/2017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BNL Directors Review: July 10-11</a:t>
            </a:r>
          </a:p>
          <a:p>
            <a:pPr lvl="1"/>
            <a:r>
              <a:rPr lang="en-US" dirty="0" smtClean="0"/>
              <a:t>A full day dry run on June 19 (Mon) @BNL, reviewers being contacted</a:t>
            </a:r>
          </a:p>
          <a:p>
            <a:pPr lvl="1"/>
            <a:r>
              <a:rPr lang="en-US" dirty="0" smtClean="0"/>
              <a:t>Expanded science for MVTX</a:t>
            </a:r>
          </a:p>
          <a:p>
            <a:pPr lvl="1"/>
            <a:r>
              <a:rPr lang="en-US" dirty="0" smtClean="0"/>
              <a:t>Update Cost, Schedule and Resources</a:t>
            </a:r>
          </a:p>
          <a:p>
            <a:pPr lvl="1"/>
            <a:r>
              <a:rPr lang="en-US" dirty="0" smtClean="0"/>
              <a:t>Org chart being updated, institutional tasks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Agenda is being developed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Several meetings on project planning - LANL/BNL/MIT/LBNL</a:t>
            </a:r>
          </a:p>
          <a:p>
            <a:pPr lvl="1"/>
            <a:r>
              <a:rPr lang="en-US" dirty="0" smtClean="0"/>
              <a:t>CERN visit in June (</a:t>
            </a:r>
            <a:r>
              <a:rPr lang="en-US" dirty="0" err="1" smtClean="0"/>
              <a:t>Maira</a:t>
            </a:r>
            <a:r>
              <a:rPr lang="en-US" dirty="0" smtClean="0"/>
              <a:t>) to discuss the feasibility of using ALICE/ITS labs for MVTX stave production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CCNU visit in late May (Ming) to discuss a possibility to produce MAPS HICs for MVTX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C7ED-54B6-D84F-A802-76E040A274CF}" type="datetime1">
              <a:rPr lang="en-US" smtClean="0"/>
              <a:t>5/14/17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CD8B8-47F4-7E41-81AC-118E0F67FD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7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043"/>
            <a:ext cx="8229600" cy="1143000"/>
          </a:xfrm>
        </p:spPr>
        <p:txBody>
          <a:bodyPr/>
          <a:lstStyle/>
          <a:p>
            <a:r>
              <a:rPr lang="en-US" dirty="0" smtClean="0"/>
              <a:t>Work in Progress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Prepare for BNL Directors reviews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eorganized</a:t>
            </a:r>
            <a:r>
              <a:rPr lang="en-US" dirty="0" smtClean="0"/>
              <a:t> the Cost and Schedule project file</a:t>
            </a:r>
          </a:p>
          <a:p>
            <a:pPr lvl="2"/>
            <a:r>
              <a:rPr lang="en-US" dirty="0" smtClean="0"/>
              <a:t>established links </a:t>
            </a:r>
            <a:r>
              <a:rPr lang="en-US" dirty="0" smtClean="0"/>
              <a:t>between Org. Chart and Cost &amp; schedule WBS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ost </a:t>
            </a:r>
            <a:r>
              <a:rPr lang="en-US" dirty="0" smtClean="0"/>
              <a:t>and schedule, missing items etc</a:t>
            </a:r>
            <a:r>
              <a:rPr lang="en-US" dirty="0" smtClean="0"/>
              <a:t>. being updated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Physics and detector simulations, Money plots </a:t>
            </a:r>
            <a:r>
              <a:rPr lang="en-US" dirty="0" smtClean="0">
                <a:solidFill>
                  <a:srgbClr val="FF0000"/>
                </a:solidFill>
              </a:rPr>
              <a:t>=&gt; this TG!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Detector R&amp;D</a:t>
            </a:r>
          </a:p>
          <a:p>
            <a:pPr lvl="1"/>
            <a:r>
              <a:rPr lang="en-US" dirty="0" smtClean="0"/>
              <a:t>Readout, FELIX as the default option </a:t>
            </a:r>
            <a:endParaRPr lang="en-US" dirty="0" smtClean="0"/>
          </a:p>
          <a:p>
            <a:pPr lvl="1"/>
            <a:r>
              <a:rPr lang="en-US" dirty="0" smtClean="0"/>
              <a:t>Mechanical </a:t>
            </a:r>
            <a:r>
              <a:rPr lang="en-US" dirty="0" smtClean="0"/>
              <a:t>integration, MVTX and INTT </a:t>
            </a:r>
            <a:endParaRPr lang="en-US" dirty="0" smtClean="0"/>
          </a:p>
          <a:p>
            <a:pPr lvl="1"/>
            <a:r>
              <a:rPr lang="en-US" dirty="0" smtClean="0"/>
              <a:t>Stave production at </a:t>
            </a:r>
            <a:r>
              <a:rPr lang="en-US" dirty="0" smtClean="0"/>
              <a:t>CERN, being </a:t>
            </a:r>
            <a:endParaRPr lang="en-US" dirty="0" smtClean="0"/>
          </a:p>
          <a:p>
            <a:pPr lvl="1"/>
            <a:r>
              <a:rPr lang="en-US" dirty="0" smtClean="0"/>
              <a:t>Test bench at </a:t>
            </a:r>
            <a:r>
              <a:rPr lang="en-US" dirty="0" smtClean="0"/>
              <a:t>LANL, in operation </a:t>
            </a:r>
            <a:endParaRPr lang="en-US" dirty="0" smtClean="0"/>
          </a:p>
          <a:p>
            <a:pPr lvl="1"/>
            <a:r>
              <a:rPr lang="en-US" dirty="0" smtClean="0"/>
              <a:t>Joint LANL/UT-Austin on RU, CRU/FELIX work  </a:t>
            </a:r>
          </a:p>
          <a:p>
            <a:pPr lvl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2C42-9073-8C40-9859-2B909CFC96CE}" type="datetime1">
              <a:rPr lang="en-US" smtClean="0"/>
              <a:t>5/14/17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700E-5D5B-B24D-80D9-1261721CE4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1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167116"/>
            <a:ext cx="507606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Electronics R&amp;D </a:t>
            </a:r>
            <a:br>
              <a:rPr lang="en-US" dirty="0" smtClean="0"/>
            </a:br>
            <a:r>
              <a:rPr lang="en-US" sz="2200" dirty="0" smtClean="0"/>
              <a:t>FELIX and MVTX Power Distribution Boards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666621"/>
            <a:ext cx="5533266" cy="481168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Visited BNL Labs and had FELIX system demo</a:t>
            </a:r>
          </a:p>
          <a:p>
            <a:pPr lvl="1"/>
            <a:r>
              <a:rPr lang="en-US" dirty="0" smtClean="0"/>
              <a:t>V1.5 boards, all functionalities available- data, slow control and  Timing/Trigger/Busy, w/ GBT</a:t>
            </a:r>
          </a:p>
          <a:p>
            <a:pPr lvl="1"/>
            <a:r>
              <a:rPr lang="en-US" dirty="0" smtClean="0"/>
              <a:t>Multi-channel GBT links and </a:t>
            </a:r>
            <a:r>
              <a:rPr lang="en-US" dirty="0" err="1" smtClean="0"/>
              <a:t>PCIe</a:t>
            </a:r>
            <a:r>
              <a:rPr lang="en-US" dirty="0" smtClean="0"/>
              <a:t> interface code developed, with examples of user modules </a:t>
            </a:r>
          </a:p>
          <a:p>
            <a:pPr lvl="1"/>
            <a:r>
              <a:rPr lang="en-US" dirty="0" smtClean="0"/>
              <a:t>V2.0, available end of 2017, </a:t>
            </a:r>
            <a:r>
              <a:rPr lang="en-US" dirty="0" err="1" smtClean="0"/>
              <a:t>sPHENIX</a:t>
            </a:r>
            <a:r>
              <a:rPr lang="en-US" dirty="0" smtClean="0"/>
              <a:t> application </a:t>
            </a:r>
          </a:p>
          <a:p>
            <a:pPr lvl="1"/>
            <a:r>
              <a:rPr lang="en-US" dirty="0"/>
              <a:t>A </a:t>
            </a:r>
            <a:r>
              <a:rPr lang="en-US" dirty="0" smtClean="0"/>
              <a:t>1.5v FELIX board produced and tested</a:t>
            </a:r>
            <a:r>
              <a:rPr lang="en-US" dirty="0"/>
              <a:t>, ready for shipment to </a:t>
            </a:r>
            <a:r>
              <a:rPr lang="en-US" dirty="0" smtClean="0"/>
              <a:t>LANL; </a:t>
            </a:r>
            <a:r>
              <a:rPr lang="en-US" dirty="0"/>
              <a:t>O</a:t>
            </a:r>
            <a:r>
              <a:rPr lang="en-US" dirty="0" smtClean="0"/>
              <a:t>ptical cables etc. to be ordered soon for LANL test bench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Power distribution boards</a:t>
            </a:r>
          </a:p>
          <a:p>
            <a:pPr lvl="1"/>
            <a:r>
              <a:rPr lang="en-US" dirty="0" smtClean="0"/>
              <a:t>LBNL PS distribution board </a:t>
            </a:r>
            <a:r>
              <a:rPr lang="en-US" dirty="0" err="1" smtClean="0"/>
              <a:t>availablefor</a:t>
            </a:r>
            <a:r>
              <a:rPr lang="en-US" dirty="0" smtClean="0"/>
              <a:t> R&amp;D from CERN/LBNL ~ June</a:t>
            </a:r>
          </a:p>
          <a:p>
            <a:pPr lvl="1"/>
            <a:r>
              <a:rPr lang="en-US" dirty="0" smtClean="0"/>
              <a:t>R&amp;D power supply system to be ordered   </a:t>
            </a:r>
            <a:endParaRPr lang="en-US" dirty="0"/>
          </a:p>
        </p:txBody>
      </p:sp>
      <p:pic>
        <p:nvPicPr>
          <p:cNvPr id="5" name="Picture 4" descr="IMG_1162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8685" y="3614500"/>
            <a:ext cx="3455314" cy="2379953"/>
          </a:xfrm>
          <a:prstGeom prst="rect">
            <a:avLst/>
          </a:prstGeom>
        </p:spPr>
      </p:pic>
      <p:pic>
        <p:nvPicPr>
          <p:cNvPr id="6" name="Picture 5" descr="IMG_115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5319" y="32712"/>
            <a:ext cx="3278133" cy="32781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24930" y="4184279"/>
            <a:ext cx="1388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FELIX: tested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AED6-37C7-094F-861A-B9E1FFBF4D85}" type="datetime1">
              <a:rPr lang="en-US" smtClean="0"/>
              <a:t>5/14/17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700E-5D5B-B24D-80D9-1261721CE4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4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6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MVTX/INTT Integration</a:t>
            </a:r>
            <a:br>
              <a:rPr lang="en-US" dirty="0" smtClean="0"/>
            </a:br>
            <a:r>
              <a:rPr lang="en-US" sz="3100" dirty="0" smtClean="0">
                <a:solidFill>
                  <a:srgbClr val="0000FF"/>
                </a:solidFill>
              </a:rPr>
              <a:t>Extend MVTX </a:t>
            </a:r>
            <a:r>
              <a:rPr lang="en-US" sz="3100" dirty="0" smtClean="0">
                <a:solidFill>
                  <a:srgbClr val="0000FF"/>
                </a:solidFill>
              </a:rPr>
              <a:t>Service Cables? </a:t>
            </a:r>
            <a:endParaRPr lang="en-US" sz="31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65C5-C995-6F4F-8ABC-767661096F04}" type="datetime1">
              <a:rPr lang="en-US" smtClean="0"/>
              <a:t>5/14/17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HF-Jet/MVTX TG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700E-5D5B-B24D-80D9-1261721CE4E2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729007"/>
            <a:ext cx="9189083" cy="146865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7708261" y="1885379"/>
            <a:ext cx="0" cy="974599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04208" y="2283132"/>
            <a:ext cx="11747" cy="436441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22661" y="1974328"/>
            <a:ext cx="8831678" cy="180301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84680" y="1433972"/>
            <a:ext cx="1321358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506.2 mm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335561" y="2492550"/>
            <a:ext cx="878961" cy="2462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mm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7572026" y="2398302"/>
            <a:ext cx="942013" cy="2462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41.9 mm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645359" y="2201667"/>
            <a:ext cx="0" cy="502224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4311597" y="2529107"/>
            <a:ext cx="1073536" cy="2462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16.15 mm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04952" y="3208596"/>
            <a:ext cx="4340047" cy="185488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3481272" y="4921649"/>
            <a:ext cx="55832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The 9 silicon chips are read out in parallel: each chip sends its data stream to the end of Stave by a dedicated differential pair, 100 </a:t>
            </a:r>
            <a:r>
              <a:rPr lang="en-GB" sz="1600" dirty="0">
                <a:latin typeface="Symbol" panose="05050102010706020507" pitchFamily="18" charset="2"/>
              </a:rPr>
              <a:t>m</a:t>
            </a:r>
            <a:r>
              <a:rPr lang="en-GB" sz="1600" dirty="0"/>
              <a:t>m wide. Two additional differential pairs distribute the clock and configuration signals. 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146703"/>
            <a:ext cx="5471158" cy="3600324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5544653" y="4326277"/>
            <a:ext cx="1267693" cy="276999"/>
          </a:xfrm>
          <a:prstGeom prst="rect">
            <a:avLst/>
          </a:prstGeom>
          <a:noFill/>
          <a:scene3d>
            <a:camera prst="isometricOffAxis1Right">
              <a:rot lat="900000" lon="19800000" rev="39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Arial" pitchFamily="34" charset="0"/>
                <a:cs typeface="Arial" pitchFamily="34" charset="0"/>
              </a:rPr>
              <a:t>CHIP 1</a:t>
            </a:r>
            <a:endParaRPr lang="fr-F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52919" y="3531671"/>
            <a:ext cx="1267693" cy="276999"/>
          </a:xfrm>
          <a:prstGeom prst="rect">
            <a:avLst/>
          </a:prstGeom>
          <a:noFill/>
          <a:scene3d>
            <a:camera prst="isometricOffAxis1Right">
              <a:rot lat="900000" lon="19800000" rev="39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Arial" pitchFamily="34" charset="0"/>
                <a:cs typeface="Arial" pitchFamily="34" charset="0"/>
              </a:rPr>
              <a:t>CHIP </a:t>
            </a: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9</a:t>
            </a:r>
            <a:endParaRPr lang="fr-F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822329" y="3752447"/>
            <a:ext cx="1267693" cy="276999"/>
          </a:xfrm>
          <a:prstGeom prst="rect">
            <a:avLst/>
          </a:prstGeom>
          <a:noFill/>
          <a:scene3d>
            <a:camera prst="isometricOffAxis1Right">
              <a:rot lat="900000" lon="19800000" rev="39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Arial" pitchFamily="34" charset="0"/>
                <a:cs typeface="Arial" pitchFamily="34" charset="0"/>
              </a:rPr>
              <a:t>……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65099" y="4117260"/>
            <a:ext cx="1267693" cy="461665"/>
          </a:xfrm>
          <a:prstGeom prst="rect">
            <a:avLst/>
          </a:prstGeom>
          <a:noFill/>
          <a:scene3d>
            <a:camera prst="isometricOffAxis1Right">
              <a:rot lat="900000" lon="19800000" rev="39000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Arial" pitchFamily="34" charset="0"/>
                <a:cs typeface="Arial" pitchFamily="34" charset="0"/>
              </a:rPr>
              <a:t>CHIP </a:t>
            </a:r>
            <a:r>
              <a:rPr lang="en-GB" sz="1200" b="1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endParaRPr lang="fr-F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05043" y="4589685"/>
            <a:ext cx="4893623" cy="1844091"/>
          </a:xfrm>
          <a:prstGeom prst="rect">
            <a:avLst/>
          </a:prstGeom>
        </p:spPr>
      </p:pic>
      <p:grpSp>
        <p:nvGrpSpPr>
          <p:cNvPr id="109" name="Group 108"/>
          <p:cNvGrpSpPr/>
          <p:nvPr/>
        </p:nvGrpSpPr>
        <p:grpSpPr>
          <a:xfrm>
            <a:off x="1223298" y="2330072"/>
            <a:ext cx="2893590" cy="1589725"/>
            <a:chOff x="906352" y="2788018"/>
            <a:chExt cx="3816424" cy="1589725"/>
          </a:xfrm>
        </p:grpSpPr>
        <p:sp>
          <p:nvSpPr>
            <p:cNvPr id="75" name="Rectangle 74"/>
            <p:cNvSpPr/>
            <p:nvPr/>
          </p:nvSpPr>
          <p:spPr>
            <a:xfrm>
              <a:off x="906352" y="3433890"/>
              <a:ext cx="3816424" cy="2880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FPC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181580" y="3328057"/>
              <a:ext cx="1152128" cy="105833"/>
            </a:xfrm>
            <a:prstGeom prst="rect">
              <a:avLst/>
            </a:prstGeom>
            <a:solidFill>
              <a:srgbClr val="FF006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06352" y="3721922"/>
              <a:ext cx="1152128" cy="10583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81580" y="3721922"/>
              <a:ext cx="2541196" cy="10583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                DGND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486108" y="3328056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702132" y="3328057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918156" y="3328057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134180" y="3328057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350204" y="3328057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566228" y="3328057"/>
              <a:ext cx="156548" cy="1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81580" y="2994463"/>
              <a:ext cx="1152128" cy="105833"/>
            </a:xfrm>
            <a:prstGeom prst="rect">
              <a:avLst/>
            </a:prstGeom>
            <a:solidFill>
              <a:srgbClr val="FF006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906352" y="2893851"/>
              <a:ext cx="2427356" cy="10583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06352" y="4159589"/>
              <a:ext cx="3816424" cy="105833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81580" y="4045873"/>
              <a:ext cx="2541196" cy="107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                DGND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81580" y="2788224"/>
              <a:ext cx="1152128" cy="105833"/>
            </a:xfrm>
            <a:prstGeom prst="rect">
              <a:avLst/>
            </a:prstGeom>
            <a:solidFill>
              <a:srgbClr val="FF0066"/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06352" y="2999684"/>
              <a:ext cx="1152128" cy="105833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906352" y="2788018"/>
              <a:ext cx="1152128" cy="105833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906352" y="3328057"/>
              <a:ext cx="1152128" cy="105833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906352" y="4047581"/>
              <a:ext cx="1152128" cy="10583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906352" y="4269756"/>
              <a:ext cx="1152128" cy="105833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181580" y="4270202"/>
              <a:ext cx="2541196" cy="107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               DGND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03DC-34C4-D14E-88C0-7CB9593D8882}" type="datetime1">
              <a:rPr lang="en-US" smtClean="0"/>
              <a:t>5/14/17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Ming Liu, HF-Jet/MVTX TG Mtg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360E-EF99-4FB7-B47D-D55CAF133C31}" type="slidenum">
              <a:rPr lang="en-GB" smtClean="0"/>
              <a:t>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08" y="283357"/>
            <a:ext cx="7886700" cy="303251"/>
          </a:xfrm>
        </p:spPr>
        <p:txBody>
          <a:bodyPr/>
          <a:lstStyle/>
          <a:p>
            <a:r>
              <a:rPr lang="en-GB" sz="2400" dirty="0"/>
              <a:t>FPC Extension for Connection to Electrical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2210" y="1205769"/>
            <a:ext cx="8208724" cy="43401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/>
              <a:t>The connection to the service cables is achieved by a double FPC extension which is soldered to the HIC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48883" y="1770413"/>
            <a:ext cx="1967401" cy="408285"/>
          </a:xfrm>
          <a:prstGeom prst="rect">
            <a:avLst/>
          </a:prstGeom>
          <a:noFill/>
        </p:spPr>
        <p:txBody>
          <a:bodyPr wrap="square" lIns="69055" tIns="34528" rIns="69055" bIns="34528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x-section at interconnection between FPC and extensions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148303" y="2264341"/>
            <a:ext cx="3103548" cy="181456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55" tIns="34528" rIns="69055" bIns="34528" rtlCol="0" anchor="ctr"/>
          <a:lstStyle/>
          <a:p>
            <a:pPr algn="ctr"/>
            <a:endParaRPr lang="en-GB"/>
          </a:p>
        </p:txBody>
      </p:sp>
      <p:cxnSp>
        <p:nvCxnSpPr>
          <p:cNvPr id="70" name="Straight Arrow Connector 69"/>
          <p:cNvCxnSpPr>
            <a:stCxn id="68" idx="2"/>
          </p:cNvCxnSpPr>
          <p:nvPr/>
        </p:nvCxnSpPr>
        <p:spPr>
          <a:xfrm>
            <a:off x="2700078" y="4078902"/>
            <a:ext cx="3414972" cy="11529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925624" y="4591097"/>
            <a:ext cx="1701297" cy="346729"/>
          </a:xfrm>
          <a:prstGeom prst="rect">
            <a:avLst/>
          </a:prstGeom>
          <a:noFill/>
        </p:spPr>
        <p:txBody>
          <a:bodyPr wrap="none" lIns="69055" tIns="34528" rIns="69055" bIns="34528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signal lines (FPC)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2649783" y="4905697"/>
            <a:ext cx="324549" cy="207867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2999873" y="6023829"/>
            <a:ext cx="1656889" cy="346729"/>
          </a:xfrm>
          <a:prstGeom prst="rect">
            <a:avLst/>
          </a:prstGeom>
          <a:noFill/>
        </p:spPr>
        <p:txBody>
          <a:bodyPr wrap="none" lIns="69055" tIns="34528" rIns="69055" bIns="34528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analogue power</a:t>
            </a:r>
          </a:p>
        </p:txBody>
      </p:sp>
      <p:cxnSp>
        <p:nvCxnSpPr>
          <p:cNvPr id="190" name="Straight Arrow Connector 189"/>
          <p:cNvCxnSpPr/>
          <p:nvPr/>
        </p:nvCxnSpPr>
        <p:spPr>
          <a:xfrm flipH="1" flipV="1">
            <a:off x="2122869" y="6253510"/>
            <a:ext cx="851462" cy="1722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382927" y="5834126"/>
            <a:ext cx="1371730" cy="346729"/>
          </a:xfrm>
          <a:prstGeom prst="rect">
            <a:avLst/>
          </a:prstGeom>
          <a:noFill/>
        </p:spPr>
        <p:txBody>
          <a:bodyPr wrap="none" lIns="69055" tIns="34528" rIns="69055" bIns="34528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digital power</a:t>
            </a:r>
          </a:p>
        </p:txBody>
      </p:sp>
      <p:cxnSp>
        <p:nvCxnSpPr>
          <p:cNvPr id="195" name="Straight Arrow Connector 194"/>
          <p:cNvCxnSpPr>
            <a:stCxn id="194" idx="1"/>
          </p:cNvCxnSpPr>
          <p:nvPr/>
        </p:nvCxnSpPr>
        <p:spPr>
          <a:xfrm flipH="1" flipV="1">
            <a:off x="2331293" y="5564418"/>
            <a:ext cx="2051634" cy="443073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Group 150"/>
          <p:cNvGrpSpPr/>
          <p:nvPr/>
        </p:nvGrpSpPr>
        <p:grpSpPr>
          <a:xfrm>
            <a:off x="5009985" y="1738495"/>
            <a:ext cx="3770826" cy="2944933"/>
            <a:chOff x="2322475" y="3022062"/>
            <a:chExt cx="5162458" cy="3317715"/>
          </a:xfrm>
        </p:grpSpPr>
        <p:sp>
          <p:nvSpPr>
            <p:cNvPr id="152" name="Rectangle 151"/>
            <p:cNvSpPr/>
            <p:nvPr/>
          </p:nvSpPr>
          <p:spPr>
            <a:xfrm>
              <a:off x="5942534" y="3625910"/>
              <a:ext cx="1499984" cy="31114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 flipV="1">
              <a:off x="3401098" y="3940044"/>
              <a:ext cx="4041420" cy="322424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040" h="322424">
                  <a:moveTo>
                    <a:pt x="2381" y="0"/>
                  </a:moveTo>
                  <a:lnTo>
                    <a:pt x="1006193" y="1148"/>
                  </a:lnTo>
                  <a:lnTo>
                    <a:pt x="2534901" y="212896"/>
                  </a:lnTo>
                  <a:lnTo>
                    <a:pt x="5271040" y="212979"/>
                  </a:lnTo>
                  <a:lnTo>
                    <a:pt x="5271040" y="322424"/>
                  </a:lnTo>
                  <a:lnTo>
                    <a:pt x="2527840" y="322424"/>
                  </a:lnTo>
                  <a:lnTo>
                    <a:pt x="985010" y="100002"/>
                  </a:lnTo>
                  <a:lnTo>
                    <a:pt x="0" y="100002"/>
                  </a:lnTo>
                  <a:cubicBezTo>
                    <a:pt x="794" y="68255"/>
                    <a:pt x="1587" y="31747"/>
                    <a:pt x="2381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Freeform 153"/>
            <p:cNvSpPr/>
            <p:nvPr/>
          </p:nvSpPr>
          <p:spPr>
            <a:xfrm flipV="1">
              <a:off x="3402107" y="4037192"/>
              <a:ext cx="4041596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Freeform 154"/>
            <p:cNvSpPr/>
            <p:nvPr/>
          </p:nvSpPr>
          <p:spPr>
            <a:xfrm flipV="1">
              <a:off x="3401876" y="4144150"/>
              <a:ext cx="4041596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solidFill>
              <a:srgbClr val="FFFF0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3403205" y="3292943"/>
              <a:ext cx="4041596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solidFill>
              <a:srgbClr val="00FFFF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3403403" y="3088754"/>
              <a:ext cx="4041420" cy="322424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040" h="322424">
                  <a:moveTo>
                    <a:pt x="2381" y="0"/>
                  </a:moveTo>
                  <a:lnTo>
                    <a:pt x="1006193" y="1148"/>
                  </a:lnTo>
                  <a:lnTo>
                    <a:pt x="2534901" y="212896"/>
                  </a:lnTo>
                  <a:lnTo>
                    <a:pt x="5271040" y="212979"/>
                  </a:lnTo>
                  <a:lnTo>
                    <a:pt x="5271040" y="322424"/>
                  </a:lnTo>
                  <a:lnTo>
                    <a:pt x="2527840" y="322424"/>
                  </a:lnTo>
                  <a:lnTo>
                    <a:pt x="985010" y="100002"/>
                  </a:lnTo>
                  <a:lnTo>
                    <a:pt x="0" y="100002"/>
                  </a:lnTo>
                  <a:cubicBezTo>
                    <a:pt x="794" y="68255"/>
                    <a:pt x="1587" y="31747"/>
                    <a:pt x="2381" y="0"/>
                  </a:cubicBezTo>
                  <a:close/>
                </a:path>
              </a:pathLst>
            </a:custGeom>
            <a:solidFill>
              <a:srgbClr val="00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322476" y="3623662"/>
              <a:ext cx="2105509" cy="2880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FPC</a:t>
              </a: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322476" y="3911585"/>
              <a:ext cx="2105509" cy="10556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2322476" y="3518493"/>
              <a:ext cx="2105509" cy="96644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623365" y="3467814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3623365" y="3860482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623365" y="3251801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623365" y="4109005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623365" y="4323907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AGND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3623365" y="3022064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AVDD</a:t>
              </a:r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3403189" y="3188769"/>
              <a:ext cx="4041596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830829" y="4188219"/>
              <a:ext cx="1654104" cy="416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Flex power extension</a:t>
              </a:r>
              <a:endParaRPr lang="fr-F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935619" y="5315103"/>
              <a:ext cx="1506899" cy="31114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 flipV="1">
              <a:off x="3392078" y="5625342"/>
              <a:ext cx="4050440" cy="329568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9568"/>
                <a:gd name="connsiteX1" fmla="*/ 1006193 w 5271040"/>
                <a:gd name="connsiteY1" fmla="*/ 8292 h 329568"/>
                <a:gd name="connsiteX2" fmla="*/ 2534901 w 5271040"/>
                <a:gd name="connsiteY2" fmla="*/ 220040 h 329568"/>
                <a:gd name="connsiteX3" fmla="*/ 5271040 w 5271040"/>
                <a:gd name="connsiteY3" fmla="*/ 220123 h 329568"/>
                <a:gd name="connsiteX4" fmla="*/ 5271040 w 5271040"/>
                <a:gd name="connsiteY4" fmla="*/ 329568 h 329568"/>
                <a:gd name="connsiteX5" fmla="*/ 2527840 w 5271040"/>
                <a:gd name="connsiteY5" fmla="*/ 329568 h 329568"/>
                <a:gd name="connsiteX6" fmla="*/ 985010 w 5271040"/>
                <a:gd name="connsiteY6" fmla="*/ 107146 h 329568"/>
                <a:gd name="connsiteX7" fmla="*/ 0 w 5271040"/>
                <a:gd name="connsiteY7" fmla="*/ 107146 h 329568"/>
                <a:gd name="connsiteX8" fmla="*/ 2381 w 5271040"/>
                <a:gd name="connsiteY8" fmla="*/ 0 h 329568"/>
                <a:gd name="connsiteX0" fmla="*/ 2381 w 5271040"/>
                <a:gd name="connsiteY0" fmla="*/ 0 h 329568"/>
                <a:gd name="connsiteX1" fmla="*/ 991905 w 5271040"/>
                <a:gd name="connsiteY1" fmla="*/ 3530 h 329568"/>
                <a:gd name="connsiteX2" fmla="*/ 2534901 w 5271040"/>
                <a:gd name="connsiteY2" fmla="*/ 220040 h 329568"/>
                <a:gd name="connsiteX3" fmla="*/ 5271040 w 5271040"/>
                <a:gd name="connsiteY3" fmla="*/ 220123 h 329568"/>
                <a:gd name="connsiteX4" fmla="*/ 5271040 w 5271040"/>
                <a:gd name="connsiteY4" fmla="*/ 329568 h 329568"/>
                <a:gd name="connsiteX5" fmla="*/ 2527840 w 5271040"/>
                <a:gd name="connsiteY5" fmla="*/ 329568 h 329568"/>
                <a:gd name="connsiteX6" fmla="*/ 985010 w 5271040"/>
                <a:gd name="connsiteY6" fmla="*/ 107146 h 329568"/>
                <a:gd name="connsiteX7" fmla="*/ 0 w 5271040"/>
                <a:gd name="connsiteY7" fmla="*/ 107146 h 329568"/>
                <a:gd name="connsiteX8" fmla="*/ 2381 w 5271040"/>
                <a:gd name="connsiteY8" fmla="*/ 0 h 329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040" h="329568">
                  <a:moveTo>
                    <a:pt x="2381" y="0"/>
                  </a:moveTo>
                  <a:lnTo>
                    <a:pt x="991905" y="3530"/>
                  </a:lnTo>
                  <a:lnTo>
                    <a:pt x="2534901" y="220040"/>
                  </a:lnTo>
                  <a:lnTo>
                    <a:pt x="5271040" y="220123"/>
                  </a:lnTo>
                  <a:lnTo>
                    <a:pt x="5271040" y="329568"/>
                  </a:lnTo>
                  <a:lnTo>
                    <a:pt x="2527840" y="329568"/>
                  </a:lnTo>
                  <a:lnTo>
                    <a:pt x="985010" y="107146"/>
                  </a:lnTo>
                  <a:lnTo>
                    <a:pt x="0" y="107146"/>
                  </a:lnTo>
                  <a:cubicBezTo>
                    <a:pt x="794" y="75399"/>
                    <a:pt x="1587" y="31747"/>
                    <a:pt x="2381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1" name="Freeform 170"/>
            <p:cNvSpPr/>
            <p:nvPr/>
          </p:nvSpPr>
          <p:spPr>
            <a:xfrm flipV="1">
              <a:off x="3393087" y="5730242"/>
              <a:ext cx="4049431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Freeform 171"/>
            <p:cNvSpPr/>
            <p:nvPr/>
          </p:nvSpPr>
          <p:spPr>
            <a:xfrm flipV="1">
              <a:off x="3392855" y="5829451"/>
              <a:ext cx="4049662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3393119" y="4983561"/>
              <a:ext cx="4049399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solidFill>
              <a:srgbClr val="FF0066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3393317" y="4787120"/>
              <a:ext cx="4049201" cy="322424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040" h="322424">
                  <a:moveTo>
                    <a:pt x="2381" y="0"/>
                  </a:moveTo>
                  <a:lnTo>
                    <a:pt x="1006193" y="1148"/>
                  </a:lnTo>
                  <a:lnTo>
                    <a:pt x="2534901" y="212896"/>
                  </a:lnTo>
                  <a:lnTo>
                    <a:pt x="5271040" y="212979"/>
                  </a:lnTo>
                  <a:lnTo>
                    <a:pt x="5271040" y="322424"/>
                  </a:lnTo>
                  <a:lnTo>
                    <a:pt x="2527840" y="322424"/>
                  </a:lnTo>
                  <a:lnTo>
                    <a:pt x="985010" y="100002"/>
                  </a:lnTo>
                  <a:lnTo>
                    <a:pt x="0" y="100002"/>
                  </a:lnTo>
                  <a:cubicBezTo>
                    <a:pt x="794" y="68255"/>
                    <a:pt x="1587" y="31747"/>
                    <a:pt x="2381" y="0"/>
                  </a:cubicBezTo>
                  <a:close/>
                </a:path>
              </a:pathLst>
            </a:custGeom>
            <a:solidFill>
              <a:srgbClr val="FF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3393103" y="4879387"/>
              <a:ext cx="4049415" cy="331949"/>
            </a:xfrm>
            <a:custGeom>
              <a:avLst/>
              <a:gdLst>
                <a:gd name="connsiteX0" fmla="*/ 0 w 5271040"/>
                <a:gd name="connsiteY0" fmla="*/ 0 h 324806"/>
                <a:gd name="connsiteX1" fmla="*/ 1006193 w 5271040"/>
                <a:gd name="connsiteY1" fmla="*/ 3530 h 324806"/>
                <a:gd name="connsiteX2" fmla="*/ 2534901 w 5271040"/>
                <a:gd name="connsiteY2" fmla="*/ 222422 h 324806"/>
                <a:gd name="connsiteX3" fmla="*/ 5271040 w 5271040"/>
                <a:gd name="connsiteY3" fmla="*/ 215361 h 324806"/>
                <a:gd name="connsiteX4" fmla="*/ 5271040 w 5271040"/>
                <a:gd name="connsiteY4" fmla="*/ 324806 h 324806"/>
                <a:gd name="connsiteX5" fmla="*/ 2527840 w 5271040"/>
                <a:gd name="connsiteY5" fmla="*/ 324806 h 324806"/>
                <a:gd name="connsiteX6" fmla="*/ 985010 w 5271040"/>
                <a:gd name="connsiteY6" fmla="*/ 102384 h 324806"/>
                <a:gd name="connsiteX7" fmla="*/ 0 w 5271040"/>
                <a:gd name="connsiteY7" fmla="*/ 102384 h 324806"/>
                <a:gd name="connsiteX8" fmla="*/ 0 w 5271040"/>
                <a:gd name="connsiteY8" fmla="*/ 0 h 324806"/>
                <a:gd name="connsiteX0" fmla="*/ 2381 w 5271040"/>
                <a:gd name="connsiteY0" fmla="*/ 3614 h 321276"/>
                <a:gd name="connsiteX1" fmla="*/ 1006193 w 5271040"/>
                <a:gd name="connsiteY1" fmla="*/ 0 h 321276"/>
                <a:gd name="connsiteX2" fmla="*/ 2534901 w 5271040"/>
                <a:gd name="connsiteY2" fmla="*/ 218892 h 321276"/>
                <a:gd name="connsiteX3" fmla="*/ 5271040 w 5271040"/>
                <a:gd name="connsiteY3" fmla="*/ 211831 h 321276"/>
                <a:gd name="connsiteX4" fmla="*/ 5271040 w 5271040"/>
                <a:gd name="connsiteY4" fmla="*/ 321276 h 321276"/>
                <a:gd name="connsiteX5" fmla="*/ 2527840 w 5271040"/>
                <a:gd name="connsiteY5" fmla="*/ 321276 h 321276"/>
                <a:gd name="connsiteX6" fmla="*/ 985010 w 5271040"/>
                <a:gd name="connsiteY6" fmla="*/ 98854 h 321276"/>
                <a:gd name="connsiteX7" fmla="*/ 0 w 5271040"/>
                <a:gd name="connsiteY7" fmla="*/ 98854 h 321276"/>
                <a:gd name="connsiteX8" fmla="*/ 2381 w 5271040"/>
                <a:gd name="connsiteY8" fmla="*/ 3614 h 321276"/>
                <a:gd name="connsiteX0" fmla="*/ 229 w 5271270"/>
                <a:gd name="connsiteY0" fmla="*/ 0 h 324805"/>
                <a:gd name="connsiteX1" fmla="*/ 1006423 w 5271270"/>
                <a:gd name="connsiteY1" fmla="*/ 3529 h 324805"/>
                <a:gd name="connsiteX2" fmla="*/ 2535131 w 5271270"/>
                <a:gd name="connsiteY2" fmla="*/ 222421 h 324805"/>
                <a:gd name="connsiteX3" fmla="*/ 5271270 w 5271270"/>
                <a:gd name="connsiteY3" fmla="*/ 215360 h 324805"/>
                <a:gd name="connsiteX4" fmla="*/ 5271270 w 5271270"/>
                <a:gd name="connsiteY4" fmla="*/ 324805 h 324805"/>
                <a:gd name="connsiteX5" fmla="*/ 2528070 w 5271270"/>
                <a:gd name="connsiteY5" fmla="*/ 324805 h 324805"/>
                <a:gd name="connsiteX6" fmla="*/ 985240 w 5271270"/>
                <a:gd name="connsiteY6" fmla="*/ 102383 h 324805"/>
                <a:gd name="connsiteX7" fmla="*/ 230 w 5271270"/>
                <a:gd name="connsiteY7" fmla="*/ 102383 h 324805"/>
                <a:gd name="connsiteX8" fmla="*/ 229 w 5271270"/>
                <a:gd name="connsiteY8" fmla="*/ 0 h 324805"/>
                <a:gd name="connsiteX0" fmla="*/ 229 w 5271270"/>
                <a:gd name="connsiteY0" fmla="*/ 3614 h 321276"/>
                <a:gd name="connsiteX1" fmla="*/ 1006423 w 5271270"/>
                <a:gd name="connsiteY1" fmla="*/ 0 h 321276"/>
                <a:gd name="connsiteX2" fmla="*/ 2535131 w 5271270"/>
                <a:gd name="connsiteY2" fmla="*/ 218892 h 321276"/>
                <a:gd name="connsiteX3" fmla="*/ 5271270 w 5271270"/>
                <a:gd name="connsiteY3" fmla="*/ 211831 h 321276"/>
                <a:gd name="connsiteX4" fmla="*/ 5271270 w 5271270"/>
                <a:gd name="connsiteY4" fmla="*/ 321276 h 321276"/>
                <a:gd name="connsiteX5" fmla="*/ 2528070 w 5271270"/>
                <a:gd name="connsiteY5" fmla="*/ 321276 h 321276"/>
                <a:gd name="connsiteX6" fmla="*/ 985240 w 5271270"/>
                <a:gd name="connsiteY6" fmla="*/ 98854 h 321276"/>
                <a:gd name="connsiteX7" fmla="*/ 230 w 5271270"/>
                <a:gd name="connsiteY7" fmla="*/ 98854 h 321276"/>
                <a:gd name="connsiteX8" fmla="*/ 229 w 5271270"/>
                <a:gd name="connsiteY8" fmla="*/ 3614 h 321276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20040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0 h 322424"/>
                <a:gd name="connsiteX1" fmla="*/ 1006193 w 5271040"/>
                <a:gd name="connsiteY1" fmla="*/ 1148 h 322424"/>
                <a:gd name="connsiteX2" fmla="*/ 2534901 w 5271040"/>
                <a:gd name="connsiteY2" fmla="*/ 212896 h 322424"/>
                <a:gd name="connsiteX3" fmla="*/ 5271040 w 5271040"/>
                <a:gd name="connsiteY3" fmla="*/ 212979 h 322424"/>
                <a:gd name="connsiteX4" fmla="*/ 5271040 w 5271040"/>
                <a:gd name="connsiteY4" fmla="*/ 322424 h 322424"/>
                <a:gd name="connsiteX5" fmla="*/ 2527840 w 5271040"/>
                <a:gd name="connsiteY5" fmla="*/ 322424 h 322424"/>
                <a:gd name="connsiteX6" fmla="*/ 985010 w 5271040"/>
                <a:gd name="connsiteY6" fmla="*/ 100002 h 322424"/>
                <a:gd name="connsiteX7" fmla="*/ 0 w 5271040"/>
                <a:gd name="connsiteY7" fmla="*/ 100002 h 322424"/>
                <a:gd name="connsiteX8" fmla="*/ 2381 w 5271040"/>
                <a:gd name="connsiteY8" fmla="*/ 0 h 322424"/>
                <a:gd name="connsiteX0" fmla="*/ 2381 w 5271040"/>
                <a:gd name="connsiteY0" fmla="*/ 8377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1 w 5271040"/>
                <a:gd name="connsiteY8" fmla="*/ 8377 h 330801"/>
                <a:gd name="connsiteX0" fmla="*/ 229 w 5271270"/>
                <a:gd name="connsiteY0" fmla="*/ 3615 h 330801"/>
                <a:gd name="connsiteX1" fmla="*/ 980229 w 5271270"/>
                <a:gd name="connsiteY1" fmla="*/ 0 h 330801"/>
                <a:gd name="connsiteX2" fmla="*/ 2535131 w 5271270"/>
                <a:gd name="connsiteY2" fmla="*/ 221273 h 330801"/>
                <a:gd name="connsiteX3" fmla="*/ 5271270 w 5271270"/>
                <a:gd name="connsiteY3" fmla="*/ 221356 h 330801"/>
                <a:gd name="connsiteX4" fmla="*/ 5271270 w 5271270"/>
                <a:gd name="connsiteY4" fmla="*/ 330801 h 330801"/>
                <a:gd name="connsiteX5" fmla="*/ 2528070 w 5271270"/>
                <a:gd name="connsiteY5" fmla="*/ 330801 h 330801"/>
                <a:gd name="connsiteX6" fmla="*/ 985240 w 5271270"/>
                <a:gd name="connsiteY6" fmla="*/ 108379 h 330801"/>
                <a:gd name="connsiteX7" fmla="*/ 230 w 5271270"/>
                <a:gd name="connsiteY7" fmla="*/ 108379 h 330801"/>
                <a:gd name="connsiteX8" fmla="*/ 229 w 5271270"/>
                <a:gd name="connsiteY8" fmla="*/ 3615 h 330801"/>
                <a:gd name="connsiteX0" fmla="*/ 2380 w 5271040"/>
                <a:gd name="connsiteY0" fmla="*/ 0 h 334330"/>
                <a:gd name="connsiteX1" fmla="*/ 979999 w 5271040"/>
                <a:gd name="connsiteY1" fmla="*/ 3529 h 334330"/>
                <a:gd name="connsiteX2" fmla="*/ 2534901 w 5271040"/>
                <a:gd name="connsiteY2" fmla="*/ 224802 h 334330"/>
                <a:gd name="connsiteX3" fmla="*/ 5271040 w 5271040"/>
                <a:gd name="connsiteY3" fmla="*/ 224885 h 334330"/>
                <a:gd name="connsiteX4" fmla="*/ 5271040 w 5271040"/>
                <a:gd name="connsiteY4" fmla="*/ 334330 h 334330"/>
                <a:gd name="connsiteX5" fmla="*/ 2527840 w 5271040"/>
                <a:gd name="connsiteY5" fmla="*/ 334330 h 334330"/>
                <a:gd name="connsiteX6" fmla="*/ 985010 w 5271040"/>
                <a:gd name="connsiteY6" fmla="*/ 111908 h 334330"/>
                <a:gd name="connsiteX7" fmla="*/ 0 w 5271040"/>
                <a:gd name="connsiteY7" fmla="*/ 111908 h 334330"/>
                <a:gd name="connsiteX8" fmla="*/ 2380 w 5271040"/>
                <a:gd name="connsiteY8" fmla="*/ 0 h 334330"/>
                <a:gd name="connsiteX0" fmla="*/ 2380 w 5271040"/>
                <a:gd name="connsiteY0" fmla="*/ 3615 h 330801"/>
                <a:gd name="connsiteX1" fmla="*/ 979999 w 5271040"/>
                <a:gd name="connsiteY1" fmla="*/ 0 h 330801"/>
                <a:gd name="connsiteX2" fmla="*/ 2534901 w 5271040"/>
                <a:gd name="connsiteY2" fmla="*/ 221273 h 330801"/>
                <a:gd name="connsiteX3" fmla="*/ 5271040 w 5271040"/>
                <a:gd name="connsiteY3" fmla="*/ 221356 h 330801"/>
                <a:gd name="connsiteX4" fmla="*/ 5271040 w 5271040"/>
                <a:gd name="connsiteY4" fmla="*/ 330801 h 330801"/>
                <a:gd name="connsiteX5" fmla="*/ 2527840 w 5271040"/>
                <a:gd name="connsiteY5" fmla="*/ 330801 h 330801"/>
                <a:gd name="connsiteX6" fmla="*/ 985010 w 5271040"/>
                <a:gd name="connsiteY6" fmla="*/ 108379 h 330801"/>
                <a:gd name="connsiteX7" fmla="*/ 0 w 5271040"/>
                <a:gd name="connsiteY7" fmla="*/ 108379 h 330801"/>
                <a:gd name="connsiteX8" fmla="*/ 2380 w 5271040"/>
                <a:gd name="connsiteY8" fmla="*/ 3615 h 330801"/>
                <a:gd name="connsiteX0" fmla="*/ 229 w 5271270"/>
                <a:gd name="connsiteY0" fmla="*/ 0 h 331949"/>
                <a:gd name="connsiteX1" fmla="*/ 980229 w 5271270"/>
                <a:gd name="connsiteY1" fmla="*/ 1148 h 331949"/>
                <a:gd name="connsiteX2" fmla="*/ 2535131 w 5271270"/>
                <a:gd name="connsiteY2" fmla="*/ 222421 h 331949"/>
                <a:gd name="connsiteX3" fmla="*/ 5271270 w 5271270"/>
                <a:gd name="connsiteY3" fmla="*/ 222504 h 331949"/>
                <a:gd name="connsiteX4" fmla="*/ 5271270 w 5271270"/>
                <a:gd name="connsiteY4" fmla="*/ 331949 h 331949"/>
                <a:gd name="connsiteX5" fmla="*/ 2528070 w 5271270"/>
                <a:gd name="connsiteY5" fmla="*/ 331949 h 331949"/>
                <a:gd name="connsiteX6" fmla="*/ 985240 w 5271270"/>
                <a:gd name="connsiteY6" fmla="*/ 109527 h 331949"/>
                <a:gd name="connsiteX7" fmla="*/ 230 w 5271270"/>
                <a:gd name="connsiteY7" fmla="*/ 109527 h 331949"/>
                <a:gd name="connsiteX8" fmla="*/ 229 w 5271270"/>
                <a:gd name="connsiteY8" fmla="*/ 0 h 33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71270" h="331949">
                  <a:moveTo>
                    <a:pt x="229" y="0"/>
                  </a:moveTo>
                  <a:lnTo>
                    <a:pt x="980229" y="1148"/>
                  </a:lnTo>
                  <a:lnTo>
                    <a:pt x="2535131" y="222421"/>
                  </a:lnTo>
                  <a:lnTo>
                    <a:pt x="5271270" y="222504"/>
                  </a:lnTo>
                  <a:lnTo>
                    <a:pt x="5271270" y="331949"/>
                  </a:lnTo>
                  <a:lnTo>
                    <a:pt x="2528070" y="331949"/>
                  </a:lnTo>
                  <a:lnTo>
                    <a:pt x="985240" y="109527"/>
                  </a:lnTo>
                  <a:lnTo>
                    <a:pt x="230" y="109527"/>
                  </a:lnTo>
                  <a:cubicBezTo>
                    <a:pt x="1024" y="77780"/>
                    <a:pt x="-565" y="31747"/>
                    <a:pt x="229" y="0"/>
                  </a:cubicBez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322476" y="5312855"/>
              <a:ext cx="2100974" cy="2880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FPC</a:t>
              </a: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322476" y="5600778"/>
              <a:ext cx="2100975" cy="7902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2322476" y="5207686"/>
              <a:ext cx="2100975" cy="95916"/>
            </a:xfrm>
            <a:prstGeom prst="rect">
              <a:avLst/>
            </a:prstGeom>
            <a:solidFill>
              <a:srgbClr val="FF006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3618831" y="5157006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618831" y="5549677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DGND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618831" y="4937380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3618831" y="4729684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DVDD</a:t>
              </a: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618831" y="5798199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DGND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618831" y="6005351"/>
              <a:ext cx="516589" cy="312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  <a:latin typeface="Arial"/>
                  <a:cs typeface="Arial"/>
                </a:rPr>
                <a:t>DGND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925111" y="5923693"/>
              <a:ext cx="1559822" cy="416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Flex power extension</a:t>
              </a:r>
              <a:endParaRPr lang="fr-FR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322476" y="3022062"/>
              <a:ext cx="3716447" cy="1525813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322475" y="4694666"/>
              <a:ext cx="3713765" cy="1525813"/>
            </a:xfrm>
            <a:prstGeom prst="rect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1223301" y="2293634"/>
            <a:ext cx="899571" cy="173383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55" tIns="34528" rIns="69055" bIns="34528"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186208" y="2293634"/>
            <a:ext cx="899571" cy="1733831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55" tIns="34528" rIns="69055" bIns="34528"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57203" y="713327"/>
            <a:ext cx="4127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Antonello</a:t>
            </a:r>
            <a:r>
              <a:rPr lang="en-US" dirty="0" smtClean="0">
                <a:solidFill>
                  <a:srgbClr val="0000FF"/>
                </a:solidFill>
              </a:rPr>
              <a:t> Di Mauro, Stave PRR 4/27/2017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09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520</Words>
  <Application>Microsoft Macintosh PowerPoint</Application>
  <PresentationFormat>On-screen Show (4:3)</PresentationFormat>
  <Paragraphs>97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MVTX Update 05/15/2017</vt:lpstr>
      <vt:lpstr>Work in Progress</vt:lpstr>
      <vt:lpstr>Electronics R&amp;D  FELIX and MVTX Power Distribution Boards</vt:lpstr>
      <vt:lpstr>MVTX/INTT Integration Extend MVTX Service Cables? </vt:lpstr>
      <vt:lpstr>FPC Extension for Connection to Electrical Services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Update 05/15/2017</dc:title>
  <dc:creator>Ming Liu</dc:creator>
  <cp:lastModifiedBy>Ming Liu</cp:lastModifiedBy>
  <cp:revision>13</cp:revision>
  <dcterms:created xsi:type="dcterms:W3CDTF">2017-05-15T01:44:06Z</dcterms:created>
  <dcterms:modified xsi:type="dcterms:W3CDTF">2017-05-15T02:09:48Z</dcterms:modified>
</cp:coreProperties>
</file>