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9" r:id="rId4"/>
    <p:sldId id="261" r:id="rId5"/>
    <p:sldId id="263" r:id="rId6"/>
    <p:sldId id="262" r:id="rId7"/>
    <p:sldId id="264" r:id="rId8"/>
    <p:sldId id="258" r:id="rId9"/>
    <p:sldId id="260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4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22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BE545-1167-A743-963A-28393A44F3E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2CC67-A1CF-B34E-A23E-9C8D73B6C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4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2CC67-A1CF-B34E-A23E-9C8D73B6C1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626-7453-E043-A52D-6E45F0320A0F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4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F981-1C1A-034E-925E-B40A60B02CB9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0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559-9A11-9944-BE0A-8E80F1211D87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9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E409-6839-1D4A-83A4-0A6693A8971D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3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1DC0-2FA6-1B4D-B1BA-E640C3B1CBAD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854-22CC-C444-859A-C48D070E0CEF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9FF2-D3AD-4A40-B591-BB639466306B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245F-A704-B345-8201-4B401737B395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642C-685E-334D-9018-50196B6EA48E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0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9686-55DC-7F48-95FF-54CFF7EBAA6E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3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E126-999D-5348-B7B5-FE538F6A51DB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2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15BC-3E55-1147-A053-C501B2A8348E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6A48-3C6D-C44D-8DB8-9B9314A949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MVTX Status &amp; Plan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Ming, Maria, Bob and Grazyna</a:t>
            </a:r>
          </a:p>
          <a:p>
            <a:r>
              <a:rPr lang="en-US" dirty="0" smtClean="0"/>
              <a:t>09/29/2017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87405-02D5-DF49-A232-B746347AC630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40261"/>
            <a:ext cx="911134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 Forward </a:t>
            </a:r>
            <a:r>
              <a:rPr lang="mr-IN" dirty="0" smtClean="0"/>
              <a:t>–</a:t>
            </a:r>
            <a:r>
              <a:rPr lang="en-US" dirty="0" smtClean="0"/>
              <a:t> discussed @last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31" y="1100734"/>
            <a:ext cx="11029444" cy="51615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Implement recommendations </a:t>
            </a:r>
          </a:p>
          <a:p>
            <a:pPr lvl="1"/>
            <a:r>
              <a:rPr lang="en-US" dirty="0" smtClean="0"/>
              <a:t>Follow up findings and recommendations</a:t>
            </a:r>
          </a:p>
          <a:p>
            <a:pPr lvl="1"/>
            <a:r>
              <a:rPr lang="en-US" dirty="0" smtClean="0"/>
              <a:t>Bi-weekly MVTX consortium meetings till full proposal submission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ilestones </a:t>
            </a:r>
          </a:p>
          <a:p>
            <a:pPr lvl="1"/>
            <a:r>
              <a:rPr lang="en-US" dirty="0" smtClean="0"/>
              <a:t>Update key elements by mid October 2017</a:t>
            </a:r>
          </a:p>
          <a:p>
            <a:pPr lvl="2"/>
            <a:r>
              <a:rPr lang="en-US" dirty="0" smtClean="0"/>
              <a:t>4 physics highlight “Money Plots”: B-hadron and b-jet R_AA and V_2 </a:t>
            </a:r>
          </a:p>
          <a:p>
            <a:pPr lvl="2"/>
            <a:r>
              <a:rPr lang="en-US" dirty="0" smtClean="0"/>
              <a:t>Cost, schedule and risks </a:t>
            </a:r>
          </a:p>
          <a:p>
            <a:pPr lvl="1"/>
            <a:r>
              <a:rPr lang="en-US" dirty="0" smtClean="0"/>
              <a:t>Work with ALD to communicate with DOE about budget &amp; timeline, end 2017</a:t>
            </a:r>
          </a:p>
          <a:p>
            <a:pPr lvl="1"/>
            <a:r>
              <a:rPr lang="en-US" dirty="0" smtClean="0"/>
              <a:t>Workout a preliminary MOU with CERN, ~12/2017</a:t>
            </a:r>
          </a:p>
          <a:p>
            <a:pPr lvl="1"/>
            <a:r>
              <a:rPr lang="en-US" dirty="0" smtClean="0"/>
              <a:t>Full proposal ready for submission, </a:t>
            </a:r>
            <a:r>
              <a:rPr lang="en-US" dirty="0"/>
              <a:t> </a:t>
            </a:r>
            <a:r>
              <a:rPr lang="en-US" dirty="0" smtClean="0"/>
              <a:t>~end of 12/2017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Goal: secure at least partial funding in late FY18/early FY19 to continue stave production at CERN after ALICE ITS/IB production ~8/2018.   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MVTX workfest Dec. 5-7 to push for completion of the final proposal</a:t>
            </a:r>
          </a:p>
          <a:p>
            <a:pPr lvl="1"/>
            <a:r>
              <a:rPr lang="en-US" dirty="0" smtClean="0"/>
              <a:t>sPHENIX collaboration meeting @ Santa Fe, Dec. 8-10,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034D-3ACE-7145-B23C-B46CD4A72363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B199-2DB4-D345-8BE4-5E06F48B74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MVTX Status &amp; Plan </a:t>
            </a:r>
            <a:r>
              <a:rPr lang="mr-IN" dirty="0" smtClean="0"/>
              <a:t>–</a:t>
            </a:r>
            <a:r>
              <a:rPr lang="en-US" dirty="0" smtClean="0"/>
              <a:t> Maria, Grazyna, Bob Ming </a:t>
            </a:r>
          </a:p>
          <a:p>
            <a:r>
              <a:rPr lang="en-US" dirty="0" smtClean="0"/>
              <a:t>Tracking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Xiaolong</a:t>
            </a:r>
            <a:endParaRPr lang="en-US" dirty="0" smtClean="0"/>
          </a:p>
          <a:p>
            <a:r>
              <a:rPr lang="en-US" dirty="0" smtClean="0"/>
              <a:t>Jets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Sanghoon</a:t>
            </a:r>
            <a:r>
              <a:rPr lang="en-US" dirty="0" smtClean="0"/>
              <a:t> and </a:t>
            </a:r>
            <a:r>
              <a:rPr lang="en-US" dirty="0" err="1" smtClean="0"/>
              <a:t>Haiwang</a:t>
            </a:r>
            <a:endParaRPr lang="en-US" dirty="0" smtClean="0"/>
          </a:p>
          <a:p>
            <a:r>
              <a:rPr lang="en-US" dirty="0" smtClean="0"/>
              <a:t>LDRD </a:t>
            </a:r>
            <a:r>
              <a:rPr lang="mr-IN" dirty="0" smtClean="0"/>
              <a:t>–</a:t>
            </a:r>
            <a:r>
              <a:rPr lang="en-US" dirty="0" smtClean="0"/>
              <a:t> Cesar, </a:t>
            </a:r>
            <a:r>
              <a:rPr lang="en-US" dirty="0" err="1" smtClean="0"/>
              <a:t>Sho</a:t>
            </a:r>
            <a:r>
              <a:rPr lang="en-US" dirty="0" smtClean="0"/>
              <a:t>, Alex et al</a:t>
            </a:r>
          </a:p>
          <a:p>
            <a:r>
              <a:rPr lang="en-US" dirty="0" smtClean="0"/>
              <a:t>MVTX Full proposal discussion </a:t>
            </a:r>
            <a:r>
              <a:rPr lang="mr-IN" dirty="0" smtClean="0"/>
              <a:t>–</a:t>
            </a:r>
            <a:r>
              <a:rPr lang="en-US" dirty="0" smtClean="0"/>
              <a:t> Xuan, Cesar, Ming  et al</a:t>
            </a:r>
          </a:p>
          <a:p>
            <a:r>
              <a:rPr lang="en-US" dirty="0" smtClean="0"/>
              <a:t>Other topics - 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D2D8-ECE7-FB4B-BFC4-361E965AA102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29" y="96197"/>
            <a:ext cx="1150374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Priority List for ALD’s Oct. DOE Visit </a:t>
            </a:r>
            <a:r>
              <a:rPr lang="mr-IN" dirty="0" smtClean="0"/>
              <a:t>–</a:t>
            </a:r>
            <a:r>
              <a:rPr lang="en-US" dirty="0" smtClean="0"/>
              <a:t> from last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36260"/>
            <a:ext cx="1063604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Refine 4 physics plots</a:t>
            </a:r>
          </a:p>
          <a:p>
            <a:pPr lvl="1"/>
            <a:r>
              <a:rPr lang="en-US" dirty="0" smtClean="0"/>
              <a:t>B-hadron and b-jet R_AA &amp; V_2</a:t>
            </a:r>
          </a:p>
          <a:p>
            <a:pPr lvl="1"/>
            <a:r>
              <a:rPr lang="en-US" dirty="0" smtClean="0"/>
              <a:t>Updated simulations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Refine cost estimate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assign a large contingency (40%) based on conceptual MVTX/INTT integration design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Contingency of engineering cost to modify carbon structures etc.</a:t>
            </a:r>
          </a:p>
          <a:p>
            <a:pPr lvl="1"/>
            <a:r>
              <a:rPr lang="en-US" dirty="0" smtClean="0"/>
              <a:t>Include extension cables etc.</a:t>
            </a:r>
          </a:p>
          <a:p>
            <a:pPr lvl="1"/>
            <a:r>
              <a:rPr lang="en-US" dirty="0" smtClean="0"/>
              <a:t>Risks on cost and schedule risks if funding delayed</a:t>
            </a:r>
          </a:p>
          <a:p>
            <a:pPr lvl="2"/>
            <a:r>
              <a:rPr lang="en-US" dirty="0" smtClean="0"/>
              <a:t>Highlight in preliminary Project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P</a:t>
            </a:r>
            <a:r>
              <a:rPr lang="en-US" dirty="0" smtClean="0"/>
              <a:t>lan/Risk Registry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37B0-3225-544E-82A9-7F178A07C808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B200-BD9E-D749-BB32-F4459FE83B3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1784555"/>
            <a:ext cx="22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Today’s presentations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4319" y="4523569"/>
            <a:ext cx="253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meeting on mechanics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Integration held 9/18,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115" y="5759177"/>
            <a:ext cx="1113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Plan for next 2 weeks: update all by ~10/15;  ALD’s DOE visit planned in late October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785"/>
            <a:ext cx="10515600" cy="1325563"/>
          </a:xfrm>
        </p:spPr>
        <p:txBody>
          <a:bodyPr/>
          <a:lstStyle/>
          <a:p>
            <a:r>
              <a:rPr lang="en-US" dirty="0" smtClean="0"/>
              <a:t>Mechanical Integration: MVTX + INTT + 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 uncertainty in the cost of mechanical integration 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MVTX project </a:t>
            </a:r>
            <a:r>
              <a:rPr lang="en-US" dirty="0" smtClean="0">
                <a:solidFill>
                  <a:schemeClr val="accent1"/>
                </a:solidFill>
              </a:rPr>
              <a:t>scope: provides </a:t>
            </a:r>
            <a:r>
              <a:rPr lang="en-US" dirty="0">
                <a:solidFill>
                  <a:schemeClr val="accent1"/>
                </a:solidFill>
              </a:rPr>
              <a:t>interface to the sPHENIX global structure 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Needs early project development fund for global integration work, but not available at moment </a:t>
            </a:r>
          </a:p>
          <a:p>
            <a:r>
              <a:rPr lang="en-US" dirty="0" smtClean="0"/>
              <a:t>MVTX mechanical integration meeting, 9/18, LANL/MIT/LBNL/BNL</a:t>
            </a:r>
          </a:p>
          <a:p>
            <a:pPr lvl="1"/>
            <a:r>
              <a:rPr lang="en-US" dirty="0" smtClean="0"/>
              <a:t>Include a large contingency for the proposal, 40% </a:t>
            </a:r>
          </a:p>
          <a:p>
            <a:pPr lvl="1"/>
            <a:r>
              <a:rPr lang="en-US" dirty="0"/>
              <a:t>Revisit MVTX/INTT integration cost </a:t>
            </a:r>
            <a:r>
              <a:rPr lang="en-US" dirty="0" smtClean="0"/>
              <a:t>in ~4/2018</a:t>
            </a:r>
            <a:r>
              <a:rPr lang="en-US" dirty="0"/>
              <a:t>, sPHENIX CD-1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LBNL carbon facility </a:t>
            </a:r>
            <a:r>
              <a:rPr lang="mr-IN" dirty="0" smtClean="0"/>
              <a:t>–</a:t>
            </a:r>
            <a:r>
              <a:rPr lang="en-US" dirty="0" smtClean="0"/>
              <a:t> availability, tied to MVTX funding timeframe  </a:t>
            </a:r>
          </a:p>
          <a:p>
            <a:pPr lvl="1"/>
            <a:r>
              <a:rPr lang="en-US" dirty="0" smtClean="0"/>
              <a:t>LANL’s cooling design for LDRD project, could be used w/ some modifications for sPHENIX, joint R&amp;D with MIT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Good news: </a:t>
            </a:r>
          </a:p>
          <a:p>
            <a:pPr lvl="1"/>
            <a:r>
              <a:rPr lang="en-US" dirty="0" smtClean="0"/>
              <a:t>BNL is hiring an engineer to work on INTT mechanics </a:t>
            </a:r>
          </a:p>
          <a:p>
            <a:pPr lvl="1"/>
            <a:r>
              <a:rPr lang="en-US" dirty="0" smtClean="0"/>
              <a:t>Global integration engineer hiring comes later in 2018</a:t>
            </a:r>
          </a:p>
          <a:p>
            <a:pPr lvl="2"/>
            <a:r>
              <a:rPr lang="en-US" dirty="0" smtClean="0"/>
              <a:t>a student working with Don Lynch on sPHENIX global integration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10AD-0787-1749-8C55-F6ECEBA1F428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4963" y="-1854445"/>
            <a:ext cx="6799629" cy="10508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3626" y="245781"/>
            <a:ext cx="5224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Conceptual Design from Walt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take more proactive approach to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define/suggest how the global system could be done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11D4-1F43-3947-9006-57E0FEEBB10C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success of MVTX Project </a:t>
            </a:r>
            <a:br>
              <a:rPr lang="en-US" dirty="0" smtClean="0"/>
            </a:br>
            <a:r>
              <a:rPr lang="mr-IN" dirty="0" smtClean="0"/>
              <a:t>–</a:t>
            </a:r>
            <a:r>
              <a:rPr lang="en-US" dirty="0" smtClean="0"/>
              <a:t> with minimal dependence on other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511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Active pixels: &gt; 80%, 			from </a:t>
            </a:r>
            <a:r>
              <a:rPr lang="en-US" dirty="0" err="1" smtClean="0"/>
              <a:t>pulser</a:t>
            </a:r>
            <a:r>
              <a:rPr lang="en-US" dirty="0" smtClean="0"/>
              <a:t> and cosmic rays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Average radiation length per layer: &lt; 0.5%, 	from final design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Readout speed: </a:t>
            </a:r>
            <a:r>
              <a:rPr lang="en-US" dirty="0" smtClean="0"/>
              <a:t> </a:t>
            </a:r>
            <a:r>
              <a:rPr lang="en-US" dirty="0" smtClean="0"/>
              <a:t>15 kHz, for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AuAu</a:t>
            </a:r>
            <a:r>
              <a:rPr lang="en-US" dirty="0" smtClean="0"/>
              <a:t>, 	from test bench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Sensor</a:t>
            </a:r>
            <a:r>
              <a:rPr lang="en-US" smtClean="0"/>
              <a:t> hit </a:t>
            </a:r>
            <a:r>
              <a:rPr lang="en-US" dirty="0" smtClean="0"/>
              <a:t>resolution: </a:t>
            </a:r>
            <a:r>
              <a:rPr lang="en-US" smtClean="0"/>
              <a:t>&lt; </a:t>
            </a:r>
            <a:r>
              <a:rPr lang="en-US" smtClean="0"/>
              <a:t>10um</a:t>
            </a:r>
            <a:r>
              <a:rPr lang="en-US" dirty="0" smtClean="0"/>
              <a:t>, 	from cosmic rays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Noise rate per trigger: &lt; 10</a:t>
            </a:r>
            <a:r>
              <a:rPr lang="en-US" baseline="30000" dirty="0" smtClean="0"/>
              <a:t>-5</a:t>
            </a:r>
            <a:r>
              <a:rPr lang="en-US" dirty="0" smtClean="0"/>
              <a:t>, 	from test bench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Trigger latency: ~4uS, 		from test bench external </a:t>
            </a:r>
            <a:r>
              <a:rPr lang="en-US" dirty="0" err="1" smtClean="0"/>
              <a:t>pulser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Sensor efficiency: &gt;90%, 		from cosmic rays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1B909-33DE-4846-87AE-CF7043CEE1A8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582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Dec. MVTX Workfest Agenda </a:t>
            </a:r>
            <a:r>
              <a:rPr lang="mr-IN" dirty="0" smtClean="0"/>
              <a:t>–</a:t>
            </a:r>
            <a:r>
              <a:rPr lang="en-US" dirty="0" smtClean="0"/>
              <a:t> work in progress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To complete the full proposal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0" y="1695011"/>
            <a:ext cx="7774858" cy="4657879"/>
          </a:xfrm>
        </p:spPr>
        <p:txBody>
          <a:bodyPr/>
          <a:lstStyle/>
          <a:p>
            <a:r>
              <a:rPr lang="en-US" dirty="0" smtClean="0"/>
              <a:t>Day-1</a:t>
            </a:r>
            <a:r>
              <a:rPr lang="en-US" dirty="0" smtClean="0">
                <a:sym typeface="Wingdings"/>
              </a:rPr>
              <a:t>: (12/5, Tue.)</a:t>
            </a:r>
            <a:endParaRPr lang="en-US" dirty="0" smtClean="0"/>
          </a:p>
          <a:p>
            <a:pPr lvl="1"/>
            <a:r>
              <a:rPr lang="en-US" dirty="0" smtClean="0"/>
              <a:t>Review current draft </a:t>
            </a:r>
            <a:r>
              <a:rPr lang="mr-IN" dirty="0" smtClean="0"/>
              <a:t>–</a:t>
            </a:r>
            <a:r>
              <a:rPr lang="en-US" dirty="0" smtClean="0"/>
              <a:t> by WG TLs </a:t>
            </a:r>
          </a:p>
          <a:p>
            <a:pPr lvl="2"/>
            <a:r>
              <a:rPr lang="en-US" dirty="0" smtClean="0"/>
              <a:t>Identify and discuss areas for improvements</a:t>
            </a:r>
          </a:p>
          <a:p>
            <a:pPr lvl="1"/>
            <a:r>
              <a:rPr lang="en-US" dirty="0" smtClean="0"/>
              <a:t>Working sessions in the afternoon: working groups   </a:t>
            </a:r>
          </a:p>
          <a:p>
            <a:r>
              <a:rPr lang="en-US" dirty="0" smtClean="0"/>
              <a:t>Day-2:</a:t>
            </a:r>
          </a:p>
          <a:p>
            <a:pPr lvl="1"/>
            <a:r>
              <a:rPr lang="en-US" dirty="0" smtClean="0"/>
              <a:t>Discuss updates from day-1 </a:t>
            </a:r>
            <a:r>
              <a:rPr lang="mr-IN" dirty="0" smtClean="0"/>
              <a:t>–</a:t>
            </a:r>
            <a:r>
              <a:rPr lang="en-US" dirty="0" smtClean="0"/>
              <a:t> by WG TLs</a:t>
            </a:r>
          </a:p>
          <a:p>
            <a:pPr lvl="1"/>
            <a:r>
              <a:rPr lang="en-US" dirty="0" smtClean="0"/>
              <a:t>Working sessions in the afternoon: working groups</a:t>
            </a:r>
          </a:p>
          <a:p>
            <a:r>
              <a:rPr lang="en-US" dirty="0" smtClean="0"/>
              <a:t>Day-3:</a:t>
            </a:r>
          </a:p>
          <a:p>
            <a:pPr lvl="1"/>
            <a:r>
              <a:rPr lang="en-US" dirty="0" smtClean="0"/>
              <a:t>Discuss updates from day-2</a:t>
            </a:r>
          </a:p>
          <a:p>
            <a:pPr lvl="1"/>
            <a:r>
              <a:rPr lang="en-US" dirty="0" smtClean="0"/>
              <a:t>Finalize a preliminary full proposal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9908" y="2348155"/>
            <a:ext cx="38050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orm working groups with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team leaders:</a:t>
            </a:r>
          </a:p>
          <a:p>
            <a:r>
              <a:rPr lang="en-US" dirty="0" smtClean="0"/>
              <a:t>Physics/Electronics/Mechanics/Project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Physics &amp; simulations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Electronics &amp; sensors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Mechanical system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Cost, Schedule &amp; Risks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Proposed outline update later today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Xuan et 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51B7-4C9E-504E-B5BA-5C0C9205A606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Project Management Plan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guide for managing the project</a:t>
            </a:r>
          </a:p>
          <a:p>
            <a:r>
              <a:rPr lang="en-US" dirty="0" smtClean="0"/>
              <a:t>Cleary define the scope of project with WBS dictionary </a:t>
            </a:r>
          </a:p>
          <a:p>
            <a:r>
              <a:rPr lang="en-US" dirty="0" smtClean="0"/>
              <a:t>Evaluate and document all major risks associated with Cost, Schedule and Procurements </a:t>
            </a:r>
          </a:p>
          <a:p>
            <a:r>
              <a:rPr lang="en-US" dirty="0" smtClean="0"/>
              <a:t>A draft being developed by Dave et al, with inputs from MIT, LBNL, LANL, BNL </a:t>
            </a:r>
          </a:p>
          <a:p>
            <a:endParaRPr lang="en-US" dirty="0" smtClean="0"/>
          </a:p>
          <a:p>
            <a:r>
              <a:rPr lang="en-US" dirty="0" smtClean="0"/>
              <a:t>NOT needed for ALD’s October DOE visit</a:t>
            </a:r>
          </a:p>
          <a:p>
            <a:pPr lvl="1"/>
            <a:r>
              <a:rPr lang="en-US" dirty="0" smtClean="0"/>
              <a:t>will be refined later, by 12/2017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053D-1067-5D46-90C3-3A4535580434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BE09-0D31-C445-9FD5-B74994BB847B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MVTX Bi-weekly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6A48-3C6D-C44D-8DB8-9B9314A949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668</Words>
  <Application>Microsoft Macintosh PowerPoint</Application>
  <PresentationFormat>Widescreen</PresentationFormat>
  <Paragraphs>128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Mangal</vt:lpstr>
      <vt:lpstr>Wingdings</vt:lpstr>
      <vt:lpstr>Arial</vt:lpstr>
      <vt:lpstr>Office Theme</vt:lpstr>
      <vt:lpstr>MVTX Status &amp; Plan </vt:lpstr>
      <vt:lpstr>Today’s Agenda</vt:lpstr>
      <vt:lpstr>Priority List for ALD’s Oct. DOE Visit – from last meeting</vt:lpstr>
      <vt:lpstr>Mechanical Integration: MVTX + INTT + TPC</vt:lpstr>
      <vt:lpstr>PowerPoint Presentation</vt:lpstr>
      <vt:lpstr>Define the success of MVTX Project  – with minimal dependence on other projects </vt:lpstr>
      <vt:lpstr>Dec. MVTX Workfest Agenda – work in progress To complete the full proposal </vt:lpstr>
      <vt:lpstr>MVTX Project Management Plan Document</vt:lpstr>
      <vt:lpstr>backup</vt:lpstr>
      <vt:lpstr>Path Forward – discussed @last meeting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dc:creator>Microsoft Office User</dc:creator>
  <cp:lastModifiedBy>Microsoft Office User</cp:lastModifiedBy>
  <cp:revision>47</cp:revision>
  <dcterms:created xsi:type="dcterms:W3CDTF">2017-09-29T03:32:20Z</dcterms:created>
  <dcterms:modified xsi:type="dcterms:W3CDTF">2017-09-29T17:20:29Z</dcterms:modified>
</cp:coreProperties>
</file>