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5"/>
    <p:restoredTop sz="94643"/>
  </p:normalViewPr>
  <p:slideViewPr>
    <p:cSldViewPr snapToGrid="0" snapToObjects="1">
      <p:cViewPr varScale="1">
        <p:scale>
          <a:sx n="96" d="100"/>
          <a:sy n="96" d="100"/>
        </p:scale>
        <p:origin x="4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DC838-5595-884B-BB85-CC5BB67BDDCF}" type="datetimeFigureOut">
              <a:rPr lang="en-US" smtClean="0"/>
              <a:t>5/26/17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A04A4-A270-E24A-B17D-2DC77647D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6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A04A4-A270-E24A-B17D-2DC77647D3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92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50828-826C-2A4F-921B-E384CB78A7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3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62C4-7C01-084B-868F-F86F25E5A763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8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AB2-9645-204E-ADA3-57384478B851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0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ED3E-F58B-7D47-9653-FAAAE261192A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FFCB-D6A3-084A-9ABF-C3A0829095D2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8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763D-0D87-D843-9FCD-1B77ED98FAA2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1693-14EC-7645-A14B-25F8592D3882}" type="datetime1">
              <a:rPr lang="en-US" smtClean="0"/>
              <a:t>5/26/17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2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F6B6-1E29-8B4A-AAF3-923A2E012EAC}" type="datetime1">
              <a:rPr lang="en-US" smtClean="0"/>
              <a:t>5/26/17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5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D274-E7F4-AF44-8D14-39A6392CB667}" type="datetime1">
              <a:rPr lang="en-US" smtClean="0"/>
              <a:t>5/26/17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3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7B73-9531-D046-89CB-404AF0961F43}" type="datetime1">
              <a:rPr lang="en-US" smtClean="0"/>
              <a:t>5/26/17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8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CCAB-E437-C84B-8276-EBF79FDFB619}" type="datetime1">
              <a:rPr lang="en-US" smtClean="0"/>
              <a:t>5/26/17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8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95B4-23F0-3C46-9F48-A9B07F777B4F}" type="datetime1">
              <a:rPr lang="en-US" smtClean="0"/>
              <a:t>5/26/17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4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8EFC9-9054-F54A-8131-1828774A9642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8E09-8D09-B649-95CE-9E37E2AE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9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2663"/>
            <a:ext cx="10515600" cy="1325563"/>
          </a:xfrm>
        </p:spPr>
        <p:txBody>
          <a:bodyPr/>
          <a:lstStyle/>
          <a:p>
            <a:r>
              <a:rPr lang="en-US" dirty="0" smtClean="0"/>
              <a:t>MVTX Update: 5/28/2018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45704"/>
            <a:ext cx="10515600" cy="532737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Progress on project planning </a:t>
            </a:r>
          </a:p>
          <a:p>
            <a:pPr lvl="1"/>
            <a:r>
              <a:rPr lang="en-US" dirty="0" smtClean="0"/>
              <a:t>BNL Directors Review: 7/10-11</a:t>
            </a:r>
          </a:p>
          <a:p>
            <a:pPr lvl="2"/>
            <a:r>
              <a:rPr lang="en-US" dirty="0" smtClean="0"/>
              <a:t>Speakers TBD soon</a:t>
            </a:r>
          </a:p>
          <a:p>
            <a:pPr lvl="1"/>
            <a:r>
              <a:rPr lang="en-US" dirty="0" smtClean="0"/>
              <a:t>Dry run: 6/19</a:t>
            </a:r>
          </a:p>
          <a:p>
            <a:pPr lvl="1"/>
            <a:r>
              <a:rPr lang="en-US" dirty="0" smtClean="0"/>
              <a:t>Cost, Schedule and Resources</a:t>
            </a:r>
          </a:p>
          <a:p>
            <a:pPr lvl="1"/>
            <a:r>
              <a:rPr lang="en-US" dirty="0" smtClean="0"/>
              <a:t>WBS and org chart being updated  </a:t>
            </a:r>
          </a:p>
          <a:p>
            <a:pPr lvl="1"/>
            <a:r>
              <a:rPr lang="en-US" dirty="0" smtClean="0"/>
              <a:t>Physics/Detector simulations w/ HF-Jet TG</a:t>
            </a:r>
          </a:p>
          <a:p>
            <a:pPr lvl="2"/>
            <a:r>
              <a:rPr lang="en-US" dirty="0" smtClean="0"/>
              <a:t>6/11-12 </a:t>
            </a:r>
            <a:r>
              <a:rPr lang="en-US" dirty="0" err="1" smtClean="0"/>
              <a:t>tracking+HF-Jet</a:t>
            </a:r>
            <a:r>
              <a:rPr lang="en-US" dirty="0" smtClean="0"/>
              <a:t> </a:t>
            </a:r>
            <a:r>
              <a:rPr lang="en-US" dirty="0" err="1" smtClean="0"/>
              <a:t>workfest</a:t>
            </a:r>
            <a:r>
              <a:rPr lang="en-US" dirty="0" smtClean="0"/>
              <a:t> @BNL</a:t>
            </a:r>
          </a:p>
          <a:p>
            <a:pPr lvl="1"/>
            <a:r>
              <a:rPr lang="en-US" dirty="0" smtClean="0"/>
              <a:t>Weekly meeting for project planning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BNL/MIT/LBNL/LANL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CCNU visit </a:t>
            </a:r>
          </a:p>
          <a:p>
            <a:pPr lvl="1"/>
            <a:r>
              <a:rPr lang="en-US" dirty="0" smtClean="0"/>
              <a:t>Contributions to MVTX project </a:t>
            </a:r>
          </a:p>
          <a:p>
            <a:pPr lvl="1"/>
            <a:r>
              <a:rPr lang="en-US" dirty="0" smtClean="0"/>
              <a:t>Stave production </a:t>
            </a:r>
          </a:p>
          <a:p>
            <a:pPr lvl="1"/>
            <a:r>
              <a:rPr lang="en-US" dirty="0" smtClean="0"/>
              <a:t>Global mechanical integration, MVTX/INTT/TPC</a:t>
            </a:r>
          </a:p>
          <a:p>
            <a:pPr lvl="1"/>
            <a:r>
              <a:rPr lang="en-US" dirty="0" smtClean="0"/>
              <a:t>Simulations and physics analysis 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R&amp;D progress at LANL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78277" y="1944326"/>
            <a:ext cx="51209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Ming visited CCNU, May 2017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Discussed joining </a:t>
            </a:r>
            <a:r>
              <a:rPr lang="en-US" dirty="0" err="1" smtClean="0"/>
              <a:t>sPHENIX</a:t>
            </a:r>
            <a:r>
              <a:rPr lang="en-US" dirty="0" smtClean="0"/>
              <a:t>/MVTX and CCNU’s possible roles</a:t>
            </a:r>
          </a:p>
          <a:p>
            <a:pPr marL="742950" lvl="1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Maria will visit CERN, June 2017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discuss using CERN facility for MVTX production etc.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9E66-78A8-E142-8BD3-526059A86D7D}" type="datetime1">
              <a:rPr lang="en-US" smtClean="0"/>
              <a:t>5/26/17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47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161" y="240126"/>
            <a:ext cx="6440004" cy="1325563"/>
          </a:xfrm>
        </p:spPr>
        <p:txBody>
          <a:bodyPr/>
          <a:lstStyle/>
          <a:p>
            <a:r>
              <a:rPr lang="en-US" dirty="0" smtClean="0"/>
              <a:t>R&amp;D @LANL on MAPS </a:t>
            </a:r>
            <a:r>
              <a:rPr lang="en-US" dirty="0"/>
              <a:t>S</a:t>
            </a:r>
            <a:r>
              <a:rPr lang="en-US" dirty="0" smtClean="0"/>
              <a:t>ingle Chip Readout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64965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MOSAIC test bench in operation</a:t>
            </a:r>
          </a:p>
          <a:p>
            <a:pPr lvl="1"/>
            <a:r>
              <a:rPr lang="en-US" dirty="0" smtClean="0"/>
              <a:t>Single MAPS chip with high-speed readout </a:t>
            </a:r>
          </a:p>
          <a:p>
            <a:pPr lvl="1"/>
            <a:r>
              <a:rPr lang="en-US" dirty="0" smtClean="0"/>
              <a:t>Threshold scan</a:t>
            </a:r>
          </a:p>
          <a:p>
            <a:pPr lvl="1"/>
            <a:r>
              <a:rPr lang="en-US" dirty="0" smtClean="0"/>
              <a:t>Noise </a:t>
            </a:r>
            <a:r>
              <a:rPr lang="en-US" dirty="0" err="1" smtClean="0"/>
              <a:t>scane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Test data readout speed </a:t>
            </a:r>
          </a:p>
          <a:p>
            <a:pPr lvl="2"/>
            <a:r>
              <a:rPr lang="en-US" dirty="0" smtClean="0"/>
              <a:t>1.2Gb/sec</a:t>
            </a:r>
          </a:p>
          <a:p>
            <a:pPr lvl="2"/>
            <a:r>
              <a:rPr lang="en-US" dirty="0" smtClean="0"/>
              <a:t>0.6Gb/sec </a:t>
            </a:r>
          </a:p>
          <a:p>
            <a:pPr lvl="2"/>
            <a:r>
              <a:rPr lang="en-US" dirty="0" smtClean="0"/>
              <a:t>0.4Gb/sec</a:t>
            </a:r>
          </a:p>
          <a:p>
            <a:r>
              <a:rPr lang="en-US" dirty="0" smtClean="0"/>
              <a:t>Test firefly cables </a:t>
            </a:r>
          </a:p>
          <a:p>
            <a:pPr lvl="1"/>
            <a:r>
              <a:rPr lang="en-US" dirty="0" smtClean="0"/>
              <a:t>5m (ALICE default)</a:t>
            </a:r>
          </a:p>
          <a:p>
            <a:pPr lvl="1"/>
            <a:r>
              <a:rPr lang="en-US" dirty="0" smtClean="0"/>
              <a:t>7m, 10m</a:t>
            </a:r>
          </a:p>
          <a:p>
            <a:pPr lvl="1"/>
            <a:r>
              <a:rPr lang="en-US" dirty="0" smtClean="0"/>
              <a:t>Short extension cables, +20~30cm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16CD-7E8B-C048-B26F-C3F3007043FE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8E09-8D09-B649-95CE-9E37E2AE3172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495497" y="1059967"/>
            <a:ext cx="6261652" cy="46962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626323" y="1219200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MAPS chip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10600" y="3132139"/>
            <a:ext cx="1991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MOSAIC test bench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63937" y="2461973"/>
            <a:ext cx="1819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10m </a:t>
            </a:r>
            <a:r>
              <a:rPr lang="en-US" dirty="0" err="1" smtClean="0">
                <a:solidFill>
                  <a:srgbClr val="FFFF00"/>
                </a:solidFill>
              </a:rPr>
              <a:t>FireFly</a:t>
            </a:r>
            <a:r>
              <a:rPr lang="en-US" dirty="0" smtClean="0">
                <a:solidFill>
                  <a:srgbClr val="FFFF00"/>
                </a:solidFill>
              </a:rPr>
              <a:t> cable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88642" y="345759"/>
            <a:ext cx="219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Sho</a:t>
            </a:r>
            <a:r>
              <a:rPr lang="en-US" dirty="0" smtClean="0">
                <a:solidFill>
                  <a:srgbClr val="FFFF00"/>
                </a:solidFill>
              </a:rPr>
              <a:t>, Elena, Xuan et al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592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558"/>
            <a:ext cx="8229600" cy="931320"/>
          </a:xfrm>
        </p:spPr>
        <p:txBody>
          <a:bodyPr/>
          <a:lstStyle/>
          <a:p>
            <a:r>
              <a:rPr lang="en-US" dirty="0" smtClean="0"/>
              <a:t>Test under internal trigger (40MHz)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957" y="1071697"/>
            <a:ext cx="8951843" cy="1404701"/>
          </a:xfrm>
        </p:spPr>
        <p:txBody>
          <a:bodyPr>
            <a:normAutofit/>
          </a:bodyPr>
          <a:lstStyle/>
          <a:p>
            <a:r>
              <a:rPr lang="en-US" dirty="0" smtClean="0"/>
              <a:t>Readout speed </a:t>
            </a:r>
            <a:r>
              <a:rPr lang="en-US" dirty="0" smtClean="0">
                <a:solidFill>
                  <a:srgbClr val="FF0000"/>
                </a:solidFill>
              </a:rPr>
              <a:t>1.2 Gb/s </a:t>
            </a:r>
            <a:r>
              <a:rPr lang="en-US" dirty="0" smtClean="0"/>
              <a:t>and 50 injections.</a:t>
            </a:r>
          </a:p>
          <a:p>
            <a:r>
              <a:rPr lang="en-US" dirty="0" smtClean="0"/>
              <a:t>Scan the threshold per pixel and the average value is 385.12±44.17 (e).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1EE-4F77-4642-9649-0A0D12D3C72B}" type="slidenum">
              <a:rPr lang="en-US" smtClean="0"/>
              <a:t>11</a:t>
            </a:fld>
            <a:endParaRPr lang="en-US"/>
          </a:p>
        </p:txBody>
      </p:sp>
      <p:pic>
        <p:nvPicPr>
          <p:cNvPr id="9" name="Picture 8" descr="FitValues_170522_174510.dat_threshol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435941"/>
            <a:ext cx="9144000" cy="42855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57921" y="702365"/>
            <a:ext cx="1196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Xuan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8DB43-CC9E-AC4B-AD68-910BAF4A5E21}" type="datetime1">
              <a:rPr lang="en-US" smtClean="0"/>
              <a:t>5/26/17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47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558"/>
            <a:ext cx="8229600" cy="931320"/>
          </a:xfrm>
        </p:spPr>
        <p:txBody>
          <a:bodyPr/>
          <a:lstStyle/>
          <a:p>
            <a:r>
              <a:rPr lang="en-US" dirty="0" smtClean="0"/>
              <a:t>Test under internal trigger (40MHz)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03562"/>
            <a:ext cx="8229600" cy="1404701"/>
          </a:xfrm>
        </p:spPr>
        <p:txBody>
          <a:bodyPr>
            <a:normAutofit/>
          </a:bodyPr>
          <a:lstStyle/>
          <a:p>
            <a:r>
              <a:rPr lang="en-US" dirty="0" smtClean="0"/>
              <a:t>Readout speed </a:t>
            </a:r>
            <a:r>
              <a:rPr lang="en-US" dirty="0" smtClean="0">
                <a:solidFill>
                  <a:srgbClr val="FF0000"/>
                </a:solidFill>
              </a:rPr>
              <a:t>1.2 Gb/s </a:t>
            </a:r>
            <a:r>
              <a:rPr lang="en-US" dirty="0" smtClean="0"/>
              <a:t>and 50 injections.</a:t>
            </a:r>
          </a:p>
          <a:p>
            <a:r>
              <a:rPr lang="en-US" dirty="0" smtClean="0"/>
              <a:t>Scan the noise per pixel and the average value is 7.47±1.80 (e).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1EE-4F77-4642-9649-0A0D12D3C72B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 descr="FitValues_170522_174510.dat_nois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308262"/>
            <a:ext cx="9144000" cy="4285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57921" y="702365"/>
            <a:ext cx="1196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Xuan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800C-24FB-FC43-83F5-42E02AEA5635}" type="datetime1">
              <a:rPr lang="en-US" smtClean="0"/>
              <a:t>5/26/17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26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558"/>
            <a:ext cx="8229600" cy="931320"/>
          </a:xfrm>
        </p:spPr>
        <p:txBody>
          <a:bodyPr/>
          <a:lstStyle/>
          <a:p>
            <a:r>
              <a:rPr lang="en-US" dirty="0" smtClean="0"/>
              <a:t>Test under internal trigger (40MHz)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03562"/>
            <a:ext cx="8229600" cy="1404701"/>
          </a:xfrm>
        </p:spPr>
        <p:txBody>
          <a:bodyPr>
            <a:normAutofit/>
          </a:bodyPr>
          <a:lstStyle/>
          <a:p>
            <a:r>
              <a:rPr lang="en-US" dirty="0" smtClean="0"/>
              <a:t>Readout speed </a:t>
            </a:r>
            <a:r>
              <a:rPr lang="en-US" dirty="0" smtClean="0">
                <a:solidFill>
                  <a:srgbClr val="FF0000"/>
                </a:solidFill>
              </a:rPr>
              <a:t>600 Mb/s </a:t>
            </a:r>
            <a:r>
              <a:rPr lang="en-US" dirty="0" smtClean="0"/>
              <a:t>and 50 injections.</a:t>
            </a:r>
          </a:p>
          <a:p>
            <a:r>
              <a:rPr lang="en-US" dirty="0" smtClean="0"/>
              <a:t>Scan the threshold per pixel and the average value is 394.33±41.79 (e).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1EE-4F77-4642-9649-0A0D12D3C72B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 descr="FitValues_170523_152351.dat_threshol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91776"/>
            <a:ext cx="9144000" cy="4285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57921" y="702365"/>
            <a:ext cx="1196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Xuan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194B-2574-9D44-A6E4-CABC2E2B7AC0}" type="datetime1">
              <a:rPr lang="en-US" smtClean="0"/>
              <a:t>5/26/17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75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558"/>
            <a:ext cx="8229600" cy="931320"/>
          </a:xfrm>
        </p:spPr>
        <p:txBody>
          <a:bodyPr/>
          <a:lstStyle/>
          <a:p>
            <a:r>
              <a:rPr lang="en-US" dirty="0" smtClean="0"/>
              <a:t>Test under internal trigger (40MHz)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03562"/>
            <a:ext cx="8229600" cy="1404701"/>
          </a:xfrm>
        </p:spPr>
        <p:txBody>
          <a:bodyPr>
            <a:normAutofit/>
          </a:bodyPr>
          <a:lstStyle/>
          <a:p>
            <a:r>
              <a:rPr lang="en-US" dirty="0" smtClean="0"/>
              <a:t>Readout speed </a:t>
            </a:r>
            <a:r>
              <a:rPr lang="en-US" dirty="0" smtClean="0">
                <a:solidFill>
                  <a:srgbClr val="FF0000"/>
                </a:solidFill>
              </a:rPr>
              <a:t>600 Mb/s </a:t>
            </a:r>
            <a:r>
              <a:rPr lang="en-US" dirty="0" smtClean="0"/>
              <a:t>and 50 injections.</a:t>
            </a:r>
          </a:p>
          <a:p>
            <a:r>
              <a:rPr lang="en-US" dirty="0" smtClean="0"/>
              <a:t>Scan the noise per pixel and the average value is 7.53±1.76 (e).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1EE-4F77-4642-9649-0A0D12D3C72B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 descr="FitValues_170523_152351.dat_nois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87302"/>
            <a:ext cx="9144000" cy="4285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0106-F890-6343-8E2D-9DE8C0BEA536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3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5857"/>
            <a:ext cx="8229600" cy="931862"/>
          </a:xfrm>
        </p:spPr>
        <p:txBody>
          <a:bodyPr>
            <a:normAutofit/>
          </a:bodyPr>
          <a:lstStyle/>
          <a:p>
            <a:r>
              <a:rPr lang="en-US" sz="3600" dirty="0"/>
              <a:t>MVTX single </a:t>
            </a:r>
            <a:r>
              <a:rPr lang="en-US" sz="3600" dirty="0" smtClean="0"/>
              <a:t>Chip </a:t>
            </a:r>
            <a:r>
              <a:rPr lang="en-US" sz="3600" dirty="0"/>
              <a:t>Lab test </a:t>
            </a:r>
            <a:r>
              <a:rPr lang="en-US" sz="3600" dirty="0" smtClean="0"/>
              <a:t>To-Do List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843" y="1047236"/>
            <a:ext cx="10783957" cy="3461264"/>
          </a:xfrm>
        </p:spPr>
        <p:txBody>
          <a:bodyPr>
            <a:noAutofit/>
          </a:bodyPr>
          <a:lstStyle/>
          <a:p>
            <a:r>
              <a:rPr lang="en-US" dirty="0"/>
              <a:t>Check the readout occupancy and efficiency under different internal trigger clock (10-40MHz), readout speed (400-1200Mb/s) and threshold (set up by the analog signal or the configuration file?).</a:t>
            </a:r>
          </a:p>
          <a:p>
            <a:r>
              <a:rPr lang="en-US" dirty="0"/>
              <a:t>Check the </a:t>
            </a:r>
            <a:r>
              <a:rPr lang="en-US" dirty="0"/>
              <a:t>electric trigger logic setup </a:t>
            </a:r>
            <a:r>
              <a:rPr lang="en-US" dirty="0" err="1"/>
              <a:t>etc</a:t>
            </a:r>
            <a:r>
              <a:rPr lang="en-US" dirty="0"/>
              <a:t>, </a:t>
            </a:r>
            <a:r>
              <a:rPr lang="en-US" dirty="0"/>
              <a:t>set up the external trigger with a pulse generator.</a:t>
            </a:r>
          </a:p>
          <a:p>
            <a:r>
              <a:rPr lang="en-US" dirty="0"/>
              <a:t>Set cosmic ray triggers with scintillator bars or pads to read out single MVTX chip with the external coincidence cosmic ray trigger. </a:t>
            </a:r>
            <a:endParaRPr lang="en-US" dirty="0" smtClean="0"/>
          </a:p>
          <a:p>
            <a:r>
              <a:rPr lang="en-US" dirty="0" smtClean="0"/>
              <a:t>Design of single chip based telescope in progress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1BD1F-1007-2E4E-BDA1-54FFF8518B66}" type="slidenum">
              <a:rPr lang="en-US" smtClean="0"/>
              <a:t>15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974850" y="4905375"/>
            <a:ext cx="3149600" cy="1816101"/>
            <a:chOff x="419100" y="4905374"/>
            <a:chExt cx="3149600" cy="1816101"/>
          </a:xfrm>
        </p:grpSpPr>
        <p:sp>
          <p:nvSpPr>
            <p:cNvPr id="5" name="Rectangle 4"/>
            <p:cNvSpPr/>
            <p:nvPr/>
          </p:nvSpPr>
          <p:spPr>
            <a:xfrm>
              <a:off x="746125" y="5302250"/>
              <a:ext cx="2794000" cy="2063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55650" y="6264275"/>
              <a:ext cx="2794000" cy="2063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46150" y="5867400"/>
              <a:ext cx="2324100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457200" y="5508625"/>
              <a:ext cx="3092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419100" y="5930900"/>
              <a:ext cx="3092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76250" y="6480175"/>
              <a:ext cx="3092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50850" y="5302250"/>
              <a:ext cx="6350" cy="1301750"/>
            </a:xfrm>
            <a:prstGeom prst="line">
              <a:avLst/>
            </a:prstGeom>
            <a:ln w="1016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1444625" y="4984749"/>
              <a:ext cx="1254125" cy="1736726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752808" y="4905374"/>
              <a:ext cx="3586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solidFill>
                    <a:srgbClr val="FF6600"/>
                  </a:solidFill>
                </a:rPr>
                <a:t>μ</a:t>
              </a:r>
              <a:r>
                <a:rPr lang="en-US" baseline="30000" dirty="0">
                  <a:solidFill>
                    <a:srgbClr val="FF6600"/>
                  </a:solidFill>
                </a:rPr>
                <a:t>-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429375" y="4914900"/>
            <a:ext cx="3149600" cy="1816101"/>
            <a:chOff x="419100" y="4905374"/>
            <a:chExt cx="3149600" cy="1816101"/>
          </a:xfrm>
        </p:grpSpPr>
        <p:sp>
          <p:nvSpPr>
            <p:cNvPr id="20" name="Rectangle 19"/>
            <p:cNvSpPr/>
            <p:nvPr/>
          </p:nvSpPr>
          <p:spPr>
            <a:xfrm>
              <a:off x="746125" y="5302250"/>
              <a:ext cx="2794000" cy="2063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55650" y="6264275"/>
              <a:ext cx="2794000" cy="2063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93775" y="5867400"/>
              <a:ext cx="2324100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457200" y="5508625"/>
              <a:ext cx="3092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419100" y="5930900"/>
              <a:ext cx="3092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476250" y="6480175"/>
              <a:ext cx="3092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50850" y="5302250"/>
              <a:ext cx="6350" cy="1301750"/>
            </a:xfrm>
            <a:prstGeom prst="line">
              <a:avLst/>
            </a:prstGeom>
            <a:ln w="1016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>
              <a:off x="1444625" y="4984749"/>
              <a:ext cx="1254125" cy="1736726"/>
            </a:xfrm>
            <a:prstGeom prst="straightConnector1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752808" y="4905374"/>
              <a:ext cx="3586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solidFill>
                    <a:srgbClr val="FF6600"/>
                  </a:solidFill>
                </a:rPr>
                <a:t>μ</a:t>
              </a:r>
              <a:r>
                <a:rPr lang="en-US" baseline="30000" dirty="0">
                  <a:solidFill>
                    <a:srgbClr val="FF6600"/>
                  </a:solidFill>
                </a:rPr>
                <a:t>-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013575" y="6061076"/>
            <a:ext cx="23241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6486525" y="6124575"/>
            <a:ext cx="3092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013575" y="5695951"/>
            <a:ext cx="23241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6486525" y="5759450"/>
            <a:ext cx="30924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22291" y="4841874"/>
            <a:ext cx="16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Efficiency tester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662579" y="4847708"/>
            <a:ext cx="15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Simple tracker</a:t>
            </a:r>
            <a:endParaRPr lang="en-US" dirty="0"/>
          </a:p>
        </p:txBody>
      </p:sp>
      <p:sp>
        <p:nvSpPr>
          <p:cNvPr id="35" name="Right Arrow 34"/>
          <p:cNvSpPr/>
          <p:nvPr/>
        </p:nvSpPr>
        <p:spPr>
          <a:xfrm>
            <a:off x="5482717" y="5800088"/>
            <a:ext cx="692658" cy="3194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1DB8-BB6D-784B-AFFE-353754276BC1}" type="datetime1">
              <a:rPr lang="en-US" smtClean="0"/>
              <a:t>5/26/17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4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1931" y="160446"/>
            <a:ext cx="10515600" cy="1325563"/>
          </a:xfrm>
        </p:spPr>
        <p:txBody>
          <a:bodyPr/>
          <a:lstStyle/>
          <a:p>
            <a:r>
              <a:rPr lang="en-US" dirty="0" smtClean="0"/>
              <a:t>Feasibility to use CCNU Labs for MVTX HICs/Staves production  5/24/2017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46652" y="1825625"/>
            <a:ext cx="5041531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CCNU ALICE/ITS HICs assembly lab</a:t>
            </a:r>
          </a:p>
          <a:p>
            <a:pPr lvl="1"/>
            <a:r>
              <a:rPr lang="en-US" dirty="0" smtClean="0"/>
              <a:t>Chip assembly machine, installed and tested</a:t>
            </a:r>
          </a:p>
          <a:p>
            <a:pPr lvl="2"/>
            <a:r>
              <a:rPr lang="en-US" dirty="0" smtClean="0"/>
              <a:t>2 technicians trained @Italy and also locally  </a:t>
            </a:r>
          </a:p>
          <a:p>
            <a:pPr lvl="1"/>
            <a:r>
              <a:rPr lang="en-US" dirty="0" smtClean="0"/>
              <a:t>Wire bonding machine, will arrive soon, a few weeks, </a:t>
            </a:r>
            <a:r>
              <a:rPr lang="en-US" dirty="0" err="1" smtClean="0"/>
              <a:t>arriveds</a:t>
            </a:r>
            <a:r>
              <a:rPr lang="en-US" dirty="0" smtClean="0"/>
              <a:t> in June </a:t>
            </a:r>
          </a:p>
          <a:p>
            <a:pPr lvl="2"/>
            <a:r>
              <a:rPr lang="en-US" dirty="0" smtClean="0"/>
              <a:t>2 technicians trained @Italy</a:t>
            </a:r>
          </a:p>
          <a:p>
            <a:pPr lvl="2"/>
            <a:r>
              <a:rPr lang="en-US" dirty="0" smtClean="0"/>
              <a:t>1 week local training planned</a:t>
            </a:r>
          </a:p>
          <a:p>
            <a:pPr lvl="1"/>
            <a:r>
              <a:rPr lang="en-US" dirty="0" smtClean="0"/>
              <a:t>One old bonding machine in </a:t>
            </a:r>
            <a:r>
              <a:rPr lang="en-US" dirty="0" err="1" smtClean="0"/>
              <a:t>opeation</a:t>
            </a:r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9731" y="1675606"/>
            <a:ext cx="6201833" cy="46513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886122" y="2054282"/>
            <a:ext cx="1794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Wire bonding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machine location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73D-C764-6542-A8FA-0AE6A3A82F54}" type="datetime1">
              <a:rPr lang="en-US" smtClean="0"/>
              <a:t>5/26/17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679109" y="5171090"/>
            <a:ext cx="2209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Dr. </a:t>
            </a:r>
            <a:r>
              <a:rPr lang="en-US" dirty="0" err="1" smtClean="0">
                <a:solidFill>
                  <a:srgbClr val="FFFF00"/>
                </a:solidFill>
              </a:rPr>
              <a:t>Yaping</a:t>
            </a:r>
            <a:r>
              <a:rPr lang="en-US" dirty="0" smtClean="0">
                <a:solidFill>
                  <a:srgbClr val="FFFF00"/>
                </a:solidFill>
              </a:rPr>
              <a:t> Wang,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Assembly lab director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74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177"/>
            <a:ext cx="10515600" cy="1325563"/>
          </a:xfrm>
        </p:spPr>
        <p:txBody>
          <a:bodyPr/>
          <a:lstStyle/>
          <a:p>
            <a:r>
              <a:rPr lang="en-US" dirty="0" smtClean="0"/>
              <a:t>Technical Resources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467139" y="1219201"/>
            <a:ext cx="5628861" cy="527436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Technical resources</a:t>
            </a:r>
          </a:p>
          <a:p>
            <a:pPr lvl="1"/>
            <a:r>
              <a:rPr lang="en-US" dirty="0" smtClean="0"/>
              <a:t>2 mechanical technicians on MAPS chip mounting on FPCB</a:t>
            </a:r>
          </a:p>
          <a:p>
            <a:pPr lvl="2"/>
            <a:r>
              <a:rPr lang="en-US" dirty="0" smtClean="0"/>
              <a:t>FPC gluing</a:t>
            </a:r>
          </a:p>
          <a:p>
            <a:pPr lvl="2"/>
            <a:r>
              <a:rPr lang="en-US" dirty="0" smtClean="0"/>
              <a:t>Mount chips on FPCB</a:t>
            </a:r>
          </a:p>
          <a:p>
            <a:pPr lvl="2"/>
            <a:r>
              <a:rPr lang="en-US" dirty="0" smtClean="0"/>
              <a:t>Wire bonding</a:t>
            </a:r>
          </a:p>
          <a:p>
            <a:pPr lvl="2"/>
            <a:r>
              <a:rPr lang="en-US" dirty="0" smtClean="0"/>
              <a:t>Trained at CERN/Italy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1 electronics technician on testing HICs</a:t>
            </a:r>
          </a:p>
          <a:p>
            <a:pPr lvl="2"/>
            <a:r>
              <a:rPr lang="en-US" dirty="0" smtClean="0"/>
              <a:t>Test and fix  HICs</a:t>
            </a:r>
          </a:p>
          <a:p>
            <a:pPr lvl="2"/>
            <a:r>
              <a:rPr lang="en-US" dirty="0" smtClean="0"/>
              <a:t>Trained at CERN/Italy</a:t>
            </a:r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One </a:t>
            </a:r>
            <a:r>
              <a:rPr lang="en-US" dirty="0" err="1" smtClean="0">
                <a:solidFill>
                  <a:srgbClr val="FF0000"/>
                </a:solidFill>
              </a:rPr>
              <a:t>Ph.D</a:t>
            </a:r>
            <a:r>
              <a:rPr lang="en-US" dirty="0" smtClean="0">
                <a:solidFill>
                  <a:srgbClr val="FF0000"/>
                </a:solidFill>
              </a:rPr>
              <a:t> (An, </a:t>
            </a:r>
            <a:r>
              <a:rPr lang="en-US" dirty="0" err="1" smtClean="0">
                <a:solidFill>
                  <a:srgbClr val="FF0000"/>
                </a:solidFill>
              </a:rPr>
              <a:t>Mang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Mang</a:t>
            </a:r>
            <a:r>
              <a:rPr lang="en-US" dirty="0" smtClean="0">
                <a:solidFill>
                  <a:srgbClr val="FF0000"/>
                </a:solidFill>
              </a:rPr>
              <a:t>) trained in all aspects in R&amp;D on HICs assembly and test @CERN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PLAC </a:t>
            </a:r>
            <a:r>
              <a:rPr lang="mr-IN" dirty="0" smtClean="0"/>
              <a:t>–</a:t>
            </a:r>
            <a:r>
              <a:rPr lang="en-US" dirty="0" smtClean="0"/>
              <a:t> Pixel Lab At CCNU</a:t>
            </a:r>
          </a:p>
          <a:p>
            <a:pPr lvl="1"/>
            <a:r>
              <a:rPr lang="en-US" dirty="0" smtClean="0"/>
              <a:t>Electronics readout design engineers,  </a:t>
            </a:r>
          </a:p>
          <a:p>
            <a:pPr lvl="2"/>
            <a:r>
              <a:rPr lang="en-US" dirty="0" smtClean="0"/>
              <a:t>a team led by Wang, Dong (from ALICE, readout and trigger)</a:t>
            </a:r>
          </a:p>
          <a:p>
            <a:pPr lvl="1"/>
            <a:r>
              <a:rPr lang="en-US" dirty="0" smtClean="0"/>
              <a:t>Chip design engineers</a:t>
            </a:r>
          </a:p>
          <a:p>
            <a:pPr lvl="2"/>
            <a:r>
              <a:rPr lang="en-US" dirty="0" smtClean="0"/>
              <a:t>A team led by Yang, Ping (participated in ALPIDE design @CERN, 2012-2015)</a:t>
            </a:r>
          </a:p>
          <a:p>
            <a:pPr lvl="1"/>
            <a:r>
              <a:rPr lang="en-US" dirty="0" smtClean="0"/>
              <a:t>Staff and Students from CCNU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Staff: 15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/>
              <a:t>Graduate students: 10+ </a:t>
            </a:r>
            <a:r>
              <a:rPr lang="en-US" dirty="0" err="1" smtClean="0"/>
              <a:t>Ph.D</a:t>
            </a:r>
            <a:r>
              <a:rPr lang="en-US" dirty="0" smtClean="0"/>
              <a:t> and 25+ Master students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Institute of Particle Physics 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Staff: 30+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Postdocs and Students:  10+ postdocs, ~80 students</a:t>
            </a:r>
            <a:r>
              <a:rPr lang="en-US" dirty="0" smtClean="0"/>
              <a:t>  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7044" y="3246783"/>
            <a:ext cx="4814956" cy="36112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3321" y="48177"/>
            <a:ext cx="4580835" cy="343562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8D0E2-5171-634E-A455-9238D035839D}" type="datetime1">
              <a:rPr lang="en-US" smtClean="0"/>
              <a:t>5/26/17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9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80" y="125056"/>
            <a:ext cx="10970245" cy="933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HICs Assembly Lab: 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sz="1800" dirty="0" smtClean="0"/>
              <a:t>space ~ 70m</a:t>
            </a:r>
            <a:r>
              <a:rPr lang="en-US" sz="1800" baseline="30000" dirty="0" smtClean="0"/>
              <a:t>2 </a:t>
            </a:r>
            <a:r>
              <a:rPr lang="en-US" sz="1800" dirty="0" smtClean="0"/>
              <a:t>(1K clean room); 20m2 (10K clean room, 2.9m head room)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536" y="3027016"/>
            <a:ext cx="12144548" cy="3320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8199" y="1152939"/>
            <a:ext cx="31672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Chip and FPC gluing 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Gluing FPC/MAPS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Chip mounting 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Wire Bonding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Electrical circuit testing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torage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8626" y="1273493"/>
            <a:ext cx="2499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Doing: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Stave assembly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No carbon structures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0938" y="4996070"/>
            <a:ext cx="9562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storage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67269" y="5185418"/>
            <a:ext cx="21707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Gluing &amp; assembly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tables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34400" y="4687403"/>
            <a:ext cx="1299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Test bench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8516" y="3407830"/>
            <a:ext cx="1714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Chip mounting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4522" y="3771746"/>
            <a:ext cx="1596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Wire bonding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58072" y="1334897"/>
            <a:ext cx="3528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Machine shop: (Sun, </a:t>
            </a:r>
            <a:r>
              <a:rPr lang="en-US" dirty="0" err="1" smtClean="0"/>
              <a:t>Daming</a:t>
            </a:r>
            <a:r>
              <a:rPr lang="en-US" dirty="0" smtClean="0"/>
              <a:t>, Tech.)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CNC etc.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Simple mechanical structures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1863-5F8D-EB4F-B571-FA0347A09892}" type="datetime1">
              <a:rPr lang="en-US" smtClean="0"/>
              <a:t>5/26/17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6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Bench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64" y="1900237"/>
            <a:ext cx="3493957" cy="4351338"/>
          </a:xfrm>
        </p:spPr>
        <p:txBody>
          <a:bodyPr/>
          <a:lstStyle/>
          <a:p>
            <a:r>
              <a:rPr lang="en-US" dirty="0" smtClean="0"/>
              <a:t>One MOSAIC</a:t>
            </a:r>
          </a:p>
          <a:p>
            <a:r>
              <a:rPr lang="en-US" dirty="0" smtClean="0"/>
              <a:t>4 single chips</a:t>
            </a:r>
          </a:p>
          <a:p>
            <a:endParaRPr lang="en-US" dirty="0"/>
          </a:p>
          <a:p>
            <a:r>
              <a:rPr lang="en-US" dirty="0" smtClean="0"/>
              <a:t>What LANL has now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1721" y="365125"/>
            <a:ext cx="8128000" cy="6096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1BB8-F522-1A44-9CAF-CA827423CDD8}" type="datetime1">
              <a:rPr lang="en-US" smtClean="0"/>
              <a:t>5/26/17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8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3998843" cy="967407"/>
          </a:xfrm>
        </p:spPr>
        <p:txBody>
          <a:bodyPr/>
          <a:lstStyle/>
          <a:p>
            <a:r>
              <a:rPr lang="en-US" dirty="0" smtClean="0"/>
              <a:t>CCNU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61" y="967407"/>
            <a:ext cx="6927574" cy="547314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produce 500 ALICE/ITS mid-layer HICs </a:t>
            </a:r>
          </a:p>
          <a:p>
            <a:pPr lvl="1"/>
            <a:r>
              <a:rPr lang="en-US" dirty="0" smtClean="0"/>
              <a:t>~2 HICs per day -&gt; 250 days, 10+ months</a:t>
            </a:r>
          </a:p>
          <a:p>
            <a:pPr lvl="1"/>
            <a:r>
              <a:rPr lang="en-US" dirty="0" smtClean="0"/>
              <a:t> starting from June 27, 20117 </a:t>
            </a:r>
            <a:r>
              <a:rPr lang="mr-IN" dirty="0" smtClean="0"/>
              <a:t>–</a:t>
            </a:r>
            <a:r>
              <a:rPr lang="en-US" dirty="0" smtClean="0"/>
              <a:t>&gt; June 2018  </a:t>
            </a:r>
          </a:p>
          <a:p>
            <a:pPr lvl="1"/>
            <a:r>
              <a:rPr lang="en-US" dirty="0" smtClean="0"/>
              <a:t>No immediate use of the lab after </a:t>
            </a:r>
            <a:r>
              <a:rPr lang="en-US" dirty="0"/>
              <a:t>J</a:t>
            </a:r>
            <a:r>
              <a:rPr lang="en-US" dirty="0" smtClean="0"/>
              <a:t>une 2018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The lab can be used for MVTX HICs production </a:t>
            </a:r>
          </a:p>
          <a:p>
            <a:pPr lvl="1"/>
            <a:r>
              <a:rPr lang="en-US" dirty="0" smtClean="0"/>
              <a:t>3 months replace jigs, training </a:t>
            </a:r>
          </a:p>
          <a:p>
            <a:pPr lvl="1"/>
            <a:r>
              <a:rPr lang="en-US" dirty="0" smtClean="0"/>
              <a:t>Starting ~Sep. 2018, ~2 HICs per day, -&gt; 35days -&gt; 2 months  (2~3 months)</a:t>
            </a:r>
          </a:p>
          <a:p>
            <a:pPr lvl="1"/>
            <a:r>
              <a:rPr lang="en-US" dirty="0" smtClean="0"/>
              <a:t>Many students available for testing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432FF"/>
                </a:solidFill>
              </a:rPr>
              <a:t>Stave assembly sites: 68 staves </a:t>
            </a:r>
          </a:p>
          <a:p>
            <a:pPr lvl="1"/>
            <a:r>
              <a:rPr lang="en-US" dirty="0" smtClean="0"/>
              <a:t>Stave space frame fabricated at CERN ( by 2017) </a:t>
            </a:r>
          </a:p>
          <a:p>
            <a:pPr lvl="1"/>
            <a:r>
              <a:rPr lang="en-US" dirty="0" smtClean="0"/>
              <a:t>Assemble at US/LBNL?  (replace jigs, copy from CERN ITS/IB) </a:t>
            </a:r>
          </a:p>
          <a:p>
            <a:pPr lvl="1"/>
            <a:r>
              <a:rPr lang="en-US" dirty="0" smtClean="0"/>
              <a:t>China/CCNU? -&gt; replace jigs (copy from CERN ITS/IB)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@CERN 2 staves/week, from MAPS/Spaceframe/stave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55910" y="782048"/>
            <a:ext cx="32994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CCNU Budget ALICE:  $7.5M RMB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Pay MAPS chips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Pay </a:t>
            </a:r>
            <a:r>
              <a:rPr lang="en-US" dirty="0" err="1" smtClean="0"/>
              <a:t>toolings</a:t>
            </a:r>
            <a:r>
              <a:rPr lang="en-US" dirty="0" smtClean="0"/>
              <a:t>, jigs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Pay assembly machine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Technician salary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Traveling, student labor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01408" y="3393209"/>
            <a:ext cx="335399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CCNU budget </a:t>
            </a:r>
            <a:r>
              <a:rPr lang="en-US" dirty="0" err="1" smtClean="0">
                <a:solidFill>
                  <a:srgbClr val="FF0000"/>
                </a:solidFill>
              </a:rPr>
              <a:t>sPHENIX</a:t>
            </a:r>
            <a:r>
              <a:rPr lang="en-US" dirty="0" smtClean="0">
                <a:solidFill>
                  <a:srgbClr val="FF0000"/>
                </a:solidFill>
              </a:rPr>
              <a:t>: US$100K?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 smtClean="0"/>
              <a:t>toolings</a:t>
            </a:r>
            <a:r>
              <a:rPr lang="en-US" dirty="0" smtClean="0"/>
              <a:t>, jigs, training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M&amp;S for operation, gas etc.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Technician’s salary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Traveling, student labor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Shipping MAPS/HICs/staves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BE45-4FA7-8F41-B14D-F5B0DA04FE40}" type="datetime1">
              <a:rPr lang="en-US" smtClean="0"/>
              <a:t>5/26/17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4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3998843" cy="9674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CCNU Plan </a:t>
            </a:r>
            <a:r>
              <a:rPr lang="mr-IN" dirty="0" smtClean="0"/>
              <a:t>–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61" y="967407"/>
            <a:ext cx="6130923" cy="54731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Experts and Designers of  ALICE MAPS/ALPIDE on-chip electronics</a:t>
            </a:r>
          </a:p>
          <a:p>
            <a:pPr lvl="1"/>
            <a:r>
              <a:rPr lang="en-US" dirty="0" smtClean="0"/>
              <a:t>Analogy circuit </a:t>
            </a:r>
            <a:r>
              <a:rPr lang="mr-IN" dirty="0" smtClean="0"/>
              <a:t>–</a:t>
            </a:r>
            <a:r>
              <a:rPr lang="en-US" dirty="0" smtClean="0"/>
              <a:t> Dr. </a:t>
            </a:r>
            <a:r>
              <a:rPr lang="en-US" dirty="0" err="1" smtClean="0"/>
              <a:t>Chaosong</a:t>
            </a:r>
            <a:r>
              <a:rPr lang="en-US" dirty="0" smtClean="0"/>
              <a:t> Gao</a:t>
            </a:r>
          </a:p>
          <a:p>
            <a:pPr lvl="1"/>
            <a:r>
              <a:rPr lang="en-US" dirty="0" smtClean="0"/>
              <a:t>Digital circuit </a:t>
            </a:r>
            <a:r>
              <a:rPr lang="mr-IN" dirty="0" smtClean="0"/>
              <a:t>–</a:t>
            </a:r>
            <a:r>
              <a:rPr lang="en-US" dirty="0" smtClean="0"/>
              <a:t> Dr. Ping Yang</a:t>
            </a:r>
          </a:p>
          <a:p>
            <a:pPr lvl="1"/>
            <a:r>
              <a:rPr lang="en-US" dirty="0" smtClean="0"/>
              <a:t>They will help us!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PLAC </a:t>
            </a:r>
            <a:r>
              <a:rPr lang="mr-IN" dirty="0" smtClean="0"/>
              <a:t>–</a:t>
            </a:r>
            <a:r>
              <a:rPr lang="en-US" dirty="0" smtClean="0"/>
              <a:t> Pixel Lab At CCNU</a:t>
            </a:r>
          </a:p>
          <a:p>
            <a:pPr lvl="1"/>
            <a:r>
              <a:rPr lang="en-US" dirty="0" smtClean="0"/>
              <a:t>Also interested in mechanical system integration </a:t>
            </a:r>
          </a:p>
          <a:p>
            <a:pPr lvl="1"/>
            <a:r>
              <a:rPr lang="en-US" dirty="0" smtClean="0"/>
              <a:t>Plan to hire a full time engineer to work on </a:t>
            </a:r>
            <a:r>
              <a:rPr lang="en-US" dirty="0" err="1" smtClean="0"/>
              <a:t>sPHENIX</a:t>
            </a:r>
            <a:r>
              <a:rPr lang="en-US" dirty="0" smtClean="0"/>
              <a:t> integration effort 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Visit LANL 6-12 months, work on preliminary conceptual design for the MVTX/INTT/TPC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Physics simulation and analysis</a:t>
            </a:r>
          </a:p>
          <a:p>
            <a:pPr lvl="1"/>
            <a:r>
              <a:rPr lang="en-US" dirty="0" smtClean="0"/>
              <a:t>Many students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69123" y="483703"/>
            <a:ext cx="4467726" cy="27550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69123" y="3561391"/>
            <a:ext cx="4062336" cy="27881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54649" y="598075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Gao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38479" y="614597"/>
            <a:ext cx="62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Yang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02986" y="3540133"/>
            <a:ext cx="1982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PLAC Ass. Director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Dr. </a:t>
            </a:r>
            <a:r>
              <a:rPr lang="en-US" b="1" dirty="0" err="1" smtClean="0">
                <a:solidFill>
                  <a:srgbClr val="FFFF00"/>
                </a:solidFill>
              </a:rPr>
              <a:t>Xiangming</a:t>
            </a:r>
            <a:r>
              <a:rPr lang="en-US" b="1" dirty="0" smtClean="0">
                <a:solidFill>
                  <a:srgbClr val="FFFF00"/>
                </a:solidFill>
              </a:rPr>
              <a:t> Sun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23A9-6831-A047-94BD-9B4CA927FCEE}" type="datetime1">
              <a:rPr lang="en-US" smtClean="0"/>
              <a:t>5/26/17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87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821" y="669925"/>
            <a:ext cx="5907157" cy="1325563"/>
          </a:xfrm>
        </p:spPr>
        <p:txBody>
          <a:bodyPr/>
          <a:lstStyle/>
          <a:p>
            <a:r>
              <a:rPr lang="en-US" dirty="0" smtClean="0"/>
              <a:t>PLAC  Members </a:t>
            </a:r>
            <a:br>
              <a:rPr lang="en-US" dirty="0" smtClean="0"/>
            </a:br>
            <a:r>
              <a:rPr lang="en-US" dirty="0" smtClean="0"/>
              <a:t>(Pixel Lab At CCNU)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3246783"/>
            <a:ext cx="5202836" cy="2930180"/>
          </a:xfrm>
        </p:spPr>
        <p:txBody>
          <a:bodyPr/>
          <a:lstStyle/>
          <a:p>
            <a:r>
              <a:rPr lang="en-US" dirty="0" smtClean="0"/>
              <a:t>Faculty: ~15</a:t>
            </a:r>
          </a:p>
          <a:p>
            <a:r>
              <a:rPr lang="en-US" dirty="0" err="1" smtClean="0"/>
              <a:t>Ph.D</a:t>
            </a:r>
            <a:r>
              <a:rPr lang="en-US" dirty="0" smtClean="0"/>
              <a:t> students: ~10</a:t>
            </a:r>
          </a:p>
          <a:p>
            <a:r>
              <a:rPr lang="en-US" dirty="0" smtClean="0"/>
              <a:t>Master students: ~25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D48-B8AE-6A4A-A5D7-1829BE7BEAE7}" type="datetime1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191250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0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Stave production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Plan-A</a:t>
            </a:r>
          </a:p>
          <a:p>
            <a:pPr lvl="1"/>
            <a:r>
              <a:rPr lang="en-US" dirty="0" smtClean="0"/>
              <a:t>CERN production:</a:t>
            </a:r>
          </a:p>
          <a:p>
            <a:pPr lvl="2"/>
            <a:r>
              <a:rPr lang="en-US" dirty="0" smtClean="0"/>
              <a:t>Assembly and test </a:t>
            </a:r>
          </a:p>
          <a:p>
            <a:pPr lvl="1"/>
            <a:r>
              <a:rPr lang="en-US" dirty="0" smtClean="0"/>
              <a:t>Time: starting 08/2018, 6-9 months  </a:t>
            </a:r>
          </a:p>
          <a:p>
            <a:endParaRPr lang="en-US" dirty="0" smtClean="0"/>
          </a:p>
          <a:p>
            <a:r>
              <a:rPr lang="en-US" dirty="0" smtClean="0"/>
              <a:t>Plan-B</a:t>
            </a:r>
          </a:p>
          <a:p>
            <a:pPr lvl="1"/>
            <a:r>
              <a:rPr lang="en-US" dirty="0" smtClean="0"/>
              <a:t>HICs production @CCNU, Sep. 2018, 2-3 months</a:t>
            </a:r>
          </a:p>
          <a:p>
            <a:pPr lvl="1"/>
            <a:r>
              <a:rPr lang="en-US" dirty="0" smtClean="0"/>
              <a:t>Stave space frame production @CERN ITS/IB, by 2017</a:t>
            </a:r>
          </a:p>
          <a:p>
            <a:pPr lvl="1"/>
            <a:r>
              <a:rPr lang="en-US" dirty="0" smtClean="0"/>
              <a:t>Stave assembly: US/LBNL? Or China/CCNU, 4-6 months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10600" y="2735813"/>
            <a:ext cx="30911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DOE Budget: FY18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mpact on </a:t>
            </a:r>
            <a:r>
              <a:rPr lang="en-US" b="1" dirty="0" err="1" smtClean="0">
                <a:solidFill>
                  <a:srgbClr val="FF0000"/>
                </a:solidFill>
              </a:rPr>
              <a:t>sPHENIX</a:t>
            </a:r>
            <a:r>
              <a:rPr lang="en-US" b="1" dirty="0" smtClean="0">
                <a:solidFill>
                  <a:srgbClr val="FF0000"/>
                </a:solidFill>
              </a:rPr>
              <a:t> start date?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CCNU option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 plan A</a:t>
            </a:r>
            <a:r>
              <a:rPr lang="en-US" b="1" dirty="0" smtClean="0">
                <a:solidFill>
                  <a:srgbClr val="FF0000"/>
                </a:solidFill>
              </a:rPr>
              <a:t>?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A32B-DC5B-4F47-96D5-6C92B3C76DBC}" type="datetime1">
              <a:rPr lang="en-US" smtClean="0"/>
              <a:t>5/26/17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sPHENIX Gen. Mtg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473F-544F-A844-A6FB-471A24A629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3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1141</Words>
  <Application>Microsoft Macintosh PowerPoint</Application>
  <PresentationFormat>Widescreen</PresentationFormat>
  <Paragraphs>240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Mangal</vt:lpstr>
      <vt:lpstr>Wingdings</vt:lpstr>
      <vt:lpstr>Arial</vt:lpstr>
      <vt:lpstr>Office Theme</vt:lpstr>
      <vt:lpstr>MVTX Update: 5/28/2018 </vt:lpstr>
      <vt:lpstr>Feasibility to use CCNU Labs for MVTX HICs/Staves production  5/24/2017</vt:lpstr>
      <vt:lpstr>Technical Resources</vt:lpstr>
      <vt:lpstr>HICs Assembly Lab:    space ~ 70m2 (1K clean room); 20m2 (10K clean room, 2.9m head room)</vt:lpstr>
      <vt:lpstr>Test Bench</vt:lpstr>
      <vt:lpstr>CCNU Plan </vt:lpstr>
      <vt:lpstr>CCNU Plan – Cont.</vt:lpstr>
      <vt:lpstr>PLAC  Members  (Pixel Lab At CCNU)</vt:lpstr>
      <vt:lpstr>Stave production plans</vt:lpstr>
      <vt:lpstr>R&amp;D @LANL on MAPS Single Chip Readout </vt:lpstr>
      <vt:lpstr>Test under internal trigger (40MHz)</vt:lpstr>
      <vt:lpstr>Test under internal trigger (40MHz)</vt:lpstr>
      <vt:lpstr>Test under internal trigger (40MHz)</vt:lpstr>
      <vt:lpstr>Test under internal trigger (40MHz)</vt:lpstr>
      <vt:lpstr>MVTX single Chip Lab test To-Do List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Update: 5/28/2018 </dc:title>
  <dc:creator>Ming Liu</dc:creator>
  <cp:lastModifiedBy>Ming Liu</cp:lastModifiedBy>
  <cp:revision>20</cp:revision>
  <dcterms:created xsi:type="dcterms:W3CDTF">2017-05-26T03:02:54Z</dcterms:created>
  <dcterms:modified xsi:type="dcterms:W3CDTF">2017-05-26T03:39:30Z</dcterms:modified>
</cp:coreProperties>
</file>