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256" r:id="rId3"/>
    <p:sldId id="269" r:id="rId4"/>
    <p:sldId id="258" r:id="rId5"/>
    <p:sldId id="260" r:id="rId6"/>
    <p:sldId id="262" r:id="rId7"/>
    <p:sldId id="298" r:id="rId8"/>
    <p:sldId id="308" r:id="rId9"/>
    <p:sldId id="263" r:id="rId10"/>
    <p:sldId id="265" r:id="rId11"/>
    <p:sldId id="266" r:id="rId12"/>
    <p:sldId id="279" r:id="rId13"/>
    <p:sldId id="310" r:id="rId14"/>
    <p:sldId id="267" r:id="rId15"/>
    <p:sldId id="314" r:id="rId16"/>
    <p:sldId id="272" r:id="rId17"/>
    <p:sldId id="273" r:id="rId18"/>
    <p:sldId id="274" r:id="rId19"/>
    <p:sldId id="299" r:id="rId20"/>
    <p:sldId id="277" r:id="rId21"/>
    <p:sldId id="313" r:id="rId22"/>
    <p:sldId id="296" r:id="rId23"/>
    <p:sldId id="302" r:id="rId24"/>
    <p:sldId id="301" r:id="rId25"/>
    <p:sldId id="276" r:id="rId26"/>
    <p:sldId id="312" r:id="rId27"/>
    <p:sldId id="303" r:id="rId28"/>
    <p:sldId id="282" r:id="rId29"/>
    <p:sldId id="283" r:id="rId30"/>
    <p:sldId id="315" r:id="rId31"/>
    <p:sldId id="311" r:id="rId32"/>
    <p:sldId id="284" r:id="rId33"/>
    <p:sldId id="285" r:id="rId34"/>
    <p:sldId id="286" r:id="rId35"/>
    <p:sldId id="287" r:id="rId36"/>
    <p:sldId id="305" r:id="rId37"/>
    <p:sldId id="306" r:id="rId38"/>
    <p:sldId id="307" r:id="rId39"/>
    <p:sldId id="280" r:id="rId40"/>
    <p:sldId id="281" r:id="rId41"/>
    <p:sldId id="295" r:id="rId42"/>
    <p:sldId id="288" r:id="rId43"/>
    <p:sldId id="289" r:id="rId44"/>
    <p:sldId id="291" r:id="rId45"/>
    <p:sldId id="292" r:id="rId46"/>
    <p:sldId id="293" r:id="rId47"/>
    <p:sldId id="29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 @MVTX Review Dry Run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3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432"/>
          </a:xfrm>
        </p:spPr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61" y="1143000"/>
            <a:ext cx="7428344" cy="53570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Ming et al  </a:t>
            </a:r>
          </a:p>
          <a:p>
            <a:r>
              <a:rPr lang="en-US" dirty="0" smtClean="0"/>
              <a:t>LDRD status and plan</a:t>
            </a:r>
          </a:p>
          <a:p>
            <a:pPr lvl="1"/>
            <a:r>
              <a:rPr lang="en-US" dirty="0" smtClean="0"/>
              <a:t>Cesar, </a:t>
            </a:r>
            <a:r>
              <a:rPr lang="en-US" dirty="0" err="1" smtClean="0"/>
              <a:t>Xuan</a:t>
            </a:r>
            <a:endParaRPr lang="en-US" dirty="0" smtClean="0"/>
          </a:p>
          <a:p>
            <a:r>
              <a:rPr lang="en-US" dirty="0" smtClean="0"/>
              <a:t>Detector constr. &amp; assembly </a:t>
            </a:r>
            <a:endParaRPr lang="en-US" dirty="0"/>
          </a:p>
          <a:p>
            <a:pPr lvl="1"/>
            <a:r>
              <a:rPr lang="en-US" dirty="0" err="1" smtClean="0"/>
              <a:t>Giacomo</a:t>
            </a:r>
            <a:r>
              <a:rPr lang="en-US" dirty="0" smtClean="0"/>
              <a:t>, </a:t>
            </a:r>
            <a:r>
              <a:rPr lang="en-US" dirty="0" err="1" smtClean="0"/>
              <a:t>Grazyna</a:t>
            </a:r>
            <a:r>
              <a:rPr lang="en-US" dirty="0" smtClean="0"/>
              <a:t>, Leo, Walt et al </a:t>
            </a:r>
          </a:p>
          <a:p>
            <a:r>
              <a:rPr lang="en-US" dirty="0" smtClean="0"/>
              <a:t>Physics and detector simulations </a:t>
            </a:r>
            <a:endParaRPr lang="en-US" dirty="0"/>
          </a:p>
          <a:p>
            <a:pPr lvl="1"/>
            <a:r>
              <a:rPr lang="en-US" dirty="0" smtClean="0"/>
              <a:t>Jin, </a:t>
            </a:r>
            <a:r>
              <a:rPr lang="en-US" dirty="0" err="1" smtClean="0"/>
              <a:t>Xin</a:t>
            </a:r>
            <a:r>
              <a:rPr lang="en-US" dirty="0"/>
              <a:t> </a:t>
            </a:r>
            <a:r>
              <a:rPr lang="en-US" dirty="0" smtClean="0"/>
              <a:t>et al </a:t>
            </a:r>
          </a:p>
          <a:p>
            <a:r>
              <a:rPr lang="en-US" dirty="0" smtClean="0"/>
              <a:t>Readout and controls </a:t>
            </a:r>
          </a:p>
          <a:p>
            <a:pPr lvl="1"/>
            <a:r>
              <a:rPr lang="en-US" dirty="0" smtClean="0"/>
              <a:t>Mark, Leo, Jo, </a:t>
            </a:r>
            <a:r>
              <a:rPr lang="en-US" dirty="0" err="1" smtClean="0"/>
              <a:t>Giacomo</a:t>
            </a:r>
            <a:r>
              <a:rPr lang="en-US" dirty="0" smtClean="0"/>
              <a:t> et 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Lunch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MVTX integration</a:t>
            </a:r>
          </a:p>
          <a:p>
            <a:pPr lvl="1"/>
            <a:r>
              <a:rPr lang="en-US" dirty="0" smtClean="0"/>
              <a:t>Walt/Bob/George/Christopher et al  </a:t>
            </a:r>
          </a:p>
          <a:p>
            <a:r>
              <a:rPr lang="en-US" dirty="0" smtClean="0"/>
              <a:t>Cost &amp; schedule &amp; risk</a:t>
            </a:r>
          </a:p>
          <a:p>
            <a:pPr lvl="1"/>
            <a:r>
              <a:rPr lang="en-US" dirty="0" smtClean="0"/>
              <a:t>Dave et al</a:t>
            </a:r>
          </a:p>
          <a:p>
            <a:r>
              <a:rPr lang="en-US" dirty="0" smtClean="0"/>
              <a:t>Discussions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0039" y="773668"/>
            <a:ext cx="560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indico.bnl.gov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conferenceDisplay.py?confId</a:t>
            </a:r>
            <a:r>
              <a:rPr lang="en-US" dirty="0" smtClean="0">
                <a:solidFill>
                  <a:srgbClr val="0000FF"/>
                </a:solidFill>
              </a:rPr>
              <a:t>=3244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  <a:endParaRPr lang="en-US" dirty="0" smtClean="0"/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b="1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3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 &amp; FELIX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US, LBNL/BNL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</a:t>
            </a:r>
            <a:r>
              <a:rPr lang="en-US" dirty="0" smtClean="0"/>
              <a:t>“copy” </a:t>
            </a:r>
            <a:r>
              <a:rPr lang="en-US" dirty="0" smtClean="0"/>
              <a:t>ALICE</a:t>
            </a:r>
          </a:p>
          <a:p>
            <a:pPr lvl="2"/>
            <a:r>
              <a:rPr lang="en-US" dirty="0" smtClean="0"/>
              <a:t>Power distribution</a:t>
            </a:r>
            <a:r>
              <a:rPr lang="en-US" dirty="0" smtClean="0"/>
              <a:t>, </a:t>
            </a:r>
            <a:r>
              <a:rPr lang="en-US" dirty="0" smtClean="0"/>
              <a:t>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</a:t>
            </a:r>
            <a:r>
              <a:rPr lang="en-US" dirty="0" smtClean="0">
                <a:solidFill>
                  <a:srgbClr val="008000"/>
                </a:solidFill>
              </a:rPr>
              <a:t>changes </a:t>
            </a:r>
            <a:r>
              <a:rPr lang="en-US" dirty="0" smtClean="0"/>
              <a:t>to ALICE/ITS inner tracker mechanical structures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9362" y="6006787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127" y="4731635"/>
            <a:ext cx="434787" cy="3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73755" y="5644915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114400"/>
            <a:ext cx="1372488" cy="1148841"/>
            <a:chOff x="4877454" y="4164285"/>
            <a:chExt cx="150229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02297" cy="769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    C-</a:t>
              </a:r>
              <a:r>
                <a:rPr lang="en-US" sz="1100" dirty="0" err="1"/>
                <a:t>S</a:t>
              </a:r>
              <a:r>
                <a:rPr lang="en-US" sz="1100" dirty="0" err="1" smtClean="0"/>
                <a:t>tru</a:t>
              </a:r>
              <a:r>
                <a:rPr lang="en-US" sz="1100" dirty="0" smtClean="0"/>
                <a:t>. Prod. </a:t>
              </a:r>
            </a:p>
            <a:p>
              <a:r>
                <a:rPr lang="en-US" sz="1100" dirty="0" smtClean="0"/>
                <a:t>           @LBNL</a:t>
              </a:r>
            </a:p>
            <a:p>
              <a:r>
                <a:rPr lang="en-US" sz="1100" dirty="0" smtClean="0"/>
                <a:t>“</a:t>
              </a:r>
              <a:r>
                <a:rPr lang="en-US" sz="1100" dirty="0" smtClean="0"/>
                <a:t>RU” prod @CERN</a:t>
              </a:r>
            </a:p>
            <a:p>
              <a:r>
                <a:rPr lang="en-US" sz="1100" dirty="0" smtClean="0"/>
                <a:t>“FELIX”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164285"/>
              <a:ext cx="12655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198900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1618" y="51236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80715" y="5263241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9" y="1032980"/>
            <a:ext cx="6411271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</a:t>
            </a:r>
            <a:r>
              <a:rPr lang="en-US" dirty="0" smtClean="0"/>
              <a:t>for </a:t>
            </a:r>
            <a:r>
              <a:rPr lang="en-US" dirty="0" smtClean="0"/>
              <a:t>final</a:t>
            </a:r>
            <a:r>
              <a:rPr lang="en-US" dirty="0" smtClean="0"/>
              <a:t> </a:t>
            </a:r>
            <a:r>
              <a:rPr lang="en-US" dirty="0" smtClean="0"/>
              <a:t>stave </a:t>
            </a:r>
            <a:r>
              <a:rPr lang="en-US" dirty="0" smtClean="0"/>
              <a:t>production</a:t>
            </a:r>
            <a:endParaRPr lang="en-US" dirty="0" smtClean="0"/>
          </a:p>
          <a:p>
            <a:pPr lvl="1"/>
            <a:r>
              <a:rPr lang="en-US" dirty="0" smtClean="0"/>
              <a:t>Successful </a:t>
            </a:r>
            <a:r>
              <a:rPr lang="en-US" dirty="0" smtClean="0"/>
              <a:t>ITS Stave production readiness review on Apr/</a:t>
            </a:r>
            <a:r>
              <a:rPr lang="en-US" dirty="0" smtClean="0"/>
              <a:t>27, 2017</a:t>
            </a:r>
            <a:endParaRPr lang="en-US" dirty="0" smtClean="0"/>
          </a:p>
          <a:p>
            <a:pPr lvl="1"/>
            <a:r>
              <a:rPr lang="en-US" dirty="0" smtClean="0"/>
              <a:t>Optimization of </a:t>
            </a:r>
            <a:r>
              <a:rPr lang="en-US" dirty="0" smtClean="0"/>
              <a:t>final </a:t>
            </a:r>
            <a:r>
              <a:rPr lang="en-US" dirty="0" smtClean="0"/>
              <a:t>configuration is underway</a:t>
            </a:r>
            <a:endParaRPr lang="en-US" dirty="0"/>
          </a:p>
          <a:p>
            <a:r>
              <a:rPr lang="en-US" dirty="0" smtClean="0"/>
              <a:t>Final stave production: </a:t>
            </a:r>
            <a:r>
              <a:rPr lang="en-US" dirty="0" smtClean="0"/>
              <a:t>July 2017 </a:t>
            </a:r>
            <a:r>
              <a:rPr lang="mr-IN" dirty="0" smtClean="0"/>
              <a:t>–</a:t>
            </a:r>
            <a:r>
              <a:rPr lang="en-US" dirty="0" smtClean="0"/>
              <a:t> June 2018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One stave per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full staves complete in Jan. 2018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7025" y="4624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74693" y="1054864"/>
            <a:ext cx="2203042" cy="1803111"/>
            <a:chOff x="5677220" y="1521282"/>
            <a:chExt cx="2545622" cy="2228682"/>
          </a:xfrm>
        </p:grpSpPr>
        <p:pic>
          <p:nvPicPr>
            <p:cNvPr id="26" name="Picture 25" descr="Inner_sta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643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7" y="262969"/>
            <a:ext cx="507568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R&amp;D @LANL on MAPS </a:t>
            </a:r>
            <a:r>
              <a:rPr lang="en-US" sz="3600" dirty="0"/>
              <a:t>S</a:t>
            </a:r>
            <a:r>
              <a:rPr lang="en-US" sz="3600" dirty="0" smtClean="0"/>
              <a:t>ingle Chip Readout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48" y="1848509"/>
            <a:ext cx="5457226" cy="4351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with high-speed readout </a:t>
            </a:r>
          </a:p>
          <a:p>
            <a:pPr lvl="1"/>
            <a:r>
              <a:rPr lang="en-US" dirty="0" smtClean="0"/>
              <a:t>Threshold scan</a:t>
            </a:r>
          </a:p>
          <a:p>
            <a:pPr lvl="1"/>
            <a:r>
              <a:rPr lang="en-US" dirty="0" smtClean="0"/>
              <a:t>Noise scan </a:t>
            </a:r>
          </a:p>
          <a:p>
            <a:pPr lvl="1"/>
            <a:r>
              <a:rPr lang="en-US" dirty="0" smtClean="0"/>
              <a:t>External trigger</a:t>
            </a:r>
          </a:p>
          <a:p>
            <a:pPr lvl="1"/>
            <a:r>
              <a:rPr lang="en-US" dirty="0" smtClean="0"/>
              <a:t>Test data readout performance </a:t>
            </a:r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cable performance 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3802" y="1439697"/>
            <a:ext cx="5340723" cy="3522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9745" y="1219200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52" y="3132139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953" y="246197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10m </a:t>
            </a:r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21520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209" y="2759439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167189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64059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602" y="3419183"/>
            <a:ext cx="1320967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1000" y="2372274"/>
            <a:ext cx="10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</a:t>
            </a:r>
            <a:r>
              <a:rPr lang="en-US" sz="1200" dirty="0" smtClean="0"/>
              <a:t>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</a:t>
            </a:r>
            <a:r>
              <a:rPr lang="en-US" sz="3600" dirty="0" smtClean="0"/>
              <a:t>System: Status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14</a:t>
            </a:fld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5928479" y="5406140"/>
            <a:ext cx="1207706" cy="724139"/>
          </a:xfrm>
          <a:prstGeom prst="wedgeRoundRectCallout">
            <a:avLst>
              <a:gd name="adj1" fmla="val -45245"/>
              <a:gd name="adj2" fmla="val -7217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22896" y="1247536"/>
            <a:ext cx="173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RUv1 prototype:</a:t>
            </a:r>
          </a:p>
          <a:p>
            <a:r>
              <a:rPr lang="en-US" dirty="0" smtClean="0"/>
              <a:t> </a:t>
            </a:r>
            <a:r>
              <a:rPr lang="en-US" dirty="0" smtClean="0"/>
              <a:t>~July</a:t>
            </a:r>
            <a:endParaRPr lang="en-US" dirty="0"/>
          </a:p>
        </p:txBody>
      </p:sp>
      <p:sp>
        <p:nvSpPr>
          <p:cNvPr id="56" name="Rounded Rectangular Callout 55"/>
          <p:cNvSpPr/>
          <p:nvPr/>
        </p:nvSpPr>
        <p:spPr>
          <a:xfrm>
            <a:off x="7680267" y="4162624"/>
            <a:ext cx="1207706" cy="724139"/>
          </a:xfrm>
          <a:prstGeom prst="wedgeRoundRectCallout">
            <a:avLst>
              <a:gd name="adj1" fmla="val -6749"/>
              <a:gd name="adj2" fmla="val -8000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60817" y="4213414"/>
            <a:ext cx="11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 v1.5:</a:t>
            </a:r>
          </a:p>
          <a:p>
            <a:r>
              <a:rPr lang="en-US" dirty="0" smtClean="0"/>
              <a:t>~June</a:t>
            </a:r>
            <a:endParaRPr lang="en-US" dirty="0"/>
          </a:p>
        </p:txBody>
      </p:sp>
      <p:sp>
        <p:nvSpPr>
          <p:cNvPr id="58" name="Rounded Rectangular Callout 57"/>
          <p:cNvSpPr/>
          <p:nvPr/>
        </p:nvSpPr>
        <p:spPr>
          <a:xfrm>
            <a:off x="5042153" y="1247536"/>
            <a:ext cx="1908211" cy="724139"/>
          </a:xfrm>
          <a:prstGeom prst="wedgeRoundRectCallout">
            <a:avLst>
              <a:gd name="adj1" fmla="val -20833"/>
              <a:gd name="adj2" fmla="val 8599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08373" y="5483949"/>
            <a:ext cx="110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Available: </a:t>
            </a:r>
            <a:endParaRPr lang="en-US" dirty="0" smtClean="0"/>
          </a:p>
          <a:p>
            <a:r>
              <a:rPr lang="en-US" dirty="0" smtClean="0"/>
              <a:t>~August</a:t>
            </a:r>
            <a:endParaRPr lang="en-US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671740" y="1720048"/>
            <a:ext cx="1660986" cy="724139"/>
          </a:xfrm>
          <a:prstGeom prst="wedgeRoundRectCallout">
            <a:avLst>
              <a:gd name="adj1" fmla="val -17077"/>
              <a:gd name="adj2" fmla="val 8285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817" y="1747099"/>
            <a:ext cx="173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stave: </a:t>
            </a:r>
            <a:endParaRPr lang="en-US" dirty="0" smtClean="0"/>
          </a:p>
          <a:p>
            <a:r>
              <a:rPr lang="en-US" dirty="0" smtClean="0"/>
              <a:t>~June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06609" y="11475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3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05279"/>
            <a:ext cx="6312228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1455" y="533400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</a:t>
            </a:r>
            <a:r>
              <a:rPr lang="en-US" sz="2000" dirty="0" smtClean="0"/>
              <a:t>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</a:t>
            </a:r>
            <a:r>
              <a:rPr lang="en-US" sz="1600" dirty="0" smtClean="0">
                <a:solidFill>
                  <a:srgbClr val="0000FF"/>
                </a:solidFill>
              </a:rPr>
              <a:t>includes ladder, </a:t>
            </a:r>
            <a:r>
              <a:rPr lang="en-US" sz="1600" dirty="0" smtClean="0">
                <a:solidFill>
                  <a:srgbClr val="0000FF"/>
                </a:solidFill>
              </a:rPr>
              <a:t>no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Liu @MVTX Review Dry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0"/>
            <a:ext cx="8409709" cy="8659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Alice </a:t>
            </a:r>
            <a:r>
              <a:rPr lang="en-US" sz="4000" dirty="0" smtClean="0"/>
              <a:t>ITS Cabling &amp; Support</a:t>
            </a:r>
            <a:br>
              <a:rPr lang="en-US" sz="4000" dirty="0" smtClean="0"/>
            </a:br>
            <a:r>
              <a:rPr lang="en-US" sz="3100" dirty="0" smtClean="0"/>
              <a:t>similar for </a:t>
            </a:r>
            <a:r>
              <a:rPr lang="en-US" sz="3100" dirty="0" err="1" smtClean="0"/>
              <a:t>sPHENIX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Screen Shot 2017-05-12 at 12.1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86"/>
            <a:ext cx="9144000" cy="53812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MAPS and </a:t>
            </a:r>
            <a:r>
              <a:rPr lang="en-US" dirty="0" smtClean="0"/>
              <a:t>Staves: ~$xx </a:t>
            </a:r>
            <a:endParaRPr lang="en-US" dirty="0" smtClean="0"/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Readout: ~$xx  </a:t>
            </a:r>
            <a:endParaRPr lang="en-US" dirty="0" smtClean="0"/>
          </a:p>
          <a:p>
            <a:pPr lvl="1"/>
            <a:r>
              <a:rPr lang="en-US" dirty="0" smtClean="0"/>
              <a:t>ALICE ITS RDO </a:t>
            </a:r>
            <a:endParaRPr lang="en-US" dirty="0"/>
          </a:p>
          <a:p>
            <a:pPr lvl="1"/>
            <a:r>
              <a:rPr lang="en-US" dirty="0" smtClean="0"/>
              <a:t>ATLAS FELIX (ALICE CRU) 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PS and slow control </a:t>
            </a:r>
            <a:r>
              <a:rPr lang="en-US" dirty="0" smtClean="0"/>
              <a:t>etc</a:t>
            </a:r>
            <a:r>
              <a:rPr lang="en-US" dirty="0" smtClean="0"/>
              <a:t>. ~$xx</a:t>
            </a:r>
            <a:endParaRPr lang="en-US" dirty="0" smtClean="0"/>
          </a:p>
          <a:p>
            <a:pPr lvl="1"/>
            <a:r>
              <a:rPr lang="en-US" dirty="0" smtClean="0"/>
              <a:t>ALICE ITS design </a:t>
            </a:r>
          </a:p>
          <a:p>
            <a:pPr lvl="1"/>
            <a:r>
              <a:rPr lang="en-US" dirty="0" smtClean="0"/>
              <a:t>FVTX</a:t>
            </a:r>
            <a:r>
              <a:rPr lang="en-US" dirty="0" smtClean="0"/>
              <a:t>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</a:t>
            </a:r>
            <a:r>
              <a:rPr lang="en-US" dirty="0" smtClean="0"/>
              <a:t>cooling: $xx</a:t>
            </a:r>
            <a:endParaRPr lang="en-US" dirty="0" smtClean="0"/>
          </a:p>
          <a:p>
            <a:pPr lvl="1"/>
            <a:r>
              <a:rPr lang="en-US" dirty="0" smtClean="0"/>
              <a:t>ALICE ITS inner tracker </a:t>
            </a:r>
            <a:r>
              <a:rPr lang="en-US" dirty="0" smtClean="0"/>
              <a:t>design</a:t>
            </a:r>
            <a:endParaRPr lang="en-US" dirty="0" smtClean="0"/>
          </a:p>
          <a:p>
            <a:pPr lvl="1"/>
            <a:r>
              <a:rPr lang="en-US" dirty="0" smtClean="0"/>
              <a:t>FVTX/</a:t>
            </a:r>
            <a:r>
              <a:rPr lang="en-US" dirty="0" smtClean="0"/>
              <a:t>PHENIX, HFT/STAR </a:t>
            </a:r>
            <a:r>
              <a:rPr lang="en-US" dirty="0" smtClean="0"/>
              <a:t>experience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119090" y="3923002"/>
            <a:ext cx="2953903" cy="1861272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19091" y="1163638"/>
            <a:ext cx="2711487" cy="213553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90510" y="1531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</a:t>
            </a:r>
          </a:p>
          <a:p>
            <a:endParaRPr lang="en-US" dirty="0" smtClean="0"/>
          </a:p>
          <a:p>
            <a:r>
              <a:rPr lang="en-US" dirty="0" smtClean="0"/>
              <a:t>BNL Director’s Review Dry Run</a:t>
            </a:r>
          </a:p>
          <a:p>
            <a:r>
              <a:rPr lang="en-US" dirty="0" smtClean="0"/>
              <a:t>06/19/2017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177" y="2509863"/>
            <a:ext cx="1989847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400" dirty="0" smtClean="0"/>
              <a:t>WBS 1.1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297" y="3495130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WBS 1.1.1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132297" y="4204123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WBS 1.1.2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132297" y="4913116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WBS 1.1.3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813929" y="3392205"/>
            <a:ext cx="417281" cy="21945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661514" y="400003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661512" y="4688553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63561" y="2505572"/>
            <a:ext cx="262128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WBS 1.2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467065" y="3516396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WBS 1.2.1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467065" y="4225389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WBS 1.2.2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467065" y="4934382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WBS 1.2.3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133310" y="3428862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2996282" y="4021305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2996280" y="470981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82377" y="2509864"/>
            <a:ext cx="2048256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WBS 1.3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89813" y="3495130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WBS 1.3.1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5989813" y="4203463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WBS 1.3.2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5989813" y="4911796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WBS 1.3.3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5663150" y="3407596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526122" y="400003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526120" y="4688553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53813" y="632445"/>
            <a:ext cx="474900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Project Manager: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Deputy Project Managers: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</a:t>
            </a:r>
          </a:p>
          <a:p>
            <a:pPr algn="ctr"/>
            <a:r>
              <a:rPr lang="en-US" sz="1400" dirty="0" smtClean="0"/>
              <a:t>QA </a:t>
            </a:r>
            <a:r>
              <a:rPr lang="en-US" sz="1400" dirty="0" err="1" smtClean="0"/>
              <a:t>liason</a:t>
            </a:r>
            <a:r>
              <a:rPr lang="en-US" sz="1400" dirty="0" smtClean="0"/>
              <a:t> : 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128196" y="-102982"/>
            <a:ext cx="255750" cy="496994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741042" y="2254102"/>
            <a:ext cx="0" cy="2557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263656" y="2110493"/>
            <a:ext cx="3544" cy="1436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89813" y="5612435"/>
            <a:ext cx="1487424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WBS 1.3.4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519028" y="5393848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22442" y="80693"/>
            <a:ext cx="40883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sPHENIX</a:t>
            </a:r>
            <a:r>
              <a:rPr lang="en-US" sz="2000" dirty="0" smtClean="0"/>
              <a:t> Project Manager: Ed O’Brien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289061" y="484911"/>
            <a:ext cx="0" cy="1244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84269" y="842879"/>
            <a:ext cx="16433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Office:</a:t>
            </a:r>
          </a:p>
          <a:p>
            <a:r>
              <a:rPr lang="en-US" dirty="0" smtClean="0"/>
              <a:t>D. Morrison &amp;</a:t>
            </a:r>
          </a:p>
          <a:p>
            <a:r>
              <a:rPr lang="en-US" dirty="0" smtClean="0"/>
              <a:t>G. Roland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602816" y="1278965"/>
            <a:ext cx="68145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89" y="472557"/>
            <a:ext cx="5478015" cy="5883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765019"/>
            <a:ext cx="3338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sPHENIX</a:t>
            </a:r>
            <a:r>
              <a:rPr lang="en-US" dirty="0" smtClean="0"/>
              <a:t>/MVTX members: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CCNU </a:t>
            </a:r>
            <a:r>
              <a:rPr lang="mr-IN" dirty="0">
                <a:solidFill>
                  <a:srgbClr val="0000FF"/>
                </a:solidFill>
              </a:rPr>
              <a:t>–</a:t>
            </a:r>
            <a:r>
              <a:rPr lang="en-US" dirty="0">
                <a:solidFill>
                  <a:srgbClr val="0000FF"/>
                </a:solidFill>
              </a:rPr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  <a:p>
            <a:pPr marL="285750" indent="-285750">
              <a:buFontTx/>
              <a:buChar char="-"/>
            </a:pPr>
            <a:r>
              <a:rPr lang="en-US" dirty="0"/>
              <a:t>Peking Univ. 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971731"/>
          </a:xfrm>
        </p:spPr>
        <p:txBody>
          <a:bodyPr/>
          <a:lstStyle/>
          <a:p>
            <a:r>
              <a:rPr lang="en-US" dirty="0" smtClean="0"/>
              <a:t>Status, Plans </a:t>
            </a:r>
            <a:r>
              <a:rPr lang="en-US" dirty="0" smtClean="0"/>
              <a:t>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Agreement </a:t>
            </a:r>
            <a:r>
              <a:rPr lang="en-US" dirty="0" smtClean="0"/>
              <a:t>with ALICE/</a:t>
            </a:r>
            <a:r>
              <a:rPr lang="en-US" dirty="0" smtClean="0"/>
              <a:t>CERN</a:t>
            </a:r>
            <a:endParaRPr lang="en-US" dirty="0" smtClean="0"/>
          </a:p>
          <a:p>
            <a:pPr lvl="1"/>
            <a:r>
              <a:rPr lang="en-US" dirty="0" smtClean="0"/>
              <a:t>Obtained ALICE readout test stand, MAPS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err="1" smtClean="0"/>
              <a:t>sPHENIX</a:t>
            </a:r>
            <a:r>
              <a:rPr lang="en-US" dirty="0" smtClean="0"/>
              <a:t> personnel</a:t>
            </a:r>
          </a:p>
          <a:p>
            <a:pPr lvl="1"/>
            <a:r>
              <a:rPr lang="en-US" dirty="0" smtClean="0"/>
              <a:t>ALICE produces MAPS and stave space frames for </a:t>
            </a:r>
            <a:r>
              <a:rPr lang="en-US" dirty="0" err="1" smtClean="0"/>
              <a:t>sPHENIX</a:t>
            </a:r>
            <a:r>
              <a:rPr lang="en-US" dirty="0" smtClean="0"/>
              <a:t> as part of the contingency </a:t>
            </a:r>
          </a:p>
          <a:p>
            <a:pPr lvl="1"/>
            <a:r>
              <a:rPr lang="en-US" dirty="0" smtClean="0"/>
              <a:t>Provide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 smtClean="0"/>
              <a:t>and final </a:t>
            </a:r>
            <a:r>
              <a:rPr lang="en-US" dirty="0" smtClean="0"/>
              <a:t>staves</a:t>
            </a:r>
            <a:endParaRPr lang="en-US" dirty="0" smtClean="0"/>
          </a:p>
          <a:p>
            <a:pPr lvl="1"/>
            <a:r>
              <a:rPr lang="en-US" dirty="0" smtClean="0"/>
              <a:t>Availability </a:t>
            </a:r>
            <a:r>
              <a:rPr lang="en-US" dirty="0" smtClean="0"/>
              <a:t>of CERN facilities after ITS/IB production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Potential schedule</a:t>
            </a:r>
            <a:r>
              <a:rPr lang="en-US" dirty="0" smtClean="0"/>
              <a:t>/funding gap of stave </a:t>
            </a:r>
            <a:r>
              <a:rPr lang="en-US" dirty="0" smtClean="0"/>
              <a:t>production</a:t>
            </a:r>
            <a:endParaRPr lang="en-US" dirty="0" smtClean="0"/>
          </a:p>
          <a:p>
            <a:pPr lvl="1"/>
            <a:r>
              <a:rPr lang="en-US" dirty="0" smtClean="0"/>
              <a:t>ITS/IB production: </a:t>
            </a:r>
            <a:r>
              <a:rPr lang="en-US" dirty="0" smtClean="0"/>
              <a:t>~7/</a:t>
            </a:r>
            <a:r>
              <a:rPr lang="en-US" dirty="0" smtClean="0"/>
              <a:t>2017 - </a:t>
            </a:r>
            <a:r>
              <a:rPr lang="en-US" dirty="0"/>
              <a:t>6</a:t>
            </a:r>
            <a:r>
              <a:rPr lang="en-US" dirty="0" smtClean="0"/>
              <a:t>/</a:t>
            </a:r>
            <a:r>
              <a:rPr lang="en-US" dirty="0" smtClean="0"/>
              <a:t>2018 </a:t>
            </a:r>
          </a:p>
          <a:p>
            <a:pPr lvl="1"/>
            <a:r>
              <a:rPr lang="en-US" dirty="0" smtClean="0"/>
              <a:t>Risk </a:t>
            </a:r>
            <a:r>
              <a:rPr lang="en-US" dirty="0" smtClean="0"/>
              <a:t>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Seek external foreign funding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</a:t>
            </a:r>
            <a:r>
              <a:rPr lang="en-US" dirty="0" smtClean="0"/>
              <a:t>and mechanical integration R</a:t>
            </a:r>
            <a:r>
              <a:rPr lang="en-US" dirty="0" smtClean="0"/>
              <a:t>&amp;D</a:t>
            </a:r>
          </a:p>
          <a:p>
            <a:pPr lvl="1"/>
            <a:r>
              <a:rPr lang="en-US" dirty="0" smtClean="0"/>
              <a:t>Possible delay due to unavailability of key elements like staves and readout for R&amp;</a:t>
            </a:r>
            <a:r>
              <a:rPr lang="en-US" dirty="0" smtClean="0"/>
              <a:t>D</a:t>
            </a:r>
          </a:p>
          <a:p>
            <a:pPr lvl="1"/>
            <a:r>
              <a:rPr lang="en-US" dirty="0" smtClean="0"/>
              <a:t>MVTX/INTT integration </a:t>
            </a:r>
            <a:endParaRPr lang="en-US" dirty="0" smtClean="0"/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</a:t>
            </a:r>
            <a:r>
              <a:rPr lang="en-US" dirty="0" smtClean="0"/>
              <a:t>FELIX/CRU</a:t>
            </a:r>
          </a:p>
          <a:p>
            <a:pPr lvl="2"/>
            <a:r>
              <a:rPr lang="en-US" dirty="0" smtClean="0"/>
              <a:t>Early system integration R&amp;D and mechanical system mockup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2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747"/>
            <a:ext cx="8229600" cy="4525963"/>
          </a:xfrm>
        </p:spPr>
        <p:txBody>
          <a:bodyPr/>
          <a:lstStyle/>
          <a:p>
            <a:r>
              <a:rPr lang="en-US" dirty="0" smtClean="0"/>
              <a:t>Exciting science </a:t>
            </a:r>
          </a:p>
          <a:p>
            <a:r>
              <a:rPr lang="en-US" dirty="0" smtClean="0"/>
              <a:t>No high risk R&amp;D</a:t>
            </a:r>
          </a:p>
          <a:p>
            <a:r>
              <a:rPr lang="en-US" dirty="0" smtClean="0"/>
              <a:t>Strong support from ALICE</a:t>
            </a:r>
          </a:p>
          <a:p>
            <a:r>
              <a:rPr lang="en-US" dirty="0" smtClean="0"/>
              <a:t>LANL LDRD very important </a:t>
            </a:r>
          </a:p>
          <a:p>
            <a:r>
              <a:rPr lang="en-US" dirty="0" smtClean="0"/>
              <a:t>Ready for beam summer 2021</a:t>
            </a:r>
          </a:p>
          <a:p>
            <a:r>
              <a:rPr lang="en-US" dirty="0" smtClean="0"/>
              <a:t>Project has ~6 months float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will complete b-jet physics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26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7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7054" y="77087"/>
            <a:ext cx="8861067" cy="76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MAPS-based Vertex Detector (MVTX</a:t>
            </a:r>
            <a:r>
              <a:rPr lang="en-US" sz="3600" dirty="0" smtClean="0"/>
              <a:t>) for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27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</a:t>
            </a:r>
            <a:r>
              <a:rPr lang="en-US" sz="1600" dirty="0" smtClean="0"/>
              <a:t>for b-jet/B-hadron tagging </a:t>
            </a:r>
            <a:r>
              <a:rPr lang="en-US" sz="1600" dirty="0" smtClean="0"/>
              <a:t>in HI with </a:t>
            </a:r>
            <a:r>
              <a:rPr lang="en-US" sz="1600" dirty="0" smtClean="0"/>
              <a:t>high efficiency and high </a:t>
            </a:r>
            <a:r>
              <a:rPr lang="en-US" sz="1600" dirty="0" smtClean="0"/>
              <a:t>purity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886" y="3581401"/>
            <a:ext cx="528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</a:t>
            </a:r>
            <a:r>
              <a:rPr lang="en-US" sz="2000" dirty="0" smtClean="0">
                <a:solidFill>
                  <a:srgbClr val="0000FF"/>
                </a:solidFill>
              </a:rPr>
              <a:t>27.1cm;        @Z=|10|cm, eta =(1.2,0.94,0.81)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7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28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63061" r="9801" b="22756"/>
          <a:stretch/>
        </p:blipFill>
        <p:spPr bwMode="auto">
          <a:xfrm>
            <a:off x="4489842" y="5346098"/>
            <a:ext cx="4501758" cy="85367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489842" y="5758894"/>
            <a:ext cx="4419600" cy="5136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09862" y="877455"/>
            <a:ext cx="681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MIE as </a:t>
            </a: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upgrade </a:t>
            </a:r>
            <a:r>
              <a:rPr lang="en-US" dirty="0" smtClean="0">
                <a:solidFill>
                  <a:srgbClr val="FF0000"/>
                </a:solidFill>
              </a:rPr>
              <a:t>project, with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Compelling Science and;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Realizable cost &amp; schedul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90802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5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275"/>
            <a:ext cx="5338618" cy="10299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Carbon supporting structures</a:t>
            </a:r>
          </a:p>
          <a:p>
            <a:r>
              <a:rPr lang="en-US" dirty="0" smtClean="0"/>
              <a:t>Stave assembly &amp; test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1455" y="496455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905" y="2574637"/>
            <a:ext cx="4401710" cy="3564940"/>
            <a:chOff x="4343400" y="990600"/>
            <a:chExt cx="3818732" cy="2590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Updated-ITT-MVTX-sectioned-04_30_2017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4863512" y="3186547"/>
            <a:ext cx="4280488" cy="2037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0727" y="2863398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MVTX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548912" y="3913909"/>
            <a:ext cx="392545" cy="7158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7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</a:t>
            </a:r>
            <a:r>
              <a:rPr lang="en-US" sz="1600" dirty="0" smtClean="0"/>
              <a:t>cable is the </a:t>
            </a:r>
            <a:r>
              <a:rPr lang="en-US" sz="1600" dirty="0" smtClean="0"/>
              <a:t>HDI </a:t>
            </a:r>
            <a:r>
              <a:rPr lang="en-US" sz="1600" dirty="0" smtClean="0"/>
              <a:t>and can’t </a:t>
            </a:r>
            <a:r>
              <a:rPr lang="en-US" sz="1600" dirty="0" smtClean="0"/>
              <a:t>be easily  </a:t>
            </a:r>
            <a:r>
              <a:rPr lang="en-US" sz="1600" dirty="0" smtClean="0"/>
              <a:t>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</a:t>
            </a:r>
            <a:r>
              <a:rPr lang="en-US" sz="1600" dirty="0" smtClean="0"/>
              <a:t>short “</a:t>
            </a:r>
            <a:r>
              <a:rPr lang="en-US" sz="1600" dirty="0" smtClean="0"/>
              <a:t>firefly” </a:t>
            </a:r>
            <a:r>
              <a:rPr lang="en-US" sz="1600" dirty="0" smtClean="0"/>
              <a:t>cables </a:t>
            </a:r>
            <a:r>
              <a:rPr lang="en-US" sz="1600" dirty="0" smtClean="0"/>
              <a:t>to hook up to patch </a:t>
            </a:r>
            <a:r>
              <a:rPr lang="en-US" sz="1600" dirty="0" smtClean="0"/>
              <a:t>panel, R&amp;D needed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</a:t>
            </a:r>
            <a:r>
              <a:rPr lang="en-US" sz="1600" dirty="0" smtClean="0"/>
              <a:t>angle of </a:t>
            </a:r>
            <a:r>
              <a:rPr lang="en-US" sz="1600" dirty="0" smtClean="0"/>
              <a:t>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 @MVTX Review Dry Run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6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8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204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RDO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38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927100" y="2516328"/>
            <a:ext cx="2880360" cy="2537755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2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Lab @CCNU  </a:t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clean 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Doing at present: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/>
          <a:lstStyle/>
          <a:p>
            <a:r>
              <a:rPr lang="en-US" dirty="0" smtClean="0"/>
              <a:t>Science </a:t>
            </a:r>
          </a:p>
          <a:p>
            <a:r>
              <a:rPr lang="en-US" dirty="0" smtClean="0"/>
              <a:t>Scope of MVTX proposal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@UT-Austin, 4/19-20</a:t>
            </a:r>
          </a:p>
          <a:p>
            <a:pPr lvl="1"/>
            <a:r>
              <a:rPr lang="en-US" dirty="0" smtClean="0"/>
              <a:t>RUv1 available in July, will be used for LDRD telescope</a:t>
            </a:r>
          </a:p>
          <a:p>
            <a:pPr lvl="1"/>
            <a:r>
              <a:rPr lang="en-US" dirty="0" smtClean="0"/>
              <a:t>BNL/ATLAS FELIX being evaluated as the default backend  </a:t>
            </a:r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task force </a:t>
            </a:r>
          </a:p>
          <a:p>
            <a:pPr lvl="1"/>
            <a:r>
              <a:rPr lang="en-US" dirty="0" smtClean="0"/>
              <a:t>MVTX + INTT + TPC mechanical system integration</a:t>
            </a:r>
          </a:p>
          <a:p>
            <a:pPr lvl="1"/>
            <a:r>
              <a:rPr lang="en-US" dirty="0" smtClean="0"/>
              <a:t>Identified the major 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br>
              <a:rPr lang="en-US" dirty="0" smtClean="0"/>
            </a:br>
            <a:r>
              <a:rPr lang="en-US" sz="2200" dirty="0" smtClean="0"/>
              <a:t>FELIX 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V2.0, available ~end 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boards and PS</a:t>
            </a:r>
          </a:p>
          <a:p>
            <a:pPr lvl="1"/>
            <a:r>
              <a:rPr lang="en-US" dirty="0" smtClean="0"/>
              <a:t>LBNL PS distribution board available for R&amp;D from CERN/LBNL ~ August. Order placed, 4wks + testing  </a:t>
            </a:r>
          </a:p>
          <a:p>
            <a:pPr lvl="1"/>
            <a:r>
              <a:rPr lang="en-US" dirty="0" smtClean="0"/>
              <a:t>R&amp;D power supply 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the distance between the source and the silicon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47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5638800" cy="1143000"/>
          </a:xfrm>
        </p:spPr>
        <p:txBody>
          <a:bodyPr/>
          <a:lstStyle/>
          <a:p>
            <a:r>
              <a:rPr lang="en-US" dirty="0" smtClean="0"/>
              <a:t>MVTX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729"/>
            <a:ext cx="8229600" cy="8452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</a:t>
            </a:r>
            <a:r>
              <a:rPr lang="en-US" dirty="0" smtClean="0"/>
              <a:t>se open heavy quarks to study QGP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pgrade </a:t>
            </a:r>
            <a:r>
              <a:rPr lang="en-US" dirty="0" err="1" smtClean="0"/>
              <a:t>sPHENIX</a:t>
            </a:r>
            <a:r>
              <a:rPr lang="en-US" dirty="0" smtClean="0"/>
              <a:t> baseline detectors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45" b="33982"/>
          <a:stretch/>
        </p:blipFill>
        <p:spPr>
          <a:xfrm>
            <a:off x="457200" y="3267290"/>
            <a:ext cx="3519203" cy="3313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636" y="2413123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quark energy loss mechanisms in QGP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66854" y="2413123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QGP properties: T, density, viscosity, couplings etc. </a:t>
            </a:r>
            <a:endParaRPr lang="en-US" dirty="0"/>
          </a:p>
        </p:txBody>
      </p:sp>
      <p:pic>
        <p:nvPicPr>
          <p:cNvPr id="8" name="Picture 50" descr="Screen Shot 2017-01-31 at 5.18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12" y="3423960"/>
            <a:ext cx="3586297" cy="333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87218" y="3139183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arXiv: 1502.02730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Picture 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91" y="412070"/>
            <a:ext cx="2447635" cy="173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11"/>
            <a:ext cx="8229600" cy="1143000"/>
          </a:xfrm>
        </p:spPr>
        <p:txBody>
          <a:bodyPr/>
          <a:lstStyle/>
          <a:p>
            <a:r>
              <a:rPr lang="en-US" dirty="0" smtClean="0"/>
              <a:t>Key Observables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327" y="1896363"/>
            <a:ext cx="3883891" cy="1197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-jet quenching &amp; correlations </a:t>
            </a:r>
          </a:p>
          <a:p>
            <a:pPr lvl="1"/>
            <a:r>
              <a:rPr lang="en-US" dirty="0" smtClean="0"/>
              <a:t>Energy loss mechanisms</a:t>
            </a:r>
          </a:p>
          <a:p>
            <a:pPr lvl="1"/>
            <a:r>
              <a:rPr lang="en-US" dirty="0" smtClean="0"/>
              <a:t>QGP density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6117" y="1909235"/>
            <a:ext cx="2720683" cy="13014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B-hadron “flow”</a:t>
            </a:r>
          </a:p>
          <a:p>
            <a:pPr lvl="1"/>
            <a:r>
              <a:rPr lang="en-US" dirty="0" smtClean="0"/>
              <a:t>Bulk viscosity</a:t>
            </a:r>
          </a:p>
          <a:p>
            <a:pPr lvl="1"/>
            <a:r>
              <a:rPr lang="en-US" dirty="0" smtClean="0"/>
              <a:t>Coupling  </a:t>
            </a:r>
            <a:endParaRPr lang="en-US" dirty="0"/>
          </a:p>
        </p:txBody>
      </p:sp>
      <p:pic>
        <p:nvPicPr>
          <p:cNvPr id="5" name="5D50DB07-ED7B-4FA3-9378-FFF324CD4DEF" descr="FAC88D8D-5A8A-4F75-B177-B8BCA113C2F9@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0255"/>
            <a:ext cx="4204563" cy="290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104" y="3620106"/>
            <a:ext cx="3962578" cy="285305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/>
          </a:p>
        </p:txBody>
      </p:sp>
      <p:pic>
        <p:nvPicPr>
          <p:cNvPr id="10" name="Screen Shot 2016-01-25 at 9.19.11 AM.png"/>
          <p:cNvPicPr>
            <a:picLocks noChangeAspect="1"/>
          </p:cNvPicPr>
          <p:nvPr/>
        </p:nvPicPr>
        <p:blipFill>
          <a:blip r:embed="rId4">
            <a:extLst/>
          </a:blip>
          <a:srcRect l="7559" t="3697" r="5172" b="2926"/>
          <a:stretch>
            <a:fillRect/>
          </a:stretch>
        </p:blipFill>
        <p:spPr>
          <a:xfrm>
            <a:off x="3824336" y="1461919"/>
            <a:ext cx="1913756" cy="2092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</p:spTree>
    <p:extLst>
      <p:ext uri="{BB962C8B-B14F-4D97-AF65-F5344CB8AC3E}">
        <p14:creationId xmlns:p14="http://schemas.microsoft.com/office/powerpoint/2010/main" val="193743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4001973"/>
            <a:ext cx="2851151" cy="2236792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5182356"/>
            <a:ext cx="1865007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“Adopt” </a:t>
            </a:r>
            <a:r>
              <a:rPr lang="en-US" dirty="0" smtClean="0">
                <a:solidFill>
                  <a:srgbClr val="000000"/>
                </a:solidFill>
              </a:rPr>
              <a:t>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204224" y="1384637"/>
            <a:ext cx="194950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Key </a:t>
            </a:r>
            <a:r>
              <a:rPr lang="en-US" sz="2000" i="1" dirty="0" smtClean="0"/>
              <a:t>challenges</a:t>
            </a:r>
            <a:r>
              <a:rPr lang="en-US" sz="2000" i="1" dirty="0" smtClean="0"/>
              <a:t>:</a:t>
            </a:r>
            <a:endParaRPr lang="en-US" sz="2000" i="1" dirty="0" smtClean="0"/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State of the Art Tracker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760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9-chip MAPS stave, ITS/IB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77220" y="1521282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304276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</a:t>
            </a:r>
            <a:r>
              <a:rPr lang="en-US" dirty="0" smtClean="0"/>
              <a:t>leaders </a:t>
            </a:r>
            <a:r>
              <a:rPr lang="en-US" dirty="0" smtClean="0"/>
              <a:t>meeting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</a:t>
            </a:r>
            <a:r>
              <a:rPr lang="en-US" sz="1600" dirty="0" smtClean="0"/>
              <a:t>for b-jet/B-hadron tagging </a:t>
            </a:r>
            <a:r>
              <a:rPr lang="en-US" sz="1600" dirty="0" smtClean="0"/>
              <a:t>in HI with </a:t>
            </a:r>
            <a:r>
              <a:rPr lang="en-US" sz="1600" dirty="0" smtClean="0"/>
              <a:t>high efficiency and high </a:t>
            </a:r>
            <a:r>
              <a:rPr lang="en-US" sz="1600" dirty="0" smtClean="0"/>
              <a:t>purity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b="1" dirty="0" smtClean="0"/>
              <a:t>WBS 1.12</a:t>
            </a:r>
            <a:r>
              <a:rPr lang="en-US" sz="1600" dirty="0" smtClean="0"/>
              <a:t>, ~$5M for </a:t>
            </a:r>
            <a:r>
              <a:rPr lang="en-US" sz="1600" dirty="0" smtClean="0"/>
              <a:t>construction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</a:t>
            </a:r>
            <a:r>
              <a:rPr lang="en-US" sz="1600" dirty="0" smtClean="0"/>
              <a:t>integration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3665</Words>
  <Application>Microsoft Macintosh PowerPoint</Application>
  <PresentationFormat>On-screen Show (4:3)</PresentationFormat>
  <Paragraphs>768</Paragraphs>
  <Slides>47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Topics for Today</vt:lpstr>
      <vt:lpstr>MVTX Overview</vt:lpstr>
      <vt:lpstr>MVTX: MAPS-based Vertex Detector for sPHENIX</vt:lpstr>
      <vt:lpstr>Outline</vt:lpstr>
      <vt:lpstr>MVTX Science</vt:lpstr>
      <vt:lpstr>Key Observables </vt:lpstr>
      <vt:lpstr>sPHENIX Approach</vt:lpstr>
      <vt:lpstr>Monolithic-Active-Pixel-Sensors (MAPS) A State of the Art Tracker</vt:lpstr>
      <vt:lpstr>MVTX Pre-proposal Submitted!</vt:lpstr>
      <vt:lpstr>Scope of the MVTX Project</vt:lpstr>
      <vt:lpstr>Project Tasks and Timeline</vt:lpstr>
      <vt:lpstr>Stave Production &amp; Test @ CERN</vt:lpstr>
      <vt:lpstr>R&amp;D @LANL on MAPS Single Chip Readout </vt:lpstr>
      <vt:lpstr>MVTX Readout and Control System: Status</vt:lpstr>
      <vt:lpstr>Detector Assembly</vt:lpstr>
      <vt:lpstr>System Integration</vt:lpstr>
      <vt:lpstr>INTT-MVTX Conflict</vt:lpstr>
      <vt:lpstr>Alice ITS Cabling &amp; Support similar for sPHENIX</vt:lpstr>
      <vt:lpstr>Cost Basis – Major Items</vt:lpstr>
      <vt:lpstr>Updated Cost and Schedule WBS: 6/5/2017</vt:lpstr>
      <vt:lpstr>PowerPoint Presentation</vt:lpstr>
      <vt:lpstr>PowerPoint Presentation</vt:lpstr>
      <vt:lpstr>Status, Plans and Issues</vt:lpstr>
      <vt:lpstr>Summary </vt:lpstr>
      <vt:lpstr>Backup </vt:lpstr>
      <vt:lpstr>Exciting Science: Physics of the 3rd Pillar</vt:lpstr>
      <vt:lpstr>MAPS-based Vertex Detector (MVTX) for sPHENIX</vt:lpstr>
      <vt:lpstr>PowerPoint Presentation</vt:lpstr>
      <vt:lpstr>PowerPoint Presentation</vt:lpstr>
      <vt:lpstr>Detector Assembly</vt:lpstr>
      <vt:lpstr>INTT-MVTX Conflict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Cost Basis For Electronics</vt:lpstr>
      <vt:lpstr>PowerPoint Presentation</vt:lpstr>
      <vt:lpstr>ALICE Stave and Global Support Structure Cost and Schedule Basis</vt:lpstr>
      <vt:lpstr>HICs Assembly Lab @CCNU     space ~ 70m2 (1K clean room); 20m2 (10K clean room, 2.9m head room)</vt:lpstr>
      <vt:lpstr>CCNU Plan – Cont.</vt:lpstr>
      <vt:lpstr>MVTX R&amp;D Status and Plan</vt:lpstr>
      <vt:lpstr>ALICE/ITS Readout R&amp;D 5 RUv1 available for LANL R&amp;D ~July 2017 </vt:lpstr>
      <vt:lpstr>Electronics R&amp;D – Cont. FELIX and MVTX Power Distribution Boards</vt:lpstr>
      <vt:lpstr>Test under internal trigger (40MHz)</vt:lpstr>
      <vt:lpstr>Test under internal trigger (40MHz)</vt:lpstr>
      <vt:lpstr>External Trigger and Source</vt:lpstr>
      <vt:lpstr>A Single-chip MAPS Telescope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146</cp:revision>
  <dcterms:created xsi:type="dcterms:W3CDTF">2017-06-17T18:59:22Z</dcterms:created>
  <dcterms:modified xsi:type="dcterms:W3CDTF">2017-06-19T03:27:18Z</dcterms:modified>
</cp:coreProperties>
</file>