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256" r:id="rId3"/>
    <p:sldId id="269" r:id="rId4"/>
    <p:sldId id="258" r:id="rId5"/>
    <p:sldId id="260" r:id="rId6"/>
    <p:sldId id="262" r:id="rId7"/>
    <p:sldId id="316" r:id="rId8"/>
    <p:sldId id="298" r:id="rId9"/>
    <p:sldId id="308" r:id="rId10"/>
    <p:sldId id="263" r:id="rId11"/>
    <p:sldId id="265" r:id="rId12"/>
    <p:sldId id="266" r:id="rId13"/>
    <p:sldId id="279" r:id="rId14"/>
    <p:sldId id="310" r:id="rId15"/>
    <p:sldId id="267" r:id="rId16"/>
    <p:sldId id="314" r:id="rId17"/>
    <p:sldId id="272" r:id="rId18"/>
    <p:sldId id="273" r:id="rId19"/>
    <p:sldId id="274" r:id="rId20"/>
    <p:sldId id="299" r:id="rId21"/>
    <p:sldId id="277" r:id="rId22"/>
    <p:sldId id="313" r:id="rId23"/>
    <p:sldId id="296" r:id="rId24"/>
    <p:sldId id="302" r:id="rId25"/>
    <p:sldId id="301" r:id="rId26"/>
    <p:sldId id="276" r:id="rId27"/>
    <p:sldId id="312" r:id="rId28"/>
    <p:sldId id="303" r:id="rId29"/>
    <p:sldId id="282" r:id="rId30"/>
    <p:sldId id="283" r:id="rId31"/>
    <p:sldId id="315" r:id="rId32"/>
    <p:sldId id="311" r:id="rId33"/>
    <p:sldId id="284" r:id="rId34"/>
    <p:sldId id="285" r:id="rId35"/>
    <p:sldId id="286" r:id="rId36"/>
    <p:sldId id="287" r:id="rId37"/>
    <p:sldId id="305" r:id="rId38"/>
    <p:sldId id="306" r:id="rId39"/>
    <p:sldId id="307" r:id="rId40"/>
    <p:sldId id="280" r:id="rId41"/>
    <p:sldId id="281" r:id="rId42"/>
    <p:sldId id="295" r:id="rId43"/>
    <p:sldId id="288" r:id="rId44"/>
    <p:sldId id="289" r:id="rId45"/>
    <p:sldId id="291" r:id="rId46"/>
    <p:sldId id="292" r:id="rId47"/>
    <p:sldId id="293" r:id="rId48"/>
    <p:sldId id="29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8798-1E48-A048-B3CD-9CB73E3D5874}" type="datetimeFigureOut">
              <a:rPr lang="en-US" smtClean="0"/>
              <a:t>6/17/17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EB85-82CF-7443-9873-51ED58160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FA797-6363-404B-97F3-9A9F7C27FFAB}" type="datetimeFigureOut">
              <a:rPr lang="en-US" smtClean="0"/>
              <a:t>6/17/17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6F11-ECDE-4449-9070-C092E40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D090-AEFA-5A49-AB54-A285F282E7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8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50828-826C-2A4F-921B-E384CB78A7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3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Ming Liu @MVTX Review Dry Run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805" y="107961"/>
            <a:ext cx="390452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38022" y="668377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464926" y="456005"/>
            <a:ext cx="709740" cy="162063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US" sz="600" dirty="0" smtClean="0"/>
              <a:t>ALICE ITS Upgrade</a:t>
            </a:r>
            <a:endParaRPr lang="en-US" sz="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362061"/>
            <a:ext cx="7886700" cy="30325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2210" y="1266825"/>
            <a:ext cx="8208724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3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432"/>
          </a:xfrm>
        </p:spPr>
        <p:txBody>
          <a:bodyPr/>
          <a:lstStyle/>
          <a:p>
            <a:r>
              <a:rPr lang="en-US" dirty="0" smtClean="0"/>
              <a:t>Topics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61" y="1143000"/>
            <a:ext cx="7428344" cy="53570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Ming et al  </a:t>
            </a:r>
          </a:p>
          <a:p>
            <a:r>
              <a:rPr lang="en-US" dirty="0" smtClean="0"/>
              <a:t>LDRD status and plan</a:t>
            </a:r>
          </a:p>
          <a:p>
            <a:pPr lvl="1"/>
            <a:r>
              <a:rPr lang="en-US" dirty="0" smtClean="0"/>
              <a:t>Cesar, </a:t>
            </a:r>
            <a:r>
              <a:rPr lang="en-US" dirty="0" err="1" smtClean="0"/>
              <a:t>Xuan</a:t>
            </a:r>
            <a:endParaRPr lang="en-US" dirty="0" smtClean="0"/>
          </a:p>
          <a:p>
            <a:r>
              <a:rPr lang="en-US" dirty="0" smtClean="0"/>
              <a:t>Detector constr. &amp; assembly </a:t>
            </a:r>
            <a:endParaRPr lang="en-US" dirty="0"/>
          </a:p>
          <a:p>
            <a:pPr lvl="1"/>
            <a:r>
              <a:rPr lang="en-US" dirty="0" err="1" smtClean="0"/>
              <a:t>Giacomo</a:t>
            </a:r>
            <a:r>
              <a:rPr lang="en-US" dirty="0" smtClean="0"/>
              <a:t>, </a:t>
            </a:r>
            <a:r>
              <a:rPr lang="en-US" dirty="0" err="1" smtClean="0"/>
              <a:t>Grazyna</a:t>
            </a:r>
            <a:r>
              <a:rPr lang="en-US" dirty="0" smtClean="0"/>
              <a:t>, Leo, Walt et al </a:t>
            </a:r>
          </a:p>
          <a:p>
            <a:r>
              <a:rPr lang="en-US" dirty="0" smtClean="0"/>
              <a:t>Physics and detector simulations </a:t>
            </a:r>
            <a:endParaRPr lang="en-US" dirty="0"/>
          </a:p>
          <a:p>
            <a:pPr lvl="1"/>
            <a:r>
              <a:rPr lang="en-US" dirty="0" smtClean="0"/>
              <a:t>Jin, </a:t>
            </a:r>
            <a:r>
              <a:rPr lang="en-US" dirty="0" err="1" smtClean="0"/>
              <a:t>Xin</a:t>
            </a:r>
            <a:r>
              <a:rPr lang="en-US" dirty="0"/>
              <a:t> </a:t>
            </a:r>
            <a:r>
              <a:rPr lang="en-US" dirty="0" smtClean="0"/>
              <a:t>et al </a:t>
            </a:r>
          </a:p>
          <a:p>
            <a:r>
              <a:rPr lang="en-US" dirty="0" smtClean="0"/>
              <a:t>Readout and controls </a:t>
            </a:r>
          </a:p>
          <a:p>
            <a:pPr lvl="1"/>
            <a:r>
              <a:rPr lang="en-US" dirty="0" smtClean="0"/>
              <a:t>Mark, Leo, Jo, </a:t>
            </a:r>
            <a:r>
              <a:rPr lang="en-US" dirty="0" err="1" smtClean="0"/>
              <a:t>Giacomo</a:t>
            </a:r>
            <a:r>
              <a:rPr lang="en-US" dirty="0" smtClean="0"/>
              <a:t> et al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Lunch break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MVTX integration</a:t>
            </a:r>
          </a:p>
          <a:p>
            <a:pPr lvl="1"/>
            <a:r>
              <a:rPr lang="en-US" dirty="0" smtClean="0"/>
              <a:t>Walt/Bob/George/Christopher et al  </a:t>
            </a:r>
          </a:p>
          <a:p>
            <a:r>
              <a:rPr lang="en-US" dirty="0" smtClean="0"/>
              <a:t>Cost &amp; schedule &amp; risk</a:t>
            </a:r>
          </a:p>
          <a:p>
            <a:pPr lvl="1"/>
            <a:r>
              <a:rPr lang="en-US" dirty="0" smtClean="0"/>
              <a:t>Dave et al</a:t>
            </a:r>
          </a:p>
          <a:p>
            <a:r>
              <a:rPr lang="en-US" dirty="0" smtClean="0"/>
              <a:t>Discussions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0039" y="773668"/>
            <a:ext cx="560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https://</a:t>
            </a:r>
            <a:r>
              <a:rPr lang="en-US" dirty="0" err="1" smtClean="0">
                <a:solidFill>
                  <a:srgbClr val="0000FF"/>
                </a:solidFill>
              </a:rPr>
              <a:t>indico.bnl.gov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conferenceDisplay.py?confId</a:t>
            </a:r>
            <a:r>
              <a:rPr lang="en-US" dirty="0" smtClean="0">
                <a:solidFill>
                  <a:srgbClr val="0000FF"/>
                </a:solidFill>
              </a:rPr>
              <a:t>=3244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304276"/>
            <a:ext cx="6355681" cy="26327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r>
              <a:rPr lang="en-US" dirty="0" smtClean="0"/>
              <a:t>Weekly </a:t>
            </a:r>
            <a:r>
              <a:rPr lang="en-US" dirty="0" err="1" smtClean="0"/>
              <a:t>proj</a:t>
            </a:r>
            <a:r>
              <a:rPr lang="en-US" dirty="0" smtClean="0"/>
              <a:t>. </a:t>
            </a:r>
            <a:r>
              <a:rPr lang="en-US" dirty="0" smtClean="0"/>
              <a:t>leaders </a:t>
            </a:r>
            <a:r>
              <a:rPr lang="en-US" dirty="0" smtClean="0"/>
              <a:t>meeting BNL/LANL/LBNL/MIT </a:t>
            </a:r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Assumed funding starts in FY18</a:t>
            </a:r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</a:t>
            </a:r>
            <a:r>
              <a:rPr lang="en-US" sz="1600" dirty="0" smtClean="0"/>
              <a:t>for b-jet/B-hadron tagging </a:t>
            </a:r>
            <a:r>
              <a:rPr lang="en-US" sz="1600" dirty="0" smtClean="0"/>
              <a:t>in HI with </a:t>
            </a:r>
            <a:r>
              <a:rPr lang="en-US" sz="1600" dirty="0" smtClean="0"/>
              <a:t>high efficiency and high </a:t>
            </a:r>
            <a:r>
              <a:rPr lang="en-US" sz="1600" dirty="0" smtClean="0"/>
              <a:t>purity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</a:t>
            </a:r>
            <a:r>
              <a:rPr lang="en-US" sz="1600" b="1" dirty="0" smtClean="0"/>
              <a:t>WBS 1.12</a:t>
            </a:r>
            <a:r>
              <a:rPr lang="en-US" sz="1600" dirty="0" smtClean="0"/>
              <a:t>, ~$5M for </a:t>
            </a:r>
            <a:r>
              <a:rPr lang="en-US" sz="1600" dirty="0" smtClean="0"/>
              <a:t>construction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 and mechanical </a:t>
            </a:r>
            <a:r>
              <a:rPr lang="en-US" sz="1600" dirty="0" smtClean="0"/>
              <a:t>integration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36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100019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2"/>
            <a:ext cx="4495800" cy="5005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staves</a:t>
            </a:r>
            <a:endParaRPr lang="en-US" dirty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  <a:endParaRPr lang="en-US" dirty="0" smtClean="0"/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</a:t>
            </a:r>
            <a:r>
              <a:rPr lang="en-US" dirty="0" err="1" smtClean="0">
                <a:solidFill>
                  <a:srgbClr val="008000"/>
                </a:solidFill>
              </a:rPr>
              <a:t>sPHENIX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lvl="2"/>
            <a:r>
              <a:rPr lang="en-US" b="1" dirty="0" smtClean="0"/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3"/>
            <a:r>
              <a:rPr lang="en-US" dirty="0" err="1" smtClean="0"/>
              <a:t>sPHENIX</a:t>
            </a:r>
            <a:r>
              <a:rPr lang="en-US" dirty="0" smtClean="0"/>
              <a:t> personnel help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RU &amp; FELIX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Final assembly and test in US, LBNL/BNL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</a:t>
            </a:r>
            <a:r>
              <a:rPr lang="en-US" dirty="0" smtClean="0"/>
              <a:t>“copy” </a:t>
            </a:r>
            <a:r>
              <a:rPr lang="en-US" dirty="0" smtClean="0"/>
              <a:t>ALICE</a:t>
            </a:r>
          </a:p>
          <a:p>
            <a:pPr lvl="2"/>
            <a:r>
              <a:rPr lang="en-US" dirty="0" smtClean="0"/>
              <a:t>Power distribution</a:t>
            </a:r>
            <a:r>
              <a:rPr lang="en-US" dirty="0" smtClean="0"/>
              <a:t>, </a:t>
            </a:r>
            <a:r>
              <a:rPr lang="en-US" dirty="0" smtClean="0"/>
              <a:t>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2"/>
            <a:ext cx="4337050" cy="5005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</a:t>
            </a:r>
            <a:r>
              <a:rPr lang="en-US" dirty="0" smtClean="0">
                <a:solidFill>
                  <a:srgbClr val="008000"/>
                </a:solidFill>
              </a:rPr>
              <a:t>changes </a:t>
            </a:r>
            <a:r>
              <a:rPr lang="en-US" dirty="0" smtClean="0"/>
              <a:t>to ALICE/ITS inner tracker mechanical structures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49362" y="6006787"/>
            <a:ext cx="632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WBS 1.12: a new MIE fund the full MAPS Vertex Detector, ~$5M</a:t>
            </a:r>
          </a:p>
        </p:txBody>
      </p:sp>
    </p:spTree>
    <p:extLst>
      <p:ext uri="{BB962C8B-B14F-4D97-AF65-F5344CB8AC3E}">
        <p14:creationId xmlns:p14="http://schemas.microsoft.com/office/powerpoint/2010/main" val="16679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6" y="4490175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96127" y="4731635"/>
            <a:ext cx="434787" cy="3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43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9960" y="3207435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4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734300" cy="1316503"/>
            <a:chOff x="704850" y="1118699"/>
            <a:chExt cx="7734300" cy="131650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2"/>
              <a:chOff x="1447800" y="1696537"/>
              <a:chExt cx="6922255" cy="73866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73755" y="5644915"/>
            <a:ext cx="6537780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CRU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6"/>
            <a:ext cx="1376384" cy="484831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8"/>
              <a:ext cx="1073503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8"/>
            <a:ext cx="1310816" cy="484831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8"/>
              <a:ext cx="1310816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114400"/>
            <a:ext cx="1372488" cy="1148841"/>
            <a:chOff x="4877454" y="4164285"/>
            <a:chExt cx="1502297" cy="798060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192658"/>
              <a:ext cx="1502297" cy="7696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    C-</a:t>
              </a:r>
              <a:r>
                <a:rPr lang="en-US" sz="1100" dirty="0" err="1"/>
                <a:t>S</a:t>
              </a:r>
              <a:r>
                <a:rPr lang="en-US" sz="1100" dirty="0" err="1" smtClean="0"/>
                <a:t>tru</a:t>
              </a:r>
              <a:r>
                <a:rPr lang="en-US" sz="1100" dirty="0" smtClean="0"/>
                <a:t>. Prod. </a:t>
              </a:r>
            </a:p>
            <a:p>
              <a:r>
                <a:rPr lang="en-US" sz="1100" dirty="0" smtClean="0"/>
                <a:t>           @LBNL</a:t>
              </a:r>
            </a:p>
            <a:p>
              <a:r>
                <a:rPr lang="en-US" sz="1100" dirty="0" smtClean="0"/>
                <a:t>“</a:t>
              </a:r>
              <a:r>
                <a:rPr lang="en-US" sz="1100" dirty="0" smtClean="0"/>
                <a:t>RU” prod @CERN</a:t>
              </a:r>
            </a:p>
            <a:p>
              <a:r>
                <a:rPr lang="en-US" sz="1100" dirty="0" smtClean="0"/>
                <a:t>“FELIX”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164285"/>
              <a:ext cx="1265559" cy="7980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198900" y="4731635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3"/>
            <a:ext cx="179596" cy="6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4" y="4338452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1618" y="512360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980715" y="5263241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9" y="303434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50" y="3162446"/>
            <a:ext cx="6506661" cy="3659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9" y="13815"/>
            <a:ext cx="8229600" cy="1143000"/>
          </a:xfrm>
        </p:spPr>
        <p:txBody>
          <a:bodyPr/>
          <a:lstStyle/>
          <a:p>
            <a:r>
              <a:rPr lang="en-US" dirty="0" smtClean="0"/>
              <a:t>Stave Production &amp; Test @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29" y="1032980"/>
            <a:ext cx="6411271" cy="18029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reparation </a:t>
            </a:r>
            <a:r>
              <a:rPr lang="en-US" dirty="0" smtClean="0"/>
              <a:t>for </a:t>
            </a:r>
            <a:r>
              <a:rPr lang="en-US" dirty="0" smtClean="0"/>
              <a:t>final</a:t>
            </a:r>
            <a:r>
              <a:rPr lang="en-US" dirty="0" smtClean="0"/>
              <a:t> </a:t>
            </a:r>
            <a:r>
              <a:rPr lang="en-US" dirty="0" smtClean="0"/>
              <a:t>stave </a:t>
            </a:r>
            <a:r>
              <a:rPr lang="en-US" dirty="0" smtClean="0"/>
              <a:t>production</a:t>
            </a:r>
            <a:endParaRPr lang="en-US" dirty="0" smtClean="0"/>
          </a:p>
          <a:p>
            <a:pPr lvl="1"/>
            <a:r>
              <a:rPr lang="en-US" dirty="0" smtClean="0"/>
              <a:t>Successful </a:t>
            </a:r>
            <a:r>
              <a:rPr lang="en-US" dirty="0" smtClean="0"/>
              <a:t>ITS Stave production readiness review on Apr/</a:t>
            </a:r>
            <a:r>
              <a:rPr lang="en-US" dirty="0" smtClean="0"/>
              <a:t>27, 2017</a:t>
            </a:r>
            <a:endParaRPr lang="en-US" dirty="0" smtClean="0"/>
          </a:p>
          <a:p>
            <a:pPr lvl="1"/>
            <a:r>
              <a:rPr lang="en-US" dirty="0" smtClean="0"/>
              <a:t>Optimization of </a:t>
            </a:r>
            <a:r>
              <a:rPr lang="en-US" dirty="0" smtClean="0"/>
              <a:t>final </a:t>
            </a:r>
            <a:r>
              <a:rPr lang="en-US" dirty="0" smtClean="0"/>
              <a:t>configuration is underway</a:t>
            </a:r>
            <a:endParaRPr lang="en-US" dirty="0"/>
          </a:p>
          <a:p>
            <a:r>
              <a:rPr lang="en-US" dirty="0" smtClean="0"/>
              <a:t>Final stave production: </a:t>
            </a:r>
            <a:r>
              <a:rPr lang="en-US" dirty="0" smtClean="0"/>
              <a:t>July 2017 </a:t>
            </a:r>
            <a:r>
              <a:rPr lang="mr-IN" dirty="0" smtClean="0"/>
              <a:t>–</a:t>
            </a:r>
            <a:r>
              <a:rPr lang="en-US" dirty="0" smtClean="0"/>
              <a:t> June 2018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One stave per day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full staves complete in Jan. 2018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0ACB-8336-1645-A197-970C811DB191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2996" y="2833275"/>
            <a:ext cx="422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Chip test and HIC assembly machine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454" y="6221268"/>
            <a:ext cx="132654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Probe-card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67621" y="5861099"/>
            <a:ext cx="108156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55077" y="3768020"/>
            <a:ext cx="1531451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re-position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Chuck (PPC)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3420803" y="4691350"/>
            <a:ext cx="398569" cy="1063356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92628" y="6453111"/>
            <a:ext cx="122375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Chips tray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 flipH="1">
            <a:off x="3104503" y="6101703"/>
            <a:ext cx="115270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57200" y="4322019"/>
            <a:ext cx="2185965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HIC assembly table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572279" y="4768295"/>
            <a:ext cx="340544" cy="973444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954" y="6488135"/>
            <a:ext cx="1442071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 gripper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715739" y="6224552"/>
            <a:ext cx="651201" cy="486723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17025" y="4624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74693" y="1054864"/>
            <a:ext cx="2203042" cy="1803111"/>
            <a:chOff x="5677220" y="1521282"/>
            <a:chExt cx="2545622" cy="2228682"/>
          </a:xfrm>
        </p:grpSpPr>
        <p:pic>
          <p:nvPicPr>
            <p:cNvPr id="26" name="Picture 25" descr="Inner_sta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643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7" y="262969"/>
            <a:ext cx="507568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R&amp;D @LANL on MAPS </a:t>
            </a:r>
            <a:r>
              <a:rPr lang="en-US" sz="3600" dirty="0"/>
              <a:t>S</a:t>
            </a:r>
            <a:r>
              <a:rPr lang="en-US" sz="3600" dirty="0" smtClean="0"/>
              <a:t>ingle Chip Readout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48" y="1848509"/>
            <a:ext cx="5457226" cy="43513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chip with high-speed readout </a:t>
            </a:r>
          </a:p>
          <a:p>
            <a:pPr lvl="1"/>
            <a:r>
              <a:rPr lang="en-US" dirty="0" smtClean="0"/>
              <a:t>Threshold scan</a:t>
            </a:r>
          </a:p>
          <a:p>
            <a:pPr lvl="1"/>
            <a:r>
              <a:rPr lang="en-US" dirty="0" smtClean="0"/>
              <a:t>Noise scan </a:t>
            </a:r>
          </a:p>
          <a:p>
            <a:pPr lvl="1"/>
            <a:r>
              <a:rPr lang="en-US" dirty="0" smtClean="0"/>
              <a:t>External trigger</a:t>
            </a:r>
          </a:p>
          <a:p>
            <a:pPr lvl="1"/>
            <a:r>
              <a:rPr lang="en-US" dirty="0" smtClean="0"/>
              <a:t>Test data readout performance </a:t>
            </a:r>
          </a:p>
          <a:p>
            <a:pPr lvl="2"/>
            <a:r>
              <a:rPr lang="en-US" dirty="0" smtClean="0"/>
              <a:t>1.2Gb/sec</a:t>
            </a:r>
          </a:p>
          <a:p>
            <a:pPr lvl="2"/>
            <a:r>
              <a:rPr lang="en-US" dirty="0" smtClean="0"/>
              <a:t>0.6Gb/sec </a:t>
            </a:r>
          </a:p>
          <a:p>
            <a:pPr lvl="2"/>
            <a:r>
              <a:rPr lang="en-US" dirty="0" smtClean="0"/>
              <a:t>0.4Gb/sec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Test firefly cable performance </a:t>
            </a:r>
          </a:p>
          <a:p>
            <a:pPr lvl="1"/>
            <a:r>
              <a:rPr lang="en-US" dirty="0" smtClean="0"/>
              <a:t>5m (ALICE default)</a:t>
            </a:r>
          </a:p>
          <a:p>
            <a:pPr lvl="1"/>
            <a:r>
              <a:rPr lang="en-US" dirty="0" smtClean="0"/>
              <a:t>7m, 10m</a:t>
            </a:r>
          </a:p>
          <a:p>
            <a:pPr lvl="1"/>
            <a:r>
              <a:rPr lang="en-US" dirty="0" smtClean="0"/>
              <a:t>Short extension cables, +20~30cm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73802" y="1439697"/>
            <a:ext cx="5340723" cy="3522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9745" y="1219200"/>
            <a:ext cx="118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MAPS 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7952" y="3132139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7953" y="2461973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10m </a:t>
            </a:r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51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21520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209" y="2759439"/>
            <a:ext cx="956093" cy="824168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167189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(or CRU)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64059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64059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640602" y="3419183"/>
            <a:ext cx="1320967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Flex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9"/>
            <a:ext cx="5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811000" y="2372274"/>
            <a:ext cx="10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</a:t>
            </a:r>
            <a:r>
              <a:rPr lang="en-US" sz="1200" dirty="0" smtClean="0"/>
              <a:t>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</a:t>
            </a:r>
            <a:r>
              <a:rPr lang="en-US" sz="3600" dirty="0" smtClean="0"/>
              <a:t>System: Status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15</a:t>
            </a:fld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5928479" y="5406140"/>
            <a:ext cx="1207706" cy="724139"/>
          </a:xfrm>
          <a:prstGeom prst="wedgeRoundRectCallout">
            <a:avLst>
              <a:gd name="adj1" fmla="val -45245"/>
              <a:gd name="adj2" fmla="val -7217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22896" y="1247536"/>
            <a:ext cx="1733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RUv1 prototype:</a:t>
            </a:r>
          </a:p>
          <a:p>
            <a:r>
              <a:rPr lang="en-US" dirty="0" smtClean="0"/>
              <a:t> </a:t>
            </a:r>
            <a:r>
              <a:rPr lang="en-US" dirty="0" smtClean="0"/>
              <a:t>~July</a:t>
            </a:r>
            <a:endParaRPr lang="en-US" dirty="0"/>
          </a:p>
        </p:txBody>
      </p:sp>
      <p:sp>
        <p:nvSpPr>
          <p:cNvPr id="56" name="Rounded Rectangular Callout 55"/>
          <p:cNvSpPr/>
          <p:nvPr/>
        </p:nvSpPr>
        <p:spPr>
          <a:xfrm>
            <a:off x="7680267" y="4162624"/>
            <a:ext cx="1207706" cy="724139"/>
          </a:xfrm>
          <a:prstGeom prst="wedgeRoundRectCallout">
            <a:avLst>
              <a:gd name="adj1" fmla="val -6749"/>
              <a:gd name="adj2" fmla="val -8000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60817" y="4213414"/>
            <a:ext cx="118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FELIX v1.5:</a:t>
            </a:r>
          </a:p>
          <a:p>
            <a:r>
              <a:rPr lang="en-US" dirty="0" smtClean="0"/>
              <a:t>~June</a:t>
            </a:r>
            <a:endParaRPr lang="en-US" dirty="0"/>
          </a:p>
        </p:txBody>
      </p:sp>
      <p:sp>
        <p:nvSpPr>
          <p:cNvPr id="58" name="Rounded Rectangular Callout 57"/>
          <p:cNvSpPr/>
          <p:nvPr/>
        </p:nvSpPr>
        <p:spPr>
          <a:xfrm>
            <a:off x="5042153" y="1247536"/>
            <a:ext cx="1908211" cy="724139"/>
          </a:xfrm>
          <a:prstGeom prst="wedgeRoundRectCallout">
            <a:avLst>
              <a:gd name="adj1" fmla="val -20833"/>
              <a:gd name="adj2" fmla="val 8599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08373" y="5483949"/>
            <a:ext cx="1100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Available: </a:t>
            </a:r>
            <a:endParaRPr lang="en-US" dirty="0" smtClean="0"/>
          </a:p>
          <a:p>
            <a:r>
              <a:rPr lang="en-US" dirty="0" smtClean="0"/>
              <a:t>~August</a:t>
            </a:r>
            <a:endParaRPr lang="en-US" dirty="0"/>
          </a:p>
        </p:txBody>
      </p:sp>
      <p:sp>
        <p:nvSpPr>
          <p:cNvPr id="60" name="Rounded Rectangular Callout 59"/>
          <p:cNvSpPr/>
          <p:nvPr/>
        </p:nvSpPr>
        <p:spPr>
          <a:xfrm>
            <a:off x="671740" y="1720048"/>
            <a:ext cx="1660986" cy="724139"/>
          </a:xfrm>
          <a:prstGeom prst="wedgeRoundRectCallout">
            <a:avLst>
              <a:gd name="adj1" fmla="val -17077"/>
              <a:gd name="adj2" fmla="val 8285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3817" y="1747099"/>
            <a:ext cx="173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Prototype stave: </a:t>
            </a:r>
            <a:endParaRPr lang="en-US" dirty="0" smtClean="0"/>
          </a:p>
          <a:p>
            <a:r>
              <a:rPr lang="en-US" dirty="0" smtClean="0"/>
              <a:t>~June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06609" y="11475"/>
            <a:ext cx="122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35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705279"/>
            <a:ext cx="6312228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8200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Precision positioning and installation of staves on end-wheels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Metrology survey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81455" y="533400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29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623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981" y="-632679"/>
            <a:ext cx="6201842" cy="877951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3934644" y="1083334"/>
            <a:ext cx="572764" cy="1008621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7251" y="55274"/>
            <a:ext cx="117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52636" y="3729180"/>
            <a:ext cx="2540000" cy="5772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2369" y="3740728"/>
            <a:ext cx="2957992" cy="146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1924" y="39485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MVTX+INTT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INTT 4-layers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urrently </a:t>
            </a:r>
            <a:r>
              <a:rPr lang="en-US" sz="2000" dirty="0" smtClean="0"/>
              <a:t>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INTT only </a:t>
            </a:r>
            <a:r>
              <a:rPr lang="en-US" sz="1600" dirty="0" smtClean="0">
                <a:solidFill>
                  <a:srgbClr val="0000FF"/>
                </a:solidFill>
              </a:rPr>
              <a:t>includes ladder, </a:t>
            </a:r>
            <a:r>
              <a:rPr lang="en-US" sz="1600" dirty="0" smtClean="0">
                <a:solidFill>
                  <a:srgbClr val="0000FF"/>
                </a:solidFill>
              </a:rPr>
              <a:t>no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connectors, cooling barbs, </a:t>
            </a:r>
            <a:r>
              <a:rPr lang="en-US" sz="1600" dirty="0" err="1" smtClean="0">
                <a:solidFill>
                  <a:srgbClr val="0000FF"/>
                </a:solidFill>
              </a:rPr>
              <a:t>etc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R&amp;D items</a:t>
            </a:r>
            <a:r>
              <a:rPr lang="en-US" sz="2000" dirty="0" smtClean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Reduce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|&lt;0.95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INTT Acceptance</a:t>
            </a:r>
          </a:p>
          <a:p>
            <a:r>
              <a:rPr lang="en-US" dirty="0" smtClean="0"/>
              <a:t> @ |z|=10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Ming Liu @MVTX Review Dry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0"/>
            <a:ext cx="8409709" cy="86590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Alice </a:t>
            </a:r>
            <a:r>
              <a:rPr lang="en-US" sz="4000" dirty="0" smtClean="0"/>
              <a:t>ITS Cabling &amp; Support</a:t>
            </a:r>
            <a:br>
              <a:rPr lang="en-US" sz="4000" dirty="0" smtClean="0"/>
            </a:br>
            <a:r>
              <a:rPr lang="en-US" sz="3100" dirty="0" smtClean="0"/>
              <a:t>similar for </a:t>
            </a:r>
            <a:r>
              <a:rPr lang="en-US" sz="3100" dirty="0" err="1" smtClean="0"/>
              <a:t>sPHENIX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Screen Shot 2017-05-12 at 12.1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286"/>
            <a:ext cx="9144000" cy="53812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MVTX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5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</a:t>
            </a:r>
          </a:p>
          <a:p>
            <a:endParaRPr lang="en-US" dirty="0" smtClean="0"/>
          </a:p>
          <a:p>
            <a:r>
              <a:rPr lang="en-US" dirty="0" smtClean="0"/>
              <a:t>BNL Director’s Review Dry Run</a:t>
            </a:r>
          </a:p>
          <a:p>
            <a:r>
              <a:rPr lang="en-US" dirty="0" smtClean="0"/>
              <a:t>06/19/2017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499320" cy="5010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MAPS and </a:t>
            </a:r>
            <a:r>
              <a:rPr lang="en-US" dirty="0" smtClean="0"/>
              <a:t>Staves: ~$xx </a:t>
            </a:r>
            <a:endParaRPr lang="en-US" dirty="0" smtClean="0"/>
          </a:p>
          <a:p>
            <a:pPr lvl="1"/>
            <a:r>
              <a:rPr lang="en-US" dirty="0" smtClean="0"/>
              <a:t>ALICE ITS production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Readout: ~$xx  </a:t>
            </a:r>
            <a:endParaRPr lang="en-US" dirty="0" smtClean="0"/>
          </a:p>
          <a:p>
            <a:pPr lvl="1"/>
            <a:r>
              <a:rPr lang="en-US" dirty="0" smtClean="0"/>
              <a:t>ALICE ITS RDO </a:t>
            </a:r>
            <a:endParaRPr lang="en-US" dirty="0"/>
          </a:p>
          <a:p>
            <a:pPr lvl="1"/>
            <a:r>
              <a:rPr lang="en-US" dirty="0" smtClean="0"/>
              <a:t>ATLAS FELIX (ALICE CRU) </a:t>
            </a:r>
            <a:endParaRPr lang="en-US" dirty="0" smtClean="0"/>
          </a:p>
          <a:p>
            <a:pPr lvl="1"/>
            <a:r>
              <a:rPr lang="en-US" dirty="0" smtClean="0"/>
              <a:t>FVTX/PHENIX experience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PS and slow control </a:t>
            </a:r>
            <a:r>
              <a:rPr lang="en-US" dirty="0" smtClean="0"/>
              <a:t>etc</a:t>
            </a:r>
            <a:r>
              <a:rPr lang="en-US" dirty="0" smtClean="0"/>
              <a:t>. ~$xx</a:t>
            </a:r>
            <a:endParaRPr lang="en-US" dirty="0" smtClean="0"/>
          </a:p>
          <a:p>
            <a:pPr lvl="1"/>
            <a:r>
              <a:rPr lang="en-US" dirty="0" smtClean="0"/>
              <a:t>ALICE ITS design </a:t>
            </a:r>
          </a:p>
          <a:p>
            <a:pPr lvl="1"/>
            <a:r>
              <a:rPr lang="en-US" dirty="0" smtClean="0"/>
              <a:t>FVTX</a:t>
            </a:r>
            <a:r>
              <a:rPr lang="en-US" dirty="0" smtClean="0"/>
              <a:t>/PHENIX experience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</a:t>
            </a:r>
            <a:r>
              <a:rPr lang="en-US" dirty="0" smtClean="0"/>
              <a:t>cooling: $xx</a:t>
            </a:r>
            <a:endParaRPr lang="en-US" dirty="0" smtClean="0"/>
          </a:p>
          <a:p>
            <a:pPr lvl="1"/>
            <a:r>
              <a:rPr lang="en-US" dirty="0" smtClean="0"/>
              <a:t>ALICE ITS inner tracker </a:t>
            </a:r>
            <a:r>
              <a:rPr lang="en-US" dirty="0" smtClean="0"/>
              <a:t>design</a:t>
            </a:r>
            <a:endParaRPr lang="en-US" dirty="0" smtClean="0"/>
          </a:p>
          <a:p>
            <a:pPr lvl="1"/>
            <a:r>
              <a:rPr lang="en-US" dirty="0" smtClean="0"/>
              <a:t>FVTX/</a:t>
            </a:r>
            <a:r>
              <a:rPr lang="en-US" dirty="0" smtClean="0"/>
              <a:t>PHENIX, HFT/STAR </a:t>
            </a:r>
            <a:r>
              <a:rPr lang="en-US" dirty="0" smtClean="0"/>
              <a:t>experience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119090" y="3923002"/>
            <a:ext cx="2953903" cy="1861272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19091" y="1163638"/>
            <a:ext cx="2711487" cy="213553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90510" y="15318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 Lee’s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39" y="195695"/>
            <a:ext cx="8229600" cy="620803"/>
          </a:xfrm>
        </p:spPr>
        <p:txBody>
          <a:bodyPr>
            <a:noAutofit/>
          </a:bodyPr>
          <a:lstStyle/>
          <a:p>
            <a:r>
              <a:rPr lang="en-US" sz="3200" dirty="0" smtClean="0"/>
              <a:t>Updated Cost and Schedule WBS: 6/5/2017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9" y="1079931"/>
            <a:ext cx="8360249" cy="53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4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177" y="2509863"/>
            <a:ext cx="1989847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400" dirty="0" smtClean="0"/>
              <a:t>WBS 1.1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2297" y="3495130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WBS 1.1.1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132297" y="4204123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WBS 1.1.2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132297" y="4913116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systems</a:t>
            </a:r>
          </a:p>
          <a:p>
            <a:pPr algn="ctr"/>
            <a:r>
              <a:rPr lang="en-US" sz="1050" dirty="0" smtClean="0"/>
              <a:t>WBS 1.1.3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813929" y="3392205"/>
            <a:ext cx="417281" cy="21945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661514" y="4000039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661512" y="4688553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863561" y="2505572"/>
            <a:ext cx="262128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WBS 1.2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467065" y="3516396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 smtClean="0"/>
              <a:t>WBS 1.2.1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467065" y="4225389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WBS 1.2.2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467065" y="4934382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 Assembly</a:t>
            </a:r>
          </a:p>
          <a:p>
            <a:pPr algn="ctr"/>
            <a:r>
              <a:rPr lang="en-US" sz="1050" dirty="0" smtClean="0"/>
              <a:t>WBS 1.2.3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133310" y="3428862"/>
            <a:ext cx="448055" cy="21945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2996282" y="4021305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2996280" y="4709819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82377" y="2509864"/>
            <a:ext cx="2048256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WBS 1.3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989813" y="3495130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WBS 1.3.1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5989813" y="4203463"/>
            <a:ext cx="148742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WBS 1.3.2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5989813" y="4911796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WBS 1.3.3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5663150" y="3407596"/>
            <a:ext cx="448055" cy="21945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526122" y="4000039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526120" y="4688553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53813" y="632445"/>
            <a:ext cx="474900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</a:t>
            </a:r>
          </a:p>
          <a:p>
            <a:pPr algn="ctr"/>
            <a:r>
              <a:rPr lang="en-US" sz="1400" dirty="0" smtClean="0"/>
              <a:t>Project Manager: M. Liu (LANL)</a:t>
            </a:r>
          </a:p>
          <a:p>
            <a:pPr algn="ctr"/>
            <a:r>
              <a:rPr lang="en-US" sz="1400" dirty="0" smtClean="0"/>
              <a:t>Lead Coordinator: M. </a:t>
            </a:r>
            <a:r>
              <a:rPr lang="en-US" sz="1400" dirty="0" err="1" smtClean="0"/>
              <a:t>Chamizo-Llatas</a:t>
            </a:r>
            <a:r>
              <a:rPr lang="en-US" sz="1400" dirty="0" smtClean="0"/>
              <a:t> (BNL)</a:t>
            </a:r>
          </a:p>
          <a:p>
            <a:pPr algn="ctr"/>
            <a:r>
              <a:rPr lang="en-US" sz="1400" dirty="0" smtClean="0"/>
              <a:t>Deputy Project Managers: </a:t>
            </a:r>
            <a:r>
              <a:rPr lang="en-US" sz="1400" dirty="0" err="1" smtClean="0"/>
              <a:t>G.Odyenic</a:t>
            </a:r>
            <a:r>
              <a:rPr lang="en-US" sz="1400" dirty="0" smtClean="0"/>
              <a:t> (LBNL),</a:t>
            </a:r>
            <a:r>
              <a:rPr lang="en-US" sz="1400" dirty="0" err="1" smtClean="0"/>
              <a:t>R.Redwine</a:t>
            </a:r>
            <a:r>
              <a:rPr lang="en-US" sz="1400" dirty="0" smtClean="0"/>
              <a:t>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 err="1" smtClean="0"/>
              <a:t>liason</a:t>
            </a:r>
            <a:r>
              <a:rPr lang="en-US" sz="1400" dirty="0" smtClean="0"/>
              <a:t>:  </a:t>
            </a:r>
          </a:p>
          <a:p>
            <a:pPr algn="ctr"/>
            <a:r>
              <a:rPr lang="en-US" sz="1400" dirty="0" smtClean="0"/>
              <a:t>QA </a:t>
            </a:r>
            <a:r>
              <a:rPr lang="en-US" sz="1400" dirty="0" err="1" smtClean="0"/>
              <a:t>liason</a:t>
            </a:r>
            <a:r>
              <a:rPr lang="en-US" sz="1400" dirty="0" smtClean="0"/>
              <a:t> : 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128196" y="-102982"/>
            <a:ext cx="255750" cy="4969940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741042" y="2254102"/>
            <a:ext cx="0" cy="25576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263656" y="2110493"/>
            <a:ext cx="3544" cy="14360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989813" y="5612435"/>
            <a:ext cx="1487424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WBS 1.3.4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519028" y="5393848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22442" y="80693"/>
            <a:ext cx="40883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sPHENIX</a:t>
            </a:r>
            <a:r>
              <a:rPr lang="en-US" sz="2000" dirty="0" smtClean="0"/>
              <a:t> Project Manager: Ed O’Brien</a:t>
            </a:r>
            <a:endParaRPr lang="en-US" sz="200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289061" y="484911"/>
            <a:ext cx="0" cy="1244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84269" y="842879"/>
            <a:ext cx="16433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Office:</a:t>
            </a:r>
          </a:p>
          <a:p>
            <a:r>
              <a:rPr lang="en-US" dirty="0" smtClean="0"/>
              <a:t>D. Morrison &amp;</a:t>
            </a:r>
          </a:p>
          <a:p>
            <a:r>
              <a:rPr lang="en-US" dirty="0" smtClean="0"/>
              <a:t>G. Roland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602816" y="1278965"/>
            <a:ext cx="68145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23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89" y="472557"/>
            <a:ext cx="5478015" cy="5883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765019"/>
            <a:ext cx="33380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growing collaboration!</a:t>
            </a:r>
          </a:p>
          <a:p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 err="1" smtClean="0"/>
              <a:t>sPHENIX</a:t>
            </a:r>
            <a:r>
              <a:rPr lang="en-US" dirty="0" smtClean="0"/>
              <a:t>/MVTX members: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Czech groups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CCNU </a:t>
            </a:r>
            <a:r>
              <a:rPr lang="mr-IN" dirty="0">
                <a:solidFill>
                  <a:srgbClr val="0000FF"/>
                </a:solidFill>
              </a:rPr>
              <a:t>–</a:t>
            </a:r>
            <a:r>
              <a:rPr lang="en-US" dirty="0">
                <a:solidFill>
                  <a:srgbClr val="0000FF"/>
                </a:solidFill>
              </a:rPr>
              <a:t> lab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USTC</a:t>
            </a:r>
          </a:p>
          <a:p>
            <a:pPr marL="285750" indent="-285750">
              <a:buFontTx/>
              <a:buChar char="-"/>
            </a:pPr>
            <a:r>
              <a:rPr lang="en-US" dirty="0"/>
              <a:t>Peking Univ. 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971731"/>
          </a:xfrm>
        </p:spPr>
        <p:txBody>
          <a:bodyPr/>
          <a:lstStyle/>
          <a:p>
            <a:r>
              <a:rPr lang="en-US" dirty="0" smtClean="0"/>
              <a:t>Status, Plans </a:t>
            </a:r>
            <a:r>
              <a:rPr lang="en-US" dirty="0" smtClean="0"/>
              <a:t>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28"/>
            <a:ext cx="8229600" cy="512378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Agreement </a:t>
            </a:r>
            <a:r>
              <a:rPr lang="en-US" dirty="0" smtClean="0"/>
              <a:t>with ALICE/</a:t>
            </a:r>
            <a:r>
              <a:rPr lang="en-US" dirty="0" smtClean="0"/>
              <a:t>CERN</a:t>
            </a:r>
            <a:endParaRPr lang="en-US" dirty="0" smtClean="0"/>
          </a:p>
          <a:p>
            <a:pPr lvl="1"/>
            <a:r>
              <a:rPr lang="en-US" dirty="0" smtClean="0"/>
              <a:t>Obtained ALICE readout test stand, MAPS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</a:t>
            </a:r>
            <a:r>
              <a:rPr lang="en-US" dirty="0" err="1" smtClean="0"/>
              <a:t>sPHENIX</a:t>
            </a:r>
            <a:r>
              <a:rPr lang="en-US" dirty="0" smtClean="0"/>
              <a:t> personnel</a:t>
            </a:r>
          </a:p>
          <a:p>
            <a:pPr lvl="1"/>
            <a:r>
              <a:rPr lang="en-US" dirty="0" smtClean="0"/>
              <a:t>ALICE produces MAPS and stave space frames for </a:t>
            </a:r>
            <a:r>
              <a:rPr lang="en-US" dirty="0" err="1" smtClean="0"/>
              <a:t>sPHENIX</a:t>
            </a:r>
            <a:r>
              <a:rPr lang="en-US" dirty="0" smtClean="0"/>
              <a:t> as part of the contingency </a:t>
            </a:r>
          </a:p>
          <a:p>
            <a:pPr lvl="1"/>
            <a:r>
              <a:rPr lang="en-US" dirty="0" smtClean="0"/>
              <a:t>Provide</a:t>
            </a:r>
            <a:r>
              <a:rPr lang="en-US" dirty="0" smtClean="0"/>
              <a:t> </a:t>
            </a:r>
            <a:r>
              <a:rPr lang="en-US" dirty="0"/>
              <a:t>p</a:t>
            </a:r>
            <a:r>
              <a:rPr lang="en-US" dirty="0" smtClean="0"/>
              <a:t>rototype </a:t>
            </a:r>
            <a:r>
              <a:rPr lang="en-US" dirty="0" smtClean="0"/>
              <a:t>and final </a:t>
            </a:r>
            <a:r>
              <a:rPr lang="en-US" dirty="0" smtClean="0"/>
              <a:t>staves</a:t>
            </a:r>
            <a:endParaRPr lang="en-US" dirty="0" smtClean="0"/>
          </a:p>
          <a:p>
            <a:pPr lvl="1"/>
            <a:r>
              <a:rPr lang="en-US" dirty="0" smtClean="0"/>
              <a:t>Availability </a:t>
            </a:r>
            <a:r>
              <a:rPr lang="en-US" dirty="0" smtClean="0"/>
              <a:t>of CERN facilities after ITS/IB production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Potential schedule</a:t>
            </a:r>
            <a:r>
              <a:rPr lang="en-US" dirty="0" smtClean="0"/>
              <a:t>/funding gap of stave </a:t>
            </a:r>
            <a:r>
              <a:rPr lang="en-US" dirty="0" smtClean="0"/>
              <a:t>production</a:t>
            </a:r>
            <a:endParaRPr lang="en-US" dirty="0" smtClean="0"/>
          </a:p>
          <a:p>
            <a:pPr lvl="1"/>
            <a:r>
              <a:rPr lang="en-US" dirty="0" smtClean="0"/>
              <a:t>ITS/IB production: </a:t>
            </a:r>
            <a:r>
              <a:rPr lang="en-US" dirty="0" smtClean="0"/>
              <a:t>~7/</a:t>
            </a:r>
            <a:r>
              <a:rPr lang="en-US" dirty="0" smtClean="0"/>
              <a:t>2017 - </a:t>
            </a:r>
            <a:r>
              <a:rPr lang="en-US" dirty="0"/>
              <a:t>6</a:t>
            </a:r>
            <a:r>
              <a:rPr lang="en-US" dirty="0" smtClean="0"/>
              <a:t>/</a:t>
            </a:r>
            <a:r>
              <a:rPr lang="en-US" dirty="0" smtClean="0"/>
              <a:t>2018 </a:t>
            </a:r>
          </a:p>
          <a:p>
            <a:pPr lvl="1"/>
            <a:r>
              <a:rPr lang="en-US" dirty="0" smtClean="0"/>
              <a:t>Risk </a:t>
            </a:r>
            <a:r>
              <a:rPr lang="en-US" dirty="0" smtClean="0"/>
              <a:t>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Possible mortgage for </a:t>
            </a:r>
            <a:r>
              <a:rPr lang="en-US" dirty="0" err="1" smtClean="0"/>
              <a:t>sPHENIX</a:t>
            </a:r>
            <a:r>
              <a:rPr lang="en-US" dirty="0" smtClean="0"/>
              <a:t> production from ALICE/CERN with </a:t>
            </a:r>
            <a:r>
              <a:rPr lang="en-US" dirty="0" err="1" smtClean="0"/>
              <a:t>MoU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Seek external foreign funding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readout </a:t>
            </a:r>
            <a:r>
              <a:rPr lang="en-US" dirty="0" smtClean="0"/>
              <a:t>and mechanical integration R</a:t>
            </a:r>
            <a:r>
              <a:rPr lang="en-US" dirty="0" smtClean="0"/>
              <a:t>&amp;D</a:t>
            </a:r>
          </a:p>
          <a:p>
            <a:pPr lvl="1"/>
            <a:r>
              <a:rPr lang="en-US" dirty="0" smtClean="0"/>
              <a:t>Possible delay due to unavailability of key elements like staves and readout for R&amp;</a:t>
            </a:r>
            <a:r>
              <a:rPr lang="en-US" dirty="0" smtClean="0"/>
              <a:t>D</a:t>
            </a:r>
          </a:p>
          <a:p>
            <a:pPr lvl="1"/>
            <a:r>
              <a:rPr lang="en-US" dirty="0" smtClean="0"/>
              <a:t>MVTX/INTT integration </a:t>
            </a:r>
            <a:endParaRPr lang="en-US" dirty="0" smtClean="0"/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Start with prototype RDO and </a:t>
            </a:r>
            <a:r>
              <a:rPr lang="en-US" dirty="0" smtClean="0"/>
              <a:t>FELIX/CRU</a:t>
            </a:r>
          </a:p>
          <a:p>
            <a:pPr lvl="2"/>
            <a:r>
              <a:rPr lang="en-US" dirty="0" smtClean="0"/>
              <a:t>Early system integration R&amp;D and mechanical system mockup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092"/>
            <a:ext cx="8229600" cy="1143000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747"/>
            <a:ext cx="8229600" cy="4525963"/>
          </a:xfrm>
        </p:spPr>
        <p:txBody>
          <a:bodyPr/>
          <a:lstStyle/>
          <a:p>
            <a:r>
              <a:rPr lang="en-US" dirty="0" smtClean="0"/>
              <a:t>Exciting science </a:t>
            </a:r>
          </a:p>
          <a:p>
            <a:r>
              <a:rPr lang="en-US" dirty="0" smtClean="0"/>
              <a:t>No high risk R&amp;D</a:t>
            </a:r>
          </a:p>
          <a:p>
            <a:r>
              <a:rPr lang="en-US" dirty="0" smtClean="0"/>
              <a:t>Strong support from ALICE</a:t>
            </a:r>
          </a:p>
          <a:p>
            <a:r>
              <a:rPr lang="en-US" dirty="0" smtClean="0"/>
              <a:t>LANL LDRD very important </a:t>
            </a:r>
          </a:p>
          <a:p>
            <a:r>
              <a:rPr lang="en-US" dirty="0" smtClean="0"/>
              <a:t>Ready for beam summer 2021</a:t>
            </a:r>
          </a:p>
          <a:p>
            <a:r>
              <a:rPr lang="en-US" dirty="0" smtClean="0"/>
              <a:t>Project has ~6 months float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24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6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 Science: Physics of the 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flagship heavy ion 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MVTX will complete b-jet physics 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27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7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7054" y="77087"/>
            <a:ext cx="8861067" cy="7611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MAPS-based Vertex Detector (MVTX</a:t>
            </a:r>
            <a:r>
              <a:rPr lang="en-US" sz="3600" dirty="0" smtClean="0"/>
              <a:t>) for </a:t>
            </a:r>
            <a:r>
              <a:rPr lang="en-US" sz="3600" dirty="0" err="1" smtClean="0"/>
              <a:t>sPHENIX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4" y="914402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DE13-BE55-4948-89F1-75DC16ACD6C5}" type="slidenum">
              <a:rPr lang="en-US" smtClean="0"/>
              <a:t>28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" y="4289287"/>
            <a:ext cx="8534400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</a:t>
            </a:r>
            <a:r>
              <a:rPr lang="en-US" sz="1600" dirty="0" smtClean="0"/>
              <a:t>for b-jet/B-hadron tagging </a:t>
            </a:r>
            <a:r>
              <a:rPr lang="en-US" sz="1600" dirty="0" smtClean="0"/>
              <a:t>in HI with </a:t>
            </a:r>
            <a:r>
              <a:rPr lang="en-US" sz="1600" dirty="0" smtClean="0"/>
              <a:t>high efficiency and high </a:t>
            </a:r>
            <a:r>
              <a:rPr lang="en-US" sz="1600" dirty="0" smtClean="0"/>
              <a:t>purity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</a:t>
            </a:r>
            <a:r>
              <a:rPr lang="en-US" sz="1600" dirty="0" smtClean="0">
                <a:solidFill>
                  <a:srgbClr val="FF0000"/>
                </a:solidFill>
              </a:rPr>
              <a:t>WBS 1.12</a:t>
            </a:r>
            <a:r>
              <a:rPr lang="en-US" sz="1600" dirty="0" smtClean="0"/>
              <a:t>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3886" y="3581401"/>
            <a:ext cx="5285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</a:t>
            </a:r>
            <a:r>
              <a:rPr lang="en-US" sz="2000" dirty="0" smtClean="0">
                <a:solidFill>
                  <a:srgbClr val="0000FF"/>
                </a:solidFill>
              </a:rPr>
              <a:t>27.1cm;        @Z=|10|cm, eta =(1.2,0.94,0.81)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7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29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13720" y="1881527"/>
            <a:ext cx="3787329" cy="4418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877293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02827" y="4090802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9" t="63061" r="9801" b="22756"/>
          <a:stretch/>
        </p:blipFill>
        <p:spPr bwMode="auto">
          <a:xfrm>
            <a:off x="4489842" y="5346098"/>
            <a:ext cx="4501758" cy="853676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489842" y="5758894"/>
            <a:ext cx="4419600" cy="5136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0091" y="29225"/>
            <a:ext cx="8841509" cy="848230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 MAPS-based Vertex Detector for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09862" y="877455"/>
            <a:ext cx="6814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separate MIE as </a:t>
            </a:r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upgrade </a:t>
            </a:r>
            <a:r>
              <a:rPr lang="en-US" dirty="0" smtClean="0">
                <a:solidFill>
                  <a:srgbClr val="FF0000"/>
                </a:solidFill>
              </a:rPr>
              <a:t>project, with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Compelling Science and;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Feasible</a:t>
            </a:r>
            <a:r>
              <a:rPr lang="en-US" dirty="0" smtClean="0">
                <a:solidFill>
                  <a:srgbClr val="FF0000"/>
                </a:solidFill>
              </a:rPr>
              <a:t> cost &amp; schedul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115021" y="4090802"/>
            <a:ext cx="2283797" cy="1832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5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6/19/17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CERN, prototype available soon at LANL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56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275"/>
            <a:ext cx="5338618" cy="10299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Carbon supporting structures</a:t>
            </a:r>
          </a:p>
          <a:p>
            <a:r>
              <a:rPr lang="en-US" dirty="0" smtClean="0"/>
              <a:t>Stave assembly &amp; test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81455" y="496455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3905" y="2574637"/>
            <a:ext cx="4401710" cy="3564940"/>
            <a:chOff x="4343400" y="990600"/>
            <a:chExt cx="3818732" cy="2590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Updated-ITT-MVTX-sectioned-04_30_2017-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4863512" y="3186547"/>
            <a:ext cx="4280488" cy="2037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0727" y="2863398"/>
            <a:ext cx="1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 of MVTX 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4548912" y="3913909"/>
            <a:ext cx="392545" cy="7158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77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INTT 4-layers</a:t>
              </a:r>
              <a:endParaRPr lang="en-US" dirty="0"/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</a:t>
            </a:r>
            <a:r>
              <a:rPr lang="en-US" sz="1600" dirty="0" smtClean="0"/>
              <a:t>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</a:t>
            </a:r>
            <a:r>
              <a:rPr lang="en-US" sz="1600" dirty="0" smtClean="0"/>
              <a:t>cable is the </a:t>
            </a:r>
            <a:r>
              <a:rPr lang="en-US" sz="1600" dirty="0" smtClean="0"/>
              <a:t>HDI </a:t>
            </a:r>
            <a:r>
              <a:rPr lang="en-US" sz="1600" dirty="0" smtClean="0"/>
              <a:t>and can’t </a:t>
            </a:r>
            <a:r>
              <a:rPr lang="en-US" sz="1600" dirty="0" smtClean="0"/>
              <a:t>be easily  </a:t>
            </a:r>
            <a:r>
              <a:rPr lang="en-US" sz="1600" dirty="0" smtClean="0"/>
              <a:t>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Possibly add </a:t>
            </a:r>
            <a:r>
              <a:rPr lang="en-US" sz="1600" dirty="0" smtClean="0"/>
              <a:t>short “</a:t>
            </a:r>
            <a:r>
              <a:rPr lang="en-US" sz="1600" dirty="0" smtClean="0"/>
              <a:t>firefly” </a:t>
            </a:r>
            <a:r>
              <a:rPr lang="en-US" sz="1600" dirty="0" smtClean="0"/>
              <a:t>cables </a:t>
            </a:r>
            <a:r>
              <a:rPr lang="en-US" sz="1600" dirty="0" smtClean="0"/>
              <a:t>to hook up to patch </a:t>
            </a:r>
            <a:r>
              <a:rPr lang="en-US" sz="1600" dirty="0" smtClean="0"/>
              <a:t>panel, R&amp;D needed</a:t>
            </a: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educe </a:t>
            </a:r>
            <a:r>
              <a:rPr lang="en-US" sz="1600" dirty="0" smtClean="0"/>
              <a:t>angle of </a:t>
            </a:r>
            <a:r>
              <a:rPr lang="en-US" sz="1600" dirty="0" smtClean="0"/>
              <a:t>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2486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5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045" y="4589685"/>
            <a:ext cx="4893623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23298" y="2330072"/>
            <a:ext cx="2893590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Ming Liu @MVTX Review Dry Run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283357"/>
            <a:ext cx="7886700" cy="303251"/>
          </a:xfrm>
        </p:spPr>
        <p:txBody>
          <a:bodyPr/>
          <a:lstStyle/>
          <a:p>
            <a:r>
              <a:rPr lang="en-GB" sz="24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2210" y="1205769"/>
            <a:ext cx="8208724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48885" y="1770414"/>
            <a:ext cx="1967401" cy="408285"/>
          </a:xfrm>
          <a:prstGeom prst="rect">
            <a:avLst/>
          </a:prstGeom>
          <a:noFill/>
        </p:spPr>
        <p:txBody>
          <a:bodyPr wrap="square" lIns="69055" tIns="34528" rIns="69055" bIns="34528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148303" y="2264342"/>
            <a:ext cx="3103548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2700078" y="4078903"/>
            <a:ext cx="3414972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25626" y="4591098"/>
            <a:ext cx="1701297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2649783" y="4905697"/>
            <a:ext cx="324549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999875" y="6023830"/>
            <a:ext cx="1656889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122869" y="6253511"/>
            <a:ext cx="851462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4382927" y="5834128"/>
            <a:ext cx="1371730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2331293" y="5564421"/>
            <a:ext cx="2051634" cy="4430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5009985" y="1738497"/>
            <a:ext cx="3770826" cy="2944933"/>
            <a:chOff x="2322475" y="3022062"/>
            <a:chExt cx="5162458" cy="3317715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2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5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9" y="4188219"/>
              <a:ext cx="1654104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6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80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9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23303" y="2293635"/>
            <a:ext cx="899571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2186210" y="2293635"/>
            <a:ext cx="899571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7205" y="713327"/>
            <a:ext cx="412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Antonello</a:t>
            </a:r>
            <a:r>
              <a:rPr lang="en-US" dirty="0" smtClean="0">
                <a:solidFill>
                  <a:srgbClr val="0000FF"/>
                </a:solidFill>
              </a:rPr>
              <a:t> Di Mauro, Stave PRR 4/27/2017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3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14"/>
            <a:ext cx="9144000" cy="690882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86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2" y="-31751"/>
            <a:ext cx="9177583" cy="69215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98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Cost Basis For Electronics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6977" b="6977"/>
          <a:stretch>
            <a:fillRect/>
          </a:stretch>
        </p:blipFill>
        <p:spPr>
          <a:xfrm>
            <a:off x="566360" y="1600200"/>
            <a:ext cx="8120440" cy="44659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9588" y="4270256"/>
            <a:ext cx="11823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48(+40%)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423414" y="4257556"/>
            <a:ext cx="129786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4019" y="1048306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204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48 RDO boards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</a:t>
            </a:r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4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178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ALICE Stave and Global Support Structure</a:t>
            </a:r>
            <a:br>
              <a:rPr lang="en-US" sz="3200" dirty="0" smtClean="0"/>
            </a:br>
            <a:r>
              <a:rPr lang="en-US" sz="3200" dirty="0" smtClean="0"/>
              <a:t>Cost and Schedule Basis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39</a:t>
            </a:fld>
            <a:endParaRPr lang="en-US"/>
          </a:p>
        </p:txBody>
      </p:sp>
      <p:pic>
        <p:nvPicPr>
          <p:cNvPr id="29" name="Content Placeholder 28" descr="alice_its_td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1257" r="5796" b="1257"/>
          <a:stretch/>
        </p:blipFill>
        <p:spPr>
          <a:xfrm>
            <a:off x="927100" y="2516328"/>
            <a:ext cx="2880360" cy="2537755"/>
          </a:xfrm>
        </p:spPr>
      </p:pic>
      <p:sp>
        <p:nvSpPr>
          <p:cNvPr id="30" name="Rectangle 29"/>
          <p:cNvSpPr/>
          <p:nvPr/>
        </p:nvSpPr>
        <p:spPr>
          <a:xfrm>
            <a:off x="615621" y="5637121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945626"/>
            <a:ext cx="5105400" cy="3708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00946" y="5193822"/>
            <a:ext cx="242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Stave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54122"/>
            <a:ext cx="2326482" cy="1384277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72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0579"/>
          </a:xfrm>
        </p:spPr>
        <p:txBody>
          <a:bodyPr/>
          <a:lstStyle/>
          <a:p>
            <a:r>
              <a:rPr lang="en-US" dirty="0" smtClean="0"/>
              <a:t>Science </a:t>
            </a:r>
          </a:p>
          <a:p>
            <a:r>
              <a:rPr lang="en-US" dirty="0" smtClean="0"/>
              <a:t>Scope of MVTX proposal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Cost &amp; schedule </a:t>
            </a:r>
          </a:p>
          <a:p>
            <a:r>
              <a:rPr lang="en-US" dirty="0" smtClean="0"/>
              <a:t>Organization &amp; plan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85" y="125057"/>
            <a:ext cx="8227684" cy="1156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HICs Assembly Lab @CCNU  </a:t>
            </a:r>
            <a:br>
              <a:rPr lang="en-US" dirty="0" smtClean="0"/>
            </a:br>
            <a:r>
              <a:rPr lang="en-US" sz="2000" dirty="0"/>
              <a:t>	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space ~ 70m</a:t>
            </a:r>
            <a:r>
              <a:rPr lang="en-US" sz="2000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dirty="0" smtClean="0">
                <a:solidFill>
                  <a:srgbClr val="0000FF"/>
                </a:solidFill>
              </a:rPr>
              <a:t>(1K clean room); 20m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(10K clean room, 2.9m head room)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2" y="3489786"/>
            <a:ext cx="9108411" cy="2858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171" y="1381065"/>
            <a:ext cx="31833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and FPC gluing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Gluing FPC/MAPS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mounting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Wire Bonding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Electrical circuit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torage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2484500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Doing at present: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Stave assembly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carbon structures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204" y="4996069"/>
            <a:ext cx="966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storage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454" y="5185417"/>
            <a:ext cx="211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Gluing &amp; assembly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tables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687403"/>
            <a:ext cx="132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Test bench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3887" y="3407829"/>
            <a:ext cx="171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Chip mounting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8392" y="3771745"/>
            <a:ext cx="160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Wire bonding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7709" y="1565737"/>
            <a:ext cx="3553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 shop: (Sun, </a:t>
            </a:r>
            <a:r>
              <a:rPr lang="en-US" dirty="0" err="1" smtClean="0"/>
              <a:t>Daming</a:t>
            </a:r>
            <a:r>
              <a:rPr lang="en-US" dirty="0" smtClean="0"/>
              <a:t>, Tech.)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CNC etc.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Simple mechanical structures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2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2"/>
            <a:ext cx="4096369" cy="967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CCNU Plan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46" y="967408"/>
            <a:ext cx="4598192" cy="54731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Experts and Designers of  ALICE MAPS/ALPIDE on-chip electronics</a:t>
            </a:r>
          </a:p>
          <a:p>
            <a:pPr lvl="1"/>
            <a:r>
              <a:rPr lang="en-US" dirty="0" smtClean="0"/>
              <a:t>Analogy circuit </a:t>
            </a:r>
            <a:r>
              <a:rPr lang="mr-IN" dirty="0" smtClean="0"/>
              <a:t>–</a:t>
            </a:r>
            <a:r>
              <a:rPr lang="en-US" dirty="0" smtClean="0"/>
              <a:t> Dr. </a:t>
            </a:r>
            <a:r>
              <a:rPr lang="en-US" dirty="0" err="1" smtClean="0"/>
              <a:t>Chaosong</a:t>
            </a:r>
            <a:r>
              <a:rPr lang="en-US" dirty="0" smtClean="0"/>
              <a:t> Gao</a:t>
            </a:r>
          </a:p>
          <a:p>
            <a:pPr lvl="1"/>
            <a:r>
              <a:rPr lang="en-US" dirty="0" smtClean="0"/>
              <a:t>Digital circuit </a:t>
            </a:r>
            <a:r>
              <a:rPr lang="mr-IN" dirty="0" smtClean="0"/>
              <a:t>–</a:t>
            </a:r>
            <a:r>
              <a:rPr lang="en-US" dirty="0" smtClean="0"/>
              <a:t> Dr. Ping Yang</a:t>
            </a:r>
          </a:p>
          <a:p>
            <a:pPr lvl="1"/>
            <a:r>
              <a:rPr lang="en-US" dirty="0" smtClean="0"/>
              <a:t>They will help us!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PLAC </a:t>
            </a:r>
            <a:r>
              <a:rPr lang="mr-IN" dirty="0" smtClean="0"/>
              <a:t>–</a:t>
            </a:r>
            <a:r>
              <a:rPr lang="en-US" dirty="0" smtClean="0"/>
              <a:t> Pixel Lab At CCNU</a:t>
            </a:r>
          </a:p>
          <a:p>
            <a:pPr lvl="1"/>
            <a:r>
              <a:rPr lang="en-US" dirty="0" smtClean="0"/>
              <a:t>Also interested in mechanical system integration </a:t>
            </a:r>
          </a:p>
          <a:p>
            <a:pPr lvl="1"/>
            <a:r>
              <a:rPr lang="en-US" dirty="0" smtClean="0"/>
              <a:t>Plan to hire a full time engineer to work on </a:t>
            </a:r>
            <a:r>
              <a:rPr lang="en-US" dirty="0" err="1" smtClean="0"/>
              <a:t>sPHENIX</a:t>
            </a:r>
            <a:r>
              <a:rPr lang="en-US" dirty="0" smtClean="0"/>
              <a:t> integration effort 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Visit LANL 6-12 months, work on preliminary conceptual design for the MVTX/INTT/TPC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simulation and analysis</a:t>
            </a:r>
          </a:p>
          <a:p>
            <a:pPr lvl="1"/>
            <a:r>
              <a:rPr lang="en-US" dirty="0" smtClean="0"/>
              <a:t>Many students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4" y="483703"/>
            <a:ext cx="3834213" cy="2525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3" y="3561393"/>
            <a:ext cx="3619371" cy="2788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987" y="598075"/>
            <a:ext cx="56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3859" y="614597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2239" y="3540135"/>
            <a:ext cx="194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PLAC Ass. Director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Dr. </a:t>
            </a:r>
            <a:r>
              <a:rPr lang="en-US" b="1" dirty="0" err="1" smtClean="0">
                <a:solidFill>
                  <a:srgbClr val="FFFF00"/>
                </a:solidFill>
              </a:rPr>
              <a:t>Xiangming</a:t>
            </a:r>
            <a:r>
              <a:rPr lang="en-US" b="1" dirty="0" smtClean="0">
                <a:solidFill>
                  <a:srgbClr val="FFFF00"/>
                </a:solidFill>
              </a:rPr>
              <a:t> Sun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2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25067"/>
          </a:xfrm>
        </p:spPr>
        <p:txBody>
          <a:bodyPr/>
          <a:lstStyle/>
          <a:p>
            <a:r>
              <a:rPr lang="en-US" dirty="0" smtClean="0"/>
              <a:t>MVTX R&amp;D Status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067"/>
            <a:ext cx="8229600" cy="53312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Readout R&amp;D</a:t>
            </a:r>
          </a:p>
          <a:p>
            <a:pPr lvl="1"/>
            <a:r>
              <a:rPr lang="en-US" dirty="0" smtClean="0"/>
              <a:t>5 single-chip MAPS tested at LANL</a:t>
            </a:r>
          </a:p>
          <a:p>
            <a:pPr lvl="1"/>
            <a:r>
              <a:rPr lang="en-US" dirty="0" err="1" smtClean="0"/>
              <a:t>Workfest</a:t>
            </a:r>
            <a:r>
              <a:rPr lang="en-US" dirty="0" smtClean="0"/>
              <a:t> @UT-Austin, 4/19-20</a:t>
            </a:r>
          </a:p>
          <a:p>
            <a:pPr lvl="1"/>
            <a:r>
              <a:rPr lang="en-US" dirty="0" smtClean="0"/>
              <a:t>RUv1 available in July, will be used for LDRD telescope</a:t>
            </a:r>
          </a:p>
          <a:p>
            <a:pPr lvl="1"/>
            <a:r>
              <a:rPr lang="en-US" dirty="0" smtClean="0"/>
              <a:t>BNL/ATLAS FELIX being evaluated as the default backend  </a:t>
            </a:r>
          </a:p>
          <a:p>
            <a:pPr lvl="2"/>
            <a:r>
              <a:rPr lang="en-US" dirty="0" smtClean="0"/>
              <a:t>Computer arrived, fibers/cables ordered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btain one FELIX in a few weeks   </a:t>
            </a:r>
          </a:p>
          <a:p>
            <a:pPr lvl="2"/>
            <a:r>
              <a:rPr lang="en-US" dirty="0"/>
              <a:t>“CRU” being prototyped with Altera evaluation boards, able to communicate with the </a:t>
            </a:r>
            <a:r>
              <a:rPr lang="en-US" dirty="0" smtClean="0"/>
              <a:t>RUv0 board @ UT-Austin;  </a:t>
            </a:r>
          </a:p>
          <a:p>
            <a:pPr lvl="1"/>
            <a:r>
              <a:rPr lang="en-US" b="1" dirty="0"/>
              <a:t>LANL MOSAIC test </a:t>
            </a:r>
            <a:r>
              <a:rPr lang="en-US" b="1" dirty="0" smtClean="0"/>
              <a:t>bench in operation!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Tracker integration task force </a:t>
            </a:r>
          </a:p>
          <a:p>
            <a:pPr lvl="1"/>
            <a:r>
              <a:rPr lang="en-US" dirty="0" smtClean="0"/>
              <a:t>MVTX + INTT + TPC mechanical system integration</a:t>
            </a:r>
          </a:p>
          <a:p>
            <a:pPr lvl="1"/>
            <a:r>
              <a:rPr lang="en-US" dirty="0" smtClean="0"/>
              <a:t>Identified the major tasks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Stave production </a:t>
            </a:r>
            <a:r>
              <a:rPr lang="en-US" dirty="0" smtClean="0">
                <a:solidFill>
                  <a:srgbClr val="FF0000"/>
                </a:solidFill>
              </a:rPr>
              <a:t>@CERN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ALICE Stave Production Readiness Review 4/27, prod. Starts in June/July</a:t>
            </a:r>
          </a:p>
          <a:p>
            <a:pPr lvl="1"/>
            <a:r>
              <a:rPr lang="en-US" dirty="0"/>
              <a:t>LANL people do assembly and </a:t>
            </a:r>
            <a:r>
              <a:rPr lang="en-US" dirty="0" smtClean="0"/>
              <a:t>testing at </a:t>
            </a:r>
            <a:r>
              <a:rPr lang="en-US" dirty="0"/>
              <a:t>CERN, May – Sept. 2017 </a:t>
            </a:r>
            <a:endParaRPr lang="en-US" dirty="0" smtClean="0"/>
          </a:p>
          <a:p>
            <a:pPr lvl="1"/>
            <a:r>
              <a:rPr lang="en-US" dirty="0" smtClean="0"/>
              <a:t>MVTX plan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7217-9595-8943-8403-8658F68531D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53"/>
            <a:ext cx="8229600" cy="1185394"/>
          </a:xfrm>
        </p:spPr>
        <p:txBody>
          <a:bodyPr>
            <a:normAutofit/>
          </a:bodyPr>
          <a:lstStyle/>
          <a:p>
            <a:r>
              <a:rPr lang="en-US" dirty="0" smtClean="0"/>
              <a:t>ALICE/ITS Readout R&amp;D</a:t>
            </a:r>
            <a:br>
              <a:rPr lang="en-US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5 </a:t>
            </a:r>
            <a:r>
              <a:rPr lang="en-US" sz="2700" b="1" dirty="0" smtClean="0">
                <a:solidFill>
                  <a:srgbClr val="FF0000"/>
                </a:solidFill>
              </a:rPr>
              <a:t>RUv1 available for LANL R&amp;D ~July 2017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47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42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8745"/>
            <a:ext cx="50760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R&amp;D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br>
              <a:rPr lang="en-US" dirty="0" smtClean="0"/>
            </a:br>
            <a:r>
              <a:rPr lang="en-US" sz="2200" dirty="0" smtClean="0"/>
              <a:t>FELIX and MVTX Power Distribution Boards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66623"/>
            <a:ext cx="5533266" cy="4327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FELIX: visited BNL Labs and had FELIX system demo</a:t>
            </a:r>
          </a:p>
          <a:p>
            <a:pPr lvl="1"/>
            <a:r>
              <a:rPr lang="en-US" dirty="0" smtClean="0"/>
              <a:t>V1.5 boards, all functionalities available- data, slow control and  Timing/Trigger/Busy, w/ GBT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Multi-channel GBT links and </a:t>
            </a:r>
            <a:r>
              <a:rPr lang="en-US" dirty="0" err="1" smtClean="0"/>
              <a:t>PCIe</a:t>
            </a:r>
            <a:r>
              <a:rPr lang="en-US" dirty="0" smtClean="0"/>
              <a:t> interface code developed, with examples of user modules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V2.0, available ~end of 2017, </a:t>
            </a:r>
            <a:r>
              <a:rPr lang="en-US" dirty="0" err="1" smtClean="0"/>
              <a:t>sPHENIX</a:t>
            </a:r>
            <a:r>
              <a:rPr lang="en-US" dirty="0" smtClean="0"/>
              <a:t> application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1.5v FELIX board produced and tested</a:t>
            </a:r>
            <a:r>
              <a:rPr lang="en-US" dirty="0"/>
              <a:t>, ready for shipment to </a:t>
            </a:r>
            <a:r>
              <a:rPr lang="en-US" dirty="0" smtClean="0"/>
              <a:t>LANL; </a:t>
            </a:r>
            <a:r>
              <a:rPr lang="en-US" dirty="0"/>
              <a:t>O</a:t>
            </a:r>
            <a:r>
              <a:rPr lang="en-US" dirty="0" smtClean="0"/>
              <a:t>ptical cables etc. to be ordered soon for LANL test bench 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Power distribution boards and PS</a:t>
            </a:r>
          </a:p>
          <a:p>
            <a:pPr lvl="1"/>
            <a:r>
              <a:rPr lang="en-US" dirty="0" smtClean="0"/>
              <a:t>LBNL PS distribution board available for R&amp;D from CERN/LBNL ~ August. Order placed, 4wks + testing  </a:t>
            </a:r>
          </a:p>
          <a:p>
            <a:pPr lvl="1"/>
            <a:r>
              <a:rPr lang="en-US" dirty="0" smtClean="0"/>
              <a:t>R&amp;D power supply and control system ordered (CAEN), available ~August   </a:t>
            </a:r>
            <a:endParaRPr lang="en-US" dirty="0"/>
          </a:p>
        </p:txBody>
      </p:sp>
      <p:pic>
        <p:nvPicPr>
          <p:cNvPr id="5" name="Picture 4" descr="IMG_116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685" y="3877665"/>
            <a:ext cx="3455314" cy="2379953"/>
          </a:xfrm>
          <a:prstGeom prst="rect">
            <a:avLst/>
          </a:prstGeom>
        </p:spPr>
      </p:pic>
      <p:pic>
        <p:nvPicPr>
          <p:cNvPr id="6" name="Picture 5" descr="IMG_1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87" y="462228"/>
            <a:ext cx="3278133" cy="327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4264373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FELIX: tested @BNL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To be shipped to LANL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6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823"/>
            <a:ext cx="8229600" cy="8794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1.2 Gb/s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7.47±1.80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FitValues_170522_174510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6539"/>
            <a:ext cx="7048560" cy="4404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441" y="702365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Xuan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1" y="1166728"/>
            <a:ext cx="8511900" cy="9271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600 Mb/s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7.53±1.76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FitValues_170523_152351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87302"/>
            <a:ext cx="6858000" cy="42855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External Trigger and Source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11" y="1301558"/>
            <a:ext cx="4166210" cy="47016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Single chip readout</a:t>
            </a:r>
          </a:p>
          <a:p>
            <a:endParaRPr lang="en-US" sz="2800" dirty="0"/>
          </a:p>
          <a:p>
            <a:r>
              <a:rPr lang="en-US" sz="2800" dirty="0" smtClean="0"/>
              <a:t>Use </a:t>
            </a:r>
            <a:r>
              <a:rPr lang="en-US" sz="2800" dirty="0"/>
              <a:t>a pulse generator as the external trigger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Use the Strontium-90 to produce beta rays. </a:t>
            </a:r>
            <a:endParaRPr lang="en-US" sz="2800" dirty="0"/>
          </a:p>
          <a:p>
            <a:pPr lvl="1"/>
            <a:r>
              <a:rPr lang="en-US" sz="2400" dirty="0" smtClean="0"/>
              <a:t>Vary  the distance between the source and the silicon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Sr90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8" y="1165638"/>
            <a:ext cx="3870043" cy="5160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3906" y="2598491"/>
            <a:ext cx="621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Sr-90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93906" y="2937045"/>
            <a:ext cx="262049" cy="76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13953" y="5269947"/>
            <a:ext cx="12063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1kHZ trigger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266488" y="5108121"/>
            <a:ext cx="1" cy="2205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21054" y="396973"/>
            <a:ext cx="11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Xuan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55" y="155858"/>
            <a:ext cx="7657296" cy="9318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Single-chip MAPS Telescope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632"/>
            <a:ext cx="8087968" cy="33172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Check the readout occupancy and efficiency under different internal trigger clock (10-40MHz), readout speed (400-1200Mb/s) and threshold (set up by the analog signal or the configuration file?).</a:t>
            </a:r>
          </a:p>
          <a:p>
            <a:endParaRPr lang="en-US" dirty="0" smtClean="0"/>
          </a:p>
          <a:p>
            <a:r>
              <a:rPr lang="en-US" dirty="0" smtClean="0"/>
              <a:t>Set </a:t>
            </a:r>
            <a:r>
              <a:rPr lang="en-US" dirty="0"/>
              <a:t>cosmic ray triggers with scintillator bars or pads to read out single MVTX chip with the external coincidence cosmic ray trigger.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Design of single chip based telescope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BD1F-1007-2E4E-BDA1-54FFF8518B66}" type="slidenum">
              <a:rPr lang="en-US" smtClean="0"/>
              <a:t>48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81138" y="4905376"/>
            <a:ext cx="2362200" cy="1816101"/>
            <a:chOff x="419100" y="4905374"/>
            <a:chExt cx="3149600" cy="1816101"/>
          </a:xfrm>
        </p:grpSpPr>
        <p:sp>
          <p:nvSpPr>
            <p:cNvPr id="5" name="Rectangle 4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46150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22031" y="4914902"/>
            <a:ext cx="2362200" cy="1816101"/>
            <a:chOff x="419100" y="4905374"/>
            <a:chExt cx="3149600" cy="1816101"/>
          </a:xfrm>
        </p:grpSpPr>
        <p:sp>
          <p:nvSpPr>
            <p:cNvPr id="20" name="Rectangle 19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93775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260181" y="6061078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864894" y="6124575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60181" y="5695954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864894" y="5759451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16718" y="4841875"/>
            <a:ext cx="16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 tester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96934" y="4847708"/>
            <a:ext cx="15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tracker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112038" y="5800089"/>
            <a:ext cx="519494" cy="319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3729"/>
            <a:ext cx="848224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Science - Big Questions in QGP physics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729"/>
            <a:ext cx="8229600" cy="8452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</a:t>
            </a:r>
            <a:r>
              <a:rPr lang="en-US" dirty="0" smtClean="0"/>
              <a:t>se open heavy quarks to study QGP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pgrade </a:t>
            </a:r>
            <a:r>
              <a:rPr lang="en-US" dirty="0" err="1" smtClean="0"/>
              <a:t>sPHENIX</a:t>
            </a:r>
            <a:r>
              <a:rPr lang="en-US" dirty="0" smtClean="0"/>
              <a:t> baseline detectors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45" b="33982"/>
          <a:stretch/>
        </p:blipFill>
        <p:spPr>
          <a:xfrm>
            <a:off x="457200" y="3267290"/>
            <a:ext cx="3519203" cy="3313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636" y="2413123"/>
            <a:ext cx="354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Detailed study of quark energy loss mechanisms in QGP </a:t>
            </a:r>
            <a:endParaRPr lang="en-US" dirty="0"/>
          </a:p>
        </p:txBody>
      </p:sp>
      <p:pic>
        <p:nvPicPr>
          <p:cNvPr id="10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37180"/>
            <a:ext cx="1375907" cy="97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27412" y="827243"/>
            <a:ext cx="149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LHC-RHIC plot</a:t>
            </a:r>
            <a:endParaRPr lang="en-US" dirty="0"/>
          </a:p>
        </p:txBody>
      </p:sp>
      <p:pic>
        <p:nvPicPr>
          <p:cNvPr id="16" name="5D50DB07-ED7B-4FA3-9378-FFF324CD4DEF" descr="FAC88D8D-5A8A-4F75-B177-B8BCA113C2F9@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37" y="3450255"/>
            <a:ext cx="4204563" cy="290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11"/>
            <a:ext cx="8229600" cy="1143000"/>
          </a:xfrm>
        </p:spPr>
        <p:txBody>
          <a:bodyPr/>
          <a:lstStyle/>
          <a:p>
            <a:r>
              <a:rPr lang="en-US" dirty="0" smtClean="0"/>
              <a:t>Key Observables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179" y="1066016"/>
            <a:ext cx="3883891" cy="11975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</a:t>
            </a:r>
            <a:r>
              <a:rPr lang="en-US" dirty="0" smtClean="0"/>
              <a:t>-jet quenching &amp; correlations </a:t>
            </a:r>
          </a:p>
          <a:p>
            <a:pPr lvl="1"/>
            <a:r>
              <a:rPr lang="en-US" dirty="0" smtClean="0"/>
              <a:t>Energy loss mechanisms</a:t>
            </a:r>
          </a:p>
          <a:p>
            <a:pPr lvl="1"/>
            <a:r>
              <a:rPr lang="en-US" dirty="0" smtClean="0"/>
              <a:t>QGP density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66117" y="1909235"/>
            <a:ext cx="2720683" cy="130147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B-hadron “flow”</a:t>
            </a:r>
          </a:p>
          <a:p>
            <a:pPr lvl="1"/>
            <a:r>
              <a:rPr lang="en-US" dirty="0" smtClean="0"/>
              <a:t>Bulk viscosity</a:t>
            </a:r>
          </a:p>
          <a:p>
            <a:pPr lvl="1"/>
            <a:r>
              <a:rPr lang="en-US" dirty="0" smtClean="0"/>
              <a:t>Coupling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4104" y="3620106"/>
            <a:ext cx="3962578" cy="285305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46773" y="3139183"/>
            <a:ext cx="3586297" cy="3614908"/>
            <a:chOff x="4925012" y="3139183"/>
            <a:chExt cx="3586297" cy="3614908"/>
          </a:xfrm>
        </p:grpSpPr>
        <p:pic>
          <p:nvPicPr>
            <p:cNvPr id="12" name="Picture 50" descr="Screen Shot 2017-01-31 at 5.18.0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012" y="3423960"/>
              <a:ext cx="3586297" cy="333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887218" y="3139183"/>
              <a:ext cx="15055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>
                      <a:lumMod val="50000"/>
                    </a:schemeClr>
                  </a:solidFill>
                </a:rPr>
                <a:t>arXiv: 1502.02730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9179" y="2263579"/>
            <a:ext cx="354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Detailed study of QGP properties: T, density, viscosity, couplings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3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Experimental Capability </a:t>
            </a:r>
            <a:r>
              <a:rPr lang="mr-IN" dirty="0" smtClean="0"/>
              <a:t>–</a:t>
            </a:r>
            <a:r>
              <a:rPr lang="en-US" dirty="0" smtClean="0"/>
              <a:t> Heavy Flavor Tagging 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high </a:t>
            </a:r>
            <a:r>
              <a:rPr lang="en-US" dirty="0" err="1" smtClean="0"/>
              <a:t>muliplicity</a:t>
            </a:r>
            <a:r>
              <a:rPr lang="en-US" dirty="0" smtClean="0"/>
              <a:t> HI collisions</a:t>
            </a:r>
          </a:p>
          <a:p>
            <a:r>
              <a:rPr lang="en-US" dirty="0" smtClean="0"/>
              <a:t>Also in low multiplicity but high rate </a:t>
            </a:r>
            <a:r>
              <a:rPr lang="en-US" dirty="0" err="1" smtClean="0"/>
              <a:t>p+p</a:t>
            </a:r>
            <a:r>
              <a:rPr lang="en-US" dirty="0" smtClean="0"/>
              <a:t> </a:t>
            </a:r>
            <a:r>
              <a:rPr lang="en-US" dirty="0" err="1" smtClean="0"/>
              <a:t>collisios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7</a:t>
            </a:fld>
            <a:endParaRPr lang="en-US"/>
          </a:p>
        </p:txBody>
      </p:sp>
      <p:pic>
        <p:nvPicPr>
          <p:cNvPr id="10" name="Screen Shot 2016-01-25 at 9.19.11 AM.png"/>
          <p:cNvPicPr>
            <a:picLocks noChangeAspect="1"/>
          </p:cNvPicPr>
          <p:nvPr/>
        </p:nvPicPr>
        <p:blipFill>
          <a:blip r:embed="rId2">
            <a:extLst/>
          </a:blip>
          <a:srcRect l="7559" t="3697" r="5172" b="2926"/>
          <a:stretch>
            <a:fillRect/>
          </a:stretch>
        </p:blipFill>
        <p:spPr>
          <a:xfrm>
            <a:off x="2370021" y="2366177"/>
            <a:ext cx="3649779" cy="3990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</p:spTree>
    <p:extLst>
      <p:ext uri="{BB962C8B-B14F-4D97-AF65-F5344CB8AC3E}">
        <p14:creationId xmlns:p14="http://schemas.microsoft.com/office/powerpoint/2010/main" val="418731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571" y="0"/>
            <a:ext cx="7368968" cy="891402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12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4001973"/>
            <a:ext cx="2851151" cy="2236792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/>
                <a:t>sPHENIX</a:t>
              </a:r>
              <a:r>
                <a:rPr lang="en-US" dirty="0" smtClean="0"/>
                <a:t>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709315" y="5182356"/>
            <a:ext cx="1865007" cy="1070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“Adopt” </a:t>
            </a:r>
            <a:r>
              <a:rPr lang="en-US" dirty="0" smtClean="0">
                <a:solidFill>
                  <a:srgbClr val="000000"/>
                </a:solidFill>
              </a:rPr>
              <a:t>ITS Inner Tracker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" y="1016909"/>
            <a:ext cx="3391877" cy="265925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204224" y="1384637"/>
            <a:ext cx="194950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Key </a:t>
            </a:r>
            <a:r>
              <a:rPr lang="en-US" sz="2000" i="1" dirty="0" smtClean="0"/>
              <a:t>challenges</a:t>
            </a:r>
            <a:r>
              <a:rPr lang="en-US" sz="2000" i="1" dirty="0" smtClean="0"/>
              <a:t>:</a:t>
            </a:r>
            <a:endParaRPr lang="en-US" sz="2000" i="1" dirty="0" smtClean="0"/>
          </a:p>
          <a:p>
            <a:r>
              <a:rPr lang="en-US" sz="2000" dirty="0" smtClean="0"/>
              <a:t>- Readout</a:t>
            </a:r>
          </a:p>
          <a:p>
            <a:r>
              <a:rPr lang="en-US" sz="2000" dirty="0" smtClean="0"/>
              <a:t>- Mechanics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92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Monolithic-Active-Pixel-Sensors (MAPS)</a:t>
            </a:r>
            <a:br>
              <a:rPr lang="en-US" sz="3600" dirty="0" smtClean="0"/>
            </a:b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State of the Art Tracker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6/19/17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@MVTX Review Dry Run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9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" y="3657600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flipH="1">
            <a:off x="633128" y="4147975"/>
            <a:ext cx="13230" cy="2229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24923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3920" y="6377197"/>
            <a:ext cx="4650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812" y="1029597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9-chip MAPS stave, ITS/IB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77220" y="1521282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9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3711</Words>
  <Application>Microsoft Macintosh PowerPoint</Application>
  <PresentationFormat>On-screen Show (4:3)</PresentationFormat>
  <Paragraphs>775</Paragraphs>
  <Slides>48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Topics for Today</vt:lpstr>
      <vt:lpstr>MVTX Overview</vt:lpstr>
      <vt:lpstr>MVTX: MAPS-based Vertex Detector for sPHENIX</vt:lpstr>
      <vt:lpstr>Outline</vt:lpstr>
      <vt:lpstr>MVTX Science - Big Questions in QGP physics </vt:lpstr>
      <vt:lpstr>Key Observables </vt:lpstr>
      <vt:lpstr>Key Experimental Capability – Heavy Flavor Tagging  </vt:lpstr>
      <vt:lpstr>sPHENIX Approach</vt:lpstr>
      <vt:lpstr>Monolithic-Active-Pixel-Sensors (MAPS) A State of the Art Tracker</vt:lpstr>
      <vt:lpstr>MVTX Pre-proposal Submitted!</vt:lpstr>
      <vt:lpstr>Scope of the MVTX Project</vt:lpstr>
      <vt:lpstr>Project Tasks and Timeline</vt:lpstr>
      <vt:lpstr>Stave Production &amp; Test @ CERN</vt:lpstr>
      <vt:lpstr>R&amp;D @LANL on MAPS Single Chip Readout </vt:lpstr>
      <vt:lpstr>MVTX Readout and Control System: Status</vt:lpstr>
      <vt:lpstr>Detector Assembly</vt:lpstr>
      <vt:lpstr>System Integration</vt:lpstr>
      <vt:lpstr>INTT-MVTX Conflict</vt:lpstr>
      <vt:lpstr>Alice ITS Cabling &amp; Support similar for sPHENIX</vt:lpstr>
      <vt:lpstr>Cost Basis – Major Items</vt:lpstr>
      <vt:lpstr>Updated Cost and Schedule WBS: 6/5/2017</vt:lpstr>
      <vt:lpstr>PowerPoint Presentation</vt:lpstr>
      <vt:lpstr>PowerPoint Presentation</vt:lpstr>
      <vt:lpstr>Status, Plans and Issues</vt:lpstr>
      <vt:lpstr>Summary </vt:lpstr>
      <vt:lpstr>Backup </vt:lpstr>
      <vt:lpstr>Exciting Science: Physics of the 3rd Pillar</vt:lpstr>
      <vt:lpstr>MAPS-based Vertex Detector (MVTX) for sPHENIX</vt:lpstr>
      <vt:lpstr>PowerPoint Presentation</vt:lpstr>
      <vt:lpstr>PowerPoint Presentation</vt:lpstr>
      <vt:lpstr>Detector Assembly</vt:lpstr>
      <vt:lpstr>INTT-MVTX Conflict</vt:lpstr>
      <vt:lpstr>MVTX/INTT Integration Extend MVTX Service Cables? </vt:lpstr>
      <vt:lpstr>FPC Extension for Connection to Electrical Services</vt:lpstr>
      <vt:lpstr>PowerPoint Presentation</vt:lpstr>
      <vt:lpstr>PowerPoint Presentation</vt:lpstr>
      <vt:lpstr>Cost Basis For Electronics</vt:lpstr>
      <vt:lpstr>PowerPoint Presentation</vt:lpstr>
      <vt:lpstr>ALICE Stave and Global Support Structure Cost and Schedule Basis</vt:lpstr>
      <vt:lpstr>HICs Assembly Lab @CCNU     space ~ 70m2 (1K clean room); 20m2 (10K clean room, 2.9m head room)</vt:lpstr>
      <vt:lpstr>CCNU Plan – Cont.</vt:lpstr>
      <vt:lpstr>MVTX R&amp;D Status and Plan</vt:lpstr>
      <vt:lpstr>ALICE/ITS Readout R&amp;D 5 RUv1 available for LANL R&amp;D ~July 2017 </vt:lpstr>
      <vt:lpstr>Electronics R&amp;D – Cont. FELIX and MVTX Power Distribution Boards</vt:lpstr>
      <vt:lpstr>Test under internal trigger (40MHz)</vt:lpstr>
      <vt:lpstr>Test under internal trigger (40MHz)</vt:lpstr>
      <vt:lpstr>External Trigger and Source</vt:lpstr>
      <vt:lpstr>A Single-chip MAPS Telescope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150</cp:revision>
  <dcterms:created xsi:type="dcterms:W3CDTF">2017-06-17T18:59:22Z</dcterms:created>
  <dcterms:modified xsi:type="dcterms:W3CDTF">2017-06-19T14:50:26Z</dcterms:modified>
</cp:coreProperties>
</file>