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8" r:id="rId2"/>
    <p:sldId id="258" r:id="rId3"/>
    <p:sldId id="269" r:id="rId4"/>
    <p:sldId id="270" r:id="rId5"/>
    <p:sldId id="282" r:id="rId6"/>
    <p:sldId id="280" r:id="rId7"/>
    <p:sldId id="259" r:id="rId8"/>
    <p:sldId id="260" r:id="rId9"/>
    <p:sldId id="256" r:id="rId10"/>
    <p:sldId id="262" r:id="rId11"/>
    <p:sldId id="261" r:id="rId12"/>
    <p:sldId id="276" r:id="rId13"/>
    <p:sldId id="265" r:id="rId14"/>
    <p:sldId id="267" r:id="rId15"/>
    <p:sldId id="266" r:id="rId16"/>
    <p:sldId id="284" r:id="rId17"/>
    <p:sldId id="257" r:id="rId18"/>
    <p:sldId id="277" r:id="rId19"/>
    <p:sldId id="263" r:id="rId20"/>
    <p:sldId id="274" r:id="rId21"/>
    <p:sldId id="275" r:id="rId22"/>
    <p:sldId id="273" r:id="rId23"/>
    <p:sldId id="281" r:id="rId24"/>
    <p:sldId id="272" r:id="rId25"/>
    <p:sldId id="278" r:id="rId26"/>
    <p:sldId id="279" r:id="rId27"/>
    <p:sldId id="283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E66FC-8CA4-2142-ABB1-AA9154540D81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9F4E1-93F1-514B-8F89-DE681C9A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81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5DD91-983D-CF48-8112-BA717C908709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997D-0801-0240-8457-51AD2365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9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FB4B-D27C-C041-8C0D-AC6AF4C5D014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2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A22-FA50-3940-BB4F-D17C98241DD5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4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38EA-7EC3-9F47-8FA7-05DB0E29014F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7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title style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Fifth level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18072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8A8-BAFC-6C41-8368-456A146340E4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E47D-07A6-EE41-9D4E-B0BBB8B2AEE7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86C6-F155-C042-BDC9-47E71F9ECDDE}" type="datetime1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D015-DF68-7B4C-8B41-6EF6CA38DCBF}" type="datetime1">
              <a:rPr lang="en-US" smtClean="0"/>
              <a:t>4/25/17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5EA7-81F1-3846-96F4-FFD67B936207}" type="datetime1">
              <a:rPr lang="en-US" smtClean="0"/>
              <a:t>4/25/17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3564-1C07-414E-B20F-FE685344428D}" type="datetime1">
              <a:rPr lang="en-US" smtClean="0"/>
              <a:t>4/25/17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0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4259-A1ED-714F-8D66-BF9736F2E4F1}" type="datetime1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7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E66A-02E8-3C4E-BD9F-B25348B458C1}" type="datetime1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86A87-D1F1-014B-8DA6-024453EFE375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91726-F143-3942-A44A-3703A59C67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9899"/>
            <a:ext cx="1194986" cy="63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25ext.lanl.gov/maps/mvtx/Projectfiles/index.html" TargetMode="External"/><Relationship Id="rId3" Type="http://schemas.openxmlformats.org/officeDocument/2006/relationships/hyperlink" Target="https://p25ext.lanl.gov/maps/mvtx/mvt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6614" y="33338"/>
            <a:ext cx="8176085" cy="7611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MAPS</a:t>
            </a:r>
            <a:r>
              <a:rPr lang="en-US" sz="3600" dirty="0" smtClean="0"/>
              <a:t>-based Vertex Detector (MVTX)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E07F-0ECC-FD49-A099-A3D16F4C61CA}" type="datetime1">
              <a:rPr lang="en-US" smtClean="0"/>
              <a:t>4/25/17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914400"/>
            <a:ext cx="3152755" cy="3227852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1752600" y="1676400"/>
            <a:ext cx="2438400" cy="7620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2601" y="2514600"/>
            <a:ext cx="2590799" cy="6858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" y="4267200"/>
            <a:ext cx="85344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“Adopt” </a:t>
            </a:r>
            <a:r>
              <a:rPr lang="en-US" sz="1600" dirty="0" smtClean="0"/>
              <a:t>ALICE ITS Upgrade Inner Barrel </a:t>
            </a:r>
            <a:r>
              <a:rPr lang="en-US" sz="1600" dirty="0"/>
              <a:t>3-layer </a:t>
            </a:r>
            <a:r>
              <a:rPr lang="en-US" sz="1600" dirty="0" smtClean="0"/>
              <a:t>MAPS detector</a:t>
            </a:r>
            <a:endParaRPr lang="en-US" sz="1600" dirty="0"/>
          </a:p>
          <a:p>
            <a:pPr marL="742950" lvl="1" indent="-28575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Mini. risk, </a:t>
            </a:r>
            <a:r>
              <a:rPr lang="en-US" sz="1600" dirty="0" smtClean="0">
                <a:solidFill>
                  <a:srgbClr val="FF0000"/>
                </a:solidFill>
              </a:rPr>
              <a:t>Max</a:t>
            </a:r>
            <a:r>
              <a:rPr lang="en-US" sz="1600" dirty="0">
                <a:solidFill>
                  <a:srgbClr val="FF0000"/>
                </a:solidFill>
              </a:rPr>
              <a:t>. Physics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Precision </a:t>
            </a:r>
            <a:r>
              <a:rPr lang="en-US" sz="1600" dirty="0" err="1" smtClean="0"/>
              <a:t>vertexing</a:t>
            </a:r>
            <a:r>
              <a:rPr lang="en-US" sz="1600" dirty="0" smtClean="0"/>
              <a:t> for b-jet/B-hadron tagging with high efficiency and high purity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B</a:t>
            </a:r>
            <a:r>
              <a:rPr lang="en-US" sz="1600" dirty="0" smtClean="0"/>
              <a:t>-jet modification in QGP at low-medium </a:t>
            </a:r>
            <a:r>
              <a:rPr lang="en-US" sz="1600" dirty="0" err="1" smtClean="0"/>
              <a:t>pT</a:t>
            </a:r>
            <a:r>
              <a:rPr lang="en-US" sz="1600" dirty="0" smtClean="0"/>
              <a:t> to determine QGP properties, study mass-dependence on collisional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radiative</a:t>
            </a:r>
            <a:r>
              <a:rPr lang="en-US" sz="1600" dirty="0" smtClean="0"/>
              <a:t> energy loss, flow etc.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 separate DOE MIE to build the full detector, WBS </a:t>
            </a:r>
            <a:r>
              <a:rPr lang="en-US" sz="1600" dirty="0" smtClean="0"/>
              <a:t>1.12, </a:t>
            </a:r>
            <a:r>
              <a:rPr lang="en-US" sz="1600" dirty="0" smtClean="0"/>
              <a:t>~$5M for </a:t>
            </a:r>
            <a:r>
              <a:rPr lang="en-US" sz="1600" dirty="0" smtClean="0"/>
              <a:t>construction</a:t>
            </a:r>
            <a:r>
              <a:rPr lang="en-US" sz="1600" dirty="0" smtClean="0"/>
              <a:t>;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Early R&amp;D by LANL/LDRD, $5M, FY17-19, readout and mechanical integration; </a:t>
            </a:r>
            <a:endParaRPr lang="en-US" sz="1600" dirty="0"/>
          </a:p>
        </p:txBody>
      </p:sp>
      <p:pic>
        <p:nvPicPr>
          <p:cNvPr id="22" name="Picture 21" descr="IB- staves + end wheels + panels + Be-beampipe + ITNN + TPC ver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16" t="1" r="5507" b="44248"/>
          <a:stretch/>
        </p:blipFill>
        <p:spPr>
          <a:xfrm>
            <a:off x="3584902" y="838200"/>
            <a:ext cx="5595124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3581400"/>
            <a:ext cx="2292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 = 2.4;  3.2;  3.9cm;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L = 27.1cm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248400" y="1981200"/>
            <a:ext cx="12192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62600" y="1219200"/>
            <a:ext cx="1325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|eta| &lt; </a:t>
            </a:r>
            <a:r>
              <a:rPr lang="en-US" sz="2000" dirty="0" smtClean="0">
                <a:solidFill>
                  <a:srgbClr val="0000FF"/>
                </a:solidFill>
              </a:rPr>
              <a:t>2.0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029200" y="1981200"/>
            <a:ext cx="11430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4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44"/>
            <a:ext cx="9144000" cy="824456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CD-1 Preparation and Review Schedule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80FF"/>
                </a:solidFill>
              </a:rPr>
              <a:t>ALL DATES TENTATIVE</a:t>
            </a:r>
          </a:p>
          <a:p>
            <a:r>
              <a:rPr lang="en-US" sz="2000" b="1" dirty="0" smtClean="0"/>
              <a:t>sPHENIX CD-1 “Dry Run” with BNL internal Review committee (Jun 12-13)</a:t>
            </a:r>
          </a:p>
          <a:p>
            <a:pPr lvl="1"/>
            <a:r>
              <a:rPr lang="en-US" sz="1800" b="1" dirty="0" smtClean="0"/>
              <a:t>Review state of the documentation, Project files with drill down, project controls</a:t>
            </a:r>
          </a:p>
          <a:p>
            <a:pPr lvl="1"/>
            <a:r>
              <a:rPr lang="en-US" sz="1800" b="1" dirty="0" smtClean="0"/>
              <a:t>Tentatively scheduled for 1.5 days. Presentations June 12 , homework and close-out June 13. </a:t>
            </a:r>
          </a:p>
          <a:p>
            <a:pPr lvl="1"/>
            <a:r>
              <a:rPr lang="en-US" sz="1800" b="1" dirty="0" smtClean="0"/>
              <a:t>We will need some kind of practice the first week of June. Will wait until we see the charge before setting the agenda</a:t>
            </a:r>
          </a:p>
          <a:p>
            <a:r>
              <a:rPr lang="en-US" sz="2000" b="1" dirty="0" smtClean="0"/>
              <a:t>sPHENIX Director’s Review. (Week of Aug 7</a:t>
            </a:r>
            <a:r>
              <a:rPr lang="en-US" sz="2000" b="1" dirty="0" smtClean="0"/>
              <a:t>) </a:t>
            </a:r>
          </a:p>
          <a:p>
            <a:pPr lvl="1"/>
            <a:r>
              <a:rPr lang="en-US" sz="1400" b="1" dirty="0" smtClean="0"/>
              <a:t>Jay </a:t>
            </a:r>
            <a:r>
              <a:rPr lang="en-US" sz="1400" b="1" dirty="0" smtClean="0"/>
              <a:t>Marx will chair. Likely DOE will observe either Jim </a:t>
            </a:r>
            <a:r>
              <a:rPr lang="en-US" sz="1400" b="1" dirty="0" err="1" smtClean="0"/>
              <a:t>Sowinski</a:t>
            </a:r>
            <a:r>
              <a:rPr lang="en-US" sz="1400" b="1" dirty="0" smtClean="0"/>
              <a:t> or Elizabeth </a:t>
            </a:r>
            <a:r>
              <a:rPr lang="en-US" sz="1400" b="1" dirty="0" err="1" smtClean="0"/>
              <a:t>Bartosz</a:t>
            </a:r>
            <a:r>
              <a:rPr lang="en-US" sz="1400" b="1" dirty="0" smtClean="0"/>
              <a:t>.</a:t>
            </a:r>
          </a:p>
          <a:p>
            <a:pPr lvl="1"/>
            <a:r>
              <a:rPr lang="en-US" sz="1800" b="1" dirty="0" smtClean="0"/>
              <a:t>2.5 days. 1 day of plenary. 1 day of breakout. ½ day of report writing and close out</a:t>
            </a:r>
          </a:p>
          <a:p>
            <a:r>
              <a:rPr lang="en-US" sz="2000" b="1" dirty="0" smtClean="0"/>
              <a:t>DOE-OPA CD-1 Review (Week of Nov 6)</a:t>
            </a:r>
          </a:p>
          <a:p>
            <a:pPr lvl="1"/>
            <a:r>
              <a:rPr lang="en-US" sz="1800" b="1" dirty="0" smtClean="0"/>
              <a:t>Likely Ethan </a:t>
            </a:r>
            <a:r>
              <a:rPr lang="en-US" sz="1800" b="1" dirty="0" err="1" smtClean="0"/>
              <a:t>Merril</a:t>
            </a:r>
            <a:r>
              <a:rPr lang="en-US" sz="1800" b="1" dirty="0" smtClean="0"/>
              <a:t> from OPA will chair</a:t>
            </a:r>
          </a:p>
          <a:p>
            <a:pPr lvl="1"/>
            <a:r>
              <a:rPr lang="en-US" sz="1800" b="1" dirty="0"/>
              <a:t>2.5 days. 1 day of plenary. 1 day of breakout. ½ day of report writing and close out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endParaRPr lang="en-US" sz="1800" b="1" dirty="0" smtClean="0"/>
          </a:p>
          <a:p>
            <a:pPr lvl="1"/>
            <a:endParaRPr lang="en-US" sz="1800" b="1" dirty="0" smtClean="0"/>
          </a:p>
          <a:p>
            <a:pPr lvl="1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67F8-C070-F449-9E46-8EF68D22D740}" type="datetime1">
              <a:rPr lang="en-US" smtClean="0"/>
              <a:t>4/25/17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4BD0-57A0-4D93-867A-C9620BA3AE97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2407" y="1034534"/>
            <a:ext cx="316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Ed, L2 meeting 4/13/2017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1130127">
            <a:off x="5978018" y="3425895"/>
            <a:ext cx="289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(MVTX “CD0”+”CD1”: ~July )</a:t>
            </a:r>
          </a:p>
        </p:txBody>
      </p:sp>
    </p:spTree>
    <p:extLst>
      <p:ext uri="{BB962C8B-B14F-4D97-AF65-F5344CB8AC3E}">
        <p14:creationId xmlns:p14="http://schemas.microsoft.com/office/powerpoint/2010/main" val="425927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36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Prepare for the BNL Director’s Review Physics/Detector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149"/>
            <a:ext cx="8229600" cy="41961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Produce preliminary by early June, prepare for a dry run in mid/late June </a:t>
            </a:r>
          </a:p>
          <a:p>
            <a:pPr lvl="1"/>
            <a:r>
              <a:rPr lang="en-US" dirty="0" smtClean="0"/>
              <a:t>B hadron physics </a:t>
            </a:r>
          </a:p>
          <a:p>
            <a:pPr lvl="1"/>
            <a:r>
              <a:rPr lang="en-US" dirty="0" smtClean="0"/>
              <a:t>B-jet physics </a:t>
            </a:r>
          </a:p>
          <a:p>
            <a:pPr lvl="1"/>
            <a:r>
              <a:rPr lang="en-US" dirty="0" smtClean="0"/>
              <a:t>Detector performance plots</a:t>
            </a:r>
          </a:p>
          <a:p>
            <a:endParaRPr lang="en-US" dirty="0"/>
          </a:p>
          <a:p>
            <a:r>
              <a:rPr lang="en-US" dirty="0" smtClean="0"/>
              <a:t>To be ready for BNL Directors Review in July</a:t>
            </a:r>
          </a:p>
          <a:p>
            <a:pPr lvl="1"/>
            <a:r>
              <a:rPr lang="en-US" dirty="0" smtClean="0"/>
              <a:t>Money plots for the proposal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7B2B-B7E3-374A-8222-F45756E3590D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156899">
            <a:off x="6246636" y="3409692"/>
            <a:ext cx="213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HF-Jet Topical Group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7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63" y="20638"/>
            <a:ext cx="8739909" cy="8962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Exciting Science: Physics of the 3</a:t>
            </a:r>
            <a:r>
              <a:rPr lang="en-US" baseline="30000" dirty="0" smtClean="0"/>
              <a:t>rd</a:t>
            </a:r>
            <a:r>
              <a:rPr lang="en-US" dirty="0" smtClean="0"/>
              <a:t> Pillar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1" y="1203064"/>
            <a:ext cx="4643407" cy="225811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is the next flagship heavy ion physics experiment in US</a:t>
            </a:r>
          </a:p>
          <a:p>
            <a:pPr lvl="1"/>
            <a:r>
              <a:rPr lang="en-US" dirty="0" smtClean="0"/>
              <a:t>Jets</a:t>
            </a:r>
          </a:p>
          <a:p>
            <a:pPr lvl="1"/>
            <a:r>
              <a:rPr lang="en-US" dirty="0" smtClean="0"/>
              <a:t>Upsilons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B-</a:t>
            </a:r>
            <a:r>
              <a:rPr lang="en-US" dirty="0" smtClean="0">
                <a:solidFill>
                  <a:srgbClr val="FF0000"/>
                </a:solidFill>
              </a:rPr>
              <a:t>jets &amp; B-hadrons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MVTX will complete b-jet physics  </a:t>
            </a:r>
          </a:p>
        </p:txBody>
      </p:sp>
      <p:grpSp>
        <p:nvGrpSpPr>
          <p:cNvPr id="5" name="Group 76"/>
          <p:cNvGrpSpPr/>
          <p:nvPr/>
        </p:nvGrpSpPr>
        <p:grpSpPr>
          <a:xfrm>
            <a:off x="5114636" y="1881909"/>
            <a:ext cx="3988583" cy="2098509"/>
            <a:chOff x="0" y="0"/>
            <a:chExt cx="6206385" cy="2699311"/>
          </a:xfrm>
        </p:grpSpPr>
        <p:pic>
          <p:nvPicPr>
            <p:cNvPr id="6" name="Screen Shot 2015-07-02 at 10.56.48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206386" cy="2053045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pic>
          <p:nvPicPr>
            <p:cNvPr id="7" name="Screen Shot 2015-07-02 at 10.56.48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031408"/>
              <a:ext cx="6206386" cy="667904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5345167" y="936371"/>
            <a:ext cx="3798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solidFill>
                  <a:srgbClr val="FF0000"/>
                </a:solidFill>
              </a:rPr>
              <a:t>Cannot be done at the LHC</a:t>
            </a:r>
            <a:r>
              <a:rPr lang="en-US" sz="2000" b="1" dirty="0" smtClean="0">
                <a:solidFill>
                  <a:srgbClr val="FF0000"/>
                </a:solidFill>
              </a:rPr>
              <a:t> for lack of low </a:t>
            </a:r>
            <a:r>
              <a:rPr lang="en-US" sz="2000" b="1" dirty="0" err="1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>
                <a:solidFill>
                  <a:srgbClr val="FF0000"/>
                </a:solidFill>
              </a:rPr>
              <a:t> reach and huge backgrounds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C4B0-6211-524D-B415-CC3CB2BE63FD}" type="datetime1">
              <a:rPr lang="en-US" smtClean="0"/>
              <a:t>4/25/17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12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8949" y="6157741"/>
            <a:ext cx="7427463" cy="34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8949" y="4133599"/>
            <a:ext cx="1563168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126523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2117" y="3716314"/>
            <a:ext cx="2982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sPHENIX</a:t>
            </a:r>
            <a:r>
              <a:rPr lang="en-US" b="1" dirty="0" smtClean="0">
                <a:solidFill>
                  <a:srgbClr val="0000FF"/>
                </a:solidFill>
              </a:rPr>
              <a:t> Three Physics </a:t>
            </a:r>
            <a:r>
              <a:rPr lang="en-US" b="1" dirty="0">
                <a:solidFill>
                  <a:srgbClr val="0000FF"/>
                </a:solidFill>
              </a:rPr>
              <a:t>Pillars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88859" y="4133599"/>
            <a:ext cx="2397552" cy="2015162"/>
            <a:chOff x="5460593" y="3827413"/>
            <a:chExt cx="2407058" cy="2024142"/>
          </a:xfrm>
          <a:noFill/>
        </p:grpSpPr>
        <p:grpSp>
          <p:nvGrpSpPr>
            <p:cNvPr id="22" name="Group 21"/>
            <p:cNvGrpSpPr/>
            <p:nvPr/>
          </p:nvGrpSpPr>
          <p:grpSpPr>
            <a:xfrm>
              <a:off x="5460593" y="3827413"/>
              <a:ext cx="2407058" cy="2024142"/>
              <a:chOff x="5349670" y="3827413"/>
              <a:chExt cx="2407058" cy="2024142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639549" y="4241243"/>
                <a:ext cx="1827299" cy="1370997"/>
              </a:xfrm>
              <a:prstGeom prst="rect">
                <a:avLst/>
              </a:prstGeom>
              <a:grp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349670" y="3827413"/>
                <a:ext cx="2407058" cy="2024142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66773" y="3871911"/>
              <a:ext cx="1501086" cy="37097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B-Jets Physics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8949" y="41779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49788" y="417790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Upsilons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9" y="4547232"/>
            <a:ext cx="1536068" cy="1465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788" y="4626142"/>
            <a:ext cx="1527942" cy="141578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49788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6049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9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851"/>
            <a:ext cx="8229600" cy="1143000"/>
          </a:xfrm>
        </p:spPr>
        <p:txBody>
          <a:bodyPr/>
          <a:lstStyle/>
          <a:p>
            <a:r>
              <a:rPr lang="en-US" dirty="0" smtClean="0"/>
              <a:t>HF-Jet TG 4/12/2017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75" y="1250898"/>
            <a:ext cx="7184858" cy="560710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4120-8EDC-FC48-930F-742C8B00E411}" type="datetime1">
              <a:rPr lang="en-US" smtClean="0"/>
              <a:t>4/25/17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7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8814" cy="67527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5F49-7A10-E94F-B50D-B215368BA615}" type="datetime1">
              <a:rPr lang="en-US" smtClean="0"/>
              <a:t>4/25/17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4" y="0"/>
            <a:ext cx="8845550" cy="68683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9450-DFE8-314E-83BD-19F619D84B19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6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16</a:t>
            </a:fld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775" y="-1"/>
            <a:ext cx="6398226" cy="6872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748" y="4199185"/>
            <a:ext cx="224220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new groups: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Czech groups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Peking Univ.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CCNU </a:t>
            </a:r>
            <a:r>
              <a:rPr lang="mr-IN" dirty="0" smtClean="0"/>
              <a:t>–</a:t>
            </a:r>
            <a:r>
              <a:rPr lang="en-US" dirty="0" smtClean="0"/>
              <a:t> lab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USTC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0C98-FCA4-F04D-BDDD-5145242B398E}" type="datetime1">
              <a:rPr lang="en-US" smtClean="0"/>
              <a:t>4/25/17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AutoShape 3"/>
          <p:cNvSpPr>
            <a:spLocks noChangeArrowheads="1"/>
          </p:cNvSpPr>
          <p:nvPr/>
        </p:nvSpPr>
        <p:spPr bwMode="auto">
          <a:xfrm>
            <a:off x="2816156" y="937948"/>
            <a:ext cx="1675128" cy="530445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sPHENIX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 Project Office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Manager: Ed O’Brien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44" name="AutoShape 4"/>
          <p:cNvSpPr>
            <a:spLocks noChangeArrowheads="1"/>
          </p:cNvSpPr>
          <p:nvPr/>
        </p:nvSpPr>
        <p:spPr bwMode="auto">
          <a:xfrm>
            <a:off x="1970121" y="1556801"/>
            <a:ext cx="3317146" cy="795668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kern="0" dirty="0" err="1">
                <a:solidFill>
                  <a:sysClr val="windowText" lastClr="000000"/>
                </a:solidFill>
                <a:latin typeface="Times"/>
                <a:cs typeface="Times"/>
              </a:rPr>
              <a:t>sPHENIX</a:t>
            </a:r>
            <a:r>
              <a:rPr lang="en-US" sz="900" kern="0" dirty="0">
                <a:solidFill>
                  <a:sysClr val="windowText" lastClr="000000"/>
                </a:solidFill>
                <a:latin typeface="Times"/>
                <a:cs typeface="Times"/>
              </a:rPr>
              <a:t> MAPS Project Office</a:t>
            </a:r>
          </a:p>
          <a:p>
            <a:pPr algn="ctr" defTabSz="642915">
              <a:defRPr/>
            </a:pPr>
            <a:r>
              <a:rPr lang="en-US" sz="900" kern="0" dirty="0">
                <a:solidFill>
                  <a:sysClr val="windowText" lastClr="000000"/>
                </a:solidFill>
                <a:latin typeface="Times"/>
                <a:cs typeface="Times"/>
              </a:rPr>
              <a:t>Project Manager: 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M. 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Liu (LANL)</a:t>
            </a:r>
            <a:endParaRPr lang="en-US" sz="900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kern="0" dirty="0">
                <a:solidFill>
                  <a:sysClr val="windowText" lastClr="000000"/>
                </a:solidFill>
                <a:latin typeface="Times"/>
                <a:cs typeface="Times"/>
              </a:rPr>
              <a:t>Deputy Project </a:t>
            </a:r>
            <a:r>
              <a:rPr lang="en-US" sz="900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Managers:</a:t>
            </a: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 G. </a:t>
            </a:r>
            <a:r>
              <a:rPr lang="en-US" sz="900" i="1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Odyniec</a:t>
            </a: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(</a:t>
            </a: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LBNL), R. </a:t>
            </a:r>
            <a:r>
              <a:rPr lang="en-US" sz="900" i="1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Redwine</a:t>
            </a: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(MIT)</a:t>
            </a:r>
          </a:p>
          <a:p>
            <a:pPr algn="ctr" defTabSz="642915">
              <a:defRPr/>
            </a:pPr>
            <a:r>
              <a:rPr lang="en-US" sz="900" dirty="0" smtClean="0">
                <a:solidFill>
                  <a:sysClr val="windowText" lastClr="000000"/>
                </a:solidFill>
                <a:latin typeface="Times"/>
                <a:cs typeface="Times"/>
              </a:rPr>
              <a:t>Electrical </a:t>
            </a:r>
            <a:r>
              <a:rPr lang="en-US" sz="900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Engineer:TBD</a:t>
            </a:r>
            <a:endParaRPr lang="en-US" sz="900" dirty="0" smtClean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dirty="0" smtClean="0">
                <a:solidFill>
                  <a:sysClr val="windowText" lastClr="000000"/>
                </a:solidFill>
                <a:latin typeface="Times"/>
                <a:cs typeface="Times"/>
              </a:rPr>
              <a:t>Mechanical Engineer: W. Sondheim</a:t>
            </a:r>
          </a:p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     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 </a:t>
            </a:r>
            <a:endParaRPr lang="en-US" sz="900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45" name="AutoShape 5"/>
          <p:cNvSpPr>
            <a:spLocks noChangeArrowheads="1"/>
          </p:cNvSpPr>
          <p:nvPr/>
        </p:nvSpPr>
        <p:spPr bwMode="auto">
          <a:xfrm>
            <a:off x="5544636" y="1556800"/>
            <a:ext cx="1675128" cy="795669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 err="1">
                <a:solidFill>
                  <a:sysClr val="windowText" lastClr="000000"/>
                </a:solidFill>
                <a:latin typeface="Times"/>
                <a:cs typeface="Times"/>
              </a:rPr>
              <a:t>sPHENIX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 Management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Spokespersons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G. 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Roland</a:t>
            </a:r>
          </a:p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D. Morrison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46" name="Line 6"/>
          <p:cNvSpPr>
            <a:spLocks noChangeShapeType="1"/>
          </p:cNvSpPr>
          <p:nvPr/>
        </p:nvSpPr>
        <p:spPr bwMode="auto">
          <a:xfrm>
            <a:off x="3693795" y="2352468"/>
            <a:ext cx="0" cy="26522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47" name="Line 7"/>
          <p:cNvSpPr>
            <a:spLocks noChangeShapeType="1"/>
          </p:cNvSpPr>
          <p:nvPr/>
        </p:nvSpPr>
        <p:spPr bwMode="auto">
          <a:xfrm>
            <a:off x="3693795" y="1468393"/>
            <a:ext cx="0" cy="884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49" name="Line 9"/>
          <p:cNvSpPr>
            <a:spLocks noChangeShapeType="1"/>
          </p:cNvSpPr>
          <p:nvPr/>
        </p:nvSpPr>
        <p:spPr bwMode="auto">
          <a:xfrm>
            <a:off x="5276866" y="1910430"/>
            <a:ext cx="26449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0" name="Line 10"/>
          <p:cNvSpPr>
            <a:spLocks noChangeShapeType="1"/>
          </p:cNvSpPr>
          <p:nvPr/>
        </p:nvSpPr>
        <p:spPr bwMode="auto">
          <a:xfrm flipV="1">
            <a:off x="1026275" y="2617690"/>
            <a:ext cx="70757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2" name="Line 12"/>
          <p:cNvSpPr>
            <a:spLocks noChangeShapeType="1"/>
          </p:cNvSpPr>
          <p:nvPr/>
        </p:nvSpPr>
        <p:spPr bwMode="auto">
          <a:xfrm>
            <a:off x="1026275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3" name="Line 13"/>
          <p:cNvSpPr>
            <a:spLocks noChangeShapeType="1"/>
          </p:cNvSpPr>
          <p:nvPr/>
        </p:nvSpPr>
        <p:spPr bwMode="auto">
          <a:xfrm>
            <a:off x="2199170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4" name="Line 14"/>
          <p:cNvSpPr>
            <a:spLocks noChangeShapeType="1"/>
          </p:cNvSpPr>
          <p:nvPr/>
        </p:nvSpPr>
        <p:spPr bwMode="auto">
          <a:xfrm>
            <a:off x="3453944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5" name="Line 15"/>
          <p:cNvSpPr>
            <a:spLocks noChangeShapeType="1"/>
          </p:cNvSpPr>
          <p:nvPr/>
        </p:nvSpPr>
        <p:spPr bwMode="auto">
          <a:xfrm>
            <a:off x="4636400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6" name="Line 16"/>
          <p:cNvSpPr>
            <a:spLocks noChangeShapeType="1"/>
          </p:cNvSpPr>
          <p:nvPr/>
        </p:nvSpPr>
        <p:spPr bwMode="auto">
          <a:xfrm>
            <a:off x="5909766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7" name="Line 17"/>
          <p:cNvSpPr>
            <a:spLocks noChangeShapeType="1"/>
          </p:cNvSpPr>
          <p:nvPr/>
        </p:nvSpPr>
        <p:spPr bwMode="auto">
          <a:xfrm>
            <a:off x="6979930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8" name="Line 18"/>
          <p:cNvSpPr>
            <a:spLocks noChangeShapeType="1"/>
          </p:cNvSpPr>
          <p:nvPr/>
        </p:nvSpPr>
        <p:spPr bwMode="auto">
          <a:xfrm>
            <a:off x="8102026" y="2617691"/>
            <a:ext cx="0" cy="1768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59" name="AutoShape 19"/>
          <p:cNvSpPr>
            <a:spLocks noChangeArrowheads="1"/>
          </p:cNvSpPr>
          <p:nvPr/>
        </p:nvSpPr>
        <p:spPr bwMode="auto">
          <a:xfrm>
            <a:off x="7648166" y="4201964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Offline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NMSU/BNL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60" name="AutoShape 20"/>
          <p:cNvSpPr>
            <a:spLocks noChangeArrowheads="1"/>
          </p:cNvSpPr>
          <p:nvPr/>
        </p:nvSpPr>
        <p:spPr bwMode="auto">
          <a:xfrm>
            <a:off x="7648166" y="279450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Software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</a:t>
            </a:r>
            <a:r>
              <a:rPr lang="en-US" sz="900" i="1" kern="0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A.Frawley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/FSU)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61" name="AutoShape 21"/>
          <p:cNvSpPr>
            <a:spLocks noChangeArrowheads="1"/>
          </p:cNvSpPr>
          <p:nvPr/>
        </p:nvSpPr>
        <p:spPr bwMode="auto">
          <a:xfrm>
            <a:off x="7648166" y="350176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Simulation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BNL/BNL/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Purdue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grpSp>
        <p:nvGrpSpPr>
          <p:cNvPr id="463" name="Group 23"/>
          <p:cNvGrpSpPr>
            <a:grpSpLocks/>
          </p:cNvGrpSpPr>
          <p:nvPr/>
        </p:nvGrpSpPr>
        <p:grpSpPr bwMode="auto">
          <a:xfrm>
            <a:off x="7461578" y="3059728"/>
            <a:ext cx="194697" cy="2121780"/>
            <a:chOff x="86" y="1968"/>
            <a:chExt cx="106" cy="1152"/>
          </a:xfrm>
        </p:grpSpPr>
        <p:sp>
          <p:nvSpPr>
            <p:cNvPr id="524" name="Line 24"/>
            <p:cNvSpPr>
              <a:spLocks noChangeShapeType="1"/>
            </p:cNvSpPr>
            <p:nvPr/>
          </p:nvSpPr>
          <p:spPr bwMode="auto">
            <a:xfrm flipH="1">
              <a:off x="86" y="1968"/>
              <a:ext cx="10" cy="11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5" name="Line 25"/>
            <p:cNvSpPr>
              <a:spLocks noChangeShapeType="1"/>
            </p:cNvSpPr>
            <p:nvPr/>
          </p:nvSpPr>
          <p:spPr bwMode="auto">
            <a:xfrm>
              <a:off x="96" y="1968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6" name="Line 26"/>
            <p:cNvSpPr>
              <a:spLocks noChangeShapeType="1"/>
            </p:cNvSpPr>
            <p:nvPr/>
          </p:nvSpPr>
          <p:spPr bwMode="auto">
            <a:xfrm>
              <a:off x="96" y="2352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7" name="Line 27"/>
            <p:cNvSpPr>
              <a:spLocks noChangeShapeType="1"/>
            </p:cNvSpPr>
            <p:nvPr/>
          </p:nvSpPr>
          <p:spPr bwMode="auto">
            <a:xfrm>
              <a:off x="96" y="2736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8" name="Line 28"/>
            <p:cNvSpPr>
              <a:spLocks noChangeShapeType="1"/>
            </p:cNvSpPr>
            <p:nvPr/>
          </p:nvSpPr>
          <p:spPr bwMode="auto">
            <a:xfrm>
              <a:off x="96" y="3120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</p:grpSp>
      <p:sp>
        <p:nvSpPr>
          <p:cNvPr id="465" name="AutoShape 30"/>
          <p:cNvSpPr>
            <a:spLocks noChangeArrowheads="1"/>
          </p:cNvSpPr>
          <p:nvPr/>
        </p:nvSpPr>
        <p:spPr bwMode="auto">
          <a:xfrm>
            <a:off x="505829" y="3502182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FEM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LANL/UTA</a:t>
            </a:r>
          </a:p>
        </p:txBody>
      </p:sp>
      <p:sp>
        <p:nvSpPr>
          <p:cNvPr id="466" name="AutoShape 31"/>
          <p:cNvSpPr>
            <a:spLocks noChangeArrowheads="1"/>
          </p:cNvSpPr>
          <p:nvPr/>
        </p:nvSpPr>
        <p:spPr bwMode="auto">
          <a:xfrm>
            <a:off x="3009113" y="4208289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Slow </a:t>
            </a: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Control &amp;</a:t>
            </a:r>
            <a:endParaRPr lang="en-US" sz="900" i="1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Monitoring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GSU/BNL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(He)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67" name="AutoShape 32"/>
          <p:cNvSpPr>
            <a:spLocks noChangeArrowheads="1"/>
          </p:cNvSpPr>
          <p:nvPr/>
        </p:nvSpPr>
        <p:spPr bwMode="auto">
          <a:xfrm>
            <a:off x="505829" y="279450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Readout Integration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(Liu*/LANL)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</a:t>
            </a:r>
            <a:r>
              <a:rPr lang="en-US" sz="900" i="1" kern="0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Schambach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/UTA)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grpSp>
        <p:nvGrpSpPr>
          <p:cNvPr id="468" name="Group 33"/>
          <p:cNvGrpSpPr>
            <a:grpSpLocks/>
          </p:cNvGrpSpPr>
          <p:nvPr/>
        </p:nvGrpSpPr>
        <p:grpSpPr bwMode="auto">
          <a:xfrm>
            <a:off x="336773" y="3059726"/>
            <a:ext cx="176329" cy="1502927"/>
            <a:chOff x="96" y="1968"/>
            <a:chExt cx="96" cy="816"/>
          </a:xfrm>
        </p:grpSpPr>
        <p:sp>
          <p:nvSpPr>
            <p:cNvPr id="519" name="Line 34"/>
            <p:cNvSpPr>
              <a:spLocks noChangeShapeType="1"/>
            </p:cNvSpPr>
            <p:nvPr/>
          </p:nvSpPr>
          <p:spPr bwMode="auto">
            <a:xfrm flipH="1">
              <a:off x="96" y="1968"/>
              <a:ext cx="0" cy="8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0" name="Line 35"/>
            <p:cNvSpPr>
              <a:spLocks noChangeShapeType="1"/>
            </p:cNvSpPr>
            <p:nvPr/>
          </p:nvSpPr>
          <p:spPr bwMode="auto">
            <a:xfrm>
              <a:off x="96" y="1968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1" name="Line 36"/>
            <p:cNvSpPr>
              <a:spLocks noChangeShapeType="1"/>
            </p:cNvSpPr>
            <p:nvPr/>
          </p:nvSpPr>
          <p:spPr bwMode="auto">
            <a:xfrm>
              <a:off x="96" y="2382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22" name="Line 37"/>
            <p:cNvSpPr>
              <a:spLocks noChangeShapeType="1"/>
            </p:cNvSpPr>
            <p:nvPr/>
          </p:nvSpPr>
          <p:spPr bwMode="auto">
            <a:xfrm>
              <a:off x="96" y="2784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</p:grpSp>
      <p:sp>
        <p:nvSpPr>
          <p:cNvPr id="476" name="AutoShape 46"/>
          <p:cNvSpPr>
            <a:spLocks noChangeArrowheads="1"/>
          </p:cNvSpPr>
          <p:nvPr/>
        </p:nvSpPr>
        <p:spPr bwMode="auto">
          <a:xfrm>
            <a:off x="1754340" y="279450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Stave Production</a:t>
            </a:r>
          </a:p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 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(da Silva/LANL)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77" name="AutoShape 47"/>
          <p:cNvSpPr>
            <a:spLocks noChangeArrowheads="1"/>
          </p:cNvSpPr>
          <p:nvPr/>
        </p:nvSpPr>
        <p:spPr bwMode="auto">
          <a:xfrm>
            <a:off x="1754340" y="350176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Stave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 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Frame 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Design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LANL/LBNL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78" name="AutoShape 48"/>
          <p:cNvSpPr>
            <a:spLocks noChangeArrowheads="1"/>
          </p:cNvSpPr>
          <p:nvPr/>
        </p:nvSpPr>
        <p:spPr bwMode="auto">
          <a:xfrm>
            <a:off x="1754340" y="420902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Assembly and test</a:t>
            </a:r>
          </a:p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@CERN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MIT</a:t>
            </a: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/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CCNU/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LANL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79" name="Line 49"/>
          <p:cNvSpPr>
            <a:spLocks noChangeShapeType="1"/>
          </p:cNvSpPr>
          <p:nvPr/>
        </p:nvSpPr>
        <p:spPr bwMode="auto">
          <a:xfrm>
            <a:off x="1587323" y="3059728"/>
            <a:ext cx="0" cy="21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80" name="Line 50"/>
          <p:cNvSpPr>
            <a:spLocks noChangeShapeType="1"/>
          </p:cNvSpPr>
          <p:nvPr/>
        </p:nvSpPr>
        <p:spPr bwMode="auto">
          <a:xfrm>
            <a:off x="1569148" y="3059728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81" name="Line 51"/>
          <p:cNvSpPr>
            <a:spLocks noChangeShapeType="1"/>
          </p:cNvSpPr>
          <p:nvPr/>
        </p:nvSpPr>
        <p:spPr bwMode="auto">
          <a:xfrm>
            <a:off x="1569148" y="3766988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82" name="Line 52"/>
          <p:cNvSpPr>
            <a:spLocks noChangeShapeType="1"/>
          </p:cNvSpPr>
          <p:nvPr/>
        </p:nvSpPr>
        <p:spPr bwMode="auto">
          <a:xfrm>
            <a:off x="1569148" y="4474247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grpSp>
        <p:nvGrpSpPr>
          <p:cNvPr id="483" name="Group 53"/>
          <p:cNvGrpSpPr>
            <a:grpSpLocks/>
          </p:cNvGrpSpPr>
          <p:nvPr/>
        </p:nvGrpSpPr>
        <p:grpSpPr bwMode="auto">
          <a:xfrm>
            <a:off x="2840798" y="2794507"/>
            <a:ext cx="1146140" cy="1679743"/>
            <a:chOff x="2064" y="1824"/>
            <a:chExt cx="624" cy="912"/>
          </a:xfrm>
        </p:grpSpPr>
        <p:sp>
          <p:nvSpPr>
            <p:cNvPr id="509" name="AutoShape 54"/>
            <p:cNvSpPr>
              <a:spLocks noChangeArrowheads="1"/>
            </p:cNvSpPr>
            <p:nvPr/>
          </p:nvSpPr>
          <p:spPr bwMode="auto">
            <a:xfrm>
              <a:off x="2160" y="2208"/>
              <a:ext cx="528" cy="33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Cablings &amp; Test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LBNL/UNM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10" name="AutoShape 55"/>
            <p:cNvSpPr>
              <a:spLocks noChangeArrowheads="1"/>
            </p:cNvSpPr>
            <p:nvPr/>
          </p:nvSpPr>
          <p:spPr bwMode="auto">
            <a:xfrm>
              <a:off x="2136" y="1824"/>
              <a:ext cx="528" cy="33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900" i="1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LV/HV and Slow</a:t>
              </a:r>
            </a:p>
            <a:p>
              <a:pPr algn="ctr" defTabSz="642915">
                <a:defRPr/>
              </a:pPr>
              <a:r>
                <a:rPr lang="en-US" sz="900" i="1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Controls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(</a:t>
              </a:r>
              <a:r>
                <a:rPr lang="en-US" sz="900" i="1" kern="0" dirty="0" err="1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G.Odyniec</a:t>
              </a: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/LBNL)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grpSp>
          <p:nvGrpSpPr>
            <p:cNvPr id="513" name="Group 58"/>
            <p:cNvGrpSpPr>
              <a:grpSpLocks/>
            </p:cNvGrpSpPr>
            <p:nvPr/>
          </p:nvGrpSpPr>
          <p:grpSpPr bwMode="auto">
            <a:xfrm>
              <a:off x="2064" y="1968"/>
              <a:ext cx="96" cy="768"/>
              <a:chOff x="96" y="1968"/>
              <a:chExt cx="96" cy="768"/>
            </a:xfrm>
          </p:grpSpPr>
          <p:sp>
            <p:nvSpPr>
              <p:cNvPr id="514" name="Line 59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0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900" kern="0">
                  <a:solidFill>
                    <a:sysClr val="windowText" lastClr="00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515" name="Line 60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900" kern="0">
                  <a:solidFill>
                    <a:sysClr val="windowText" lastClr="00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516" name="Line 61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900" kern="0">
                  <a:solidFill>
                    <a:sysClr val="windowText" lastClr="00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517" name="Line 62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900" kern="0">
                  <a:solidFill>
                    <a:sysClr val="windowText" lastClr="000000"/>
                  </a:solidFill>
                  <a:latin typeface="Times"/>
                  <a:cs typeface="Times"/>
                </a:endParaRPr>
              </a:p>
            </p:txBody>
          </p:sp>
        </p:grpSp>
      </p:grpSp>
      <p:grpSp>
        <p:nvGrpSpPr>
          <p:cNvPr id="484" name="Group 64"/>
          <p:cNvGrpSpPr>
            <a:grpSpLocks/>
          </p:cNvGrpSpPr>
          <p:nvPr/>
        </p:nvGrpSpPr>
        <p:grpSpPr bwMode="auto">
          <a:xfrm>
            <a:off x="4089380" y="2794507"/>
            <a:ext cx="1080017" cy="2033373"/>
            <a:chOff x="2148" y="1824"/>
            <a:chExt cx="588" cy="1104"/>
          </a:xfrm>
        </p:grpSpPr>
        <p:sp>
          <p:nvSpPr>
            <p:cNvPr id="502" name="AutoShape 66"/>
            <p:cNvSpPr>
              <a:spLocks noChangeArrowheads="1"/>
            </p:cNvSpPr>
            <p:nvPr/>
          </p:nvSpPr>
          <p:spPr bwMode="auto">
            <a:xfrm>
              <a:off x="2208" y="1824"/>
              <a:ext cx="528" cy="33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900" i="1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Carbon Structures</a:t>
              </a:r>
              <a:endParaRPr lang="en-US" sz="900" i="1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(</a:t>
              </a:r>
              <a:r>
                <a:rPr lang="en-US" sz="900" i="1" kern="0" dirty="0" err="1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G.</a:t>
              </a:r>
              <a:r>
                <a:rPr lang="en-US" sz="900" dirty="0" err="1" smtClean="0">
                  <a:latin typeface="Times"/>
                  <a:cs typeface="Times"/>
                </a:rPr>
                <a:t>Odyniec</a:t>
              </a:r>
              <a:r>
                <a:rPr lang="en-US" sz="900" dirty="0" smtClean="0">
                  <a:latin typeface="Times"/>
                  <a:cs typeface="Times"/>
                </a:rPr>
                <a:t>/LBNL</a:t>
              </a: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)</a:t>
              </a:r>
            </a:p>
          </p:txBody>
        </p:sp>
        <p:sp>
          <p:nvSpPr>
            <p:cNvPr id="503" name="AutoShape 67"/>
            <p:cNvSpPr>
              <a:spLocks noChangeArrowheads="1"/>
            </p:cNvSpPr>
            <p:nvPr/>
          </p:nvSpPr>
          <p:spPr bwMode="auto">
            <a:xfrm>
              <a:off x="2208" y="2208"/>
              <a:ext cx="528" cy="33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900" i="1" kern="0" dirty="0">
                  <a:solidFill>
                    <a:sysClr val="windowText" lastClr="000000"/>
                  </a:solidFill>
                  <a:latin typeface="Times"/>
                  <a:cs typeface="Times"/>
                </a:rPr>
                <a:t>D</a:t>
              </a: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etector Assembly </a:t>
              </a:r>
            </a:p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and Test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LBN/UCR/UCLA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04" name="AutoShape 68"/>
            <p:cNvSpPr>
              <a:spLocks noChangeArrowheads="1"/>
            </p:cNvSpPr>
            <p:nvPr/>
          </p:nvSpPr>
          <p:spPr bwMode="auto">
            <a:xfrm>
              <a:off x="2208" y="2592"/>
              <a:ext cx="528" cy="33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900" i="1" dirty="0">
                  <a:solidFill>
                    <a:sysClr val="windowText" lastClr="000000"/>
                  </a:solidFill>
                  <a:latin typeface="Times"/>
                  <a:cs typeface="Times"/>
                </a:rPr>
                <a:t>Installation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  <a:p>
              <a:pPr algn="ctr" defTabSz="642915">
                <a:defRPr/>
              </a:pPr>
              <a:r>
                <a:rPr lang="en-US" sz="900" i="1" kern="0" dirty="0" smtClean="0">
                  <a:solidFill>
                    <a:sysClr val="windowText" lastClr="000000"/>
                  </a:solidFill>
                  <a:latin typeface="Times"/>
                  <a:cs typeface="Times"/>
                </a:rPr>
                <a:t>MIT/LBNL</a:t>
              </a:r>
              <a:endPara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05" name="Line 72"/>
            <p:cNvSpPr>
              <a:spLocks noChangeShapeType="1"/>
            </p:cNvSpPr>
            <p:nvPr/>
          </p:nvSpPr>
          <p:spPr bwMode="auto">
            <a:xfrm>
              <a:off x="2148" y="1968"/>
              <a:ext cx="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06" name="Line 73"/>
            <p:cNvSpPr>
              <a:spLocks noChangeShapeType="1"/>
            </p:cNvSpPr>
            <p:nvPr/>
          </p:nvSpPr>
          <p:spPr bwMode="auto">
            <a:xfrm>
              <a:off x="2148" y="2352"/>
              <a:ext cx="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  <p:sp>
          <p:nvSpPr>
            <p:cNvPr id="507" name="Line 74"/>
            <p:cNvSpPr>
              <a:spLocks noChangeShapeType="1"/>
            </p:cNvSpPr>
            <p:nvPr/>
          </p:nvSpPr>
          <p:spPr bwMode="auto">
            <a:xfrm>
              <a:off x="2148" y="2736"/>
              <a:ext cx="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900" kern="0">
                <a:solidFill>
                  <a:sysClr val="windowText" lastClr="000000"/>
                </a:solidFill>
                <a:latin typeface="Times"/>
                <a:cs typeface="Times"/>
              </a:endParaRPr>
            </a:p>
          </p:txBody>
        </p:sp>
      </p:grpSp>
      <p:sp>
        <p:nvSpPr>
          <p:cNvPr id="485" name="AutoShape 76"/>
          <p:cNvSpPr>
            <a:spLocks noChangeArrowheads="1"/>
          </p:cNvSpPr>
          <p:nvPr/>
        </p:nvSpPr>
        <p:spPr bwMode="auto">
          <a:xfrm>
            <a:off x="5384786" y="279450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Mech. Integration</a:t>
            </a:r>
          </a:p>
          <a:p>
            <a:pPr algn="ctr" defTabSz="642915">
              <a:defRPr/>
            </a:pP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a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nd cooling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</a:t>
            </a:r>
            <a:r>
              <a:rPr lang="en-US" sz="900" i="1" kern="0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R.Redwine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/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MIT Bates)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86" name="AutoShape 77"/>
          <p:cNvSpPr>
            <a:spLocks noChangeArrowheads="1"/>
          </p:cNvSpPr>
          <p:nvPr/>
        </p:nvSpPr>
        <p:spPr bwMode="auto">
          <a:xfrm>
            <a:off x="5384156" y="3501765"/>
            <a:ext cx="98367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>
                <a:solidFill>
                  <a:srgbClr val="000000"/>
                </a:solidFill>
                <a:latin typeface="Times"/>
                <a:cs typeface="Times"/>
              </a:rPr>
              <a:t>Cooling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rgbClr val="000000"/>
                </a:solidFill>
                <a:latin typeface="Times"/>
                <a:cs typeface="Times"/>
              </a:rPr>
              <a:t>MIT/RIKEN</a:t>
            </a:r>
            <a:endParaRPr lang="en-US" sz="900" i="1" kern="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487" name="AutoShape 78"/>
          <p:cNvSpPr>
            <a:spLocks noChangeArrowheads="1"/>
          </p:cNvSpPr>
          <p:nvPr/>
        </p:nvSpPr>
        <p:spPr bwMode="auto">
          <a:xfrm>
            <a:off x="6454950" y="279450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Electr</a:t>
            </a: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. Integration </a:t>
            </a:r>
          </a:p>
          <a:p>
            <a:pPr algn="ctr" defTabSz="642915">
              <a:defRPr/>
            </a:pPr>
            <a:r>
              <a:rPr lang="en-US" sz="900" i="1" dirty="0" smtClean="0">
                <a:solidFill>
                  <a:sysClr val="windowText" lastClr="000000"/>
                </a:solidFill>
                <a:latin typeface="Times"/>
                <a:cs typeface="Times"/>
              </a:rPr>
              <a:t>&amp; Safety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</a:t>
            </a:r>
            <a:r>
              <a:rPr lang="en-US" sz="900" i="1" kern="0" dirty="0" err="1" smtClean="0">
                <a:solidFill>
                  <a:sysClr val="windowText" lastClr="000000"/>
                </a:solidFill>
                <a:latin typeface="Times"/>
                <a:cs typeface="Times"/>
              </a:rPr>
              <a:t>E.Mannel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/BNL)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90" name="Line 81"/>
          <p:cNvSpPr>
            <a:spLocks noChangeShapeType="1"/>
          </p:cNvSpPr>
          <p:nvPr/>
        </p:nvSpPr>
        <p:spPr bwMode="auto">
          <a:xfrm flipH="1">
            <a:off x="5230671" y="3059728"/>
            <a:ext cx="7465" cy="141451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91" name="Line 82"/>
          <p:cNvSpPr>
            <a:spLocks noChangeShapeType="1"/>
          </p:cNvSpPr>
          <p:nvPr/>
        </p:nvSpPr>
        <p:spPr bwMode="auto">
          <a:xfrm>
            <a:off x="5230671" y="3059728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92" name="Line 83"/>
          <p:cNvSpPr>
            <a:spLocks noChangeShapeType="1"/>
          </p:cNvSpPr>
          <p:nvPr/>
        </p:nvSpPr>
        <p:spPr bwMode="auto">
          <a:xfrm>
            <a:off x="5230671" y="3766988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93" name="Line 84"/>
          <p:cNvSpPr>
            <a:spLocks noChangeShapeType="1"/>
          </p:cNvSpPr>
          <p:nvPr/>
        </p:nvSpPr>
        <p:spPr bwMode="auto">
          <a:xfrm>
            <a:off x="5230671" y="4474247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494" name="AutoShape 85"/>
          <p:cNvSpPr>
            <a:spLocks noChangeArrowheads="1"/>
          </p:cNvSpPr>
          <p:nvPr/>
        </p:nvSpPr>
        <p:spPr bwMode="auto">
          <a:xfrm>
            <a:off x="5384786" y="4209025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Alignment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BNL/MIT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529" name="Line 59"/>
          <p:cNvSpPr>
            <a:spLocks noChangeShapeType="1"/>
          </p:cNvSpPr>
          <p:nvPr/>
        </p:nvSpPr>
        <p:spPr bwMode="auto">
          <a:xfrm>
            <a:off x="4089342" y="3059728"/>
            <a:ext cx="0" cy="141452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535" name="AutoShape 19"/>
          <p:cNvSpPr>
            <a:spLocks noChangeArrowheads="1"/>
          </p:cNvSpPr>
          <p:nvPr/>
        </p:nvSpPr>
        <p:spPr bwMode="auto">
          <a:xfrm>
            <a:off x="7647027" y="4903743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B-jet tagging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LANL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/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NMSU/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LBNL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94" name="AutoShape 48"/>
          <p:cNvSpPr>
            <a:spLocks noChangeArrowheads="1"/>
          </p:cNvSpPr>
          <p:nvPr/>
        </p:nvSpPr>
        <p:spPr bwMode="auto">
          <a:xfrm>
            <a:off x="1754341" y="4967086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Stave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 QA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LBNL/ISU/UCR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95" name="Line 52"/>
          <p:cNvSpPr>
            <a:spLocks noChangeShapeType="1"/>
          </p:cNvSpPr>
          <p:nvPr/>
        </p:nvSpPr>
        <p:spPr bwMode="auto">
          <a:xfrm>
            <a:off x="1559821" y="5240777"/>
            <a:ext cx="1763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97" name="AutoShape 31"/>
          <p:cNvSpPr>
            <a:spLocks noChangeArrowheads="1"/>
          </p:cNvSpPr>
          <p:nvPr/>
        </p:nvSpPr>
        <p:spPr bwMode="auto">
          <a:xfrm>
            <a:off x="505830" y="4211423"/>
            <a:ext cx="969811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900" i="1" dirty="0">
                <a:solidFill>
                  <a:sysClr val="windowText" lastClr="000000"/>
                </a:solidFill>
                <a:latin typeface="Times"/>
                <a:cs typeface="Times"/>
              </a:rPr>
              <a:t>DCM Integration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U-Colorado</a:t>
            </a:r>
          </a:p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(Nagel)</a:t>
            </a: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  <a:p>
            <a:pPr algn="ctr" defTabSz="642915">
              <a:defRPr/>
            </a:pPr>
            <a:endParaRPr lang="en-US" sz="900" i="1" kern="0" dirty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99" name="AutoShape 3"/>
          <p:cNvSpPr>
            <a:spLocks noChangeArrowheads="1"/>
          </p:cNvSpPr>
          <p:nvPr/>
        </p:nvSpPr>
        <p:spPr bwMode="auto">
          <a:xfrm>
            <a:off x="2816156" y="184263"/>
            <a:ext cx="1675128" cy="530445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900" i="1" kern="0" dirty="0" smtClean="0">
                <a:solidFill>
                  <a:sysClr val="windowText" lastClr="000000"/>
                </a:solidFill>
                <a:latin typeface="Times"/>
                <a:cs typeface="Times"/>
              </a:rPr>
              <a:t>BNL Program </a:t>
            </a:r>
            <a:r>
              <a:rPr lang="en-US" sz="900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Manager</a:t>
            </a:r>
          </a:p>
        </p:txBody>
      </p:sp>
      <p:sp>
        <p:nvSpPr>
          <p:cNvPr id="101" name="Line 6"/>
          <p:cNvSpPr>
            <a:spLocks noChangeShapeType="1"/>
          </p:cNvSpPr>
          <p:nvPr/>
        </p:nvSpPr>
        <p:spPr bwMode="auto">
          <a:xfrm>
            <a:off x="3681095" y="701468"/>
            <a:ext cx="0" cy="26522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900" kern="0">
              <a:solidFill>
                <a:sysClr val="windowText" lastClr="000000"/>
              </a:solidFill>
              <a:latin typeface="Times"/>
              <a:cs typeface="Time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>
          <a:xfrm>
            <a:off x="7010400" y="6675437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uk-UA" smtClean="0"/>
              <a:t>17</a:t>
            </a:fld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568590" y="381959"/>
            <a:ext cx="245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update:02/09/2017</a:t>
            </a:r>
          </a:p>
          <a:p>
            <a:r>
              <a:rPr lang="en-US" dirty="0" smtClean="0"/>
              <a:t>MVTX pre-proposal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0121" y="6201520"/>
            <a:ext cx="437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update major tasks/lead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067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18</a:t>
            </a:fld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B7C0-9692-1342-94B7-327C697A2B9E}" type="datetime1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3532"/>
            <a:ext cx="8229600" cy="9865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MVTX Proposal </a:t>
            </a:r>
            <a:r>
              <a:rPr lang="en-US" dirty="0" smtClean="0"/>
              <a:t>Discussion @BNL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04/25/2017 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964345"/>
            <a:ext cx="6096001" cy="5425057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Project organization</a:t>
            </a:r>
          </a:p>
          <a:p>
            <a:pPr lvl="1"/>
            <a:r>
              <a:rPr lang="en-US" dirty="0" smtClean="0"/>
              <a:t>What is in the pre-proposal</a:t>
            </a:r>
          </a:p>
          <a:p>
            <a:r>
              <a:rPr lang="en-US" dirty="0" smtClean="0"/>
              <a:t>Commitments </a:t>
            </a:r>
            <a:r>
              <a:rPr lang="en-US" dirty="0" smtClean="0"/>
              <a:t>from each institution</a:t>
            </a:r>
          </a:p>
          <a:p>
            <a:pPr lvl="1"/>
            <a:r>
              <a:rPr lang="en-US" dirty="0" smtClean="0"/>
              <a:t>What is in the pre-proposal, what is missing </a:t>
            </a:r>
          </a:p>
          <a:p>
            <a:r>
              <a:rPr lang="en-US" dirty="0" smtClean="0"/>
              <a:t>Infrastructure needs at BNL</a:t>
            </a:r>
          </a:p>
          <a:p>
            <a:pPr lvl="1"/>
            <a:r>
              <a:rPr lang="en-US" dirty="0" smtClean="0"/>
              <a:t>Pre-installation checkup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echnicians &amp; other resource needs for installation  </a:t>
            </a:r>
          </a:p>
          <a:p>
            <a:r>
              <a:rPr lang="en-US" dirty="0" smtClean="0"/>
              <a:t>Cost - what is (not) included</a:t>
            </a:r>
          </a:p>
          <a:p>
            <a:pPr lvl="1"/>
            <a:r>
              <a:rPr lang="en-US" dirty="0" smtClean="0"/>
              <a:t>From this project</a:t>
            </a:r>
          </a:p>
          <a:p>
            <a:pPr lvl="1"/>
            <a:r>
              <a:rPr lang="en-US" dirty="0" smtClean="0"/>
              <a:t>LDRD and other in-kind contributions  </a:t>
            </a:r>
          </a:p>
          <a:p>
            <a:r>
              <a:rPr lang="en-US" dirty="0" smtClean="0"/>
              <a:t>Schedule – matching </a:t>
            </a:r>
            <a:r>
              <a:rPr lang="en-US" dirty="0" err="1" smtClean="0"/>
              <a:t>sPHENIX</a:t>
            </a:r>
            <a:r>
              <a:rPr lang="en-US" dirty="0" smtClean="0"/>
              <a:t> baseline for day-1?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ocations for assembly? CERN, CCNU, other places?</a:t>
            </a:r>
          </a:p>
          <a:p>
            <a:pPr lvl="1"/>
            <a:r>
              <a:rPr lang="en-US" dirty="0" smtClean="0"/>
              <a:t>“Agreement” between DOE/BNL and CERN about using ALICE/ITS facilities at CERN</a:t>
            </a:r>
          </a:p>
          <a:p>
            <a:r>
              <a:rPr lang="en-US" dirty="0" smtClean="0"/>
              <a:t>Go through the MVTX project file</a:t>
            </a:r>
          </a:p>
          <a:p>
            <a:pPr lvl="1"/>
            <a:r>
              <a:rPr lang="en-US" dirty="0" smtClean="0"/>
              <a:t>Cost, schedule and resources</a:t>
            </a:r>
          </a:p>
          <a:p>
            <a:r>
              <a:rPr lang="en-US" dirty="0" smtClean="0"/>
              <a:t>R&amp;D needs</a:t>
            </a:r>
          </a:p>
          <a:p>
            <a:pPr lvl="1"/>
            <a:r>
              <a:rPr lang="en-US" dirty="0" smtClean="0"/>
              <a:t>Readout</a:t>
            </a:r>
          </a:p>
          <a:p>
            <a:pPr lvl="1"/>
            <a:r>
              <a:rPr lang="en-US" dirty="0" smtClean="0"/>
              <a:t>Mechanical system</a:t>
            </a:r>
          </a:p>
          <a:p>
            <a:pPr lvl="1"/>
            <a:r>
              <a:rPr lang="en-US" dirty="0" smtClean="0"/>
              <a:t>Simulations, 3</a:t>
            </a:r>
            <a:r>
              <a:rPr lang="en-US" dirty="0" smtClean="0"/>
              <a:t>-layer or other configuration, early </a:t>
            </a:r>
            <a:r>
              <a:rPr lang="en-US" dirty="0" smtClean="0"/>
              <a:t>work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Project management:  expect ~ STAR </a:t>
            </a:r>
            <a:r>
              <a:rPr lang="en-US" dirty="0" err="1" smtClean="0"/>
              <a:t>iTPC</a:t>
            </a:r>
            <a:r>
              <a:rPr lang="en-US" dirty="0" smtClean="0"/>
              <a:t> upgrade </a:t>
            </a:r>
          </a:p>
          <a:p>
            <a:pPr lvl="1"/>
            <a:r>
              <a:rPr lang="en-US" dirty="0" smtClean="0"/>
              <a:t>$5M, no need CD processes </a:t>
            </a:r>
          </a:p>
          <a:p>
            <a:pPr lvl="1"/>
            <a:r>
              <a:rPr lang="en-US" dirty="0" smtClean="0"/>
              <a:t>Local DOE oversee the project?</a:t>
            </a:r>
          </a:p>
          <a:p>
            <a:r>
              <a:rPr lang="en-US" dirty="0" smtClean="0"/>
              <a:t>Charge for the BNL Director’s Review </a:t>
            </a:r>
          </a:p>
          <a:p>
            <a:pPr lvl="1"/>
            <a:r>
              <a:rPr lang="en-US" dirty="0" smtClean="0"/>
              <a:t>Dates </a:t>
            </a:r>
          </a:p>
          <a:p>
            <a:pPr lvl="1"/>
            <a:r>
              <a:rPr lang="en-US" dirty="0" smtClean="0"/>
              <a:t>What is next? </a:t>
            </a:r>
          </a:p>
          <a:p>
            <a:r>
              <a:rPr lang="en-US" dirty="0" smtClean="0"/>
              <a:t>Setup MVTX bi-weekly meetings</a:t>
            </a:r>
          </a:p>
          <a:p>
            <a:pPr lvl="1"/>
            <a:r>
              <a:rPr lang="en-US" dirty="0" smtClean="0"/>
              <a:t>Biweekly </a:t>
            </a:r>
            <a:r>
              <a:rPr lang="en-US" dirty="0" err="1" smtClean="0"/>
              <a:t>sPHENIX</a:t>
            </a:r>
            <a:r>
              <a:rPr lang="en-US" dirty="0" smtClean="0"/>
              <a:t> general meeting (Fri)</a:t>
            </a:r>
          </a:p>
          <a:p>
            <a:pPr lvl="1"/>
            <a:r>
              <a:rPr lang="en-US" dirty="0" smtClean="0"/>
              <a:t>MVTX/HF-jet topical group biweekly/monthly meeting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weekly simulation meeting (Tue) </a:t>
            </a:r>
          </a:p>
          <a:p>
            <a:pPr lvl="1"/>
            <a:r>
              <a:rPr lang="en-US" dirty="0" smtClean="0"/>
              <a:t>Project R&amp;D progress   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9DCF-0DF9-584C-A69E-A7874A1000AB}" type="datetime1">
              <a:rPr lang="en-US" smtClean="0"/>
              <a:t>4/25/17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F4C4-543C-0E45-802A-5F34EEE3E46A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 descr="sPHENIX-MVTX-CoverP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20034"/>
            <a:ext cx="2538402" cy="3284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2570" y="4885699"/>
            <a:ext cx="2547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 a plan to update </a:t>
            </a:r>
          </a:p>
          <a:p>
            <a:r>
              <a:rPr lang="en-US" dirty="0"/>
              <a:t>t</a:t>
            </a:r>
            <a:r>
              <a:rPr lang="en-US" dirty="0" smtClean="0"/>
              <a:t>he proposal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2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8140"/>
          <a:stretch/>
        </p:blipFill>
        <p:spPr>
          <a:xfrm>
            <a:off x="34212" y="1146629"/>
            <a:ext cx="4232988" cy="49384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A8B4-4B41-3840-B788-4F4DB8463145}" type="datetime1">
              <a:rPr lang="en-US" smtClean="0"/>
              <a:t>4/25/17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3" t="39796" r="9047" b="25204"/>
          <a:stretch/>
        </p:blipFill>
        <p:spPr bwMode="auto">
          <a:xfrm>
            <a:off x="4489842" y="1219200"/>
            <a:ext cx="4488773" cy="2061110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t="62551" r="10102" b="19592"/>
          <a:stretch/>
        </p:blipFill>
        <p:spPr bwMode="auto">
          <a:xfrm>
            <a:off x="4489841" y="3432710"/>
            <a:ext cx="4488773" cy="1057804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9" t="63061" r="9801" b="22756"/>
          <a:stretch/>
        </p:blipFill>
        <p:spPr bwMode="auto">
          <a:xfrm>
            <a:off x="4489842" y="4651910"/>
            <a:ext cx="4501758" cy="853676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267200" y="5106056"/>
            <a:ext cx="4419600" cy="5136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9225"/>
            <a:ext cx="8229600" cy="1143000"/>
          </a:xfrm>
        </p:spPr>
        <p:txBody>
          <a:bodyPr/>
          <a:lstStyle/>
          <a:p>
            <a:r>
              <a:rPr lang="en-US" dirty="0" smtClean="0"/>
              <a:t>MVTX: WBS 1.12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89842" y="5889848"/>
            <a:ext cx="369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separate MIE as an upgrade project</a:t>
            </a:r>
          </a:p>
        </p:txBody>
      </p:sp>
    </p:spTree>
    <p:extLst>
      <p:ext uri="{BB962C8B-B14F-4D97-AF65-F5344CB8AC3E}">
        <p14:creationId xmlns:p14="http://schemas.microsoft.com/office/powerpoint/2010/main" val="376147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Vertex Detector Design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/>
              <a:t>Inner Silicon tracking driven by heavy flavor jet performance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Track acceptance: -1.1&lt;</a:t>
            </a:r>
            <a:r>
              <a:rPr lang="en-US" dirty="0" err="1"/>
              <a:t>η</a:t>
            </a:r>
            <a:r>
              <a:rPr lang="en-US" dirty="0"/>
              <a:t>&lt;+1.1 and 0&lt;</a:t>
            </a:r>
            <a:r>
              <a:rPr lang="en-US" dirty="0" err="1"/>
              <a:t>φ</a:t>
            </a:r>
            <a:r>
              <a:rPr lang="en-US" dirty="0"/>
              <a:t>&lt;2π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vertex acceptance: -10 cm &lt; </a:t>
            </a:r>
            <a:r>
              <a:rPr lang="en-US" dirty="0" err="1"/>
              <a:t>z</a:t>
            </a:r>
            <a:r>
              <a:rPr lang="en-US" baseline="-5999" dirty="0" err="1"/>
              <a:t>vtx</a:t>
            </a:r>
            <a:r>
              <a:rPr lang="en-US" dirty="0"/>
              <a:t> &lt; +10 cm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Meet or Exceed a 30% b-jet efficiency at 30% b-jet purity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defined by the CMS of b-jet figure-of-merit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track efficiency: &gt;95% of all charged particles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DCA</a:t>
            </a:r>
            <a:r>
              <a:rPr lang="en-US" baseline="-5999" dirty="0"/>
              <a:t>XY</a:t>
            </a:r>
            <a:r>
              <a:rPr lang="en-US" dirty="0"/>
              <a:t> resolution: &lt; 70 microns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Resolve multiple collisions vertexes at large collider luminosities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Maintain track momentum resolution: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Upsilon mass: </a:t>
            </a:r>
            <a:r>
              <a:rPr lang="en-US" dirty="0" err="1"/>
              <a:t>dp</a:t>
            </a:r>
            <a:r>
              <a:rPr lang="en-US" dirty="0"/>
              <a:t>/p &lt;1.2% for 4 &lt; </a:t>
            </a:r>
            <a:r>
              <a:rPr lang="en-US" dirty="0" err="1"/>
              <a:t>p</a:t>
            </a:r>
            <a:r>
              <a:rPr lang="en-US" baseline="-5999" dirty="0" err="1"/>
              <a:t>T</a:t>
            </a:r>
            <a:r>
              <a:rPr lang="en-US" dirty="0"/>
              <a:t> &lt; 10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Jet Fragmentation: </a:t>
            </a:r>
            <a:r>
              <a:rPr lang="en-US" dirty="0" err="1"/>
              <a:t>dp</a:t>
            </a:r>
            <a:r>
              <a:rPr lang="en-US" dirty="0"/>
              <a:t>/p &lt; (0.2% x p) for </a:t>
            </a:r>
            <a:r>
              <a:rPr lang="en-US" dirty="0" err="1"/>
              <a:t>p</a:t>
            </a:r>
            <a:r>
              <a:rPr lang="en-US" baseline="-5999" dirty="0" err="1"/>
              <a:t>T</a:t>
            </a:r>
            <a:r>
              <a:rPr lang="en-US" baseline="-5999" dirty="0"/>
              <a:t> </a:t>
            </a:r>
            <a:r>
              <a:rPr lang="en-US" dirty="0"/>
              <a:t>&lt; 40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Maintain small rate of tracking ambiguities: </a:t>
            </a:r>
            <a:r>
              <a:rPr lang="en-US" i="1" dirty="0"/>
              <a:t>fake tracks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5C32-385E-314C-B73F-D8DCFBBE3508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8914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</a:t>
            </a:r>
            <a:r>
              <a:rPr lang="en-US" sz="3600" dirty="0" smtClean="0"/>
              <a:t>MAPS-based Vertex Detector (MVTX)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21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82685" y="1141987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 Upgrade (2021+);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3989079"/>
            <a:ext cx="2851151" cy="2249686"/>
            <a:chOff x="7365933" y="494668"/>
            <a:chExt cx="3771955" cy="301316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05560" y="49466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dirty="0" smtClean="0">
                  <a:solidFill>
                    <a:srgbClr val="FF0000"/>
                  </a:solidFill>
                </a:rPr>
                <a:t>Inner Trackin</a:t>
              </a:r>
              <a:r>
                <a:rPr lang="en-US" dirty="0" smtClean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237724" y="4995500"/>
            <a:ext cx="2619927" cy="1457742"/>
          </a:xfrm>
          <a:prstGeom prst="leftArrow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“Adopt” ALICE/ITS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Mini. risk,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Max. physics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133" y="1502370"/>
            <a:ext cx="132601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issues: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3800" y="2590800"/>
            <a:ext cx="1897533" cy="2368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82C-CA0F-1D4E-A4AC-5FFD62B8B91C}" type="datetime1">
              <a:rPr lang="en-US" smtClean="0"/>
              <a:t>4/25/17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41" y="906432"/>
            <a:ext cx="3115794" cy="319001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488543"/>
            <a:ext cx="697553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74750" y="2488543"/>
            <a:ext cx="711200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737" y="1080861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EAE3-E2C9-7A43-9300-82E111BD6199}" type="datetime1">
              <a:rPr lang="en-US" smtClean="0"/>
              <a:t>4/25/17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22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823" y="291594"/>
            <a:ext cx="6918238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sPHENIX</a:t>
            </a:r>
            <a:r>
              <a:rPr lang="en-US" dirty="0" smtClean="0">
                <a:solidFill>
                  <a:srgbClr val="000000"/>
                </a:solidFill>
              </a:rPr>
              <a:t> MVTX Project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0"/>
            <a:ext cx="7094610" cy="6569083"/>
            <a:chOff x="1744590" y="0"/>
            <a:chExt cx="7094610" cy="6569083"/>
          </a:xfrm>
        </p:grpSpPr>
        <p:grpSp>
          <p:nvGrpSpPr>
            <p:cNvPr id="9" name="Group 8"/>
            <p:cNvGrpSpPr/>
            <p:nvPr/>
          </p:nvGrpSpPr>
          <p:grpSpPr>
            <a:xfrm>
              <a:off x="1744590" y="0"/>
              <a:ext cx="7094610" cy="6569083"/>
              <a:chOff x="1287390" y="0"/>
              <a:chExt cx="7094610" cy="656908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87390" y="0"/>
                <a:ext cx="7094610" cy="6569083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3940690" y="4083344"/>
                <a:ext cx="1088510" cy="31456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2133600" y="2133600"/>
                <a:ext cx="1617176" cy="1510547"/>
              </a:xfrm>
              <a:prstGeom prst="straightConnector1">
                <a:avLst/>
              </a:prstGeom>
              <a:ln w="44450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3674412" y="3581400"/>
                <a:ext cx="189913" cy="4035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680262" y="4267200"/>
                <a:ext cx="189913" cy="4035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257800" y="4267200"/>
              <a:ext cx="745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MVTX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2895600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MVTX to Readout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Unit &amp; Control Crates: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“5m” copper wires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Host 6U VME RUs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Services for 48 modules, monitoring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LV/HV controls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RU-&gt;CRU @CH: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r>
              <a:rPr lang="en-US" dirty="0" smtClean="0">
                <a:solidFill>
                  <a:srgbClr val="0000FF"/>
                </a:solidFill>
              </a:rPr>
              <a:t> CRU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Power supply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30+m fibers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Mechanical Integration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457200"/>
            <a:ext cx="3811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MVTX in </a:t>
            </a:r>
            <a:r>
              <a:rPr lang="en-US" sz="4000" dirty="0" err="1" smtClean="0"/>
              <a:t>sPHENIX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933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MAPS Electronics</a:t>
            </a:r>
            <a:br>
              <a:rPr lang="en-US" sz="3600" dirty="0" smtClean="0"/>
            </a:br>
            <a:r>
              <a:rPr lang="en-US" sz="3600" dirty="0" smtClean="0"/>
              <a:t>Staves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Ming Liu, MVTX discussion @BNL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3DE9-077B-5D48-8924-7ED29547E831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2967" y="1417638"/>
            <a:ext cx="725827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Produce </a:t>
            </a:r>
            <a:r>
              <a:rPr lang="en-US" dirty="0" smtClean="0">
                <a:solidFill>
                  <a:srgbClr val="3366FF"/>
                </a:solidFill>
              </a:rPr>
              <a:t>68 Inner </a:t>
            </a:r>
            <a:r>
              <a:rPr lang="en-US" dirty="0" smtClean="0">
                <a:solidFill>
                  <a:srgbClr val="3366FF"/>
                </a:solidFill>
              </a:rPr>
              <a:t>Staves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/>
              <a:t>Cost  	Fixed:		 $445670,  Basis ALICE cost sheet scaled</a:t>
            </a:r>
          </a:p>
          <a:p>
            <a:r>
              <a:rPr lang="en-US" dirty="0"/>
              <a:t>	</a:t>
            </a:r>
            <a:r>
              <a:rPr lang="en-US" dirty="0" smtClean="0"/>
              <a:t>	Resources:	$139680,   US Electronic tech stationed at CERN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Cost+Cont</a:t>
            </a:r>
            <a:r>
              <a:rPr lang="en-US" dirty="0" smtClean="0"/>
              <a:t>:	$790222</a:t>
            </a:r>
          </a:p>
          <a:p>
            <a:r>
              <a:rPr lang="en-US" dirty="0" smtClean="0"/>
              <a:t>Contingency	35%</a:t>
            </a:r>
          </a:p>
          <a:p>
            <a:endParaRPr lang="en-US" dirty="0"/>
          </a:p>
          <a:p>
            <a:r>
              <a:rPr lang="en-US" dirty="0" smtClean="0"/>
              <a:t>Risk 		Moderate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3366FF"/>
                </a:solidFill>
              </a:rPr>
              <a:t>Stave </a:t>
            </a:r>
            <a:r>
              <a:rPr lang="en-US" dirty="0" smtClean="0">
                <a:solidFill>
                  <a:srgbClr val="3366FF"/>
                </a:solidFill>
              </a:rPr>
              <a:t>Production Full Cost Recovery for CERN Manpower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/>
              <a:t>Cost		Resource:	$500000 CERN Manpower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Cost+Cont</a:t>
            </a:r>
            <a:r>
              <a:rPr lang="en-US" dirty="0" smtClean="0"/>
              <a:t>:	$675000</a:t>
            </a:r>
          </a:p>
          <a:p>
            <a:r>
              <a:rPr lang="en-US" dirty="0" smtClean="0"/>
              <a:t>Contingency	35%</a:t>
            </a:r>
          </a:p>
          <a:p>
            <a:r>
              <a:rPr lang="en-US" dirty="0"/>
              <a:t>	</a:t>
            </a:r>
            <a:r>
              <a:rPr lang="en-US" dirty="0" smtClean="0"/>
              <a:t>	Defined in MOU at a later date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716E-9FA2-D54A-A212-CB6CC628DAE7}" type="datetime1">
              <a:rPr lang="en-US" smtClean="0"/>
              <a:t>4/25/17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5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3186133" y="3151606"/>
            <a:ext cx="1765856" cy="4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0753" y="2530606"/>
            <a:ext cx="1324800" cy="1242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578" y="3921519"/>
            <a:ext cx="1281674" cy="130261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97" y="2934119"/>
            <a:ext cx="2977721" cy="987400"/>
          </a:xfrm>
          <a:prstGeom prst="rect">
            <a:avLst/>
          </a:prstGeom>
        </p:spPr>
      </p:pic>
      <p:grpSp>
        <p:nvGrpSpPr>
          <p:cNvPr id="105" name="Group 104"/>
          <p:cNvGrpSpPr/>
          <p:nvPr/>
        </p:nvGrpSpPr>
        <p:grpSpPr>
          <a:xfrm>
            <a:off x="5034885" y="3921519"/>
            <a:ext cx="972370" cy="1296000"/>
            <a:chOff x="5500016" y="4578180"/>
            <a:chExt cx="1296493" cy="1296000"/>
          </a:xfrm>
          <a:solidFill>
            <a:schemeClr val="bg2"/>
          </a:solidFill>
        </p:grpSpPr>
        <p:sp>
          <p:nvSpPr>
            <p:cNvPr id="106" name="Rectangle 105"/>
            <p:cNvSpPr/>
            <p:nvPr/>
          </p:nvSpPr>
          <p:spPr>
            <a:xfrm>
              <a:off x="5500016" y="4578180"/>
              <a:ext cx="1296493" cy="1296000"/>
            </a:xfrm>
            <a:prstGeom prst="rect">
              <a:avLst/>
            </a:prstGeom>
            <a:grpFill/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563271"/>
              <a:ext cx="242059" cy="242059"/>
            </a:xfrm>
            <a:prstGeom prst="rect">
              <a:avLst/>
            </a:prstGeom>
            <a:grpFill/>
          </p:spPr>
        </p:pic>
      </p:grpSp>
      <p:pic>
        <p:nvPicPr>
          <p:cNvPr id="123" name="Picture 1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0205" y="2759438"/>
            <a:ext cx="956093" cy="824168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5173205" y="5140525"/>
            <a:ext cx="83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Power Board</a:t>
            </a:r>
            <a:endParaRPr lang="en-US" sz="1200" dirty="0"/>
          </a:p>
        </p:txBody>
      </p:sp>
      <p:sp>
        <p:nvSpPr>
          <p:cNvPr id="126" name="Rectangle 125"/>
          <p:cNvSpPr/>
          <p:nvPr/>
        </p:nvSpPr>
        <p:spPr>
          <a:xfrm>
            <a:off x="2554789" y="4415570"/>
            <a:ext cx="987827" cy="5444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Filtering Board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(Capacitors)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465086" y="3587495"/>
            <a:ext cx="12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Samtec</a:t>
            </a:r>
            <a:r>
              <a:rPr lang="en-US" sz="1200" dirty="0" smtClean="0"/>
              <a:t> </a:t>
            </a:r>
            <a:r>
              <a:rPr lang="en-US" sz="1200" dirty="0" err="1" smtClean="0"/>
              <a:t>Twinax</a:t>
            </a:r>
            <a:r>
              <a:rPr lang="en-US" sz="1200" dirty="0" smtClean="0"/>
              <a:t> “</a:t>
            </a:r>
            <a:r>
              <a:rPr lang="en-US" sz="1200" dirty="0" err="1" smtClean="0"/>
              <a:t>FireFly</a:t>
            </a:r>
            <a:r>
              <a:rPr lang="en-US" sz="1200" dirty="0" smtClean="0"/>
              <a:t>”</a:t>
            </a:r>
            <a:endParaRPr lang="en-US" sz="12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417940" y="2768757"/>
            <a:ext cx="135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 Data (1.2Gbps)</a:t>
            </a:r>
          </a:p>
          <a:p>
            <a:r>
              <a:rPr lang="en-US" sz="1200" dirty="0" smtClean="0"/>
              <a:t>1 Clock, 1 Control/Trigger</a:t>
            </a:r>
            <a:endParaRPr lang="en-US" sz="1200" dirty="0"/>
          </a:p>
        </p:txBody>
      </p:sp>
      <p:sp>
        <p:nvSpPr>
          <p:cNvPr id="129" name="Right Arrow 128"/>
          <p:cNvSpPr/>
          <p:nvPr/>
        </p:nvSpPr>
        <p:spPr>
          <a:xfrm rot="10800000">
            <a:off x="3577102" y="4467162"/>
            <a:ext cx="1405166" cy="215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5152375" y="2113264"/>
            <a:ext cx="83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Readout Unit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788005" y="4292521"/>
            <a:ext cx="107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Regulated Power</a:t>
            </a:r>
            <a:endParaRPr lang="en-US" sz="1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7961566" y="3599580"/>
            <a:ext cx="111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Common Readout Unit (CRU)</a:t>
            </a:r>
            <a:endParaRPr lang="en-US" sz="1200" dirty="0"/>
          </a:p>
        </p:txBody>
      </p:sp>
      <p:sp>
        <p:nvSpPr>
          <p:cNvPr id="137" name="Right Arrow 136"/>
          <p:cNvSpPr/>
          <p:nvPr/>
        </p:nvSpPr>
        <p:spPr>
          <a:xfrm>
            <a:off x="6640599" y="3081270"/>
            <a:ext cx="1136824" cy="432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Data (9.6 Gb/s max)</a:t>
            </a:r>
            <a:endParaRPr lang="en-US" sz="9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38" name="Left-Right Arrow 137"/>
          <p:cNvSpPr/>
          <p:nvPr/>
        </p:nvSpPr>
        <p:spPr>
          <a:xfrm>
            <a:off x="6640599" y="2649270"/>
            <a:ext cx="1130786" cy="432000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Control</a:t>
            </a:r>
            <a:endParaRPr lang="en-US" sz="9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41" name="Left Arrow 140"/>
          <p:cNvSpPr/>
          <p:nvPr/>
        </p:nvSpPr>
        <p:spPr>
          <a:xfrm>
            <a:off x="6640599" y="3419183"/>
            <a:ext cx="1127503" cy="432000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Trigger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89596" y="4190164"/>
            <a:ext cx="84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Alpide</a:t>
            </a:r>
            <a:r>
              <a:rPr lang="en-US" sz="1200" dirty="0" smtClean="0"/>
              <a:t> Sensors</a:t>
            </a:r>
            <a:endParaRPr lang="en-US" sz="1200" dirty="0"/>
          </a:p>
        </p:txBody>
      </p:sp>
      <p:cxnSp>
        <p:nvCxnSpPr>
          <p:cNvPr id="145" name="Straight Arrow Connector 144"/>
          <p:cNvCxnSpPr>
            <a:stCxn id="143" idx="0"/>
          </p:cNvCxnSpPr>
          <p:nvPr/>
        </p:nvCxnSpPr>
        <p:spPr>
          <a:xfrm flipH="1" flipV="1">
            <a:off x="510623" y="3454694"/>
            <a:ext cx="199395" cy="735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43" idx="0"/>
          </p:cNvCxnSpPr>
          <p:nvPr/>
        </p:nvCxnSpPr>
        <p:spPr>
          <a:xfrm flipV="1">
            <a:off x="710018" y="3454694"/>
            <a:ext cx="16901" cy="735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43" idx="2"/>
          </p:cNvCxnSpPr>
          <p:nvPr/>
        </p:nvCxnSpPr>
        <p:spPr>
          <a:xfrm flipV="1">
            <a:off x="710018" y="4572590"/>
            <a:ext cx="591275" cy="79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1427270" y="4007551"/>
            <a:ext cx="45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Flex</a:t>
            </a:r>
            <a:endParaRPr lang="en-US" sz="1200" dirty="0"/>
          </a:p>
        </p:txBody>
      </p:sp>
      <p:sp>
        <p:nvSpPr>
          <p:cNvPr id="153" name="TextBox 152"/>
          <p:cNvSpPr txBox="1"/>
          <p:nvPr/>
        </p:nvSpPr>
        <p:spPr>
          <a:xfrm>
            <a:off x="1609244" y="4683071"/>
            <a:ext cx="72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Cold Plate</a:t>
            </a:r>
            <a:endParaRPr lang="en-US" sz="1200" dirty="0"/>
          </a:p>
        </p:txBody>
      </p:sp>
      <p:cxnSp>
        <p:nvCxnSpPr>
          <p:cNvPr id="155" name="Elbow Connector 154"/>
          <p:cNvCxnSpPr>
            <a:stCxn id="126" idx="0"/>
          </p:cNvCxnSpPr>
          <p:nvPr/>
        </p:nvCxnSpPr>
        <p:spPr>
          <a:xfrm rot="16200000" flipV="1">
            <a:off x="2499038" y="3865904"/>
            <a:ext cx="373078" cy="72625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5034885" y="4456530"/>
            <a:ext cx="972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regulators</a:t>
            </a:r>
            <a:endParaRPr lang="en-US" sz="1200" dirty="0"/>
          </a:p>
        </p:txBody>
      </p:sp>
      <p:cxnSp>
        <p:nvCxnSpPr>
          <p:cNvPr id="160" name="Straight Arrow Connector 159"/>
          <p:cNvCxnSpPr>
            <a:endCxn id="106" idx="0"/>
          </p:cNvCxnSpPr>
          <p:nvPr/>
        </p:nvCxnSpPr>
        <p:spPr>
          <a:xfrm>
            <a:off x="5521070" y="3725993"/>
            <a:ext cx="1" cy="195526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2338252" y="3990910"/>
            <a:ext cx="76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Power</a:t>
            </a:r>
            <a:endParaRPr lang="en-US" sz="1200" dirty="0"/>
          </a:p>
        </p:txBody>
      </p:sp>
      <p:sp>
        <p:nvSpPr>
          <p:cNvPr id="163" name="Left Brace 162"/>
          <p:cNvSpPr/>
          <p:nvPr/>
        </p:nvSpPr>
        <p:spPr>
          <a:xfrm rot="5400000">
            <a:off x="3920383" y="1709936"/>
            <a:ext cx="327635" cy="1796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3886549" y="2141776"/>
            <a:ext cx="36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 m</a:t>
            </a:r>
            <a:endParaRPr lang="en-US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6810996" y="2372272"/>
            <a:ext cx="82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Optical Links</a:t>
            </a:r>
            <a:endParaRPr lang="en-US" sz="1200" dirty="0"/>
          </a:p>
        </p:txBody>
      </p:sp>
      <p:sp>
        <p:nvSpPr>
          <p:cNvPr id="168" name="TextBox 167"/>
          <p:cNvSpPr txBox="1"/>
          <p:nvPr/>
        </p:nvSpPr>
        <p:spPr>
          <a:xfrm>
            <a:off x="1150920" y="2649271"/>
            <a:ext cx="916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 Sensor Stave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Readout and Control System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50C-F839-3843-A283-20151B6215C8}" type="datetime1">
              <a:rPr lang="en-US" smtClean="0"/>
              <a:t>4/25/17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MAPS Electronics</a:t>
            </a:r>
            <a:br>
              <a:rPr lang="en-US" dirty="0"/>
            </a:br>
            <a:r>
              <a:rPr lang="en-US" dirty="0" smtClean="0"/>
              <a:t>Readout Units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Ming Liu, MVTX discussion @BNL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3DE9-077B-5D48-8924-7ED29547E831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5809" y="1751795"/>
            <a:ext cx="75319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Procure </a:t>
            </a:r>
            <a:r>
              <a:rPr lang="en-US" dirty="0">
                <a:solidFill>
                  <a:srgbClr val="3366FF"/>
                </a:solidFill>
              </a:rPr>
              <a:t>68 </a:t>
            </a:r>
            <a:r>
              <a:rPr lang="en-US" dirty="0" smtClean="0">
                <a:solidFill>
                  <a:srgbClr val="3366FF"/>
                </a:solidFill>
              </a:rPr>
              <a:t>Readout/RDO </a:t>
            </a:r>
            <a:r>
              <a:rPr lang="en-US" dirty="0" smtClean="0">
                <a:solidFill>
                  <a:srgbClr val="3366FF"/>
                </a:solidFill>
              </a:rPr>
              <a:t>Units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/>
              <a:t>Cost  	Fixed</a:t>
            </a:r>
            <a:r>
              <a:rPr lang="en-US" dirty="0" smtClean="0"/>
              <a:t>:	</a:t>
            </a:r>
            <a:r>
              <a:rPr lang="en-US" dirty="0"/>
              <a:t>	 </a:t>
            </a:r>
            <a:r>
              <a:rPr lang="en-US" dirty="0" smtClean="0"/>
              <a:t>$265740,  </a:t>
            </a:r>
            <a:r>
              <a:rPr lang="en-US" dirty="0"/>
              <a:t>Basis ALICE cost sheet </a:t>
            </a:r>
            <a:r>
              <a:rPr lang="en-US" dirty="0" smtClean="0"/>
              <a:t>scaled ($3908/unit)</a:t>
            </a:r>
            <a:endParaRPr lang="en-US" dirty="0"/>
          </a:p>
          <a:p>
            <a:r>
              <a:rPr lang="en-US" dirty="0"/>
              <a:t>		Resources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/>
              <a:t>$15520, Electronic </a:t>
            </a:r>
            <a:r>
              <a:rPr lang="en-US" dirty="0"/>
              <a:t>tech </a:t>
            </a:r>
            <a:r>
              <a:rPr lang="en-US" dirty="0" smtClean="0"/>
              <a:t>testing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Cost+Cont</a:t>
            </a:r>
            <a:r>
              <a:rPr lang="en-US" dirty="0" smtClean="0"/>
              <a:t>:	$351575</a:t>
            </a:r>
            <a:endParaRPr lang="en-US" dirty="0"/>
          </a:p>
          <a:p>
            <a:r>
              <a:rPr lang="en-US" dirty="0"/>
              <a:t>Contingency	</a:t>
            </a:r>
            <a:r>
              <a:rPr lang="en-US" dirty="0" smtClean="0"/>
              <a:t>25%</a:t>
            </a:r>
            <a:endParaRPr lang="en-US" dirty="0"/>
          </a:p>
          <a:p>
            <a:endParaRPr lang="en-US" dirty="0"/>
          </a:p>
          <a:p>
            <a:r>
              <a:rPr lang="en-US" dirty="0"/>
              <a:t>Risk 		</a:t>
            </a:r>
            <a:r>
              <a:rPr lang="en-US" dirty="0" smtClean="0"/>
              <a:t>Low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Comments:  </a:t>
            </a:r>
            <a:r>
              <a:rPr lang="en-US" dirty="0" smtClean="0"/>
              <a:t>Default plan to produce them with ALICE/ITS production. </a:t>
            </a:r>
          </a:p>
          <a:p>
            <a:endParaRPr lang="en-US" dirty="0"/>
          </a:p>
          <a:p>
            <a:r>
              <a:rPr lang="en-US" dirty="0" smtClean="0"/>
              <a:t>In case of delayed funding,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 smtClean="0"/>
              <a:t>will obtain the </a:t>
            </a:r>
            <a:r>
              <a:rPr lang="en-US" dirty="0" err="1" smtClean="0"/>
              <a:t>gerber</a:t>
            </a:r>
            <a:r>
              <a:rPr lang="en-US" dirty="0" smtClean="0"/>
              <a:t> file from CERN for the RDO and have them produced at a firm in </a:t>
            </a:r>
            <a:r>
              <a:rPr lang="en-US" dirty="0" smtClean="0"/>
              <a:t>ABQ (need to obtain GBT chips from CERN etc.).  </a:t>
            </a:r>
            <a:r>
              <a:rPr lang="en-US" dirty="0" smtClean="0"/>
              <a:t>We did this for comparable units for the </a:t>
            </a:r>
            <a:r>
              <a:rPr lang="en-US" dirty="0" err="1" smtClean="0"/>
              <a:t>uBoone</a:t>
            </a:r>
            <a:r>
              <a:rPr lang="en-US" dirty="0" smtClean="0"/>
              <a:t> electronics with the </a:t>
            </a:r>
            <a:r>
              <a:rPr lang="en-US" dirty="0" err="1" smtClean="0"/>
              <a:t>gerber</a:t>
            </a:r>
            <a:r>
              <a:rPr lang="en-US" dirty="0" smtClean="0"/>
              <a:t> files from BNL.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D1B0-B27C-5A46-B932-19125FF58D7B}" type="datetime1">
              <a:rPr lang="en-US" smtClean="0"/>
              <a:t>4/25/17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3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MAPS Electronics</a:t>
            </a:r>
            <a:br>
              <a:rPr lang="en-US" dirty="0"/>
            </a:br>
            <a:r>
              <a:rPr lang="en-US" dirty="0" smtClean="0"/>
              <a:t>Common Readout  Units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Ming Liu, MVTX discussion @BNL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3DE9-077B-5D48-8924-7ED29547E831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4283" y="1441703"/>
            <a:ext cx="7531963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Procure </a:t>
            </a:r>
            <a:r>
              <a:rPr lang="en-US" dirty="0" smtClean="0">
                <a:solidFill>
                  <a:srgbClr val="3366FF"/>
                </a:solidFill>
              </a:rPr>
              <a:t>32 Common Readout Units</a:t>
            </a:r>
            <a:endParaRPr lang="en-US" dirty="0">
              <a:solidFill>
                <a:srgbClr val="3366FF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/>
              <a:t>Cost  	Fixed</a:t>
            </a:r>
            <a:r>
              <a:rPr lang="en-US" dirty="0" smtClean="0"/>
              <a:t>:	</a:t>
            </a:r>
            <a:r>
              <a:rPr lang="en-US" dirty="0"/>
              <a:t>	 </a:t>
            </a:r>
            <a:r>
              <a:rPr lang="en-US" dirty="0" smtClean="0"/>
              <a:t>$181700,  Based on comparable </a:t>
            </a:r>
            <a:r>
              <a:rPr lang="en-US" dirty="0" err="1" smtClean="0"/>
              <a:t>uBoone</a:t>
            </a:r>
            <a:r>
              <a:rPr lang="en-US" dirty="0" smtClean="0"/>
              <a:t> ($5678/unit)</a:t>
            </a:r>
            <a:endParaRPr lang="en-US" dirty="0"/>
          </a:p>
          <a:p>
            <a:r>
              <a:rPr lang="en-US" dirty="0"/>
              <a:t>		Resources:	</a:t>
            </a:r>
            <a:r>
              <a:rPr lang="en-US" dirty="0" smtClean="0"/>
              <a:t>$1552, Electronic </a:t>
            </a:r>
            <a:r>
              <a:rPr lang="en-US" dirty="0"/>
              <a:t>tech </a:t>
            </a:r>
            <a:r>
              <a:rPr lang="en-US" dirty="0" smtClean="0"/>
              <a:t>testing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Cost+Cont</a:t>
            </a:r>
            <a:r>
              <a:rPr lang="en-US" dirty="0" smtClean="0"/>
              <a:t>:	$229065</a:t>
            </a:r>
            <a:endParaRPr lang="en-US" dirty="0"/>
          </a:p>
          <a:p>
            <a:r>
              <a:rPr lang="en-US" dirty="0"/>
              <a:t>Contingency	</a:t>
            </a:r>
            <a:r>
              <a:rPr lang="en-US" dirty="0" smtClean="0"/>
              <a:t>25%</a:t>
            </a:r>
            <a:endParaRPr lang="en-US" dirty="0"/>
          </a:p>
          <a:p>
            <a:endParaRPr lang="en-US" dirty="0"/>
          </a:p>
          <a:p>
            <a:r>
              <a:rPr lang="en-US" dirty="0"/>
              <a:t>Risk 		</a:t>
            </a:r>
            <a:r>
              <a:rPr lang="en-US" dirty="0" smtClean="0"/>
              <a:t>Low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Comments:  We will obtain the </a:t>
            </a:r>
            <a:r>
              <a:rPr lang="en-US" dirty="0" err="1" smtClean="0"/>
              <a:t>gerber</a:t>
            </a:r>
            <a:r>
              <a:rPr lang="en-US" dirty="0" smtClean="0"/>
              <a:t> file from CERN for the RDO and have them produced at a firm in ABQ.  We did this for comparable units for the </a:t>
            </a:r>
            <a:r>
              <a:rPr lang="en-US" dirty="0" err="1" smtClean="0"/>
              <a:t>uBoone</a:t>
            </a:r>
            <a:r>
              <a:rPr lang="en-US" dirty="0" smtClean="0"/>
              <a:t> electronics with the </a:t>
            </a:r>
            <a:r>
              <a:rPr lang="en-US" dirty="0" err="1" smtClean="0"/>
              <a:t>gerber</a:t>
            </a:r>
            <a:r>
              <a:rPr lang="en-US" dirty="0" smtClean="0"/>
              <a:t> files from BNL.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3366FF"/>
                </a:solidFill>
              </a:rPr>
              <a:t>CRU </a:t>
            </a:r>
            <a:r>
              <a:rPr lang="en-US" dirty="0" smtClean="0">
                <a:solidFill>
                  <a:srgbClr val="3366FF"/>
                </a:solidFill>
              </a:rPr>
              <a:t>Contingency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/>
              <a:t>Cost = $90000 to cover modifications to CRU if </a:t>
            </a:r>
            <a:r>
              <a:rPr lang="en-US" dirty="0" smtClean="0"/>
              <a:t>needed (FELIX option etc.)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9C72-658B-4943-A9D1-61E8282FB97C}" type="datetime1">
              <a:rPr lang="en-US" smtClean="0"/>
              <a:t>4/25/17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12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Needed to Complete C&amp;S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Ming Liu, MVTX discussion @BNL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3DE9-077B-5D48-8924-7ED29547E831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4910" y="2136633"/>
            <a:ext cx="5958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/>
              <a:t>Accurate labor rates for each institution</a:t>
            </a:r>
          </a:p>
          <a:p>
            <a:r>
              <a:rPr lang="en-US" sz="2400" dirty="0" smtClean="0"/>
              <a:t>Correct Contingency</a:t>
            </a:r>
          </a:p>
          <a:p>
            <a:r>
              <a:rPr lang="en-US" sz="2400" dirty="0" smtClean="0"/>
              <a:t>Correct Durations</a:t>
            </a:r>
          </a:p>
          <a:p>
            <a:r>
              <a:rPr lang="en-US" sz="2400" dirty="0" smtClean="0"/>
              <a:t>Add missing items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2D6A-719E-E34A-908D-EBF32FBF4734}" type="datetime1">
              <a:rPr lang="en-US" smtClean="0"/>
              <a:t>4/25/17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14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4109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Early R&amp;D </a:t>
            </a:r>
          </a:p>
          <a:p>
            <a:pPr lvl="1"/>
            <a:r>
              <a:rPr lang="en-US" dirty="0" smtClean="0"/>
              <a:t>Readout </a:t>
            </a:r>
          </a:p>
          <a:p>
            <a:pPr lvl="1"/>
            <a:r>
              <a:rPr lang="en-US" dirty="0" smtClean="0"/>
              <a:t>Mechanical integration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ITS readout electronics schedule uncertainty  </a:t>
            </a:r>
          </a:p>
          <a:p>
            <a:pPr lvl="1"/>
            <a:r>
              <a:rPr lang="en-US" dirty="0" smtClean="0"/>
              <a:t>Readout Units production</a:t>
            </a:r>
          </a:p>
          <a:p>
            <a:pPr lvl="2"/>
            <a:r>
              <a:rPr lang="en-US" dirty="0" smtClean="0"/>
              <a:t>Best produced at CERN, part of ITS production </a:t>
            </a:r>
          </a:p>
          <a:p>
            <a:pPr lvl="1"/>
            <a:r>
              <a:rPr lang="en-US" dirty="0" smtClean="0"/>
              <a:t>Common Readout Units</a:t>
            </a:r>
          </a:p>
          <a:p>
            <a:pPr lvl="2"/>
            <a:r>
              <a:rPr lang="en-US" dirty="0" smtClean="0"/>
              <a:t>Can be produced in US later</a:t>
            </a:r>
          </a:p>
          <a:p>
            <a:r>
              <a:rPr lang="en-US" dirty="0" smtClean="0"/>
              <a:t>Stave production </a:t>
            </a:r>
          </a:p>
          <a:p>
            <a:pPr lvl="1"/>
            <a:r>
              <a:rPr lang="en-US" dirty="0" smtClean="0"/>
              <a:t>Continue ITS production after 6/2018</a:t>
            </a:r>
          </a:p>
          <a:p>
            <a:pPr lvl="1"/>
            <a:r>
              <a:rPr lang="en-US" dirty="0" smtClean="0"/>
              <a:t>MVTX production: 7/2018, 6 months   </a:t>
            </a:r>
          </a:p>
          <a:p>
            <a:pPr lvl="1"/>
            <a:r>
              <a:rPr lang="en-US" dirty="0" smtClean="0"/>
              <a:t>Limited time window as LHC upgrade coming soon 2019</a:t>
            </a:r>
          </a:p>
          <a:p>
            <a:endParaRPr lang="en-US" dirty="0" smtClean="0"/>
          </a:p>
          <a:p>
            <a:r>
              <a:rPr lang="en-US" dirty="0" smtClean="0"/>
              <a:t>Funding to support production at CERN</a:t>
            </a:r>
          </a:p>
          <a:p>
            <a:pPr lvl="1"/>
            <a:r>
              <a:rPr lang="en-US" dirty="0" smtClean="0"/>
              <a:t>Stave production </a:t>
            </a:r>
          </a:p>
          <a:p>
            <a:pPr lvl="1"/>
            <a:r>
              <a:rPr lang="en-US" dirty="0" smtClean="0"/>
              <a:t>Readout Unit </a:t>
            </a:r>
          </a:p>
          <a:p>
            <a:pPr lvl="1"/>
            <a:r>
              <a:rPr lang="en-US" dirty="0" smtClean="0"/>
              <a:t>Great saving of $$ and reduced schedule uncertainty by producing MVTX staves/readout with ALICE/ITS production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8166-D031-BC47-A22E-D4E445B15151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000198"/>
          </a:xfrm>
        </p:spPr>
        <p:txBody>
          <a:bodyPr/>
          <a:lstStyle/>
          <a:p>
            <a:r>
              <a:rPr lang="en-US" dirty="0" smtClean="0"/>
              <a:t>Scope of the MVTX Project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495800" cy="4699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MAPS staves &amp; Electronics</a:t>
            </a:r>
          </a:p>
          <a:p>
            <a:pPr lvl="1"/>
            <a:r>
              <a:rPr lang="en-US" dirty="0"/>
              <a:t>MAPS </a:t>
            </a:r>
            <a:r>
              <a:rPr lang="en-US" dirty="0" smtClean="0"/>
              <a:t>Detectors</a:t>
            </a:r>
            <a:endParaRPr lang="en-US" dirty="0"/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to build 68 ITS </a:t>
            </a:r>
            <a:r>
              <a:rPr lang="en-US" dirty="0"/>
              <a:t>MAPS </a:t>
            </a:r>
            <a:r>
              <a:rPr lang="en-US" dirty="0" smtClean="0"/>
              <a:t>staves</a:t>
            </a:r>
          </a:p>
          <a:p>
            <a:pPr lvl="2"/>
            <a:r>
              <a:rPr lang="en-US" dirty="0"/>
              <a:t>No modification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Readout Electronics </a:t>
            </a:r>
          </a:p>
          <a:p>
            <a:pPr lvl="2"/>
            <a:r>
              <a:rPr lang="en-US" dirty="0" smtClean="0"/>
              <a:t>Use ALICE/ITS, RU + CRU </a:t>
            </a:r>
          </a:p>
          <a:p>
            <a:pPr lvl="2"/>
            <a:r>
              <a:rPr lang="en-US" dirty="0" smtClean="0"/>
              <a:t>Modify/reprogram CRU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Plan-B: build a custom board to convert ALICE/ITS into </a:t>
            </a:r>
            <a:r>
              <a:rPr lang="en-US" dirty="0" err="1" smtClean="0"/>
              <a:t>sPHENIX</a:t>
            </a:r>
            <a:r>
              <a:rPr lang="en-US" dirty="0" smtClean="0"/>
              <a:t> DAQ format; BNL FILEX etc.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R&amp;D by LANL LDRD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Production </a:t>
            </a:r>
          </a:p>
          <a:p>
            <a:pPr lvl="2"/>
            <a:r>
              <a:rPr lang="en-US" dirty="0" smtClean="0"/>
              <a:t>Extend ALICE/ITS MAPS stave production </a:t>
            </a:r>
          </a:p>
          <a:p>
            <a:pPr lvl="2"/>
            <a:r>
              <a:rPr lang="en-US" dirty="0" err="1" smtClean="0"/>
              <a:t>sPHENIX</a:t>
            </a:r>
            <a:r>
              <a:rPr lang="en-US" dirty="0" smtClean="0"/>
              <a:t> personnel help assembly and testing staves at CERN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eproduce additional ALICE RU+CRU for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Final assembly and test in </a:t>
            </a:r>
            <a:r>
              <a:rPr lang="en-US" dirty="0" smtClean="0"/>
              <a:t>US/LBNL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Ancillary systems, copy ALICE</a:t>
            </a:r>
          </a:p>
          <a:p>
            <a:pPr lvl="2"/>
            <a:r>
              <a:rPr lang="en-US" dirty="0" smtClean="0"/>
              <a:t>LV, cables, crates, racks etc.</a:t>
            </a:r>
          </a:p>
          <a:p>
            <a:pPr lvl="2"/>
            <a:r>
              <a:rPr lang="en-US" dirty="0" smtClean="0"/>
              <a:t>Slow control, safety and monitoring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37050" cy="50059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Mechanics &amp; Cooling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No/</a:t>
            </a:r>
            <a:r>
              <a:rPr lang="en-US" dirty="0" smtClean="0">
                <a:solidFill>
                  <a:srgbClr val="008000"/>
                </a:solidFill>
              </a:rPr>
              <a:t>(some)</a:t>
            </a:r>
            <a:r>
              <a:rPr lang="en-US" dirty="0" smtClean="0"/>
              <a:t> changes to ALICE/ITS inner tracker mechanical structures</a:t>
            </a:r>
          </a:p>
          <a:p>
            <a:pPr lvl="2"/>
            <a:r>
              <a:rPr lang="en-US" dirty="0" smtClean="0"/>
              <a:t>End Wheels</a:t>
            </a:r>
          </a:p>
          <a:p>
            <a:pPr lvl="2"/>
            <a:r>
              <a:rPr lang="en-US" dirty="0" smtClean="0"/>
              <a:t>Cylindrical structure shells</a:t>
            </a:r>
          </a:p>
          <a:p>
            <a:pPr lvl="2"/>
            <a:r>
              <a:rPr lang="en-US" dirty="0" smtClean="0"/>
              <a:t>Detector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Detector and 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Half support structures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Mechanical Integration</a:t>
            </a:r>
            <a:endParaRPr lang="en-US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Conceptual design by LANL LDRD</a:t>
            </a:r>
          </a:p>
          <a:p>
            <a:pPr lvl="2"/>
            <a:r>
              <a:rPr lang="en-US" dirty="0" smtClean="0"/>
              <a:t>Prototyp</a:t>
            </a:r>
            <a:r>
              <a:rPr lang="en-US" dirty="0"/>
              <a:t>e</a:t>
            </a:r>
            <a:r>
              <a:rPr lang="en-US" dirty="0" smtClean="0"/>
              <a:t> by </a:t>
            </a:r>
            <a:r>
              <a:rPr lang="en-US" dirty="0" err="1" smtClean="0"/>
              <a:t>sPHENIX</a:t>
            </a:r>
            <a:r>
              <a:rPr lang="en-US" dirty="0" smtClean="0"/>
              <a:t> R&amp;D </a:t>
            </a:r>
          </a:p>
          <a:p>
            <a:pPr lvl="2"/>
            <a:r>
              <a:rPr lang="en-US" dirty="0" smtClean="0"/>
              <a:t>Design </a:t>
            </a:r>
            <a:r>
              <a:rPr lang="en-US" dirty="0"/>
              <a:t>integration frames</a:t>
            </a:r>
          </a:p>
          <a:p>
            <a:pPr lvl="2"/>
            <a:r>
              <a:rPr lang="en-US" dirty="0" smtClean="0"/>
              <a:t>Carbon frames etc.</a:t>
            </a:r>
            <a:endParaRPr lang="en-US" dirty="0"/>
          </a:p>
          <a:p>
            <a:pPr lvl="2"/>
            <a:r>
              <a:rPr lang="en-US" dirty="0"/>
              <a:t>Installation </a:t>
            </a:r>
            <a:r>
              <a:rPr lang="en-US" dirty="0" smtClean="0"/>
              <a:t>tooling etc.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Copy ALICE cooling plant design</a:t>
            </a:r>
          </a:p>
          <a:p>
            <a:pPr lvl="2"/>
            <a:r>
              <a:rPr lang="en-US" dirty="0" smtClean="0"/>
              <a:t>Minor modification to fit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Smaller heat load than ALICE ITS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Metrology and Survey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45CF-FBE3-F748-8E60-61BEC3B73C76}" type="datetime1">
              <a:rPr lang="en-US" smtClean="0"/>
              <a:t>4/25/17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632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WBS </a:t>
            </a:r>
            <a:r>
              <a:rPr lang="en-US" b="1" dirty="0" smtClean="0">
                <a:solidFill>
                  <a:srgbClr val="0000FF"/>
                </a:solidFill>
              </a:rPr>
              <a:t>1.12: </a:t>
            </a:r>
            <a:r>
              <a:rPr lang="en-US" b="1" dirty="0" smtClean="0">
                <a:solidFill>
                  <a:srgbClr val="0000FF"/>
                </a:solidFill>
              </a:rPr>
              <a:t>a new MIE fund the full MAPS Vertex Detector, ~$</a:t>
            </a:r>
            <a:r>
              <a:rPr lang="en-US" b="1" dirty="0" smtClean="0">
                <a:solidFill>
                  <a:srgbClr val="0000FF"/>
                </a:solidFill>
              </a:rPr>
              <a:t>5M</a:t>
            </a:r>
            <a:endParaRPr 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1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1143000"/>
          </a:xfrm>
        </p:spPr>
        <p:txBody>
          <a:bodyPr/>
          <a:lstStyle/>
          <a:p>
            <a:r>
              <a:rPr lang="en-US" dirty="0" smtClean="0"/>
              <a:t>Project Tasks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0262" y="4490172"/>
            <a:ext cx="8386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Det. Install. </a:t>
            </a:r>
            <a:endParaRPr lang="en-US" sz="1100" dirty="0"/>
          </a:p>
          <a:p>
            <a:pPr algn="ctr"/>
            <a:r>
              <a:rPr lang="en-US" sz="1100" dirty="0" smtClean="0"/>
              <a:t>     @BNL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endCxn id="45" idx="1"/>
          </p:cNvCxnSpPr>
          <p:nvPr/>
        </p:nvCxnSpPr>
        <p:spPr>
          <a:xfrm>
            <a:off x="4857754" y="4731634"/>
            <a:ext cx="436527" cy="3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39" y="2449224"/>
            <a:ext cx="119324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Readout R&amp;D</a:t>
            </a:r>
          </a:p>
          <a:p>
            <a:r>
              <a:rPr lang="en-US" sz="1400" dirty="0" smtClean="0"/>
              <a:t>Mech. design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LANL/ALICE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9960" y="3207435"/>
            <a:ext cx="1339964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Mech. </a:t>
            </a:r>
            <a:r>
              <a:rPr lang="en-US" sz="1400" dirty="0" err="1" smtClean="0"/>
              <a:t>Integr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&amp; Prototype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MIT/LBNL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50" y="4470980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50" y="31878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R&amp;D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04850" y="1118699"/>
            <a:ext cx="7734300" cy="1316502"/>
            <a:chOff x="704850" y="1118699"/>
            <a:chExt cx="7734300" cy="1316502"/>
          </a:xfrm>
        </p:grpSpPr>
        <p:grpSp>
          <p:nvGrpSpPr>
            <p:cNvPr id="69" name="Group 68"/>
            <p:cNvGrpSpPr/>
            <p:nvPr/>
          </p:nvGrpSpPr>
          <p:grpSpPr>
            <a:xfrm>
              <a:off x="704850" y="1118699"/>
              <a:ext cx="7734300" cy="595801"/>
              <a:chOff x="704850" y="1118699"/>
              <a:chExt cx="7734300" cy="595801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704850" y="1416050"/>
                <a:ext cx="7734300" cy="29845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04850" y="1118699"/>
                <a:ext cx="7548667" cy="387364"/>
                <a:chOff x="704850" y="1118699"/>
                <a:chExt cx="7548667" cy="3873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7264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FY2017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344240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FY2018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79344" y="1126148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FY2019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117605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FY2020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82328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FY2021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485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FY2016</a:t>
                  </a:r>
                  <a:endParaRPr lang="en-US" dirty="0"/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1447800" y="1696537"/>
              <a:ext cx="6922255" cy="738664"/>
              <a:chOff x="1447800" y="1696537"/>
              <a:chExt cx="6922255" cy="73866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819400" y="1752600"/>
                <a:ext cx="5368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CD-1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2546" y="1714500"/>
                <a:ext cx="697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CD-2/3</a:t>
                </a:r>
              </a:p>
              <a:p>
                <a:r>
                  <a:rPr lang="en-US" sz="1400" dirty="0" smtClean="0"/>
                  <a:t>8/1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447800" y="1752600"/>
                <a:ext cx="710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CD-0</a:t>
                </a:r>
              </a:p>
              <a:p>
                <a:r>
                  <a:rPr lang="en-US" sz="1400" dirty="0"/>
                  <a:t>9</a:t>
                </a:r>
                <a:r>
                  <a:rPr lang="en-US" sz="1400" dirty="0" smtClean="0"/>
                  <a:t>/2016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80068" y="1696537"/>
                <a:ext cx="8899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Ready for </a:t>
                </a:r>
              </a:p>
              <a:p>
                <a:r>
                  <a:rPr lang="en-US" sz="1400" dirty="0"/>
                  <a:t>B</a:t>
                </a:r>
                <a:r>
                  <a:rPr lang="en-US" sz="1400" dirty="0" smtClean="0"/>
                  <a:t>eam</a:t>
                </a:r>
              </a:p>
              <a:p>
                <a:r>
                  <a:rPr lang="en-US" sz="1400" dirty="0" smtClean="0"/>
                  <a:t>6/1</a:t>
                </a:r>
                <a:endParaRPr lang="en-US" sz="1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57200" y="5556131"/>
            <a:ext cx="6497192" cy="80021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w/ ALICE/ITS: 11/2016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 </a:t>
            </a:r>
            <a:r>
              <a:rPr lang="en-US" sz="1400" dirty="0">
                <a:solidFill>
                  <a:srgbClr val="FF0000"/>
                </a:solidFill>
              </a:rPr>
              <a:t>P</a:t>
            </a:r>
            <a:r>
              <a:rPr lang="en-US" sz="1400" dirty="0" smtClean="0">
                <a:solidFill>
                  <a:srgbClr val="FF0000"/>
                </a:solidFill>
              </a:rPr>
              <a:t>roduce MAPS chips </a:t>
            </a:r>
            <a:r>
              <a:rPr lang="en-US" sz="1400" dirty="0" smtClean="0">
                <a:solidFill>
                  <a:srgbClr val="FF0000"/>
                </a:solidFill>
              </a:rPr>
              <a:t>and </a:t>
            </a:r>
            <a:r>
              <a:rPr lang="en-US" sz="1400" dirty="0" smtClean="0">
                <a:solidFill>
                  <a:srgbClr val="FF0000"/>
                </a:solidFill>
              </a:rPr>
              <a:t>Stave Space frames </a:t>
            </a:r>
            <a:r>
              <a:rPr lang="en-US" sz="1400" dirty="0" smtClean="0">
                <a:solidFill>
                  <a:srgbClr val="FF0000"/>
                </a:solidFill>
              </a:rPr>
              <a:t>for </a:t>
            </a:r>
            <a:r>
              <a:rPr lang="en-US" sz="1400" dirty="0" err="1" smtClean="0">
                <a:solidFill>
                  <a:srgbClr val="FF0000"/>
                </a:solidFill>
              </a:rPr>
              <a:t>sPHENIX</a:t>
            </a:r>
            <a:r>
              <a:rPr lang="en-US" sz="1400" dirty="0" smtClean="0">
                <a:solidFill>
                  <a:srgbClr val="FF0000"/>
                </a:solidFill>
              </a:rPr>
              <a:t> as part of ALICE production!</a:t>
            </a:r>
          </a:p>
          <a:p>
            <a:r>
              <a:rPr lang="en-US" sz="1400" dirty="0" smtClean="0"/>
              <a:t>- Full </a:t>
            </a:r>
            <a:r>
              <a:rPr lang="en-US" sz="1400" dirty="0" smtClean="0"/>
              <a:t>staves</a:t>
            </a:r>
            <a:r>
              <a:rPr lang="en-US" sz="1400" dirty="0"/>
              <a:t> </a:t>
            </a:r>
            <a:r>
              <a:rPr lang="en-US" sz="1400" dirty="0" smtClean="0"/>
              <a:t>and RU &amp; CRU </a:t>
            </a:r>
            <a:r>
              <a:rPr lang="en-US" sz="1400" dirty="0" smtClean="0"/>
              <a:t>production cost &amp; schedule  </a:t>
            </a:r>
            <a:r>
              <a:rPr lang="en-US" sz="1400" dirty="0" smtClean="0">
                <a:sym typeface="Wingdings"/>
              </a:rPr>
              <a:t> </a:t>
            </a:r>
            <a:r>
              <a:rPr lang="en-US" sz="1400" b="1" dirty="0" smtClean="0">
                <a:sym typeface="Wingdings"/>
              </a:rPr>
              <a:t>MVTX MIE</a:t>
            </a:r>
            <a:endParaRPr lang="en-US" sz="1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94278" y="4493160"/>
            <a:ext cx="1376384" cy="484829"/>
            <a:chOff x="4982820" y="4355483"/>
            <a:chExt cx="1166534" cy="484829"/>
          </a:xfrm>
        </p:grpSpPr>
        <p:sp>
          <p:nvSpPr>
            <p:cNvPr id="12" name="TextBox 11"/>
            <p:cNvSpPr txBox="1"/>
            <p:nvPr/>
          </p:nvSpPr>
          <p:spPr>
            <a:xfrm>
              <a:off x="5005376" y="4359397"/>
              <a:ext cx="107350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Detector Assembly </a:t>
              </a:r>
            </a:p>
            <a:p>
              <a:pPr algn="ctr"/>
              <a:r>
                <a:rPr lang="en-US" sz="1100" dirty="0" smtClean="0"/>
                <a:t>&amp; Test @LBNL</a:t>
              </a:r>
              <a:endParaRPr lang="en-US" sz="1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658" y="4490172"/>
            <a:ext cx="1310816" cy="484829"/>
            <a:chOff x="4951070" y="4355483"/>
            <a:chExt cx="1310816" cy="484829"/>
          </a:xfrm>
        </p:grpSpPr>
        <p:sp>
          <p:nvSpPr>
            <p:cNvPr id="48" name="TextBox 47"/>
            <p:cNvSpPr txBox="1"/>
            <p:nvPr/>
          </p:nvSpPr>
          <p:spPr>
            <a:xfrm>
              <a:off x="4951070" y="4359397"/>
              <a:ext cx="1310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MAPS </a:t>
              </a:r>
              <a:r>
                <a:rPr lang="en-US" sz="1100" dirty="0"/>
                <a:t>Prod</a:t>
              </a:r>
              <a:r>
                <a:rPr lang="en-US" sz="1100" dirty="0" smtClean="0"/>
                <a:t>. &amp; QA </a:t>
              </a:r>
              <a:endParaRPr lang="en-US" sz="1100" dirty="0"/>
            </a:p>
            <a:p>
              <a:pPr algn="ctr"/>
              <a:r>
                <a:rPr lang="en-US" sz="1100" dirty="0" smtClean="0"/>
                <a:t>@ALICE</a:t>
              </a:r>
              <a:endParaRPr lang="en-US" sz="1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95754" y="4389633"/>
            <a:ext cx="1372488" cy="779265"/>
            <a:chOff x="4877454" y="4355483"/>
            <a:chExt cx="1502297" cy="541329"/>
          </a:xfrm>
        </p:grpSpPr>
        <p:sp>
          <p:nvSpPr>
            <p:cNvPr id="51" name="TextBox 50"/>
            <p:cNvSpPr txBox="1"/>
            <p:nvPr/>
          </p:nvSpPr>
          <p:spPr>
            <a:xfrm>
              <a:off x="4877454" y="4362307"/>
              <a:ext cx="1502297" cy="5345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Stave </a:t>
              </a:r>
              <a:r>
                <a:rPr lang="en-US" sz="1100" dirty="0" err="1"/>
                <a:t>p</a:t>
              </a:r>
              <a:r>
                <a:rPr lang="en-US" sz="1100" dirty="0" err="1" smtClean="0"/>
                <a:t>rod.</a:t>
              </a:r>
              <a:r>
                <a:rPr lang="en-US" sz="1100" dirty="0" err="1" smtClean="0"/>
                <a:t>&amp;test</a:t>
              </a:r>
              <a:r>
                <a:rPr lang="en-US" sz="1100" dirty="0" smtClean="0"/>
                <a:t>  </a:t>
              </a:r>
              <a:r>
                <a:rPr lang="en-US" sz="1100" dirty="0" smtClean="0"/>
                <a:t>@CERN;</a:t>
              </a:r>
            </a:p>
            <a:p>
              <a:r>
                <a:rPr lang="en-US" sz="1100" dirty="0" smtClean="0"/>
                <a:t>RU prod @CERN</a:t>
              </a:r>
            </a:p>
            <a:p>
              <a:r>
                <a:rPr lang="en-US" sz="1100" dirty="0" smtClean="0"/>
                <a:t>CRU </a:t>
              </a:r>
              <a:r>
                <a:rPr lang="en-US" sz="1100" dirty="0" smtClean="0"/>
                <a:t>Prod. @US</a:t>
              </a:r>
              <a:endParaRPr lang="en-US" sz="11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211108" y="4731634"/>
            <a:ext cx="5790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70666" y="4743101"/>
            <a:ext cx="179596" cy="6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750" y="4338449"/>
            <a:ext cx="996869" cy="781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51689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+2%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60858" y="51689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+50%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5CB4-FF53-A248-9FFD-C81D302E5CB8}" type="datetime1">
              <a:rPr lang="en-US" smtClean="0"/>
              <a:t>4/25/17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635641">
            <a:off x="4940585" y="3034346"/>
            <a:ext cx="4096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schedule driven project!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765" y="223772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ALICE ITS/IB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Prod. ends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695752" y="2130890"/>
            <a:ext cx="307441" cy="3463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44178" y="2332680"/>
            <a:ext cx="1798465" cy="157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1676400"/>
            <a:ext cx="97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endParaRPr lang="en-US" dirty="0" smtClean="0"/>
          </a:p>
          <a:p>
            <a:r>
              <a:rPr lang="en-US" dirty="0" smtClean="0"/>
              <a:t>baseline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9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Schedule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2C53-A2D9-AD48-877A-179AB2AC3118}" type="datetime1">
              <a:rPr lang="en-US" smtClean="0"/>
              <a:t>4/25/17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300"/>
            <a:ext cx="9144000" cy="45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526"/>
            <a:ext cx="8229600" cy="98184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Milestones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Ming Liu, MVTX discussion @BNL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3DE9-077B-5D48-8924-7ED29547E831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4288" y="1093371"/>
            <a:ext cx="74593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MVTX</a:t>
            </a:r>
            <a:r>
              <a:rPr lang="en-US" sz="2400" dirty="0" smtClean="0"/>
              <a:t> </a:t>
            </a:r>
            <a:r>
              <a:rPr lang="en-US" sz="2400" dirty="0" err="1"/>
              <a:t>Preproposal</a:t>
            </a:r>
            <a:r>
              <a:rPr lang="en-US" sz="2400" dirty="0"/>
              <a:t> </a:t>
            </a:r>
            <a:r>
              <a:rPr lang="en-US" sz="2400" dirty="0" smtClean="0"/>
              <a:t>update</a:t>
            </a:r>
            <a:r>
              <a:rPr lang="en-US" sz="2400" dirty="0"/>
              <a:t>		4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  <a:r>
              <a:rPr lang="en-US" sz="2400" dirty="0" err="1"/>
              <a:t>Qtr</a:t>
            </a:r>
            <a:r>
              <a:rPr lang="en-US" sz="2400" dirty="0"/>
              <a:t> FY 2017</a:t>
            </a:r>
          </a:p>
          <a:p>
            <a:r>
              <a:rPr lang="en-US" sz="2400" dirty="0" smtClean="0"/>
              <a:t>MVTX </a:t>
            </a:r>
            <a:r>
              <a:rPr lang="en-US" sz="2400" dirty="0"/>
              <a:t>Proposal Review	</a:t>
            </a:r>
            <a:r>
              <a:rPr lang="en-US" sz="2400" dirty="0" smtClean="0"/>
              <a:t>	</a:t>
            </a:r>
            <a:r>
              <a:rPr lang="en-US" sz="2400" dirty="0"/>
              <a:t>	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 dirty="0" err="1"/>
              <a:t>Qtr</a:t>
            </a:r>
            <a:r>
              <a:rPr lang="en-US" sz="2400" dirty="0"/>
              <a:t> FY 2018</a:t>
            </a:r>
          </a:p>
          <a:p>
            <a:endParaRPr lang="en-US" sz="2400" dirty="0" smtClean="0"/>
          </a:p>
          <a:p>
            <a:r>
              <a:rPr lang="en-US" sz="2400" dirty="0" smtClean="0"/>
              <a:t>Stave </a:t>
            </a:r>
            <a:r>
              <a:rPr lang="en-US" sz="2400" dirty="0"/>
              <a:t>Procurement		</a:t>
            </a:r>
            <a:r>
              <a:rPr lang="en-US" sz="2400" dirty="0" smtClean="0"/>
              <a:t>	</a:t>
            </a:r>
            <a:r>
              <a:rPr lang="en-US" sz="2400" dirty="0"/>
              <a:t>	4</a:t>
            </a:r>
            <a:r>
              <a:rPr lang="en-US" sz="2400" baseline="30000" dirty="0"/>
              <a:t>th</a:t>
            </a:r>
            <a:r>
              <a:rPr lang="en-US" sz="2400" dirty="0"/>
              <a:t>  </a:t>
            </a:r>
            <a:r>
              <a:rPr lang="en-US" sz="2400" dirty="0" err="1"/>
              <a:t>Qtr</a:t>
            </a:r>
            <a:r>
              <a:rPr lang="en-US" sz="2400" dirty="0"/>
              <a:t> FY 2018</a:t>
            </a:r>
          </a:p>
          <a:p>
            <a:r>
              <a:rPr lang="en-US" sz="2400" dirty="0"/>
              <a:t>Start Construction			</a:t>
            </a:r>
            <a:r>
              <a:rPr lang="en-US" sz="2400" dirty="0" smtClean="0"/>
              <a:t>		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</a:t>
            </a:r>
            <a:r>
              <a:rPr lang="en-US" sz="2400" dirty="0" err="1" smtClean="0"/>
              <a:t>Qtr</a:t>
            </a:r>
            <a:r>
              <a:rPr lang="en-US" sz="2400" dirty="0"/>
              <a:t> </a:t>
            </a:r>
            <a:r>
              <a:rPr lang="en-US" sz="2400" dirty="0" smtClean="0"/>
              <a:t>FY </a:t>
            </a:r>
            <a:r>
              <a:rPr lang="en-US" sz="2400" dirty="0"/>
              <a:t>2018</a:t>
            </a:r>
          </a:p>
          <a:p>
            <a:endParaRPr lang="en-US" sz="2400" dirty="0" smtClean="0"/>
          </a:p>
          <a:p>
            <a:r>
              <a:rPr lang="en-US" sz="2400" dirty="0" smtClean="0"/>
              <a:t>Installation</a:t>
            </a:r>
            <a:r>
              <a:rPr lang="en-US" sz="2400" dirty="0"/>
              <a:t>				</a:t>
            </a:r>
            <a:r>
              <a:rPr lang="en-US" sz="2400" dirty="0" smtClean="0"/>
              <a:t>		2nd </a:t>
            </a:r>
            <a:r>
              <a:rPr lang="en-US" sz="2400" dirty="0" err="1"/>
              <a:t>Qtr</a:t>
            </a:r>
            <a:r>
              <a:rPr lang="en-US" sz="2400" dirty="0"/>
              <a:t> FY </a:t>
            </a:r>
            <a:r>
              <a:rPr lang="en-US" sz="2400" dirty="0" smtClean="0"/>
              <a:t>2021</a:t>
            </a:r>
            <a:endParaRPr lang="en-US" sz="2400" dirty="0"/>
          </a:p>
          <a:p>
            <a:r>
              <a:rPr lang="en-US" sz="2400" dirty="0"/>
              <a:t>Ready for Beam			</a:t>
            </a:r>
            <a:r>
              <a:rPr lang="en-US" sz="2400" dirty="0" smtClean="0"/>
              <a:t>		4th  </a:t>
            </a:r>
            <a:r>
              <a:rPr lang="en-US" sz="2400" dirty="0" err="1" smtClean="0"/>
              <a:t>Qtr</a:t>
            </a:r>
            <a:r>
              <a:rPr lang="en-US" sz="2400" dirty="0" smtClean="0"/>
              <a:t> </a:t>
            </a:r>
            <a:r>
              <a:rPr lang="en-US" sz="2400" dirty="0"/>
              <a:t>FY </a:t>
            </a:r>
            <a:r>
              <a:rPr lang="en-US" sz="2400" dirty="0" smtClean="0"/>
              <a:t>2021</a:t>
            </a:r>
          </a:p>
          <a:p>
            <a:endParaRPr lang="en-US" sz="2400" dirty="0"/>
          </a:p>
          <a:p>
            <a:r>
              <a:rPr lang="en-US" sz="2400" dirty="0" smtClean="0"/>
              <a:t>End of MVTV project			</a:t>
            </a:r>
            <a:r>
              <a:rPr lang="en-US" sz="2400" smtClean="0"/>
              <a:t>	July </a:t>
            </a:r>
            <a:r>
              <a:rPr lang="en-US" sz="2400" dirty="0" smtClean="0"/>
              <a:t>FY 2023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sPHENIX</a:t>
            </a:r>
            <a:r>
              <a:rPr lang="en-US" sz="2400" dirty="0" smtClean="0"/>
              <a:t> ready for beam			June 2021</a:t>
            </a:r>
          </a:p>
          <a:p>
            <a:r>
              <a:rPr lang="en-US" sz="2400" dirty="0" smtClean="0"/>
              <a:t>Day-1 physics						Jan 2022</a:t>
            </a:r>
            <a:endParaRPr lang="en-US" sz="2400" dirty="0"/>
          </a:p>
          <a:p>
            <a:r>
              <a:rPr lang="en-US" sz="2400" dirty="0" err="1" smtClean="0"/>
              <a:t>sPHENIX</a:t>
            </a:r>
            <a:r>
              <a:rPr lang="en-US" sz="2400" dirty="0" smtClean="0"/>
              <a:t> CD-4						Jan. 2023	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EBF3-F8E9-1347-8048-3E008C57EA1D}" type="datetime1">
              <a:rPr lang="en-US" smtClean="0"/>
              <a:t>4/25/17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3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621"/>
            <a:ext cx="8229600" cy="1012990"/>
          </a:xfrm>
        </p:spPr>
        <p:txBody>
          <a:bodyPr/>
          <a:lstStyle/>
          <a:p>
            <a:r>
              <a:rPr lang="en-US" dirty="0" smtClean="0"/>
              <a:t>Project Recent Activities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611"/>
            <a:ext cx="8229600" cy="503283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Meetings with Maria </a:t>
            </a:r>
            <a:r>
              <a:rPr lang="en-US" dirty="0" err="1" smtClean="0"/>
              <a:t>Chamizo</a:t>
            </a:r>
            <a:r>
              <a:rPr lang="en-US" dirty="0" smtClean="0"/>
              <a:t> </a:t>
            </a:r>
            <a:r>
              <a:rPr lang="en-US" dirty="0" err="1" smtClean="0"/>
              <a:t>Llatas</a:t>
            </a:r>
            <a:r>
              <a:rPr lang="en-US" dirty="0" smtClean="0"/>
              <a:t> of BNL Project Office </a:t>
            </a:r>
          </a:p>
          <a:p>
            <a:pPr lvl="1"/>
            <a:r>
              <a:rPr lang="en-US" dirty="0" smtClean="0"/>
              <a:t>Weekly LANL/LBNL/MIT/BNL phone meetings to discuss path toward reviews, project plan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 full day meeting 4/25 @BNL, LANL/LBNL/MIT</a:t>
            </a:r>
          </a:p>
          <a:p>
            <a:pPr lvl="1"/>
            <a:r>
              <a:rPr lang="en-US" dirty="0" smtClean="0"/>
              <a:t>Bi-weekly MVTX detector group meetings discussed  </a:t>
            </a:r>
          </a:p>
          <a:p>
            <a:pPr lvl="1"/>
            <a:r>
              <a:rPr lang="en-US" dirty="0" smtClean="0"/>
              <a:t>MVTX BNL Directors review: Science + C&amp;S </a:t>
            </a:r>
          </a:p>
          <a:p>
            <a:pPr lvl="2"/>
            <a:r>
              <a:rPr lang="en-US" dirty="0" smtClean="0"/>
              <a:t>~mid July,  </a:t>
            </a:r>
            <a:r>
              <a:rPr lang="en-US" dirty="0"/>
              <a:t>a</a:t>
            </a:r>
            <a:r>
              <a:rPr lang="en-US" dirty="0" smtClean="0"/>
              <a:t> dry run in late June  </a:t>
            </a:r>
          </a:p>
          <a:p>
            <a:pPr lvl="2"/>
            <a:r>
              <a:rPr lang="en-US" dirty="0" smtClean="0"/>
              <a:t>A draft charge of review, ~next week?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Cost and Schedule project file updated 4/7/2017</a:t>
            </a:r>
          </a:p>
          <a:p>
            <a:pPr lvl="1"/>
            <a:r>
              <a:rPr lang="en-US" dirty="0" smtClean="0"/>
              <a:t>LANL &amp; LBNL, detailed labor profile</a:t>
            </a:r>
          </a:p>
          <a:p>
            <a:pPr lvl="1"/>
            <a:r>
              <a:rPr lang="en-US" dirty="0" smtClean="0"/>
              <a:t>MIT,  discussed last week, some thoughts on mechanical integration issues</a:t>
            </a:r>
          </a:p>
          <a:p>
            <a:pPr lvl="2"/>
            <a:r>
              <a:rPr lang="en-US" dirty="0" smtClean="0"/>
              <a:t>MVTX as a standalone, NO modification of the service end </a:t>
            </a:r>
            <a:r>
              <a:rPr lang="en-US" dirty="0" err="1" smtClean="0"/>
              <a:t>etc</a:t>
            </a:r>
            <a:r>
              <a:rPr lang="en-US" dirty="0" smtClean="0"/>
              <a:t>; </a:t>
            </a:r>
          </a:p>
          <a:p>
            <a:pPr lvl="2"/>
            <a:r>
              <a:rPr lang="en-US" dirty="0" smtClean="0"/>
              <a:t>if other subsystems introduced, they work out integration issues</a:t>
            </a:r>
          </a:p>
          <a:p>
            <a:pPr lvl="2"/>
            <a:r>
              <a:rPr lang="en-US" dirty="0" smtClean="0"/>
              <a:t>Potential increase in cost &amp; schedule if include MVTX/INTT/TPC integration; tracking integration task force report  available soon?</a:t>
            </a:r>
          </a:p>
          <a:p>
            <a:pPr lvl="1"/>
            <a:r>
              <a:rPr lang="en-US" dirty="0" smtClean="0"/>
              <a:t>Other institutions, in progress  </a:t>
            </a:r>
          </a:p>
          <a:p>
            <a:pPr lvl="1"/>
            <a:r>
              <a:rPr lang="en-US" dirty="0" smtClean="0"/>
              <a:t>DOE wants to keep the fund below $5M, possibly from some redirected $$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7148" y="5736879"/>
            <a:ext cx="6156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hlinkClick r:id="rId2"/>
              </a:rPr>
              <a:t>Project webpage: BOE, WBS, project file </a:t>
            </a:r>
          </a:p>
          <a:p>
            <a:pPr lvl="1"/>
            <a:r>
              <a:rPr lang="en-US" dirty="0" smtClean="0">
                <a:hlinkClick r:id="rId3"/>
              </a:rPr>
              <a:t>https://p25ext.lanl.gov/maps/mvtx/mvtx.html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1068-E58F-6141-86D0-2673C4D57CA0}" type="datetime1">
              <a:rPr lang="en-US" smtClean="0"/>
              <a:t>4/25/17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AB17-67B9-514A-961C-2AD7435C8C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5066"/>
          </a:xfrm>
        </p:spPr>
        <p:txBody>
          <a:bodyPr/>
          <a:lstStyle/>
          <a:p>
            <a:r>
              <a:rPr lang="en-US" dirty="0" smtClean="0"/>
              <a:t>MVTX R&amp;D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066"/>
            <a:ext cx="8229600" cy="53312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Readout R&amp;D</a:t>
            </a:r>
          </a:p>
          <a:p>
            <a:pPr lvl="1"/>
            <a:r>
              <a:rPr lang="en-US" dirty="0" err="1" smtClean="0"/>
              <a:t>Workfest</a:t>
            </a:r>
            <a:r>
              <a:rPr lang="en-US" dirty="0" smtClean="0"/>
              <a:t> @UT-Austin, 4/19-20</a:t>
            </a:r>
          </a:p>
          <a:p>
            <a:pPr lvl="1"/>
            <a:r>
              <a:rPr lang="en-US" dirty="0" smtClean="0"/>
              <a:t>LANL MOSAIC test bench setup in progress </a:t>
            </a:r>
          </a:p>
          <a:p>
            <a:pPr lvl="1"/>
            <a:r>
              <a:rPr lang="en-US" dirty="0" smtClean="0"/>
              <a:t>RUv1 available in May, will be used for LDRD telescope</a:t>
            </a:r>
          </a:p>
          <a:p>
            <a:pPr lvl="1"/>
            <a:r>
              <a:rPr lang="en-US" dirty="0" smtClean="0"/>
              <a:t>CRU being prototyped with Altera evaluation boards, able to communicate with the board;  </a:t>
            </a:r>
          </a:p>
          <a:p>
            <a:pPr lvl="1"/>
            <a:r>
              <a:rPr lang="en-US" dirty="0" smtClean="0"/>
              <a:t>BNL/ATLAS FELIX being evaluated as an alternative </a:t>
            </a:r>
          </a:p>
          <a:p>
            <a:pPr lvl="2"/>
            <a:r>
              <a:rPr lang="en-US" dirty="0" smtClean="0"/>
              <a:t>Computer arrived, fibers/cables ordered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btain one FELIX in a few weeks   </a:t>
            </a:r>
          </a:p>
          <a:p>
            <a:pPr lvl="1"/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tave production for LDRD telescope</a:t>
            </a:r>
          </a:p>
          <a:p>
            <a:pPr lvl="1"/>
            <a:r>
              <a:rPr lang="en-US" dirty="0" smtClean="0"/>
              <a:t>ALICE Stave Production Readiness Review 4/27, prod. Starts in May</a:t>
            </a:r>
          </a:p>
          <a:p>
            <a:pPr lvl="1"/>
            <a:r>
              <a:rPr lang="en-US" dirty="0" smtClean="0"/>
              <a:t>LANL people do assembly </a:t>
            </a:r>
            <a:r>
              <a:rPr lang="en-US" dirty="0"/>
              <a:t>and test at CERN, May – Sept. 2017 </a:t>
            </a:r>
          </a:p>
          <a:p>
            <a:pPr lvl="1"/>
            <a:endParaRPr lang="en-US" dirty="0"/>
          </a:p>
          <a:p>
            <a:r>
              <a:rPr lang="en-US" dirty="0" smtClean="0"/>
              <a:t>Project C&amp;S – work in progress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etailed commitment from each institutions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More work after BNL meeting w/ Project Office,  4/25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Tracker integration task force, led by Mickey </a:t>
            </a:r>
          </a:p>
          <a:p>
            <a:pPr lvl="1"/>
            <a:r>
              <a:rPr lang="en-US" dirty="0" smtClean="0"/>
              <a:t>MVTX + INTT + TPC mechanical integration issues</a:t>
            </a:r>
          </a:p>
          <a:p>
            <a:pPr lvl="1"/>
            <a:r>
              <a:rPr lang="en-US" dirty="0" smtClean="0"/>
              <a:t>Identify the major tasks, </a:t>
            </a:r>
            <a:r>
              <a:rPr lang="en-US" dirty="0" smtClean="0"/>
              <a:t>draft available now, final report </a:t>
            </a:r>
            <a:r>
              <a:rPr lang="en-US" dirty="0" smtClean="0"/>
              <a:t>due </a:t>
            </a:r>
            <a:r>
              <a:rPr lang="en-US" dirty="0" smtClean="0"/>
              <a:t>early May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esources will be </a:t>
            </a:r>
            <a:r>
              <a:rPr lang="en-US" dirty="0" smtClean="0"/>
              <a:t>worked out </a:t>
            </a:r>
            <a:r>
              <a:rPr lang="en-US" dirty="0" smtClean="0"/>
              <a:t>later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A082-D13D-B14D-B6E8-074BDF431AB8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4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358"/>
            <a:ext cx="8229600" cy="1143000"/>
          </a:xfrm>
        </p:spPr>
        <p:txBody>
          <a:bodyPr/>
          <a:lstStyle/>
          <a:p>
            <a:r>
              <a:rPr lang="en-US" dirty="0" smtClean="0"/>
              <a:t>MVTX Project Status and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520" y="1177358"/>
            <a:ext cx="5634240" cy="545037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Pre-proposal submitted to DOE, 2/2017</a:t>
            </a:r>
          </a:p>
          <a:p>
            <a:pPr lvl="1"/>
            <a:r>
              <a:rPr lang="en-US" dirty="0" smtClean="0"/>
              <a:t>Follow-up discussions with DOE and BNL managers</a:t>
            </a:r>
          </a:p>
          <a:p>
            <a:pPr lvl="1"/>
            <a:r>
              <a:rPr lang="en-US" dirty="0" smtClean="0"/>
              <a:t>BNL appointed Maria to coordinate the project  </a:t>
            </a:r>
          </a:p>
          <a:p>
            <a:pPr lvl="1"/>
            <a:r>
              <a:rPr lang="en-US" dirty="0" smtClean="0"/>
              <a:t>Several meetings BNL/LANL/LBNL/MIT NP managers</a:t>
            </a:r>
          </a:p>
          <a:p>
            <a:endParaRPr lang="en-US" dirty="0" smtClean="0"/>
          </a:p>
          <a:p>
            <a:r>
              <a:rPr lang="en-US" dirty="0" smtClean="0"/>
              <a:t>Plan to </a:t>
            </a:r>
            <a:r>
              <a:rPr lang="en-US" dirty="0"/>
              <a:t>u</a:t>
            </a:r>
            <a:r>
              <a:rPr lang="en-US" dirty="0" smtClean="0"/>
              <a:t>pdate proposal to DOE, late 2017 </a:t>
            </a:r>
          </a:p>
          <a:p>
            <a:pPr lvl="1"/>
            <a:r>
              <a:rPr lang="en-US" dirty="0" smtClean="0"/>
              <a:t>Expanded science “CD0” +  Cost &amp; Schedule “CD1”</a:t>
            </a:r>
          </a:p>
          <a:p>
            <a:pPr lvl="1"/>
            <a:r>
              <a:rPr lang="en-US" dirty="0" smtClean="0"/>
              <a:t>Funding in FY18, stave production @CERN in Aug. </a:t>
            </a:r>
            <a:r>
              <a:rPr lang="en-US" dirty="0" smtClean="0"/>
              <a:t>2018+, ~6 months; other options being explored for stave production @CERN/CCNU for delayed funding</a:t>
            </a:r>
          </a:p>
          <a:p>
            <a:pPr lvl="1"/>
            <a:endParaRPr lang="en-US" dirty="0"/>
          </a:p>
          <a:p>
            <a:r>
              <a:rPr lang="en-US" dirty="0" smtClean="0"/>
              <a:t>BNL Director’s Review  ~July 2017</a:t>
            </a:r>
          </a:p>
          <a:p>
            <a:pPr lvl="1"/>
            <a:r>
              <a:rPr lang="en-US" dirty="0" smtClean="0"/>
              <a:t>Expanded science “CD0” +  Cost &amp; Schedule “CD1”</a:t>
            </a:r>
          </a:p>
          <a:p>
            <a:pPr lvl="1"/>
            <a:r>
              <a:rPr lang="en-US" dirty="0" smtClean="0"/>
              <a:t>A dry run mid/late June  </a:t>
            </a:r>
          </a:p>
          <a:p>
            <a:pPr lvl="1"/>
            <a:r>
              <a:rPr lang="en-US" dirty="0" smtClean="0"/>
              <a:t>DOE is OK with </a:t>
            </a:r>
            <a:r>
              <a:rPr lang="en-US" dirty="0" err="1" smtClean="0"/>
              <a:t>sPHENIX</a:t>
            </a:r>
            <a:r>
              <a:rPr lang="en-US" dirty="0" smtClean="0"/>
              <a:t> baseline w/o HF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Readout R&amp;D</a:t>
            </a:r>
          </a:p>
          <a:p>
            <a:pPr lvl="1"/>
            <a:r>
              <a:rPr lang="en-US" dirty="0" smtClean="0"/>
              <a:t>RU &amp; CRU</a:t>
            </a:r>
          </a:p>
          <a:p>
            <a:pPr lvl="1"/>
            <a:r>
              <a:rPr lang="en-US" dirty="0" smtClean="0"/>
              <a:t>System integration</a:t>
            </a:r>
          </a:p>
          <a:p>
            <a:pPr lvl="1"/>
            <a:endParaRPr lang="en-US" dirty="0"/>
          </a:p>
          <a:p>
            <a:r>
              <a:rPr lang="en-US" dirty="0" smtClean="0"/>
              <a:t>Mechanical integration task force </a:t>
            </a:r>
          </a:p>
          <a:p>
            <a:pPr lvl="1"/>
            <a:r>
              <a:rPr lang="en-US" dirty="0" smtClean="0"/>
              <a:t>Draft report available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sPHENIX-MVTX-CoverP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60" y="1177358"/>
            <a:ext cx="3312240" cy="4286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58097">
            <a:off x="2171670" y="4920024"/>
            <a:ext cx="3344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Proof of principle needed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before stave production, ~8/2018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778A-AB4B-5B4F-A4BD-2C27510AC8E1}" type="datetime1">
              <a:rPr lang="en-US" smtClean="0"/>
              <a:t>4/25/17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discussion @BNL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726-F143-3942-A44A-3703A59C67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38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10874</TotalTime>
  <Words>2521</Words>
  <Application>Microsoft Macintosh PowerPoint</Application>
  <PresentationFormat>On-screen Show (4:3)</PresentationFormat>
  <Paragraphs>541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MAPS-based Vertex Detector (MVTX)</vt:lpstr>
      <vt:lpstr>MVTX: WBS 1.12</vt:lpstr>
      <vt:lpstr>Scope of the MVTX Project</vt:lpstr>
      <vt:lpstr>Project Tasks and Timeline</vt:lpstr>
      <vt:lpstr>Cost and Schedule</vt:lpstr>
      <vt:lpstr>Milestones</vt:lpstr>
      <vt:lpstr>Project Recent Activities </vt:lpstr>
      <vt:lpstr>MVTX R&amp;D Status</vt:lpstr>
      <vt:lpstr>MVTX Project Status and Plan</vt:lpstr>
      <vt:lpstr>CD-1 Preparation and Review Schedule</vt:lpstr>
      <vt:lpstr>Prepare for the BNL Director’s Review Physics/Detector Simulations</vt:lpstr>
      <vt:lpstr>Exciting Science: Physics of the 3rd Pillar</vt:lpstr>
      <vt:lpstr>HF-Jet TG 4/12/2017</vt:lpstr>
      <vt:lpstr>PowerPoint Presentation</vt:lpstr>
      <vt:lpstr>PowerPoint Presentation</vt:lpstr>
      <vt:lpstr>PowerPoint Presentation</vt:lpstr>
      <vt:lpstr>PowerPoint Presentation</vt:lpstr>
      <vt:lpstr>Additional slides</vt:lpstr>
      <vt:lpstr>MVTX Proposal Discussion @BNL 04/25/2017 </vt:lpstr>
      <vt:lpstr>Vertex Detector Design Drivers</vt:lpstr>
      <vt:lpstr> sPHENIX MAPS-based Vertex Detector (MVTX)</vt:lpstr>
      <vt:lpstr>sPHENIX MVTX Project</vt:lpstr>
      <vt:lpstr>MAPS Electronics Staves</vt:lpstr>
      <vt:lpstr>ITS Readout and Control System</vt:lpstr>
      <vt:lpstr>MAPS Electronics Readout Units</vt:lpstr>
      <vt:lpstr>MAPS Electronics Common Readout  Units</vt:lpstr>
      <vt:lpstr>Needed to Complete C&amp;S</vt:lpstr>
      <vt:lpstr>Risks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Project Status and Plan</dc:title>
  <dc:creator>Ming Liu</dc:creator>
  <cp:lastModifiedBy>Ming Liu</cp:lastModifiedBy>
  <cp:revision>96</cp:revision>
  <dcterms:created xsi:type="dcterms:W3CDTF">2017-04-18T04:35:43Z</dcterms:created>
  <dcterms:modified xsi:type="dcterms:W3CDTF">2017-04-25T17:50:01Z</dcterms:modified>
</cp:coreProperties>
</file>