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5"/>
    <p:restoredTop sz="94643"/>
  </p:normalViewPr>
  <p:slideViewPr>
    <p:cSldViewPr snapToGrid="0" snapToObjects="1">
      <p:cViewPr varScale="1">
        <p:scale>
          <a:sx n="126" d="100"/>
          <a:sy n="126" d="100"/>
        </p:scale>
        <p:origin x="232"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46553-1C98-AC46-9AFB-723BAF6633C0}" type="datetimeFigureOut">
              <a:rPr lang="en-US" smtClean="0"/>
              <a:t>11/27/17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4A2712-C0B1-B047-95F3-D8FE65ECF83B}" type="slidenum">
              <a:rPr lang="en-US" smtClean="0"/>
              <a:t>‹#›</a:t>
            </a:fld>
            <a:endParaRPr lang="en-US"/>
          </a:p>
        </p:txBody>
      </p:sp>
    </p:spTree>
    <p:extLst>
      <p:ext uri="{BB962C8B-B14F-4D97-AF65-F5344CB8AC3E}">
        <p14:creationId xmlns:p14="http://schemas.microsoft.com/office/powerpoint/2010/main" val="881508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4A2712-C0B1-B047-95F3-D8FE65ECF83B}" type="slidenum">
              <a:rPr lang="en-US" smtClean="0"/>
              <a:t>1</a:t>
            </a:fld>
            <a:endParaRPr lang="en-US"/>
          </a:p>
        </p:txBody>
      </p:sp>
    </p:spTree>
    <p:extLst>
      <p:ext uri="{BB962C8B-B14F-4D97-AF65-F5344CB8AC3E}">
        <p14:creationId xmlns:p14="http://schemas.microsoft.com/office/powerpoint/2010/main" val="23998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4A2712-C0B1-B047-95F3-D8FE65ECF83B}" type="slidenum">
              <a:rPr lang="en-US" smtClean="0"/>
              <a:t>5</a:t>
            </a:fld>
            <a:endParaRPr lang="en-US"/>
          </a:p>
        </p:txBody>
      </p:sp>
    </p:spTree>
    <p:extLst>
      <p:ext uri="{BB962C8B-B14F-4D97-AF65-F5344CB8AC3E}">
        <p14:creationId xmlns:p14="http://schemas.microsoft.com/office/powerpoint/2010/main" val="755235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D84860-3197-F14B-8925-5395AF7ABA8D}"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631194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D7F1CF-A026-D942-BF45-EFADDE0566F9}"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131868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68C10-5575-4941-9D07-776F7B9FF261}"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117692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F5C41-4170-C34E-AB11-B4C2C9792C68}"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2058968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287B2C-1A26-A047-A00A-3EE37DB53C63}"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53000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BB9592-4521-F64C-AA27-C3C4758551FC}" type="datetime1">
              <a:rPr lang="en-US" smtClean="0"/>
              <a:t>11/27/17</a:t>
            </a:fld>
            <a:endParaRPr lang="en-US"/>
          </a:p>
        </p:txBody>
      </p:sp>
      <p:sp>
        <p:nvSpPr>
          <p:cNvPr id="6" name="Footer Placeholder 5"/>
          <p:cNvSpPr>
            <a:spLocks noGrp="1"/>
          </p:cNvSpPr>
          <p:nvPr>
            <p:ph type="ftr" sz="quarter" idx="11"/>
          </p:nvPr>
        </p:nvSpPr>
        <p:spPr/>
        <p:txBody>
          <a:bodyPr/>
          <a:lstStyle/>
          <a:p>
            <a:r>
              <a:rPr lang="en-US" smtClean="0"/>
              <a:t>MVTX Leaders' Meeting</a:t>
            </a:r>
            <a:endParaRPr lang="en-US"/>
          </a:p>
        </p:txBody>
      </p:sp>
      <p:sp>
        <p:nvSpPr>
          <p:cNvPr id="7" name="Slide Number Placeholder 6"/>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76809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1E50BC-AB89-A949-9F46-BB92A35FE44F}" type="datetime1">
              <a:rPr lang="en-US" smtClean="0"/>
              <a:t>11/27/17</a:t>
            </a:fld>
            <a:endParaRPr lang="en-US"/>
          </a:p>
        </p:txBody>
      </p:sp>
      <p:sp>
        <p:nvSpPr>
          <p:cNvPr id="8" name="Footer Placeholder 7"/>
          <p:cNvSpPr>
            <a:spLocks noGrp="1"/>
          </p:cNvSpPr>
          <p:nvPr>
            <p:ph type="ftr" sz="quarter" idx="11"/>
          </p:nvPr>
        </p:nvSpPr>
        <p:spPr/>
        <p:txBody>
          <a:bodyPr/>
          <a:lstStyle/>
          <a:p>
            <a:r>
              <a:rPr lang="en-US" smtClean="0"/>
              <a:t>MVTX Leaders' Meeting</a:t>
            </a:r>
            <a:endParaRPr lang="en-US"/>
          </a:p>
        </p:txBody>
      </p:sp>
      <p:sp>
        <p:nvSpPr>
          <p:cNvPr id="9" name="Slide Number Placeholder 8"/>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29391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2D1F81-3C86-A546-A375-0F79EB42C07A}" type="datetime1">
              <a:rPr lang="en-US" smtClean="0"/>
              <a:t>11/27/17</a:t>
            </a:fld>
            <a:endParaRPr lang="en-US"/>
          </a:p>
        </p:txBody>
      </p:sp>
      <p:sp>
        <p:nvSpPr>
          <p:cNvPr id="4" name="Footer Placeholder 3"/>
          <p:cNvSpPr>
            <a:spLocks noGrp="1"/>
          </p:cNvSpPr>
          <p:nvPr>
            <p:ph type="ftr" sz="quarter" idx="11"/>
          </p:nvPr>
        </p:nvSpPr>
        <p:spPr/>
        <p:txBody>
          <a:bodyPr/>
          <a:lstStyle/>
          <a:p>
            <a:r>
              <a:rPr lang="en-US" smtClean="0"/>
              <a:t>MVTX Leaders' Meeting</a:t>
            </a:r>
            <a:endParaRPr lang="en-US"/>
          </a:p>
        </p:txBody>
      </p:sp>
      <p:sp>
        <p:nvSpPr>
          <p:cNvPr id="5" name="Slide Number Placeholder 4"/>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59831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5B80C-2403-ED4D-932F-6B727AC71533}" type="datetime1">
              <a:rPr lang="en-US" smtClean="0"/>
              <a:t>11/27/17</a:t>
            </a:fld>
            <a:endParaRPr lang="en-US"/>
          </a:p>
        </p:txBody>
      </p:sp>
      <p:sp>
        <p:nvSpPr>
          <p:cNvPr id="3" name="Footer Placeholder 2"/>
          <p:cNvSpPr>
            <a:spLocks noGrp="1"/>
          </p:cNvSpPr>
          <p:nvPr>
            <p:ph type="ftr" sz="quarter" idx="11"/>
          </p:nvPr>
        </p:nvSpPr>
        <p:spPr/>
        <p:txBody>
          <a:bodyPr/>
          <a:lstStyle/>
          <a:p>
            <a:r>
              <a:rPr lang="en-US" smtClean="0"/>
              <a:t>MVTX Leaders' Meeting</a:t>
            </a:r>
            <a:endParaRPr lang="en-US"/>
          </a:p>
        </p:txBody>
      </p:sp>
      <p:sp>
        <p:nvSpPr>
          <p:cNvPr id="4" name="Slide Number Placeholder 3"/>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12896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B40C7-CD13-1E40-A525-71E0BB921892}" type="datetime1">
              <a:rPr lang="en-US" smtClean="0"/>
              <a:t>11/27/17</a:t>
            </a:fld>
            <a:endParaRPr lang="en-US"/>
          </a:p>
        </p:txBody>
      </p:sp>
      <p:sp>
        <p:nvSpPr>
          <p:cNvPr id="6" name="Footer Placeholder 5"/>
          <p:cNvSpPr>
            <a:spLocks noGrp="1"/>
          </p:cNvSpPr>
          <p:nvPr>
            <p:ph type="ftr" sz="quarter" idx="11"/>
          </p:nvPr>
        </p:nvSpPr>
        <p:spPr/>
        <p:txBody>
          <a:bodyPr/>
          <a:lstStyle/>
          <a:p>
            <a:r>
              <a:rPr lang="en-US" smtClean="0"/>
              <a:t>MVTX Leaders' Meeting</a:t>
            </a:r>
            <a:endParaRPr lang="en-US"/>
          </a:p>
        </p:txBody>
      </p:sp>
      <p:sp>
        <p:nvSpPr>
          <p:cNvPr id="7" name="Slide Number Placeholder 6"/>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61037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2B9FB-52BA-BA44-99EC-A4C42FCA64C9}" type="datetime1">
              <a:rPr lang="en-US" smtClean="0"/>
              <a:t>11/27/17</a:t>
            </a:fld>
            <a:endParaRPr lang="en-US"/>
          </a:p>
        </p:txBody>
      </p:sp>
      <p:sp>
        <p:nvSpPr>
          <p:cNvPr id="6" name="Footer Placeholder 5"/>
          <p:cNvSpPr>
            <a:spLocks noGrp="1"/>
          </p:cNvSpPr>
          <p:nvPr>
            <p:ph type="ftr" sz="quarter" idx="11"/>
          </p:nvPr>
        </p:nvSpPr>
        <p:spPr/>
        <p:txBody>
          <a:bodyPr/>
          <a:lstStyle/>
          <a:p>
            <a:r>
              <a:rPr lang="en-US" smtClean="0"/>
              <a:t>MVTX Leaders' Meeting</a:t>
            </a:r>
            <a:endParaRPr lang="en-US"/>
          </a:p>
        </p:txBody>
      </p:sp>
      <p:sp>
        <p:nvSpPr>
          <p:cNvPr id="7" name="Slide Number Placeholder 6"/>
          <p:cNvSpPr>
            <a:spLocks noGrp="1"/>
          </p:cNvSpPr>
          <p:nvPr>
            <p:ph type="sldNum" sz="quarter" idx="12"/>
          </p:nvPr>
        </p:nvSpPr>
        <p:spPr/>
        <p:txBody>
          <a:bodyPr/>
          <a:lstStyle/>
          <a:p>
            <a:fld id="{07BD3065-AD4D-3A4A-BD8B-D78A24778345}" type="slidenum">
              <a:rPr lang="en-US" smtClean="0"/>
              <a:t>‹#›</a:t>
            </a:fld>
            <a:endParaRPr lang="en-US"/>
          </a:p>
        </p:txBody>
      </p:sp>
    </p:spTree>
    <p:extLst>
      <p:ext uri="{BB962C8B-B14F-4D97-AF65-F5344CB8AC3E}">
        <p14:creationId xmlns:p14="http://schemas.microsoft.com/office/powerpoint/2010/main" val="1002526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8470B-A5FA-C943-BCDC-249FE4DBF6A5}" type="datetime1">
              <a:rPr lang="en-US" smtClean="0"/>
              <a:t>11/27/17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MVTX Leaders' Meeting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D3065-AD4D-3A4A-BD8B-D78A24778345}" type="slidenum">
              <a:rPr lang="en-US" smtClean="0"/>
              <a:t>‹#›</a:t>
            </a:fld>
            <a:endParaRPr lang="en-US"/>
          </a:p>
        </p:txBody>
      </p:sp>
    </p:spTree>
    <p:extLst>
      <p:ext uri="{BB962C8B-B14F-4D97-AF65-F5344CB8AC3E}">
        <p14:creationId xmlns:p14="http://schemas.microsoft.com/office/powerpoint/2010/main" val="1000757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803"/>
            <a:ext cx="10515600" cy="1584960"/>
          </a:xfrm>
        </p:spPr>
        <p:txBody>
          <a:bodyPr>
            <a:normAutofit fontScale="90000"/>
          </a:bodyPr>
          <a:lstStyle/>
          <a:p>
            <a:pPr algn="ctr"/>
            <a:r>
              <a:rPr lang="en-US" dirty="0" smtClean="0"/>
              <a:t>Dec. MVTX Workfest Agenda </a:t>
            </a:r>
            <a:r>
              <a:rPr lang="mr-IN" dirty="0" smtClean="0"/>
              <a:t>–</a:t>
            </a:r>
            <a:r>
              <a:rPr lang="en-US" dirty="0" smtClean="0"/>
              <a:t>Draft</a:t>
            </a:r>
            <a:r>
              <a:rPr lang="en-US" dirty="0" smtClean="0"/>
              <a:t/>
            </a:r>
            <a:br>
              <a:rPr lang="en-US" dirty="0" smtClean="0"/>
            </a:br>
            <a:r>
              <a:rPr lang="en-US" dirty="0" smtClean="0">
                <a:solidFill>
                  <a:srgbClr val="FF0000"/>
                </a:solidFill>
              </a:rPr>
              <a:t>To complete the full </a:t>
            </a:r>
            <a:r>
              <a:rPr lang="en-US" dirty="0" smtClean="0">
                <a:solidFill>
                  <a:srgbClr val="FF0000"/>
                </a:solidFill>
              </a:rPr>
              <a:t>proposal</a:t>
            </a:r>
            <a:r>
              <a:rPr lang="en-US" dirty="0">
                <a:solidFill>
                  <a:srgbClr val="FF0000"/>
                </a:solidFill>
              </a:rPr>
              <a:t/>
            </a:r>
            <a:br>
              <a:rPr lang="en-US" dirty="0">
                <a:solidFill>
                  <a:srgbClr val="FF0000"/>
                </a:solidFill>
              </a:rPr>
            </a:br>
            <a:r>
              <a:rPr lang="en-US" sz="2200" dirty="0" smtClean="0"/>
              <a:t>Travel page: </a:t>
            </a:r>
            <a:br>
              <a:rPr lang="en-US" sz="2200" dirty="0" smtClean="0"/>
            </a:br>
            <a:r>
              <a:rPr lang="en-US" sz="1800" dirty="0" smtClean="0"/>
              <a:t>http</a:t>
            </a:r>
            <a:r>
              <a:rPr lang="en-US" sz="1800" dirty="0"/>
              <a:t>://</a:t>
            </a:r>
            <a:r>
              <a:rPr lang="en-US" sz="1800" dirty="0" err="1"/>
              <a:t>www.cvent.com</a:t>
            </a:r>
            <a:r>
              <a:rPr lang="en-US" sz="1800" dirty="0"/>
              <a:t>/events/</a:t>
            </a:r>
            <a:r>
              <a:rPr lang="en-US" sz="1800" dirty="0" err="1"/>
              <a:t>sphenix</a:t>
            </a:r>
            <a:r>
              <a:rPr lang="en-US" sz="1800" dirty="0"/>
              <a:t>-collaboration-meeting/event-summary-090b732e1d5b4851a0dbb88d21b2ce64.aspx </a:t>
            </a:r>
          </a:p>
        </p:txBody>
      </p:sp>
      <p:sp>
        <p:nvSpPr>
          <p:cNvPr id="3" name="Content Placeholder 2"/>
          <p:cNvSpPr>
            <a:spLocks noGrp="1"/>
          </p:cNvSpPr>
          <p:nvPr>
            <p:ph idx="1"/>
          </p:nvPr>
        </p:nvSpPr>
        <p:spPr>
          <a:xfrm>
            <a:off x="544261" y="2061318"/>
            <a:ext cx="7774858" cy="4092011"/>
          </a:xfrm>
        </p:spPr>
        <p:txBody>
          <a:bodyPr>
            <a:normAutofit lnSpcReduction="10000"/>
          </a:bodyPr>
          <a:lstStyle/>
          <a:p>
            <a:r>
              <a:rPr lang="en-US" dirty="0" smtClean="0"/>
              <a:t>Day-1</a:t>
            </a:r>
            <a:r>
              <a:rPr lang="en-US" dirty="0" smtClean="0">
                <a:sym typeface="Wingdings"/>
              </a:rPr>
              <a:t>: (12/5, Tue.)</a:t>
            </a:r>
            <a:endParaRPr lang="en-US" dirty="0" smtClean="0"/>
          </a:p>
          <a:p>
            <a:pPr lvl="1"/>
            <a:r>
              <a:rPr lang="en-US" dirty="0" smtClean="0"/>
              <a:t>Review current draft </a:t>
            </a:r>
            <a:r>
              <a:rPr lang="mr-IN" dirty="0" smtClean="0"/>
              <a:t>–</a:t>
            </a:r>
            <a:r>
              <a:rPr lang="en-US" dirty="0" smtClean="0"/>
              <a:t> by WG TLs </a:t>
            </a:r>
          </a:p>
          <a:p>
            <a:pPr lvl="2"/>
            <a:r>
              <a:rPr lang="en-US" dirty="0" smtClean="0"/>
              <a:t>Identify and discuss areas for improvements</a:t>
            </a:r>
          </a:p>
          <a:p>
            <a:pPr lvl="1"/>
            <a:r>
              <a:rPr lang="en-US" dirty="0" smtClean="0"/>
              <a:t>Working sessions in the afternoon: working groups   </a:t>
            </a:r>
          </a:p>
          <a:p>
            <a:r>
              <a:rPr lang="en-US" dirty="0" smtClean="0"/>
              <a:t>Day-2:</a:t>
            </a:r>
          </a:p>
          <a:p>
            <a:pPr lvl="1"/>
            <a:r>
              <a:rPr lang="en-US" dirty="0" smtClean="0"/>
              <a:t>Discuss updates from day-1 </a:t>
            </a:r>
            <a:r>
              <a:rPr lang="mr-IN" dirty="0" smtClean="0"/>
              <a:t>–</a:t>
            </a:r>
            <a:r>
              <a:rPr lang="en-US" dirty="0" smtClean="0"/>
              <a:t> by WG TLs</a:t>
            </a:r>
          </a:p>
          <a:p>
            <a:pPr lvl="1"/>
            <a:r>
              <a:rPr lang="en-US" dirty="0" smtClean="0"/>
              <a:t>Working sessions in the afternoon: working groups</a:t>
            </a:r>
          </a:p>
          <a:p>
            <a:r>
              <a:rPr lang="en-US" dirty="0" smtClean="0"/>
              <a:t>Day-3:</a:t>
            </a:r>
          </a:p>
          <a:p>
            <a:pPr lvl="1"/>
            <a:r>
              <a:rPr lang="en-US" dirty="0" smtClean="0"/>
              <a:t>Discuss updates from day-2</a:t>
            </a:r>
          </a:p>
          <a:p>
            <a:pPr lvl="1"/>
            <a:r>
              <a:rPr lang="en-US" dirty="0" smtClean="0"/>
              <a:t>Finalize a preliminary full proposal </a:t>
            </a:r>
          </a:p>
          <a:p>
            <a:pPr lvl="1"/>
            <a:endParaRPr lang="en-US" dirty="0"/>
          </a:p>
        </p:txBody>
      </p:sp>
      <p:sp>
        <p:nvSpPr>
          <p:cNvPr id="4" name="TextBox 3"/>
          <p:cNvSpPr txBox="1"/>
          <p:nvPr/>
        </p:nvSpPr>
        <p:spPr>
          <a:xfrm>
            <a:off x="8386984" y="3217029"/>
            <a:ext cx="3805016" cy="2585323"/>
          </a:xfrm>
          <a:prstGeom prst="rect">
            <a:avLst/>
          </a:prstGeom>
          <a:noFill/>
        </p:spPr>
        <p:txBody>
          <a:bodyPr wrap="none" rtlCol="0">
            <a:spAutoFit/>
          </a:bodyPr>
          <a:lstStyle/>
          <a:p>
            <a:r>
              <a:rPr lang="en-US" dirty="0">
                <a:solidFill>
                  <a:srgbClr val="FF0000"/>
                </a:solidFill>
              </a:rPr>
              <a:t>4</a:t>
            </a:r>
            <a:r>
              <a:rPr lang="en-US" dirty="0" smtClean="0">
                <a:solidFill>
                  <a:srgbClr val="FF0000"/>
                </a:solidFill>
              </a:rPr>
              <a:t> </a:t>
            </a:r>
            <a:r>
              <a:rPr lang="en-US" dirty="0" smtClean="0">
                <a:solidFill>
                  <a:srgbClr val="FF0000"/>
                </a:solidFill>
              </a:rPr>
              <a:t>working groups with </a:t>
            </a:r>
          </a:p>
          <a:p>
            <a:r>
              <a:rPr lang="en-US" dirty="0" smtClean="0">
                <a:solidFill>
                  <a:srgbClr val="FF0000"/>
                </a:solidFill>
              </a:rPr>
              <a:t>team leaders:</a:t>
            </a:r>
          </a:p>
          <a:p>
            <a:r>
              <a:rPr lang="en-US" dirty="0" smtClean="0"/>
              <a:t>Physics/Electronics/Mechanics/Project</a:t>
            </a:r>
          </a:p>
          <a:p>
            <a:endParaRPr lang="en-US" dirty="0" smtClean="0"/>
          </a:p>
          <a:p>
            <a:pPr marL="285750" indent="-285750">
              <a:buFontTx/>
              <a:buChar char="-"/>
            </a:pPr>
            <a:r>
              <a:rPr lang="en-US" dirty="0" smtClean="0"/>
              <a:t>Physics &amp; simulations</a:t>
            </a:r>
          </a:p>
          <a:p>
            <a:pPr marL="285750" indent="-285750">
              <a:buFontTx/>
              <a:buChar char="-"/>
            </a:pPr>
            <a:r>
              <a:rPr lang="en-US" dirty="0" smtClean="0"/>
              <a:t>Electronics &amp; sensors</a:t>
            </a:r>
          </a:p>
          <a:p>
            <a:pPr marL="285750" indent="-285750">
              <a:buFontTx/>
              <a:buChar char="-"/>
            </a:pPr>
            <a:r>
              <a:rPr lang="en-US" dirty="0" smtClean="0"/>
              <a:t>Mechanical system</a:t>
            </a:r>
          </a:p>
          <a:p>
            <a:pPr marL="285750" indent="-285750">
              <a:buFontTx/>
              <a:buChar char="-"/>
            </a:pPr>
            <a:r>
              <a:rPr lang="en-US" dirty="0" smtClean="0"/>
              <a:t>Cost, Schedule &amp; Risks </a:t>
            </a:r>
          </a:p>
          <a:p>
            <a:pPr marL="285750" indent="-285750">
              <a:buFontTx/>
              <a:buChar char="-"/>
            </a:pPr>
            <a:endParaRPr lang="en-US" dirty="0" smtClean="0"/>
          </a:p>
        </p:txBody>
      </p:sp>
      <p:sp>
        <p:nvSpPr>
          <p:cNvPr id="5" name="Date Placeholder 4"/>
          <p:cNvSpPr>
            <a:spLocks noGrp="1"/>
          </p:cNvSpPr>
          <p:nvPr>
            <p:ph type="dt" sz="half" idx="10"/>
          </p:nvPr>
        </p:nvSpPr>
        <p:spPr/>
        <p:txBody>
          <a:bodyPr/>
          <a:lstStyle/>
          <a:p>
            <a:fld id="{0648985C-1980-8847-BC5C-C3B4DE889C06}" type="datetime1">
              <a:rPr lang="en-US" smtClean="0"/>
              <a:t>11/27/17</a:t>
            </a:fld>
            <a:endParaRPr lang="en-US" dirty="0"/>
          </a:p>
        </p:txBody>
      </p:sp>
      <p:sp>
        <p:nvSpPr>
          <p:cNvPr id="6" name="Footer Placeholder 5"/>
          <p:cNvSpPr>
            <a:spLocks noGrp="1"/>
          </p:cNvSpPr>
          <p:nvPr>
            <p:ph type="ftr" sz="quarter" idx="11"/>
          </p:nvPr>
        </p:nvSpPr>
        <p:spPr/>
        <p:txBody>
          <a:bodyPr/>
          <a:lstStyle/>
          <a:p>
            <a:r>
              <a:rPr lang="en-US" smtClean="0"/>
              <a:t>MVTX Leaders' Meeting</a:t>
            </a:r>
            <a:endParaRPr lang="en-US" dirty="0"/>
          </a:p>
        </p:txBody>
      </p:sp>
      <p:sp>
        <p:nvSpPr>
          <p:cNvPr id="7" name="Slide Number Placeholder 6"/>
          <p:cNvSpPr>
            <a:spLocks noGrp="1"/>
          </p:cNvSpPr>
          <p:nvPr>
            <p:ph type="sldNum" sz="quarter" idx="12"/>
          </p:nvPr>
        </p:nvSpPr>
        <p:spPr/>
        <p:txBody>
          <a:bodyPr/>
          <a:lstStyle/>
          <a:p>
            <a:fld id="{81466A48-3C6D-C44D-8DB8-9B9314A94956}" type="slidenum">
              <a:rPr lang="en-US" smtClean="0"/>
              <a:t>1</a:t>
            </a:fld>
            <a:endParaRPr lang="en-US" dirty="0"/>
          </a:p>
        </p:txBody>
      </p:sp>
      <p:sp>
        <p:nvSpPr>
          <p:cNvPr id="8" name="Rectangle 7"/>
          <p:cNvSpPr/>
          <p:nvPr/>
        </p:nvSpPr>
        <p:spPr>
          <a:xfrm>
            <a:off x="754260" y="5987018"/>
            <a:ext cx="8311955" cy="369332"/>
          </a:xfrm>
          <a:prstGeom prst="rect">
            <a:avLst/>
          </a:prstGeom>
        </p:spPr>
        <p:txBody>
          <a:bodyPr wrap="none">
            <a:spAutoFit/>
          </a:bodyPr>
          <a:lstStyle/>
          <a:p>
            <a:r>
              <a:rPr lang="en-US" dirty="0" smtClean="0">
                <a:solidFill>
                  <a:srgbClr val="FF0000"/>
                </a:solidFill>
              </a:rPr>
              <a:t>Workfest </a:t>
            </a:r>
            <a:r>
              <a:rPr lang="en-US" dirty="0" err="1" smtClean="0">
                <a:solidFill>
                  <a:srgbClr val="FF0000"/>
                </a:solidFill>
              </a:rPr>
              <a:t>Indico</a:t>
            </a:r>
            <a:r>
              <a:rPr lang="en-US" dirty="0" smtClean="0">
                <a:solidFill>
                  <a:srgbClr val="FF0000"/>
                </a:solidFill>
              </a:rPr>
              <a:t> Page:   https</a:t>
            </a:r>
            <a:r>
              <a:rPr lang="en-US" dirty="0">
                <a:solidFill>
                  <a:srgbClr val="FF0000"/>
                </a:solidFill>
              </a:rPr>
              <a:t>://</a:t>
            </a:r>
            <a:r>
              <a:rPr lang="en-US" dirty="0" err="1">
                <a:solidFill>
                  <a:srgbClr val="FF0000"/>
                </a:solidFill>
              </a:rPr>
              <a:t>indico.bnl.gov</a:t>
            </a:r>
            <a:r>
              <a:rPr lang="en-US" dirty="0">
                <a:solidFill>
                  <a:srgbClr val="FF0000"/>
                </a:solidFill>
              </a:rPr>
              <a:t>/</a:t>
            </a:r>
            <a:r>
              <a:rPr lang="en-US" dirty="0" err="1">
                <a:solidFill>
                  <a:srgbClr val="FF0000"/>
                </a:solidFill>
              </a:rPr>
              <a:t>conferenceModification.py?confId</a:t>
            </a:r>
            <a:r>
              <a:rPr lang="en-US" dirty="0">
                <a:solidFill>
                  <a:srgbClr val="FF0000"/>
                </a:solidFill>
              </a:rPr>
              <a:t>=3557</a:t>
            </a:r>
          </a:p>
        </p:txBody>
      </p:sp>
    </p:spTree>
    <p:extLst>
      <p:ext uri="{BB962C8B-B14F-4D97-AF65-F5344CB8AC3E}">
        <p14:creationId xmlns:p14="http://schemas.microsoft.com/office/powerpoint/2010/main" val="1464416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895"/>
            <a:ext cx="10515600" cy="990618"/>
          </a:xfrm>
        </p:spPr>
        <p:txBody>
          <a:bodyPr/>
          <a:lstStyle/>
          <a:p>
            <a:r>
              <a:rPr lang="en-US" dirty="0" smtClean="0"/>
              <a:t>4 Working Groups: complete draft </a:t>
            </a:r>
            <a:r>
              <a:rPr lang="en-US" smtClean="0"/>
              <a:t>~Workshop </a:t>
            </a:r>
            <a:endParaRPr lang="en-US" dirty="0"/>
          </a:p>
        </p:txBody>
      </p:sp>
      <p:sp>
        <p:nvSpPr>
          <p:cNvPr id="3" name="Content Placeholder 2"/>
          <p:cNvSpPr>
            <a:spLocks noGrp="1"/>
          </p:cNvSpPr>
          <p:nvPr>
            <p:ph idx="1"/>
          </p:nvPr>
        </p:nvSpPr>
        <p:spPr>
          <a:xfrm>
            <a:off x="838200" y="1317997"/>
            <a:ext cx="10961914" cy="4973946"/>
          </a:xfrm>
        </p:spPr>
        <p:txBody>
          <a:bodyPr>
            <a:normAutofit fontScale="77500" lnSpcReduction="20000"/>
          </a:bodyPr>
          <a:lstStyle/>
          <a:p>
            <a:r>
              <a:rPr lang="en-US" dirty="0" smtClean="0"/>
              <a:t>Physics and Simulations</a:t>
            </a:r>
          </a:p>
          <a:p>
            <a:pPr lvl="1"/>
            <a:r>
              <a:rPr lang="en-US" dirty="0" smtClean="0"/>
              <a:t>HF-Jet TG,  </a:t>
            </a:r>
            <a:r>
              <a:rPr lang="en-US" dirty="0" err="1" smtClean="0">
                <a:solidFill>
                  <a:srgbClr val="FF0000"/>
                </a:solidFill>
              </a:rPr>
              <a:t>Jin</a:t>
            </a:r>
            <a:r>
              <a:rPr lang="en-US" dirty="0">
                <a:solidFill>
                  <a:srgbClr val="FF0000"/>
                </a:solidFill>
              </a:rPr>
              <a:t>,</a:t>
            </a:r>
            <a:r>
              <a:rPr lang="en-US" dirty="0" smtClean="0">
                <a:solidFill>
                  <a:srgbClr val="FF0000"/>
                </a:solidFill>
              </a:rPr>
              <a:t> Xin, </a:t>
            </a:r>
            <a:r>
              <a:rPr lang="en-US" dirty="0" smtClean="0"/>
              <a:t>Tony, </a:t>
            </a:r>
            <a:r>
              <a:rPr lang="en-US" dirty="0" err="1" smtClean="0"/>
              <a:t>Sanghoon</a:t>
            </a:r>
            <a:r>
              <a:rPr lang="en-US" dirty="0" smtClean="0"/>
              <a:t>, </a:t>
            </a:r>
            <a:r>
              <a:rPr lang="en-US" dirty="0" err="1" smtClean="0"/>
              <a:t>Haiwang</a:t>
            </a:r>
            <a:r>
              <a:rPr lang="en-US" dirty="0" smtClean="0"/>
              <a:t>, Darren, </a:t>
            </a:r>
            <a:r>
              <a:rPr lang="en-US" dirty="0" err="1" smtClean="0"/>
              <a:t>Xiaolong</a:t>
            </a:r>
            <a:r>
              <a:rPr lang="en-US" dirty="0" smtClean="0"/>
              <a:t>, </a:t>
            </a:r>
            <a:r>
              <a:rPr lang="en-US" dirty="0" err="1" smtClean="0"/>
              <a:t>SukHyun</a:t>
            </a:r>
            <a:r>
              <a:rPr lang="en-US" dirty="0" smtClean="0"/>
              <a:t>, Cesar</a:t>
            </a:r>
            <a:r>
              <a:rPr lang="en-US" dirty="0" smtClean="0"/>
              <a:t>, Ming et al  </a:t>
            </a:r>
          </a:p>
          <a:p>
            <a:pPr lvl="1"/>
            <a:endParaRPr lang="en-US" dirty="0" smtClean="0"/>
          </a:p>
          <a:p>
            <a:r>
              <a:rPr lang="en-US" dirty="0" smtClean="0"/>
              <a:t>Staves, electronics &amp; power system </a:t>
            </a:r>
          </a:p>
          <a:p>
            <a:pPr marL="685800" lvl="2">
              <a:spcBef>
                <a:spcPts val="1000"/>
              </a:spcBef>
            </a:pPr>
            <a:r>
              <a:rPr lang="en-US" dirty="0" smtClean="0"/>
              <a:t>Readout - </a:t>
            </a:r>
            <a:r>
              <a:rPr lang="en-US" dirty="0" smtClean="0">
                <a:solidFill>
                  <a:srgbClr val="FF0000"/>
                </a:solidFill>
              </a:rPr>
              <a:t>Mark</a:t>
            </a:r>
            <a:r>
              <a:rPr lang="en-US" dirty="0" smtClean="0"/>
              <a:t>, </a:t>
            </a:r>
            <a:r>
              <a:rPr lang="en-US" dirty="0" err="1" smtClean="0">
                <a:solidFill>
                  <a:srgbClr val="FF0000"/>
                </a:solidFill>
              </a:rPr>
              <a:t>Sho</a:t>
            </a:r>
            <a:r>
              <a:rPr lang="en-US" dirty="0" smtClean="0"/>
              <a:t>, </a:t>
            </a:r>
            <a:r>
              <a:rPr lang="en-US" dirty="0" err="1" smtClean="0">
                <a:solidFill>
                  <a:srgbClr val="FF0000"/>
                </a:solidFill>
              </a:rPr>
              <a:t>AlexT</a:t>
            </a:r>
            <a:r>
              <a:rPr lang="en-US" dirty="0" smtClean="0"/>
              <a:t>, </a:t>
            </a:r>
            <a:r>
              <a:rPr lang="en-US" dirty="0" smtClean="0">
                <a:solidFill>
                  <a:srgbClr val="FF0000"/>
                </a:solidFill>
              </a:rPr>
              <a:t>Jo</a:t>
            </a:r>
            <a:r>
              <a:rPr lang="en-US" dirty="0" smtClean="0"/>
              <a:t>, Kun, Ming, Giacomo, Kai/BNL/ATLAS, </a:t>
            </a:r>
            <a:r>
              <a:rPr lang="en-US" dirty="0" err="1" smtClean="0"/>
              <a:t>Jin</a:t>
            </a:r>
            <a:r>
              <a:rPr lang="en-US" dirty="0" smtClean="0"/>
              <a:t>/BNL, Martin, </a:t>
            </a:r>
            <a:r>
              <a:rPr lang="en-US" dirty="0" err="1" smtClean="0"/>
              <a:t>JohnH</a:t>
            </a:r>
            <a:r>
              <a:rPr lang="en-US" dirty="0" smtClean="0"/>
              <a:t>  </a:t>
            </a:r>
            <a:r>
              <a:rPr lang="mr-IN" dirty="0" smtClean="0"/>
              <a:t>…</a:t>
            </a:r>
            <a:endParaRPr lang="en-US" dirty="0"/>
          </a:p>
          <a:p>
            <a:pPr marL="685800" lvl="2">
              <a:spcBef>
                <a:spcPts val="1000"/>
              </a:spcBef>
            </a:pPr>
            <a:r>
              <a:rPr lang="en-US" smtClean="0"/>
              <a:t>Staves/Sensors-  </a:t>
            </a:r>
            <a:r>
              <a:rPr lang="en-US" dirty="0" smtClean="0">
                <a:solidFill>
                  <a:srgbClr val="FF0000"/>
                </a:solidFill>
              </a:rPr>
              <a:t>Cesar, Xuan</a:t>
            </a:r>
            <a:r>
              <a:rPr lang="en-US" dirty="0" smtClean="0"/>
              <a:t>, Maria, Ming </a:t>
            </a:r>
            <a:r>
              <a:rPr lang="mr-IN" dirty="0" smtClean="0"/>
              <a:t>…</a:t>
            </a:r>
            <a:endParaRPr lang="en-US" dirty="0" smtClean="0"/>
          </a:p>
          <a:p>
            <a:pPr lvl="1"/>
            <a:endParaRPr lang="en-US" dirty="0" smtClean="0"/>
          </a:p>
          <a:p>
            <a:r>
              <a:rPr lang="en-US" dirty="0" smtClean="0"/>
              <a:t>Mechanical system</a:t>
            </a:r>
          </a:p>
          <a:p>
            <a:pPr lvl="1"/>
            <a:r>
              <a:rPr lang="en-US" dirty="0" smtClean="0"/>
              <a:t>Integration - </a:t>
            </a:r>
            <a:r>
              <a:rPr lang="en-US" dirty="0" smtClean="0">
                <a:solidFill>
                  <a:srgbClr val="FF0000"/>
                </a:solidFill>
              </a:rPr>
              <a:t>Bob, </a:t>
            </a:r>
            <a:r>
              <a:rPr lang="en-US" dirty="0" smtClean="0"/>
              <a:t>Grazyna, </a:t>
            </a:r>
            <a:r>
              <a:rPr lang="en-US" dirty="0" smtClean="0">
                <a:solidFill>
                  <a:srgbClr val="FF0000"/>
                </a:solidFill>
              </a:rPr>
              <a:t>Walt</a:t>
            </a:r>
            <a:r>
              <a:rPr lang="en-US" dirty="0" smtClean="0"/>
              <a:t>, Jim K., Giacomo</a:t>
            </a:r>
            <a:r>
              <a:rPr lang="mr-IN" dirty="0" smtClean="0"/>
              <a:t>…</a:t>
            </a:r>
            <a:r>
              <a:rPr lang="en-US" dirty="0" smtClean="0"/>
              <a:t> </a:t>
            </a:r>
          </a:p>
          <a:p>
            <a:pPr lvl="1"/>
            <a:r>
              <a:rPr lang="en-US" dirty="0" smtClean="0"/>
              <a:t>Carbon </a:t>
            </a:r>
            <a:r>
              <a:rPr lang="en-US" dirty="0" err="1" smtClean="0"/>
              <a:t>stru</a:t>
            </a:r>
            <a:r>
              <a:rPr lang="en-US" dirty="0" smtClean="0"/>
              <a:t>. </a:t>
            </a:r>
            <a:r>
              <a:rPr lang="mr-IN" dirty="0" smtClean="0"/>
              <a:t>–</a:t>
            </a:r>
            <a:r>
              <a:rPr lang="en-US" dirty="0" smtClean="0"/>
              <a:t> </a:t>
            </a:r>
            <a:r>
              <a:rPr lang="en-US" dirty="0" smtClean="0">
                <a:solidFill>
                  <a:srgbClr val="FF0000"/>
                </a:solidFill>
              </a:rPr>
              <a:t>Grazyna</a:t>
            </a:r>
          </a:p>
          <a:p>
            <a:pPr lvl="1"/>
            <a:endParaRPr lang="en-US" dirty="0" smtClean="0">
              <a:solidFill>
                <a:srgbClr val="FF0000"/>
              </a:solidFill>
            </a:endParaRPr>
          </a:p>
          <a:p>
            <a:r>
              <a:rPr lang="en-US" dirty="0" smtClean="0"/>
              <a:t>Project Cost, Schedule, Risks</a:t>
            </a:r>
          </a:p>
          <a:p>
            <a:pPr lvl="1"/>
            <a:r>
              <a:rPr lang="en-US" dirty="0" smtClean="0">
                <a:solidFill>
                  <a:srgbClr val="FF0000"/>
                </a:solidFill>
              </a:rPr>
              <a:t>Dave</a:t>
            </a:r>
            <a:r>
              <a:rPr lang="en-US" dirty="0" smtClean="0"/>
              <a:t>, </a:t>
            </a:r>
            <a:r>
              <a:rPr lang="en-US" dirty="0" smtClean="0">
                <a:solidFill>
                  <a:srgbClr val="FF0000"/>
                </a:solidFill>
              </a:rPr>
              <a:t>Ming, Maria, Bob, Grazyna</a:t>
            </a:r>
            <a:r>
              <a:rPr lang="en-US" dirty="0" smtClean="0"/>
              <a:t>, Giacomo, Jo,  </a:t>
            </a:r>
            <a:r>
              <a:rPr lang="mr-IN" dirty="0" smtClean="0"/>
              <a:t>…</a:t>
            </a:r>
            <a:r>
              <a:rPr lang="en-US" dirty="0" smtClean="0"/>
              <a:t> </a:t>
            </a:r>
            <a:endParaRPr lang="en-US" dirty="0" smtClean="0"/>
          </a:p>
          <a:p>
            <a:pPr lvl="1"/>
            <a:endParaRPr lang="en-US" dirty="0" smtClean="0"/>
          </a:p>
          <a:p>
            <a:pPr lvl="1"/>
            <a:endParaRPr lang="en-US" dirty="0"/>
          </a:p>
          <a:p>
            <a:pPr marL="0" indent="0">
              <a:buNone/>
            </a:pPr>
            <a:r>
              <a:rPr lang="en-US" dirty="0" smtClean="0">
                <a:solidFill>
                  <a:srgbClr val="FF0000"/>
                </a:solidFill>
              </a:rPr>
              <a:t>* Working group team leaders</a:t>
            </a:r>
            <a:r>
              <a:rPr lang="en-US" dirty="0" smtClean="0"/>
              <a:t> </a:t>
            </a:r>
            <a:endParaRPr lang="en-US" dirty="0"/>
          </a:p>
        </p:txBody>
      </p:sp>
      <p:sp>
        <p:nvSpPr>
          <p:cNvPr id="4" name="Date Placeholder 3"/>
          <p:cNvSpPr>
            <a:spLocks noGrp="1"/>
          </p:cNvSpPr>
          <p:nvPr>
            <p:ph type="dt" sz="half" idx="10"/>
          </p:nvPr>
        </p:nvSpPr>
        <p:spPr/>
        <p:txBody>
          <a:bodyPr/>
          <a:lstStyle/>
          <a:p>
            <a:fld id="{9AC5478B-A278-2C42-AFAA-86CCEB99F603}"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2</a:t>
            </a:fld>
            <a:endParaRPr lang="en-US"/>
          </a:p>
        </p:txBody>
      </p:sp>
    </p:spTree>
    <p:extLst>
      <p:ext uri="{BB962C8B-B14F-4D97-AF65-F5344CB8AC3E}">
        <p14:creationId xmlns:p14="http://schemas.microsoft.com/office/powerpoint/2010/main" val="574709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678"/>
            <a:ext cx="10515600" cy="628968"/>
          </a:xfrm>
        </p:spPr>
        <p:txBody>
          <a:bodyPr>
            <a:normAutofit fontScale="90000"/>
          </a:bodyPr>
          <a:lstStyle/>
          <a:p>
            <a:r>
              <a:rPr lang="en-US" dirty="0" smtClean="0"/>
              <a:t>Day 1: 12/5</a:t>
            </a:r>
            <a:endParaRPr lang="en-US" dirty="0"/>
          </a:p>
        </p:txBody>
      </p:sp>
      <p:sp>
        <p:nvSpPr>
          <p:cNvPr id="3" name="Content Placeholder 2"/>
          <p:cNvSpPr>
            <a:spLocks noGrp="1"/>
          </p:cNvSpPr>
          <p:nvPr>
            <p:ph idx="1"/>
          </p:nvPr>
        </p:nvSpPr>
        <p:spPr>
          <a:xfrm>
            <a:off x="838200" y="965200"/>
            <a:ext cx="10515600" cy="5506720"/>
          </a:xfrm>
        </p:spPr>
        <p:txBody>
          <a:bodyPr>
            <a:normAutofit fontScale="40000" lnSpcReduction="20000"/>
          </a:bodyPr>
          <a:lstStyle/>
          <a:p>
            <a:r>
              <a:rPr lang="en-US" dirty="0"/>
              <a:t>8:00-9:00 </a:t>
            </a:r>
            <a:r>
              <a:rPr lang="en-US" dirty="0" smtClean="0"/>
              <a:t>Breakfast</a:t>
            </a:r>
          </a:p>
          <a:p>
            <a:r>
              <a:rPr lang="en-US" dirty="0" smtClean="0"/>
              <a:t>9:00-9:10: Workshop Goals (Ming, Maria)     				Chair: Cesar</a:t>
            </a:r>
          </a:p>
          <a:p>
            <a:r>
              <a:rPr lang="en-US" dirty="0" smtClean="0"/>
              <a:t>9:10 </a:t>
            </a:r>
            <a:r>
              <a:rPr lang="en-US" dirty="0"/>
              <a:t>– </a:t>
            </a:r>
            <a:r>
              <a:rPr lang="en-US" dirty="0" smtClean="0"/>
              <a:t>9:30:  </a:t>
            </a:r>
            <a:r>
              <a:rPr lang="en-US" dirty="0"/>
              <a:t>sPHENIX plan (Ed, Maria) </a:t>
            </a:r>
          </a:p>
          <a:p>
            <a:r>
              <a:rPr lang="en-US" dirty="0" smtClean="0"/>
              <a:t>9:30 </a:t>
            </a:r>
            <a:r>
              <a:rPr lang="en-US" dirty="0"/>
              <a:t>– </a:t>
            </a:r>
            <a:r>
              <a:rPr lang="en-US" dirty="0" smtClean="0"/>
              <a:t>9:50  </a:t>
            </a:r>
            <a:r>
              <a:rPr lang="en-US" dirty="0"/>
              <a:t>MVTX </a:t>
            </a:r>
            <a:r>
              <a:rPr lang="en-US" dirty="0" smtClean="0"/>
              <a:t>Overview </a:t>
            </a:r>
            <a:r>
              <a:rPr lang="en-US" dirty="0"/>
              <a:t>(Maria, Ming</a:t>
            </a:r>
            <a:r>
              <a:rPr lang="en-US" dirty="0" smtClean="0"/>
              <a:t>)</a:t>
            </a:r>
            <a:endParaRPr lang="en-US" dirty="0"/>
          </a:p>
          <a:p>
            <a:r>
              <a:rPr lang="en-US" dirty="0" smtClean="0"/>
              <a:t>9:50-10:20 </a:t>
            </a:r>
            <a:r>
              <a:rPr lang="en-US" dirty="0"/>
              <a:t>Status Report 30’: Science and Simulations (</a:t>
            </a:r>
            <a:r>
              <a:rPr lang="en-US" dirty="0" err="1"/>
              <a:t>Jin</a:t>
            </a:r>
            <a:r>
              <a:rPr lang="en-US" dirty="0"/>
              <a:t>/Xin)</a:t>
            </a:r>
          </a:p>
          <a:p>
            <a:r>
              <a:rPr lang="en-US" dirty="0"/>
              <a:t>  </a:t>
            </a:r>
          </a:p>
          <a:p>
            <a:r>
              <a:rPr lang="en-US" dirty="0" smtClean="0"/>
              <a:t>10:20-10:40  </a:t>
            </a:r>
            <a:r>
              <a:rPr lang="en-US" dirty="0"/>
              <a:t>coffee break 20’ </a:t>
            </a:r>
          </a:p>
          <a:p>
            <a:r>
              <a:rPr lang="en-US" dirty="0"/>
              <a:t> </a:t>
            </a:r>
          </a:p>
          <a:p>
            <a:r>
              <a:rPr lang="en-US" dirty="0" smtClean="0"/>
              <a:t>10:40 </a:t>
            </a:r>
            <a:r>
              <a:rPr lang="en-US" dirty="0"/>
              <a:t>– </a:t>
            </a:r>
            <a:r>
              <a:rPr lang="en-US" dirty="0" smtClean="0"/>
              <a:t>11:10</a:t>
            </a:r>
            <a:r>
              <a:rPr lang="en-US" dirty="0"/>
              <a:t>: Status Report 30’: Readout (Mark, </a:t>
            </a:r>
            <a:r>
              <a:rPr lang="en-US" dirty="0" err="1"/>
              <a:t>Sho</a:t>
            </a:r>
            <a:r>
              <a:rPr lang="en-US" dirty="0" smtClean="0"/>
              <a:t>)			Chair: </a:t>
            </a:r>
            <a:r>
              <a:rPr lang="en-US" dirty="0" err="1" smtClean="0"/>
              <a:t>Jin</a:t>
            </a:r>
            <a:endParaRPr lang="en-US" dirty="0"/>
          </a:p>
          <a:p>
            <a:r>
              <a:rPr lang="en-US" dirty="0" smtClean="0"/>
              <a:t>11:10-11:30</a:t>
            </a:r>
            <a:r>
              <a:rPr lang="en-US" dirty="0"/>
              <a:t>: Status Report 30’: Mechanical system (Bob, Walt, Grazyna)</a:t>
            </a:r>
          </a:p>
          <a:p>
            <a:r>
              <a:rPr lang="en-US" dirty="0"/>
              <a:t>11:30-12:00: Status Report 30’: Cost and Schedule (Dave, Maria)</a:t>
            </a:r>
          </a:p>
          <a:p>
            <a:r>
              <a:rPr lang="en-US" dirty="0"/>
              <a:t> </a:t>
            </a:r>
          </a:p>
          <a:p>
            <a:r>
              <a:rPr lang="en-US" dirty="0"/>
              <a:t>Lunch break: 12:00-1:30</a:t>
            </a:r>
          </a:p>
          <a:p>
            <a:r>
              <a:rPr lang="en-US" dirty="0"/>
              <a:t> </a:t>
            </a:r>
          </a:p>
          <a:p>
            <a:r>
              <a:rPr lang="en-US" dirty="0"/>
              <a:t>1:30-2:00 INTT/MVTX integration – Mickey </a:t>
            </a:r>
            <a:r>
              <a:rPr lang="en-US" dirty="0" smtClean="0"/>
              <a:t>Chiu   			Chair: Maria</a:t>
            </a:r>
            <a:endParaRPr lang="en-US" dirty="0"/>
          </a:p>
          <a:p>
            <a:r>
              <a:rPr lang="en-US" dirty="0"/>
              <a:t>2:00-2:30 sPHENIX Readout integration discussions – (Ed Desmond, Martin, John)   </a:t>
            </a:r>
          </a:p>
          <a:p>
            <a:r>
              <a:rPr lang="en-US" dirty="0"/>
              <a:t>2:30 – 5:30 Working sessions, 4 groups </a:t>
            </a:r>
          </a:p>
          <a:p>
            <a:r>
              <a:rPr lang="en-US" dirty="0"/>
              <a:t> </a:t>
            </a:r>
          </a:p>
          <a:p>
            <a:r>
              <a:rPr lang="en-US" dirty="0"/>
              <a:t>3:30-4:00 Coffee break</a:t>
            </a:r>
          </a:p>
          <a:p>
            <a:r>
              <a:rPr lang="en-US" dirty="0"/>
              <a:t> </a:t>
            </a:r>
          </a:p>
          <a:p>
            <a:r>
              <a:rPr lang="en-US" dirty="0"/>
              <a:t>group </a:t>
            </a:r>
            <a:r>
              <a:rPr lang="en-US" dirty="0" smtClean="0"/>
              <a:t>dinner  @6:00PM in Santa Fe</a:t>
            </a:r>
            <a:endParaRPr lang="en-US" dirty="0"/>
          </a:p>
          <a:p>
            <a:endParaRPr lang="en-US" dirty="0"/>
          </a:p>
        </p:txBody>
      </p:sp>
      <p:sp>
        <p:nvSpPr>
          <p:cNvPr id="4" name="Date Placeholder 3"/>
          <p:cNvSpPr>
            <a:spLocks noGrp="1"/>
          </p:cNvSpPr>
          <p:nvPr>
            <p:ph type="dt" sz="half" idx="10"/>
          </p:nvPr>
        </p:nvSpPr>
        <p:spPr/>
        <p:txBody>
          <a:bodyPr/>
          <a:lstStyle/>
          <a:p>
            <a:fld id="{3A9A705C-1281-AF4F-8BF9-EEEFD87A32DD}"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3</a:t>
            </a:fld>
            <a:endParaRPr lang="en-US"/>
          </a:p>
        </p:txBody>
      </p:sp>
    </p:spTree>
    <p:extLst>
      <p:ext uri="{BB962C8B-B14F-4D97-AF65-F5344CB8AC3E}">
        <p14:creationId xmlns:p14="http://schemas.microsoft.com/office/powerpoint/2010/main" val="1295424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125"/>
            <a:ext cx="10515600" cy="630555"/>
          </a:xfrm>
        </p:spPr>
        <p:txBody>
          <a:bodyPr>
            <a:normAutofit fontScale="90000"/>
          </a:bodyPr>
          <a:lstStyle/>
          <a:p>
            <a:r>
              <a:rPr lang="en-US" dirty="0" smtClean="0"/>
              <a:t>Day-2</a:t>
            </a:r>
            <a:endParaRPr lang="en-US" dirty="0"/>
          </a:p>
        </p:txBody>
      </p:sp>
      <p:sp>
        <p:nvSpPr>
          <p:cNvPr id="3" name="Content Placeholder 2"/>
          <p:cNvSpPr>
            <a:spLocks noGrp="1"/>
          </p:cNvSpPr>
          <p:nvPr>
            <p:ph idx="1"/>
          </p:nvPr>
        </p:nvSpPr>
        <p:spPr>
          <a:xfrm>
            <a:off x="838200" y="741680"/>
            <a:ext cx="10515600" cy="5720080"/>
          </a:xfrm>
        </p:spPr>
        <p:txBody>
          <a:bodyPr>
            <a:normAutofit fontScale="55000" lnSpcReduction="20000"/>
          </a:bodyPr>
          <a:lstStyle/>
          <a:p>
            <a:r>
              <a:rPr lang="en-US" dirty="0"/>
              <a:t>8:00-9:00 </a:t>
            </a:r>
            <a:r>
              <a:rPr lang="en-US" dirty="0" smtClean="0"/>
              <a:t>Breakfast</a:t>
            </a:r>
            <a:endParaRPr lang="en-US" dirty="0"/>
          </a:p>
          <a:p>
            <a:r>
              <a:rPr lang="en-US" dirty="0"/>
              <a:t>9:00- 9:20: Progress report and discussion 20’: Physics and Simulations </a:t>
            </a:r>
            <a:r>
              <a:rPr lang="en-US" dirty="0" smtClean="0"/>
              <a:t>     		Chair - Bob</a:t>
            </a:r>
            <a:endParaRPr lang="en-US" dirty="0"/>
          </a:p>
          <a:p>
            <a:r>
              <a:rPr lang="en-US" dirty="0"/>
              <a:t>9:20- 9:40: Progress report and discussion 20’: Readout </a:t>
            </a:r>
          </a:p>
          <a:p>
            <a:r>
              <a:rPr lang="en-US" dirty="0"/>
              <a:t>9:40- 10:00: Progress report and discussion20’: Mechanical system</a:t>
            </a:r>
          </a:p>
          <a:p>
            <a:r>
              <a:rPr lang="en-US" dirty="0"/>
              <a:t>10:00- 10:20: Progress report and discussion20’: Cost and Schedules </a:t>
            </a:r>
          </a:p>
          <a:p>
            <a:r>
              <a:rPr lang="en-US" dirty="0"/>
              <a:t>10:20-11:00: coffee break </a:t>
            </a:r>
            <a:endParaRPr lang="en-US" dirty="0" smtClean="0"/>
          </a:p>
          <a:p>
            <a:r>
              <a:rPr lang="en-US" dirty="0"/>
              <a:t> </a:t>
            </a:r>
          </a:p>
          <a:p>
            <a:r>
              <a:rPr lang="en-US" dirty="0"/>
              <a:t>11:00- 11:30: Physics presentation by </a:t>
            </a:r>
            <a:r>
              <a:rPr lang="en-US" dirty="0" err="1"/>
              <a:t>Haitao</a:t>
            </a:r>
            <a:r>
              <a:rPr lang="en-US" dirty="0"/>
              <a:t> Li/Ivan </a:t>
            </a:r>
            <a:r>
              <a:rPr lang="en-US" dirty="0" err="1"/>
              <a:t>Vitev</a:t>
            </a:r>
            <a:r>
              <a:rPr lang="en-US" dirty="0"/>
              <a:t> </a:t>
            </a:r>
            <a:r>
              <a:rPr lang="en-US" dirty="0" smtClean="0"/>
              <a:t>      			Chair - Xin</a:t>
            </a:r>
            <a:endParaRPr lang="en-US" dirty="0"/>
          </a:p>
          <a:p>
            <a:pPr lvl="1"/>
            <a:r>
              <a:rPr lang="en-US" dirty="0"/>
              <a:t>title: </a:t>
            </a:r>
          </a:p>
          <a:p>
            <a:pPr lvl="1"/>
            <a:r>
              <a:rPr lang="en-US" dirty="0"/>
              <a:t>Inverting the mass hierarchy of jet quenching with b-jet substructure</a:t>
            </a:r>
          </a:p>
          <a:p>
            <a:pPr marL="457200" lvl="1" indent="0">
              <a:buNone/>
            </a:pPr>
            <a:r>
              <a:rPr lang="en-US" dirty="0"/>
              <a:t>abstract: </a:t>
            </a:r>
          </a:p>
          <a:p>
            <a:pPr lvl="1"/>
            <a:r>
              <a:rPr lang="en-US" dirty="0"/>
              <a:t>The two-prong substructure of the leading </a:t>
            </a:r>
            <a:r>
              <a:rPr lang="en-US" dirty="0" err="1"/>
              <a:t>subjets</a:t>
            </a:r>
            <a:r>
              <a:rPr lang="en-US" dirty="0"/>
              <a:t> inside a reconstructed jet opens new windows on precision constraints on the in-medium modification of </a:t>
            </a:r>
            <a:r>
              <a:rPr lang="en-US" dirty="0" err="1"/>
              <a:t>parton</a:t>
            </a:r>
            <a:r>
              <a:rPr lang="en-US" dirty="0"/>
              <a:t> showers. We present the first resumed calculation of the groomed soft dropped </a:t>
            </a:r>
            <a:r>
              <a:rPr lang="en-US" dirty="0" err="1"/>
              <a:t>subjet</a:t>
            </a:r>
            <a:r>
              <a:rPr lang="en-US" dirty="0"/>
              <a:t> momentum sharing distribution in heavy ion collisions, and demonstrate that both the STAR data at RHIC and the CMS results can be understood in the unified framework of soft-collinear effective theory with </a:t>
            </a:r>
            <a:r>
              <a:rPr lang="en-US" dirty="0" err="1"/>
              <a:t>Glauber</a:t>
            </a:r>
            <a:r>
              <a:rPr lang="en-US" dirty="0"/>
              <a:t> gluon interactions.  Recent advances in understanding mass effects on the QCD splitting functions enables us to apply this method for the first time to heavy flavor tagged jets. We find that in the kinematic region that will be accessed by sPHENIX in the future there is a unique reversal of the mass hierarchy of jet quenching effects. Namely, the momentum sharing distribution of b-tagged jets is more strongly modified in comparison to the one for light jets</a:t>
            </a:r>
            <a:r>
              <a:rPr lang="en-US" dirty="0" smtClean="0"/>
              <a:t>.</a:t>
            </a:r>
            <a:r>
              <a:rPr lang="en-US" dirty="0"/>
              <a:t> </a:t>
            </a:r>
          </a:p>
          <a:p>
            <a:r>
              <a:rPr lang="en-US" dirty="0"/>
              <a:t>Lunch break: 12:00-1:30</a:t>
            </a:r>
          </a:p>
          <a:p>
            <a:r>
              <a:rPr lang="en-US" dirty="0"/>
              <a:t> </a:t>
            </a:r>
          </a:p>
          <a:p>
            <a:r>
              <a:rPr lang="en-US" dirty="0"/>
              <a:t>1:30 – 5:30 Working sessions, 4 groups </a:t>
            </a:r>
          </a:p>
          <a:p>
            <a:r>
              <a:rPr lang="en-US" dirty="0"/>
              <a:t>3:30-4:00 Coffee break</a:t>
            </a:r>
          </a:p>
          <a:p>
            <a:endParaRPr lang="en-US" dirty="0"/>
          </a:p>
        </p:txBody>
      </p:sp>
      <p:sp>
        <p:nvSpPr>
          <p:cNvPr id="4" name="Date Placeholder 3"/>
          <p:cNvSpPr>
            <a:spLocks noGrp="1"/>
          </p:cNvSpPr>
          <p:nvPr>
            <p:ph type="dt" sz="half" idx="10"/>
          </p:nvPr>
        </p:nvSpPr>
        <p:spPr/>
        <p:txBody>
          <a:bodyPr/>
          <a:lstStyle/>
          <a:p>
            <a:fld id="{B8DD16B4-EC39-D441-882C-4294803398B3}"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4</a:t>
            </a:fld>
            <a:endParaRPr lang="en-US"/>
          </a:p>
        </p:txBody>
      </p:sp>
    </p:spTree>
    <p:extLst>
      <p:ext uri="{BB962C8B-B14F-4D97-AF65-F5344CB8AC3E}">
        <p14:creationId xmlns:p14="http://schemas.microsoft.com/office/powerpoint/2010/main" val="449227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51840"/>
          </a:xfrm>
        </p:spPr>
        <p:txBody>
          <a:bodyPr/>
          <a:lstStyle/>
          <a:p>
            <a:r>
              <a:rPr lang="en-US" dirty="0" smtClean="0"/>
              <a:t>Day-3 (half-day?)</a:t>
            </a:r>
            <a:endParaRPr lang="en-US" dirty="0"/>
          </a:p>
        </p:txBody>
      </p:sp>
      <p:sp>
        <p:nvSpPr>
          <p:cNvPr id="3" name="Content Placeholder 2"/>
          <p:cNvSpPr>
            <a:spLocks noGrp="1"/>
          </p:cNvSpPr>
          <p:nvPr>
            <p:ph idx="1"/>
          </p:nvPr>
        </p:nvSpPr>
        <p:spPr>
          <a:xfrm>
            <a:off x="838200" y="894080"/>
            <a:ext cx="11120120" cy="5462270"/>
          </a:xfrm>
        </p:spPr>
        <p:txBody>
          <a:bodyPr>
            <a:normAutofit fontScale="70000" lnSpcReduction="20000"/>
          </a:bodyPr>
          <a:lstStyle/>
          <a:p>
            <a:r>
              <a:rPr lang="en-US" dirty="0"/>
              <a:t>8:00-9:00 Breakfast</a:t>
            </a:r>
          </a:p>
          <a:p>
            <a:r>
              <a:rPr lang="en-US" dirty="0"/>
              <a:t> </a:t>
            </a:r>
          </a:p>
          <a:p>
            <a:r>
              <a:rPr lang="en-US" dirty="0"/>
              <a:t>9:00- 9:20: Progress report and discussion 20’: Physics and Simulations </a:t>
            </a:r>
            <a:r>
              <a:rPr lang="en-US" dirty="0" smtClean="0"/>
              <a:t>  		Chair - Grazyna</a:t>
            </a:r>
            <a:endParaRPr lang="en-US" dirty="0"/>
          </a:p>
          <a:p>
            <a:r>
              <a:rPr lang="en-US" dirty="0"/>
              <a:t>9:20- 9:40: Progress report and discussion 20’: Readout </a:t>
            </a:r>
          </a:p>
          <a:p>
            <a:r>
              <a:rPr lang="en-US" dirty="0"/>
              <a:t>9:40- 10:00: Progress report and discussion 20’: Mechanical system</a:t>
            </a:r>
          </a:p>
          <a:p>
            <a:r>
              <a:rPr lang="en-US" dirty="0"/>
              <a:t>10:00- 10:20: Progress report and discussion 20’: Cost and Schedules </a:t>
            </a:r>
          </a:p>
          <a:p>
            <a:r>
              <a:rPr lang="en-US" dirty="0"/>
              <a:t> </a:t>
            </a:r>
          </a:p>
          <a:p>
            <a:r>
              <a:rPr lang="en-US" dirty="0"/>
              <a:t>10:20-11:00: coffee break </a:t>
            </a:r>
          </a:p>
          <a:p>
            <a:r>
              <a:rPr lang="en-US" dirty="0"/>
              <a:t> </a:t>
            </a:r>
          </a:p>
          <a:p>
            <a:r>
              <a:rPr lang="en-US" dirty="0"/>
              <a:t>11:00 – 12:00: sPHENIX </a:t>
            </a:r>
            <a:r>
              <a:rPr lang="en-US" dirty="0" smtClean="0"/>
              <a:t>MVTX plan general discussions, full proposal submission </a:t>
            </a:r>
            <a:r>
              <a:rPr lang="en-US" dirty="0" err="1" smtClean="0"/>
              <a:t>etc</a:t>
            </a:r>
            <a:r>
              <a:rPr lang="en-US" dirty="0" smtClean="0"/>
              <a:t> – all  Chair - Ming</a:t>
            </a:r>
            <a:endParaRPr lang="en-US" dirty="0"/>
          </a:p>
          <a:p>
            <a:pPr lvl="1"/>
            <a:r>
              <a:rPr lang="en-US" dirty="0"/>
              <a:t> </a:t>
            </a:r>
            <a:r>
              <a:rPr lang="en-US" dirty="0" smtClean="0"/>
              <a:t>full proposal submission to DOE, 1/15/2018(Monday)? </a:t>
            </a:r>
            <a:endParaRPr lang="en-US" dirty="0"/>
          </a:p>
          <a:p>
            <a:r>
              <a:rPr lang="en-US" dirty="0"/>
              <a:t>Lunch break: </a:t>
            </a:r>
            <a:r>
              <a:rPr lang="en-US" dirty="0" smtClean="0"/>
              <a:t>12:00-1:30</a:t>
            </a:r>
            <a:endParaRPr lang="en-US" dirty="0"/>
          </a:p>
          <a:p>
            <a:r>
              <a:rPr lang="en-US" dirty="0"/>
              <a:t> </a:t>
            </a:r>
          </a:p>
          <a:p>
            <a:r>
              <a:rPr lang="en-US" dirty="0" smtClean="0"/>
              <a:t>1:30 </a:t>
            </a:r>
            <a:r>
              <a:rPr lang="en-US" dirty="0"/>
              <a:t>– 5:00 Working sessions, 4 groups </a:t>
            </a:r>
          </a:p>
          <a:p>
            <a:r>
              <a:rPr lang="en-US" dirty="0"/>
              <a:t> </a:t>
            </a:r>
          </a:p>
          <a:p>
            <a:r>
              <a:rPr lang="en-US" dirty="0"/>
              <a:t>3:30-4:00 Coffee break</a:t>
            </a:r>
          </a:p>
          <a:p>
            <a:endParaRPr lang="en-US" dirty="0"/>
          </a:p>
        </p:txBody>
      </p:sp>
      <p:sp>
        <p:nvSpPr>
          <p:cNvPr id="4" name="Date Placeholder 3"/>
          <p:cNvSpPr>
            <a:spLocks noGrp="1"/>
          </p:cNvSpPr>
          <p:nvPr>
            <p:ph type="dt" sz="half" idx="10"/>
          </p:nvPr>
        </p:nvSpPr>
        <p:spPr/>
        <p:txBody>
          <a:bodyPr/>
          <a:lstStyle/>
          <a:p>
            <a:fld id="{2E093887-6E29-4141-AF19-92DF7FEF3A8C}" type="datetime1">
              <a:rPr lang="en-US" smtClean="0"/>
              <a:t>11/27/17</a:t>
            </a:fld>
            <a:endParaRPr lang="en-US"/>
          </a:p>
        </p:txBody>
      </p:sp>
      <p:sp>
        <p:nvSpPr>
          <p:cNvPr id="5" name="Footer Placeholder 4"/>
          <p:cNvSpPr>
            <a:spLocks noGrp="1"/>
          </p:cNvSpPr>
          <p:nvPr>
            <p:ph type="ftr" sz="quarter" idx="11"/>
          </p:nvPr>
        </p:nvSpPr>
        <p:spPr/>
        <p:txBody>
          <a:bodyPr/>
          <a:lstStyle/>
          <a:p>
            <a:r>
              <a:rPr lang="en-US" smtClean="0"/>
              <a:t>MVTX Leaders' Meeting</a:t>
            </a:r>
            <a:endParaRPr lang="en-US"/>
          </a:p>
        </p:txBody>
      </p:sp>
      <p:sp>
        <p:nvSpPr>
          <p:cNvPr id="6" name="Slide Number Placeholder 5"/>
          <p:cNvSpPr>
            <a:spLocks noGrp="1"/>
          </p:cNvSpPr>
          <p:nvPr>
            <p:ph type="sldNum" sz="quarter" idx="12"/>
          </p:nvPr>
        </p:nvSpPr>
        <p:spPr/>
        <p:txBody>
          <a:bodyPr/>
          <a:lstStyle/>
          <a:p>
            <a:fld id="{07BD3065-AD4D-3A4A-BD8B-D78A24778345}" type="slidenum">
              <a:rPr lang="en-US" smtClean="0"/>
              <a:t>5</a:t>
            </a:fld>
            <a:endParaRPr lang="en-US"/>
          </a:p>
        </p:txBody>
      </p:sp>
    </p:spTree>
    <p:extLst>
      <p:ext uri="{BB962C8B-B14F-4D97-AF65-F5344CB8AC3E}">
        <p14:creationId xmlns:p14="http://schemas.microsoft.com/office/powerpoint/2010/main" val="1170835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1274</TotalTime>
  <Words>280</Words>
  <Application>Microsoft Macintosh PowerPoint</Application>
  <PresentationFormat>Widescreen</PresentationFormat>
  <Paragraphs>110</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Calibri</vt:lpstr>
      <vt:lpstr>Calibri Light</vt:lpstr>
      <vt:lpstr>Mangal</vt:lpstr>
      <vt:lpstr>Wingdings</vt:lpstr>
      <vt:lpstr>Arial</vt:lpstr>
      <vt:lpstr>Office Theme</vt:lpstr>
      <vt:lpstr>Dec. MVTX Workfest Agenda –Draft To complete the full proposal Travel page:  http://www.cvent.com/events/sphenix-collaboration-meeting/event-summary-090b732e1d5b4851a0dbb88d21b2ce64.aspx </vt:lpstr>
      <vt:lpstr>4 Working Groups: complete draft ~Workshop </vt:lpstr>
      <vt:lpstr>Day 1: 12/5</vt:lpstr>
      <vt:lpstr>Day-2</vt:lpstr>
      <vt:lpstr>Day-3 (half-day?)</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 MVTX Workfest Agenda – work in progress To complete the full proposal </dc:title>
  <dc:creator>Microsoft Office User</dc:creator>
  <cp:lastModifiedBy>Ming Liu</cp:lastModifiedBy>
  <cp:revision>59</cp:revision>
  <cp:lastPrinted>2017-11-27T20:35:00Z</cp:lastPrinted>
  <dcterms:created xsi:type="dcterms:W3CDTF">2017-10-11T15:58:53Z</dcterms:created>
  <dcterms:modified xsi:type="dcterms:W3CDTF">2017-11-28T00:05:03Z</dcterms:modified>
</cp:coreProperties>
</file>