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264" r:id="rId2"/>
    <p:sldId id="257" r:id="rId3"/>
    <p:sldId id="258" r:id="rId4"/>
    <p:sldId id="259" r:id="rId5"/>
    <p:sldId id="263" r:id="rId6"/>
    <p:sldId id="262" r:id="rId7"/>
    <p:sldId id="260" r:id="rId8"/>
    <p:sldId id="261"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p:restoredTop sz="94612"/>
  </p:normalViewPr>
  <p:slideViewPr>
    <p:cSldViewPr snapToGrid="0" snapToObjects="1">
      <p:cViewPr varScale="1">
        <p:scale>
          <a:sx n="212" d="100"/>
          <a:sy n="212" d="100"/>
        </p:scale>
        <p:origin x="-424" y="-112"/>
      </p:cViewPr>
      <p:guideLst>
        <p:guide orient="horz" pos="2160"/>
        <p:guide pos="2880"/>
      </p:guideLst>
    </p:cSldViewPr>
  </p:slideViewPr>
  <p:notesTextViewPr>
    <p:cViewPr>
      <p:scale>
        <a:sx n="100" d="100"/>
        <a:sy n="100" d="100"/>
      </p:scale>
      <p:origin x="0" y="0"/>
    </p:cViewPr>
  </p:notesTextViewPr>
  <p:sorterViewPr>
    <p:cViewPr>
      <p:scale>
        <a:sx n="300" d="100"/>
        <a:sy n="3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7194A7-69D7-A341-93FE-E58D40ED4670}" type="datetimeFigureOut">
              <a:rPr lang="en-US" smtClean="0"/>
              <a:t>9/15/17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491ED2C-6827-A646-BBA7-42C6A204B70E}" type="slidenum">
              <a:rPr lang="en-US" smtClean="0"/>
              <a:t>‹#›</a:t>
            </a:fld>
            <a:endParaRPr lang="en-US"/>
          </a:p>
        </p:txBody>
      </p:sp>
    </p:spTree>
    <p:extLst>
      <p:ext uri="{BB962C8B-B14F-4D97-AF65-F5344CB8AC3E}">
        <p14:creationId xmlns:p14="http://schemas.microsoft.com/office/powerpoint/2010/main" val="31489694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7505D9-B5E9-5A40-AFB0-091F764D6145}" type="datetimeFigureOut">
              <a:rPr lang="en-US" smtClean="0"/>
              <a:t>9/15/17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C6C023-048B-9143-885C-F0FD9E9E3361}" type="slidenum">
              <a:rPr lang="en-US" smtClean="0"/>
              <a:t>‹#›</a:t>
            </a:fld>
            <a:endParaRPr lang="en-US"/>
          </a:p>
        </p:txBody>
      </p:sp>
    </p:spTree>
    <p:extLst>
      <p:ext uri="{BB962C8B-B14F-4D97-AF65-F5344CB8AC3E}">
        <p14:creationId xmlns:p14="http://schemas.microsoft.com/office/powerpoint/2010/main" val="4479195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3D7A45-E767-144F-9D5D-3F8E781FFBB8}" type="slidenum">
              <a:rPr lang="en-US" smtClean="0"/>
              <a:t>3</a:t>
            </a:fld>
            <a:endParaRPr lang="en-US"/>
          </a:p>
        </p:txBody>
      </p:sp>
    </p:spTree>
    <p:extLst>
      <p:ext uri="{BB962C8B-B14F-4D97-AF65-F5344CB8AC3E}">
        <p14:creationId xmlns:p14="http://schemas.microsoft.com/office/powerpoint/2010/main" val="294171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3D7A45-E767-144F-9D5D-3F8E781FFBB8}" type="slidenum">
              <a:rPr lang="en-US" smtClean="0"/>
              <a:t>4</a:t>
            </a:fld>
            <a:endParaRPr lang="en-US"/>
          </a:p>
        </p:txBody>
      </p:sp>
    </p:spTree>
    <p:extLst>
      <p:ext uri="{BB962C8B-B14F-4D97-AF65-F5344CB8AC3E}">
        <p14:creationId xmlns:p14="http://schemas.microsoft.com/office/powerpoint/2010/main" val="860098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AE6F84-98EE-E548-8B86-8E033D0F5853}" type="datetime1">
              <a:rPr lang="en-US" smtClean="0"/>
              <a:t>9/15/17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535611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CC7D8E-8818-BD47-8E17-6657CCF04F13}" type="datetime1">
              <a:rPr lang="en-US" smtClean="0"/>
              <a:t>9/15/17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1187012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EBBD1-81A3-D04E-9293-E07DE913D30F}" type="datetime1">
              <a:rPr lang="en-US" smtClean="0"/>
              <a:t>9/15/17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313604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88BA09-3C28-B74E-AA5C-7E25351AFCF6}" type="datetime1">
              <a:rPr lang="en-US" smtClean="0"/>
              <a:t>9/15/17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376456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91A6E0-513B-7844-B15C-4031D38B1404}" type="datetime1">
              <a:rPr lang="en-US" smtClean="0"/>
              <a:t>9/15/17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1337170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CB07F7-C0F9-BD41-AEDA-8CA1784266E7}" type="datetime1">
              <a:rPr lang="en-US" smtClean="0"/>
              <a:t>9/15/17</a:t>
            </a:fld>
            <a:endParaRPr lang="en-US"/>
          </a:p>
        </p:txBody>
      </p:sp>
      <p:sp>
        <p:nvSpPr>
          <p:cNvPr id="6" name="Footer Placeholder 5"/>
          <p:cNvSpPr>
            <a:spLocks noGrp="1"/>
          </p:cNvSpPr>
          <p:nvPr>
            <p:ph type="ftr" sz="quarter" idx="11"/>
          </p:nvPr>
        </p:nvSpPr>
        <p:spPr/>
        <p:txBody>
          <a:bodyPr/>
          <a:lstStyle/>
          <a:p>
            <a:r>
              <a:rPr lang="en-US" smtClean="0"/>
              <a:t>MVTX Bi-weekly Meeting</a:t>
            </a:r>
            <a:endParaRPr lang="en-US"/>
          </a:p>
        </p:txBody>
      </p:sp>
      <p:sp>
        <p:nvSpPr>
          <p:cNvPr id="7" name="Slide Number Placeholder 6"/>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540369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537DC9-0DF7-3F44-A924-792308A7FB38}" type="datetime1">
              <a:rPr lang="en-US" smtClean="0"/>
              <a:t>9/15/17</a:t>
            </a:fld>
            <a:endParaRPr lang="en-US"/>
          </a:p>
        </p:txBody>
      </p:sp>
      <p:sp>
        <p:nvSpPr>
          <p:cNvPr id="8" name="Footer Placeholder 7"/>
          <p:cNvSpPr>
            <a:spLocks noGrp="1"/>
          </p:cNvSpPr>
          <p:nvPr>
            <p:ph type="ftr" sz="quarter" idx="11"/>
          </p:nvPr>
        </p:nvSpPr>
        <p:spPr/>
        <p:txBody>
          <a:bodyPr/>
          <a:lstStyle/>
          <a:p>
            <a:r>
              <a:rPr lang="en-US" smtClean="0"/>
              <a:t>MVTX Bi-weekly Meeting</a:t>
            </a:r>
            <a:endParaRPr lang="en-US"/>
          </a:p>
        </p:txBody>
      </p:sp>
      <p:sp>
        <p:nvSpPr>
          <p:cNvPr id="9" name="Slide Number Placeholder 8"/>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3436720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0BEB6F-A4F1-2E43-8AFD-118E8540CF87}" type="datetime1">
              <a:rPr lang="en-US" smtClean="0"/>
              <a:t>9/15/17</a:t>
            </a:fld>
            <a:endParaRPr lang="en-US"/>
          </a:p>
        </p:txBody>
      </p:sp>
      <p:sp>
        <p:nvSpPr>
          <p:cNvPr id="4" name="Footer Placeholder 3"/>
          <p:cNvSpPr>
            <a:spLocks noGrp="1"/>
          </p:cNvSpPr>
          <p:nvPr>
            <p:ph type="ftr" sz="quarter" idx="11"/>
          </p:nvPr>
        </p:nvSpPr>
        <p:spPr/>
        <p:txBody>
          <a:bodyPr/>
          <a:lstStyle/>
          <a:p>
            <a:r>
              <a:rPr lang="en-US" smtClean="0"/>
              <a:t>MVTX Bi-weekly Meeting</a:t>
            </a:r>
            <a:endParaRPr lang="en-US"/>
          </a:p>
        </p:txBody>
      </p:sp>
      <p:sp>
        <p:nvSpPr>
          <p:cNvPr id="5" name="Slide Number Placeholder 4"/>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1883356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6F6CF-5961-5F49-BC49-647B56D84E95}" type="datetime1">
              <a:rPr lang="en-US" smtClean="0"/>
              <a:t>9/15/17</a:t>
            </a:fld>
            <a:endParaRPr lang="en-US"/>
          </a:p>
        </p:txBody>
      </p:sp>
      <p:sp>
        <p:nvSpPr>
          <p:cNvPr id="3" name="Footer Placeholder 2"/>
          <p:cNvSpPr>
            <a:spLocks noGrp="1"/>
          </p:cNvSpPr>
          <p:nvPr>
            <p:ph type="ftr" sz="quarter" idx="11"/>
          </p:nvPr>
        </p:nvSpPr>
        <p:spPr/>
        <p:txBody>
          <a:bodyPr/>
          <a:lstStyle/>
          <a:p>
            <a:r>
              <a:rPr lang="en-US" smtClean="0"/>
              <a:t>MVTX Bi-weekly Meeting</a:t>
            </a:r>
            <a:endParaRPr lang="en-US"/>
          </a:p>
        </p:txBody>
      </p:sp>
      <p:sp>
        <p:nvSpPr>
          <p:cNvPr id="4" name="Slide Number Placeholder 3"/>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4114236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E77F6-EF3F-BD4A-B98E-156158016F2C}" type="datetime1">
              <a:rPr lang="en-US" smtClean="0"/>
              <a:t>9/15/17</a:t>
            </a:fld>
            <a:endParaRPr lang="en-US"/>
          </a:p>
        </p:txBody>
      </p:sp>
      <p:sp>
        <p:nvSpPr>
          <p:cNvPr id="6" name="Footer Placeholder 5"/>
          <p:cNvSpPr>
            <a:spLocks noGrp="1"/>
          </p:cNvSpPr>
          <p:nvPr>
            <p:ph type="ftr" sz="quarter" idx="11"/>
          </p:nvPr>
        </p:nvSpPr>
        <p:spPr/>
        <p:txBody>
          <a:bodyPr/>
          <a:lstStyle/>
          <a:p>
            <a:r>
              <a:rPr lang="en-US" smtClean="0"/>
              <a:t>MVTX Bi-weekly Meeting</a:t>
            </a:r>
            <a:endParaRPr lang="en-US"/>
          </a:p>
        </p:txBody>
      </p:sp>
      <p:sp>
        <p:nvSpPr>
          <p:cNvPr id="7" name="Slide Number Placeholder 6"/>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1562207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27ACE8-F6AC-AC40-A5CF-2416F3F78112}" type="datetime1">
              <a:rPr lang="en-US" smtClean="0"/>
              <a:t>9/15/17</a:t>
            </a:fld>
            <a:endParaRPr lang="en-US"/>
          </a:p>
        </p:txBody>
      </p:sp>
      <p:sp>
        <p:nvSpPr>
          <p:cNvPr id="6" name="Footer Placeholder 5"/>
          <p:cNvSpPr>
            <a:spLocks noGrp="1"/>
          </p:cNvSpPr>
          <p:nvPr>
            <p:ph type="ftr" sz="quarter" idx="11"/>
          </p:nvPr>
        </p:nvSpPr>
        <p:spPr/>
        <p:txBody>
          <a:bodyPr/>
          <a:lstStyle/>
          <a:p>
            <a:r>
              <a:rPr lang="en-US" smtClean="0"/>
              <a:t>MVTX Bi-weekly Meeting</a:t>
            </a:r>
            <a:endParaRPr lang="en-US"/>
          </a:p>
        </p:txBody>
      </p:sp>
      <p:sp>
        <p:nvSpPr>
          <p:cNvPr id="7" name="Slide Number Placeholder 6"/>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12700281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970670-F0C9-374C-9DAC-8742AE01CE8A}" type="datetime1">
              <a:rPr lang="en-US" smtClean="0"/>
              <a:t>9/15/17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MVTX Bi-weekly Meeting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DB200-BD9E-D749-BB32-F4459FE83B3A}" type="slidenum">
              <a:rPr lang="en-US" smtClean="0"/>
              <a:t>‹#›</a:t>
            </a:fld>
            <a:endParaRPr lang="en-US"/>
          </a:p>
        </p:txBody>
      </p:sp>
    </p:spTree>
    <p:extLst>
      <p:ext uri="{BB962C8B-B14F-4D97-AF65-F5344CB8AC3E}">
        <p14:creationId xmlns:p14="http://schemas.microsoft.com/office/powerpoint/2010/main" val="3410598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10023"/>
            <a:ext cx="8229600" cy="1143000"/>
          </a:xfrm>
        </p:spPr>
        <p:txBody>
          <a:bodyPr>
            <a:normAutofit fontScale="90000"/>
          </a:bodyPr>
          <a:lstStyle/>
          <a:p>
            <a:r>
              <a:rPr lang="en-US" dirty="0" smtClean="0"/>
              <a:t>MVTX Review Report and Plan</a:t>
            </a:r>
            <a:br>
              <a:rPr lang="en-US" dirty="0" smtClean="0"/>
            </a:br>
            <a:r>
              <a:rPr lang="en-US" sz="3100" dirty="0" smtClean="0"/>
              <a:t>Maria, </a:t>
            </a:r>
            <a:r>
              <a:rPr lang="en-US" sz="3100" dirty="0" err="1" smtClean="0"/>
              <a:t>Grazyna</a:t>
            </a:r>
            <a:r>
              <a:rPr lang="en-US" sz="3100" dirty="0" smtClean="0"/>
              <a:t>, Bob and Ming </a:t>
            </a:r>
            <a:endParaRPr lang="en-US" sz="3100" dirty="0"/>
          </a:p>
        </p:txBody>
      </p:sp>
      <p:sp>
        <p:nvSpPr>
          <p:cNvPr id="5" name="Content Placeholder 4"/>
          <p:cNvSpPr>
            <a:spLocks noGrp="1"/>
          </p:cNvSpPr>
          <p:nvPr>
            <p:ph idx="1"/>
          </p:nvPr>
        </p:nvSpPr>
        <p:spPr>
          <a:xfrm>
            <a:off x="457200" y="1458023"/>
            <a:ext cx="8229600" cy="4668141"/>
          </a:xfrm>
        </p:spPr>
        <p:txBody>
          <a:bodyPr>
            <a:normAutofit fontScale="62500" lnSpcReduction="20000"/>
          </a:bodyPr>
          <a:lstStyle/>
          <a:p>
            <a:pPr marL="0" indent="0">
              <a:buNone/>
            </a:pPr>
            <a:r>
              <a:rPr lang="en-US" dirty="0" smtClean="0">
                <a:solidFill>
                  <a:srgbClr val="0000FF"/>
                </a:solidFill>
              </a:rPr>
              <a:t>“We </a:t>
            </a:r>
            <a:r>
              <a:rPr lang="en-US" dirty="0">
                <a:solidFill>
                  <a:srgbClr val="0000FF"/>
                </a:solidFill>
              </a:rPr>
              <a:t>recommend that the MVTX project proceed with the process of submitting a full proposal to the DOE Office of Nuclear </a:t>
            </a:r>
            <a:r>
              <a:rPr lang="en-US" dirty="0" smtClean="0">
                <a:solidFill>
                  <a:srgbClr val="0000FF"/>
                </a:solidFill>
              </a:rPr>
              <a:t>Science” </a:t>
            </a:r>
            <a:endParaRPr lang="en-US" dirty="0">
              <a:solidFill>
                <a:srgbClr val="0000FF"/>
              </a:solidFill>
            </a:endParaRPr>
          </a:p>
          <a:p>
            <a:endParaRPr lang="en-US" dirty="0" smtClean="0">
              <a:solidFill>
                <a:srgbClr val="FF0000"/>
              </a:solidFill>
            </a:endParaRPr>
          </a:p>
          <a:p>
            <a:r>
              <a:rPr lang="en-US" dirty="0" smtClean="0">
                <a:solidFill>
                  <a:srgbClr val="FF0000"/>
                </a:solidFill>
              </a:rPr>
              <a:t>Address </a:t>
            </a:r>
            <a:r>
              <a:rPr lang="en-US" dirty="0" smtClean="0">
                <a:solidFill>
                  <a:srgbClr val="FF0000"/>
                </a:solidFill>
              </a:rPr>
              <a:t>the recommendations from the MVTX Director’s Review </a:t>
            </a:r>
          </a:p>
          <a:p>
            <a:pPr lvl="1"/>
            <a:r>
              <a:rPr lang="en-US" dirty="0" smtClean="0"/>
              <a:t>Prioritized timeline on how to address them in </a:t>
            </a:r>
            <a:r>
              <a:rPr lang="en-US" dirty="0" smtClean="0"/>
              <a:t>slides 3,4</a:t>
            </a:r>
            <a:endParaRPr lang="en-US" dirty="0" smtClean="0"/>
          </a:p>
          <a:p>
            <a:r>
              <a:rPr lang="en-US" dirty="0" smtClean="0">
                <a:solidFill>
                  <a:srgbClr val="FF0000"/>
                </a:solidFill>
              </a:rPr>
              <a:t>Preliminary updated version of the </a:t>
            </a:r>
            <a:r>
              <a:rPr lang="en-US" dirty="0" smtClean="0">
                <a:solidFill>
                  <a:srgbClr val="FF0000"/>
                </a:solidFill>
              </a:rPr>
              <a:t>proposal, early Oct. </a:t>
            </a:r>
            <a:r>
              <a:rPr lang="en-US" dirty="0" smtClean="0">
                <a:solidFill>
                  <a:srgbClr val="FF0000"/>
                </a:solidFill>
              </a:rPr>
              <a:t>2017</a:t>
            </a:r>
          </a:p>
          <a:p>
            <a:pPr lvl="1"/>
            <a:r>
              <a:rPr lang="en-US" dirty="0" smtClean="0">
                <a:solidFill>
                  <a:srgbClr val="000000"/>
                </a:solidFill>
              </a:rPr>
              <a:t>ALD visit to DOE in </a:t>
            </a:r>
            <a:r>
              <a:rPr lang="en-US" dirty="0" smtClean="0">
                <a:solidFill>
                  <a:srgbClr val="000000"/>
                </a:solidFill>
              </a:rPr>
              <a:t>mid/late October </a:t>
            </a:r>
            <a:endParaRPr lang="en-US" dirty="0" smtClean="0">
              <a:solidFill>
                <a:srgbClr val="000000"/>
              </a:solidFill>
            </a:endParaRPr>
          </a:p>
          <a:p>
            <a:r>
              <a:rPr lang="en-US" dirty="0" smtClean="0">
                <a:solidFill>
                  <a:srgbClr val="FF0000"/>
                </a:solidFill>
              </a:rPr>
              <a:t>Aim for a final version of the </a:t>
            </a:r>
            <a:r>
              <a:rPr lang="en-US" dirty="0" smtClean="0">
                <a:solidFill>
                  <a:srgbClr val="FF0000"/>
                </a:solidFill>
              </a:rPr>
              <a:t>MVTX </a:t>
            </a:r>
            <a:r>
              <a:rPr lang="en-US" dirty="0" smtClean="0">
                <a:solidFill>
                  <a:srgbClr val="FF0000"/>
                </a:solidFill>
              </a:rPr>
              <a:t>proposal, end 2017</a:t>
            </a:r>
          </a:p>
          <a:p>
            <a:pPr lvl="1"/>
            <a:r>
              <a:rPr lang="en-US" dirty="0" smtClean="0"/>
              <a:t>MVTX DOE review, early 2018 after sPHENIX CD-1 Review? </a:t>
            </a:r>
            <a:endParaRPr lang="en-US" dirty="0" smtClean="0"/>
          </a:p>
          <a:p>
            <a:pPr marL="457200" lvl="1" indent="0">
              <a:buNone/>
            </a:pPr>
            <a:endParaRPr lang="en-US" dirty="0" smtClean="0"/>
          </a:p>
          <a:p>
            <a:r>
              <a:rPr lang="en-US" dirty="0" smtClean="0"/>
              <a:t>MVTX consortium updates the proposal, cost, </a:t>
            </a:r>
            <a:r>
              <a:rPr lang="en-US" dirty="0" smtClean="0"/>
              <a:t>schedule </a:t>
            </a:r>
            <a:r>
              <a:rPr lang="en-US" dirty="0" smtClean="0"/>
              <a:t>and </a:t>
            </a:r>
            <a:r>
              <a:rPr lang="en-US" dirty="0" smtClean="0"/>
              <a:t>resources, and works on key R&amp;D </a:t>
            </a:r>
            <a:endParaRPr lang="en-US" dirty="0" smtClean="0"/>
          </a:p>
          <a:p>
            <a:pPr lvl="1"/>
            <a:r>
              <a:rPr lang="en-US" dirty="0" smtClean="0"/>
              <a:t>Science and simulations </a:t>
            </a:r>
          </a:p>
          <a:p>
            <a:pPr lvl="1"/>
            <a:r>
              <a:rPr lang="en-US" dirty="0" smtClean="0"/>
              <a:t>Project </a:t>
            </a:r>
            <a:r>
              <a:rPr lang="en-US" dirty="0" smtClean="0"/>
              <a:t>cost, schedule and risk</a:t>
            </a:r>
            <a:endParaRPr lang="en-US" dirty="0" smtClean="0"/>
          </a:p>
          <a:p>
            <a:pPr lvl="1"/>
            <a:r>
              <a:rPr lang="en-US" dirty="0" smtClean="0"/>
              <a:t>Institutions’ </a:t>
            </a:r>
            <a:r>
              <a:rPr lang="en-US" dirty="0" smtClean="0"/>
              <a:t>roles and joint R&amp;D </a:t>
            </a:r>
            <a:endParaRPr lang="en-US" dirty="0" smtClean="0"/>
          </a:p>
          <a:p>
            <a:pPr lvl="1"/>
            <a:r>
              <a:rPr lang="en-US" dirty="0" smtClean="0"/>
              <a:t>Bi-weekly project progress discussion </a:t>
            </a:r>
            <a:r>
              <a:rPr lang="en-US" dirty="0" smtClean="0">
                <a:sym typeface="Wingdings"/>
              </a:rPr>
              <a:t> starting from today!</a:t>
            </a:r>
            <a:endParaRPr lang="en-US" dirty="0" smtClean="0"/>
          </a:p>
          <a:p>
            <a:endParaRPr lang="en-US" dirty="0"/>
          </a:p>
        </p:txBody>
      </p:sp>
      <p:sp>
        <p:nvSpPr>
          <p:cNvPr id="6" name="Date Placeholder 5"/>
          <p:cNvSpPr>
            <a:spLocks noGrp="1"/>
          </p:cNvSpPr>
          <p:nvPr>
            <p:ph type="dt" sz="half" idx="10"/>
          </p:nvPr>
        </p:nvSpPr>
        <p:spPr/>
        <p:txBody>
          <a:bodyPr/>
          <a:lstStyle/>
          <a:p>
            <a:fld id="{113E0C83-A850-A04A-ACC0-7D54D686330C}" type="datetime1">
              <a:rPr lang="en-US" smtClean="0"/>
              <a:t>9/15/17</a:t>
            </a:fld>
            <a:endParaRPr lang="en-US"/>
          </a:p>
        </p:txBody>
      </p:sp>
      <p:sp>
        <p:nvSpPr>
          <p:cNvPr id="7" name="Footer Placeholder 6"/>
          <p:cNvSpPr>
            <a:spLocks noGrp="1"/>
          </p:cNvSpPr>
          <p:nvPr>
            <p:ph type="ftr" sz="quarter" idx="11"/>
          </p:nvPr>
        </p:nvSpPr>
        <p:spPr/>
        <p:txBody>
          <a:bodyPr/>
          <a:lstStyle/>
          <a:p>
            <a:r>
              <a:rPr lang="en-US" smtClean="0"/>
              <a:t>MVTX Bi-weekly Meeting</a:t>
            </a:r>
            <a:endParaRPr lang="en-US"/>
          </a:p>
        </p:txBody>
      </p:sp>
      <p:sp>
        <p:nvSpPr>
          <p:cNvPr id="8" name="Slide Number Placeholder 7"/>
          <p:cNvSpPr>
            <a:spLocks noGrp="1"/>
          </p:cNvSpPr>
          <p:nvPr>
            <p:ph type="sldNum" sz="quarter" idx="12"/>
          </p:nvPr>
        </p:nvSpPr>
        <p:spPr/>
        <p:txBody>
          <a:bodyPr/>
          <a:lstStyle/>
          <a:p>
            <a:fld id="{EB3DB200-BD9E-D749-BB32-F4459FE83B3A}" type="slidenum">
              <a:rPr lang="en-US" smtClean="0"/>
              <a:t>1</a:t>
            </a:fld>
            <a:endParaRPr lang="en-US"/>
          </a:p>
        </p:txBody>
      </p:sp>
    </p:spTree>
    <p:extLst>
      <p:ext uri="{BB962C8B-B14F-4D97-AF65-F5344CB8AC3E}">
        <p14:creationId xmlns:p14="http://schemas.microsoft.com/office/powerpoint/2010/main" val="855519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261"/>
            <a:ext cx="8229600" cy="1143000"/>
          </a:xfrm>
        </p:spPr>
        <p:txBody>
          <a:bodyPr/>
          <a:lstStyle/>
          <a:p>
            <a:r>
              <a:rPr lang="en-US" dirty="0" smtClean="0"/>
              <a:t>Path Forward - draft </a:t>
            </a:r>
            <a:endParaRPr lang="en-US" dirty="0"/>
          </a:p>
        </p:txBody>
      </p:sp>
      <p:sp>
        <p:nvSpPr>
          <p:cNvPr id="3" name="Content Placeholder 2"/>
          <p:cNvSpPr>
            <a:spLocks noGrp="1"/>
          </p:cNvSpPr>
          <p:nvPr>
            <p:ph idx="1"/>
          </p:nvPr>
        </p:nvSpPr>
        <p:spPr>
          <a:xfrm>
            <a:off x="457200" y="1100734"/>
            <a:ext cx="8229600" cy="5161550"/>
          </a:xfrm>
        </p:spPr>
        <p:txBody>
          <a:bodyPr>
            <a:normAutofit fontScale="62500" lnSpcReduction="20000"/>
          </a:bodyPr>
          <a:lstStyle/>
          <a:p>
            <a:r>
              <a:rPr lang="en-US" dirty="0" smtClean="0">
                <a:solidFill>
                  <a:srgbClr val="FF0000"/>
                </a:solidFill>
              </a:rPr>
              <a:t>Implement recommendations </a:t>
            </a:r>
          </a:p>
          <a:p>
            <a:pPr lvl="1"/>
            <a:r>
              <a:rPr lang="en-US" dirty="0" smtClean="0"/>
              <a:t>Follow up findings and recommendations</a:t>
            </a:r>
          </a:p>
          <a:p>
            <a:pPr lvl="1"/>
            <a:r>
              <a:rPr lang="en-US" dirty="0" smtClean="0"/>
              <a:t>Bi-weekly MVTX consortium meetings till full proposal submission </a:t>
            </a:r>
          </a:p>
          <a:p>
            <a:pPr lvl="1"/>
            <a:endParaRPr lang="en-US" dirty="0" smtClean="0"/>
          </a:p>
          <a:p>
            <a:r>
              <a:rPr lang="en-US" dirty="0" smtClean="0">
                <a:solidFill>
                  <a:srgbClr val="FF0000"/>
                </a:solidFill>
              </a:rPr>
              <a:t> </a:t>
            </a:r>
            <a:r>
              <a:rPr lang="en-US" dirty="0">
                <a:solidFill>
                  <a:srgbClr val="FF0000"/>
                </a:solidFill>
              </a:rPr>
              <a:t>M</a:t>
            </a:r>
            <a:r>
              <a:rPr lang="en-US" dirty="0" smtClean="0">
                <a:solidFill>
                  <a:srgbClr val="FF0000"/>
                </a:solidFill>
              </a:rPr>
              <a:t>ilestones </a:t>
            </a:r>
          </a:p>
          <a:p>
            <a:pPr lvl="1"/>
            <a:r>
              <a:rPr lang="en-US" dirty="0" smtClean="0"/>
              <a:t>Update key elements </a:t>
            </a:r>
            <a:r>
              <a:rPr lang="en-US" dirty="0" smtClean="0"/>
              <a:t>by</a:t>
            </a:r>
            <a:r>
              <a:rPr lang="en-US" dirty="0" smtClean="0"/>
              <a:t> </a:t>
            </a:r>
            <a:r>
              <a:rPr lang="en-US" dirty="0" smtClean="0"/>
              <a:t>mid October 2017</a:t>
            </a:r>
          </a:p>
          <a:p>
            <a:pPr lvl="2"/>
            <a:r>
              <a:rPr lang="en-US" dirty="0" smtClean="0"/>
              <a:t>4 physics highlight “Money Plots”: B-hadron and b-jet R_AA and V_2 </a:t>
            </a:r>
          </a:p>
          <a:p>
            <a:pPr lvl="2"/>
            <a:r>
              <a:rPr lang="en-US" dirty="0" smtClean="0"/>
              <a:t>Cost, schedule and risks </a:t>
            </a:r>
          </a:p>
          <a:p>
            <a:pPr lvl="1"/>
            <a:r>
              <a:rPr lang="en-US" dirty="0" smtClean="0"/>
              <a:t>Work with ALD to communicate with DOE about budget &amp; timeline, end 2017</a:t>
            </a:r>
          </a:p>
          <a:p>
            <a:pPr lvl="1"/>
            <a:r>
              <a:rPr lang="en-US" dirty="0" smtClean="0"/>
              <a:t>Workout a preliminary MOU with CERN, ~12/2017</a:t>
            </a:r>
          </a:p>
          <a:p>
            <a:pPr lvl="1"/>
            <a:r>
              <a:rPr lang="en-US" dirty="0" smtClean="0"/>
              <a:t>Full proposal ready for submission, </a:t>
            </a:r>
            <a:r>
              <a:rPr lang="en-US" dirty="0"/>
              <a:t> </a:t>
            </a:r>
            <a:r>
              <a:rPr lang="en-US" dirty="0" smtClean="0"/>
              <a:t>~end of 12/2017</a:t>
            </a:r>
          </a:p>
          <a:p>
            <a:pPr lvl="2"/>
            <a:r>
              <a:rPr lang="en-US" dirty="0" smtClean="0">
                <a:solidFill>
                  <a:srgbClr val="0000FF"/>
                </a:solidFill>
              </a:rPr>
              <a:t>Goal: secure at least partial funding in late FY18/early FY19 to continue stave production at CERN after ALICE ITS/IB production ~8/2018.   </a:t>
            </a:r>
          </a:p>
          <a:p>
            <a:pPr lvl="2"/>
            <a:endParaRPr lang="en-US" dirty="0"/>
          </a:p>
          <a:p>
            <a:r>
              <a:rPr lang="en-US" dirty="0" smtClean="0">
                <a:solidFill>
                  <a:srgbClr val="FF0000"/>
                </a:solidFill>
              </a:rPr>
              <a:t>MVTX </a:t>
            </a:r>
            <a:r>
              <a:rPr lang="en-US" dirty="0" err="1" smtClean="0">
                <a:solidFill>
                  <a:srgbClr val="FF0000"/>
                </a:solidFill>
              </a:rPr>
              <a:t>workfest</a:t>
            </a:r>
            <a:r>
              <a:rPr lang="en-US" dirty="0" smtClean="0">
                <a:solidFill>
                  <a:srgbClr val="FF0000"/>
                </a:solidFill>
              </a:rPr>
              <a:t> Dec. 5-7 to push for </a:t>
            </a:r>
            <a:r>
              <a:rPr lang="en-US" dirty="0" smtClean="0">
                <a:solidFill>
                  <a:srgbClr val="FF0000"/>
                </a:solidFill>
              </a:rPr>
              <a:t>completion of the final </a:t>
            </a:r>
            <a:r>
              <a:rPr lang="en-US" dirty="0" smtClean="0">
                <a:solidFill>
                  <a:srgbClr val="FF0000"/>
                </a:solidFill>
              </a:rPr>
              <a:t>proposal</a:t>
            </a:r>
          </a:p>
          <a:p>
            <a:pPr lvl="1"/>
            <a:r>
              <a:rPr lang="en-US" dirty="0" smtClean="0"/>
              <a:t>sPHENIX collaboration meeting @ Santa Fe, Dec. 8-10, 2017</a:t>
            </a:r>
          </a:p>
        </p:txBody>
      </p:sp>
      <p:sp>
        <p:nvSpPr>
          <p:cNvPr id="4" name="Date Placeholder 3"/>
          <p:cNvSpPr>
            <a:spLocks noGrp="1"/>
          </p:cNvSpPr>
          <p:nvPr>
            <p:ph type="dt" sz="half" idx="10"/>
          </p:nvPr>
        </p:nvSpPr>
        <p:spPr/>
        <p:txBody>
          <a:bodyPr/>
          <a:lstStyle/>
          <a:p>
            <a:fld id="{D0D7BB28-A33C-BD45-B0D6-141F4B8D3D73}" type="datetime1">
              <a:rPr lang="en-US" smtClean="0"/>
              <a:t>9/15/17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2</a:t>
            </a:fld>
            <a:endParaRPr lang="en-US"/>
          </a:p>
        </p:txBody>
      </p:sp>
    </p:spTree>
    <p:extLst>
      <p:ext uri="{BB962C8B-B14F-4D97-AF65-F5344CB8AC3E}">
        <p14:creationId xmlns:p14="http://schemas.microsoft.com/office/powerpoint/2010/main" val="120743422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94905"/>
            <a:ext cx="8229600" cy="1143000"/>
          </a:xfrm>
        </p:spPr>
        <p:txBody>
          <a:bodyPr>
            <a:normAutofit fontScale="90000"/>
          </a:bodyPr>
          <a:lstStyle/>
          <a:p>
            <a:r>
              <a:rPr lang="en-US" dirty="0" smtClean="0"/>
              <a:t>Draft Proposed </a:t>
            </a:r>
            <a:r>
              <a:rPr lang="en-US" dirty="0"/>
              <a:t>P</a:t>
            </a:r>
            <a:r>
              <a:rPr lang="en-US" dirty="0" smtClean="0"/>
              <a:t>lan to ALD </a:t>
            </a:r>
            <a:br>
              <a:rPr lang="en-US" dirty="0" smtClean="0"/>
            </a:br>
            <a:r>
              <a:rPr lang="en-US" sz="3100" dirty="0" smtClean="0"/>
              <a:t>Action items from the MVTX DR (I)</a:t>
            </a:r>
            <a:br>
              <a:rPr lang="en-US" sz="3100" dirty="0" smtClean="0"/>
            </a:br>
            <a:endParaRPr lang="en-US" sz="3100" dirty="0"/>
          </a:p>
        </p:txBody>
      </p:sp>
      <p:sp>
        <p:nvSpPr>
          <p:cNvPr id="3" name="Content Placeholder 2"/>
          <p:cNvSpPr>
            <a:spLocks noGrp="1"/>
          </p:cNvSpPr>
          <p:nvPr>
            <p:ph idx="1"/>
          </p:nvPr>
        </p:nvSpPr>
        <p:spPr>
          <a:xfrm>
            <a:off x="457200" y="1230371"/>
            <a:ext cx="8229600" cy="5491104"/>
          </a:xfrm>
        </p:spPr>
        <p:txBody>
          <a:bodyPr>
            <a:normAutofit fontScale="47500" lnSpcReduction="20000"/>
          </a:bodyPr>
          <a:lstStyle/>
          <a:p>
            <a:pPr marL="0" indent="0">
              <a:buNone/>
            </a:pPr>
            <a:r>
              <a:rPr lang="en-US" dirty="0"/>
              <a:t>1.     Solicit multiple theory predictions – </a:t>
            </a:r>
            <a:r>
              <a:rPr lang="en-US" dirty="0" smtClean="0"/>
              <a:t>December 2017 	</a:t>
            </a:r>
          </a:p>
          <a:p>
            <a:pPr marL="0" indent="0">
              <a:buNone/>
            </a:pPr>
            <a:r>
              <a:rPr lang="en-US" dirty="0" smtClean="0"/>
              <a:t>	- HF-Jet </a:t>
            </a:r>
            <a:r>
              <a:rPr lang="en-US" dirty="0" smtClean="0"/>
              <a:t>TG</a:t>
            </a:r>
            <a:r>
              <a:rPr lang="en-US" dirty="0" smtClean="0"/>
              <a:t>,  </a:t>
            </a:r>
            <a:r>
              <a:rPr lang="en-US" dirty="0" smtClean="0"/>
              <a:t>Jin, </a:t>
            </a:r>
            <a:r>
              <a:rPr lang="en-US" dirty="0" err="1" smtClean="0"/>
              <a:t>Xin</a:t>
            </a:r>
            <a:r>
              <a:rPr lang="en-US" dirty="0" smtClean="0"/>
              <a:t>, </a:t>
            </a:r>
            <a:r>
              <a:rPr lang="en-US" dirty="0" err="1" smtClean="0"/>
              <a:t>Grazyna</a:t>
            </a:r>
            <a:r>
              <a:rPr lang="en-US" dirty="0" smtClean="0"/>
              <a:t> et al </a:t>
            </a:r>
          </a:p>
          <a:p>
            <a:pPr marL="0" indent="0">
              <a:buNone/>
            </a:pPr>
            <a:r>
              <a:rPr lang="en-US" dirty="0"/>
              <a:t>	</a:t>
            </a:r>
            <a:r>
              <a:rPr lang="en-US" dirty="0" smtClean="0"/>
              <a:t>- Workshops, all </a:t>
            </a:r>
            <a:endParaRPr lang="en-US" dirty="0"/>
          </a:p>
          <a:p>
            <a:pPr marL="0" indent="0">
              <a:buNone/>
            </a:pPr>
            <a:r>
              <a:rPr lang="en-US" dirty="0"/>
              <a:t>2.    </a:t>
            </a:r>
            <a:r>
              <a:rPr lang="en-US" dirty="0">
                <a:solidFill>
                  <a:srgbClr val="0000FF"/>
                </a:solidFill>
              </a:rPr>
              <a:t> Refine the </a:t>
            </a:r>
            <a:r>
              <a:rPr lang="en-US" dirty="0" smtClean="0">
                <a:solidFill>
                  <a:srgbClr val="0000FF"/>
                </a:solidFill>
              </a:rPr>
              <a:t>three (four!) </a:t>
            </a:r>
            <a:r>
              <a:rPr lang="en-US" dirty="0">
                <a:solidFill>
                  <a:srgbClr val="0000FF"/>
                </a:solidFill>
              </a:rPr>
              <a:t>key physics plots – October </a:t>
            </a:r>
            <a:r>
              <a:rPr lang="en-US" dirty="0" smtClean="0">
                <a:solidFill>
                  <a:srgbClr val="0000FF"/>
                </a:solidFill>
              </a:rPr>
              <a:t>2017 </a:t>
            </a:r>
          </a:p>
          <a:p>
            <a:pPr marL="0" indent="0">
              <a:buNone/>
            </a:pPr>
            <a:r>
              <a:rPr lang="en-US" dirty="0" smtClean="0"/>
              <a:t>	- HF-Jet </a:t>
            </a:r>
            <a:r>
              <a:rPr lang="en-US" dirty="0"/>
              <a:t>T</a:t>
            </a:r>
            <a:r>
              <a:rPr lang="en-US" dirty="0" smtClean="0"/>
              <a:t>G</a:t>
            </a:r>
            <a:r>
              <a:rPr lang="en-US" dirty="0" smtClean="0"/>
              <a:t>, simulation team </a:t>
            </a:r>
          </a:p>
          <a:p>
            <a:pPr marL="0" indent="0">
              <a:buNone/>
            </a:pPr>
            <a:endParaRPr lang="en-US" dirty="0" smtClean="0"/>
          </a:p>
          <a:p>
            <a:pPr marL="0" indent="0">
              <a:buNone/>
            </a:pPr>
            <a:r>
              <a:rPr lang="en-US" dirty="0" smtClean="0"/>
              <a:t>3</a:t>
            </a:r>
            <a:r>
              <a:rPr lang="en-US" dirty="0"/>
              <a:t>.     MoU with CERN for stave production – </a:t>
            </a:r>
            <a:r>
              <a:rPr lang="en-US" dirty="0" smtClean="0"/>
              <a:t>December 2017 </a:t>
            </a:r>
          </a:p>
          <a:p>
            <a:pPr marL="0" indent="0">
              <a:buNone/>
            </a:pPr>
            <a:r>
              <a:rPr lang="en-US" dirty="0"/>
              <a:t>	</a:t>
            </a:r>
            <a:r>
              <a:rPr lang="en-US" dirty="0" smtClean="0"/>
              <a:t>- Maria, Ming, Bob and </a:t>
            </a:r>
            <a:r>
              <a:rPr lang="en-US" dirty="0" err="1" smtClean="0"/>
              <a:t>Grazyna</a:t>
            </a:r>
            <a:endParaRPr lang="en-US" dirty="0" smtClean="0"/>
          </a:p>
          <a:p>
            <a:pPr marL="0" indent="0">
              <a:buNone/>
            </a:pPr>
            <a:r>
              <a:rPr lang="en-US" dirty="0" smtClean="0"/>
              <a:t> </a:t>
            </a:r>
            <a:endParaRPr lang="en-US" dirty="0"/>
          </a:p>
          <a:p>
            <a:pPr marL="0" indent="0">
              <a:buNone/>
            </a:pPr>
            <a:r>
              <a:rPr lang="en-US" dirty="0"/>
              <a:t>4.     </a:t>
            </a:r>
            <a:r>
              <a:rPr lang="en-US" dirty="0">
                <a:solidFill>
                  <a:srgbClr val="008000"/>
                </a:solidFill>
              </a:rPr>
              <a:t>Refine </a:t>
            </a:r>
            <a:r>
              <a:rPr lang="en-US" dirty="0" smtClean="0">
                <a:solidFill>
                  <a:srgbClr val="008000"/>
                </a:solidFill>
              </a:rPr>
              <a:t>stave cost </a:t>
            </a:r>
            <a:r>
              <a:rPr lang="en-US" dirty="0">
                <a:solidFill>
                  <a:srgbClr val="008000"/>
                </a:solidFill>
              </a:rPr>
              <a:t>estimate with CERN – </a:t>
            </a:r>
            <a:r>
              <a:rPr lang="en-US" dirty="0" smtClean="0">
                <a:solidFill>
                  <a:srgbClr val="008000"/>
                </a:solidFill>
              </a:rPr>
              <a:t>DONE</a:t>
            </a:r>
          </a:p>
          <a:p>
            <a:pPr marL="0" indent="0">
              <a:buNone/>
            </a:pPr>
            <a:r>
              <a:rPr lang="en-US" dirty="0" smtClean="0"/>
              <a:t>5</a:t>
            </a:r>
            <a:r>
              <a:rPr lang="en-US" dirty="0"/>
              <a:t>.     QA plan for tests </a:t>
            </a:r>
            <a:endParaRPr lang="en-US" dirty="0" smtClean="0"/>
          </a:p>
          <a:p>
            <a:pPr marL="0" indent="0">
              <a:buNone/>
            </a:pPr>
            <a:r>
              <a:rPr lang="en-US" dirty="0"/>
              <a:t>	</a:t>
            </a:r>
            <a:r>
              <a:rPr lang="en-US" dirty="0" smtClean="0"/>
              <a:t>- readout </a:t>
            </a:r>
            <a:r>
              <a:rPr lang="en-US" dirty="0"/>
              <a:t>and cooling </a:t>
            </a:r>
            <a:r>
              <a:rPr lang="en-US" dirty="0" smtClean="0"/>
              <a:t>needs </a:t>
            </a:r>
            <a:r>
              <a:rPr lang="en-US" dirty="0"/>
              <a:t>at LBNL and </a:t>
            </a:r>
            <a:r>
              <a:rPr lang="en-US" dirty="0" smtClean="0"/>
              <a:t>BNL</a:t>
            </a:r>
            <a:endParaRPr lang="en-US" dirty="0"/>
          </a:p>
          <a:p>
            <a:pPr marL="0" indent="0">
              <a:buNone/>
            </a:pPr>
            <a:r>
              <a:rPr lang="en-US" dirty="0" smtClean="0"/>
              <a:t>	- </a:t>
            </a:r>
            <a:r>
              <a:rPr lang="en-US" dirty="0" err="1" smtClean="0"/>
              <a:t>Giacomo</a:t>
            </a:r>
            <a:r>
              <a:rPr lang="en-US" dirty="0" smtClean="0"/>
              <a:t>, Ming, Maria </a:t>
            </a:r>
            <a:endParaRPr lang="en-US" dirty="0"/>
          </a:p>
          <a:p>
            <a:pPr marL="0" indent="0">
              <a:buNone/>
            </a:pPr>
            <a:r>
              <a:rPr lang="en-US" dirty="0"/>
              <a:t>6.     </a:t>
            </a:r>
            <a:r>
              <a:rPr lang="en-US" dirty="0">
                <a:solidFill>
                  <a:srgbClr val="008000"/>
                </a:solidFill>
              </a:rPr>
              <a:t>Cost of building two inner layers – DONE </a:t>
            </a:r>
            <a:r>
              <a:rPr lang="en-US" dirty="0" smtClean="0">
                <a:solidFill>
                  <a:srgbClr val="008000"/>
                </a:solidFill>
              </a:rPr>
              <a:t> </a:t>
            </a:r>
            <a:endParaRPr lang="en-US" dirty="0">
              <a:solidFill>
                <a:srgbClr val="008000"/>
              </a:solidFill>
            </a:endParaRPr>
          </a:p>
          <a:p>
            <a:pPr marL="0" indent="0">
              <a:buNone/>
            </a:pPr>
            <a:r>
              <a:rPr lang="en-US" dirty="0"/>
              <a:t>7.     Scenarios for repair and replacement – October </a:t>
            </a:r>
            <a:r>
              <a:rPr lang="en-US" dirty="0" smtClean="0"/>
              <a:t>2017 </a:t>
            </a:r>
          </a:p>
          <a:p>
            <a:pPr marL="0" indent="0">
              <a:buNone/>
            </a:pPr>
            <a:r>
              <a:rPr lang="en-US" dirty="0" smtClean="0"/>
              <a:t>	- </a:t>
            </a:r>
            <a:r>
              <a:rPr lang="en-US" dirty="0" err="1" smtClean="0"/>
              <a:t>Giacomo</a:t>
            </a:r>
            <a:r>
              <a:rPr lang="en-US" dirty="0" smtClean="0"/>
              <a:t> and  all</a:t>
            </a:r>
          </a:p>
          <a:p>
            <a:pPr marL="0" indent="0">
              <a:buNone/>
            </a:pPr>
            <a:endParaRPr lang="en-US" dirty="0"/>
          </a:p>
          <a:p>
            <a:pPr marL="0" indent="0">
              <a:buNone/>
            </a:pPr>
            <a:r>
              <a:rPr lang="en-US" dirty="0"/>
              <a:t>8.     </a:t>
            </a:r>
            <a:r>
              <a:rPr lang="en-US" dirty="0" smtClean="0">
                <a:solidFill>
                  <a:srgbClr val="0000FF"/>
                </a:solidFill>
              </a:rPr>
              <a:t>Refine </a:t>
            </a:r>
            <a:r>
              <a:rPr lang="en-US" dirty="0">
                <a:solidFill>
                  <a:srgbClr val="0000FF"/>
                </a:solidFill>
              </a:rPr>
              <a:t>estimates for engineering design -  </a:t>
            </a:r>
            <a:r>
              <a:rPr lang="en-US" dirty="0" smtClean="0">
                <a:solidFill>
                  <a:srgbClr val="0000FF"/>
                </a:solidFill>
              </a:rPr>
              <a:t>September</a:t>
            </a:r>
            <a:r>
              <a:rPr lang="en-US" dirty="0">
                <a:solidFill>
                  <a:srgbClr val="0000FF"/>
                </a:solidFill>
              </a:rPr>
              <a:t> </a:t>
            </a:r>
            <a:r>
              <a:rPr lang="en-US" dirty="0" smtClean="0">
                <a:solidFill>
                  <a:srgbClr val="0000FF"/>
                </a:solidFill>
              </a:rPr>
              <a:t>2017 </a:t>
            </a:r>
            <a:endParaRPr lang="en-US" dirty="0" smtClean="0">
              <a:solidFill>
                <a:srgbClr val="0000FF"/>
              </a:solidFill>
            </a:endParaRPr>
          </a:p>
          <a:p>
            <a:pPr marL="0" indent="0">
              <a:buNone/>
            </a:pPr>
            <a:r>
              <a:rPr lang="en-US" dirty="0"/>
              <a:t>	</a:t>
            </a:r>
            <a:r>
              <a:rPr lang="mr-IN" dirty="0" smtClean="0"/>
              <a:t>–</a:t>
            </a:r>
            <a:r>
              <a:rPr lang="en-US" dirty="0" smtClean="0"/>
              <a:t> Bob, Walter, et al,  MIT-LANL</a:t>
            </a:r>
            <a:r>
              <a:rPr lang="mr-IN" dirty="0" smtClean="0"/>
              <a:t>–</a:t>
            </a:r>
            <a:r>
              <a:rPr lang="en-US" dirty="0" smtClean="0"/>
              <a:t>BNL</a:t>
            </a:r>
          </a:p>
          <a:p>
            <a:pPr marL="0" indent="0">
              <a:buNone/>
            </a:pPr>
            <a:r>
              <a:rPr lang="en-US" dirty="0">
                <a:solidFill>
                  <a:srgbClr val="FF0000"/>
                </a:solidFill>
                <a:sym typeface="Wingdings"/>
              </a:rPr>
              <a:t> </a:t>
            </a:r>
            <a:r>
              <a:rPr lang="en-US" dirty="0" smtClean="0">
                <a:sym typeface="Wingdings"/>
              </a:rPr>
              <a:t>9.    </a:t>
            </a:r>
            <a:r>
              <a:rPr lang="en-US" dirty="0" smtClean="0">
                <a:solidFill>
                  <a:srgbClr val="0000FF"/>
                </a:solidFill>
                <a:sym typeface="Wingdings"/>
              </a:rPr>
              <a:t>Include </a:t>
            </a:r>
            <a:r>
              <a:rPr lang="en-US" dirty="0" smtClean="0">
                <a:solidFill>
                  <a:srgbClr val="0000FF"/>
                </a:solidFill>
                <a:sym typeface="Wingdings"/>
              </a:rPr>
              <a:t>cost </a:t>
            </a:r>
            <a:r>
              <a:rPr lang="en-US" dirty="0" smtClean="0">
                <a:solidFill>
                  <a:srgbClr val="0000FF"/>
                </a:solidFill>
                <a:sym typeface="Wingdings"/>
              </a:rPr>
              <a:t>of </a:t>
            </a:r>
            <a:r>
              <a:rPr lang="en-US" dirty="0" smtClean="0">
                <a:solidFill>
                  <a:srgbClr val="0000FF"/>
                </a:solidFill>
                <a:sym typeface="Wingdings"/>
              </a:rPr>
              <a:t>the extension </a:t>
            </a:r>
            <a:r>
              <a:rPr lang="en-US" dirty="0" smtClean="0">
                <a:solidFill>
                  <a:srgbClr val="0000FF"/>
                </a:solidFill>
                <a:sym typeface="Wingdings"/>
              </a:rPr>
              <a:t>cables </a:t>
            </a:r>
            <a:r>
              <a:rPr lang="en-US" dirty="0" smtClean="0">
                <a:solidFill>
                  <a:srgbClr val="0000FF"/>
                </a:solidFill>
                <a:sym typeface="Wingdings"/>
              </a:rPr>
              <a:t>etc.  </a:t>
            </a:r>
            <a:r>
              <a:rPr lang="en-US" dirty="0" smtClean="0">
                <a:solidFill>
                  <a:srgbClr val="0000FF"/>
                </a:solidFill>
                <a:sym typeface="Wingdings"/>
              </a:rPr>
              <a:t>--- related to #13</a:t>
            </a:r>
          </a:p>
          <a:p>
            <a:pPr marL="0" indent="0">
              <a:buNone/>
            </a:pPr>
            <a:r>
              <a:rPr lang="en-US" dirty="0">
                <a:solidFill>
                  <a:srgbClr val="0000FF"/>
                </a:solidFill>
                <a:sym typeface="Wingdings"/>
              </a:rPr>
              <a:t>	</a:t>
            </a:r>
            <a:r>
              <a:rPr lang="en-US" dirty="0" smtClean="0">
                <a:sym typeface="Wingdings"/>
              </a:rPr>
              <a:t>- Dave, Walt, Ming et al </a:t>
            </a:r>
            <a:r>
              <a:rPr lang="mr-IN" dirty="0" smtClean="0">
                <a:sym typeface="Wingdings"/>
              </a:rPr>
              <a:t>–</a:t>
            </a:r>
            <a:r>
              <a:rPr lang="en-US" dirty="0" smtClean="0">
                <a:sym typeface="Wingdings"/>
              </a:rPr>
              <a:t> September 2017 </a:t>
            </a:r>
            <a:endParaRPr lang="en-US" dirty="0"/>
          </a:p>
        </p:txBody>
      </p:sp>
      <p:sp>
        <p:nvSpPr>
          <p:cNvPr id="5" name="Date Placeholder 4"/>
          <p:cNvSpPr>
            <a:spLocks noGrp="1"/>
          </p:cNvSpPr>
          <p:nvPr>
            <p:ph type="dt" sz="half" idx="10"/>
          </p:nvPr>
        </p:nvSpPr>
        <p:spPr/>
        <p:txBody>
          <a:bodyPr/>
          <a:lstStyle/>
          <a:p>
            <a:fld id="{CF0FC46F-9BFF-2346-8E7D-CAD910DE4076}" type="datetime1">
              <a:rPr lang="en-US" smtClean="0"/>
              <a:t>9/15/17</a:t>
            </a:fld>
            <a:endParaRPr lang="en-US"/>
          </a:p>
        </p:txBody>
      </p:sp>
      <p:sp>
        <p:nvSpPr>
          <p:cNvPr id="6" name="Footer Placeholder 5"/>
          <p:cNvSpPr>
            <a:spLocks noGrp="1"/>
          </p:cNvSpPr>
          <p:nvPr>
            <p:ph type="ftr" sz="quarter" idx="11"/>
          </p:nvPr>
        </p:nvSpPr>
        <p:spPr/>
        <p:txBody>
          <a:bodyPr/>
          <a:lstStyle/>
          <a:p>
            <a:r>
              <a:rPr lang="en-US" smtClean="0"/>
              <a:t>MVTX Bi-weekly Meeting</a:t>
            </a:r>
            <a:endParaRPr lang="en-US"/>
          </a:p>
        </p:txBody>
      </p:sp>
      <p:sp>
        <p:nvSpPr>
          <p:cNvPr id="8" name="Slide Number Placeholder 7"/>
          <p:cNvSpPr>
            <a:spLocks noGrp="1"/>
          </p:cNvSpPr>
          <p:nvPr>
            <p:ph type="sldNum" sz="quarter" idx="12"/>
          </p:nvPr>
        </p:nvSpPr>
        <p:spPr/>
        <p:txBody>
          <a:bodyPr/>
          <a:lstStyle/>
          <a:p>
            <a:fld id="{BBFCC2B4-711A-8A49-A2AF-7F765B5007FB}" type="slidenum">
              <a:rPr lang="en-US" smtClean="0"/>
              <a:t>3</a:t>
            </a:fld>
            <a:endParaRPr lang="en-US"/>
          </a:p>
        </p:txBody>
      </p:sp>
      <p:sp>
        <p:nvSpPr>
          <p:cNvPr id="2" name="TextBox 1"/>
          <p:cNvSpPr txBox="1"/>
          <p:nvPr/>
        </p:nvSpPr>
        <p:spPr>
          <a:xfrm>
            <a:off x="6019800" y="1390762"/>
            <a:ext cx="2472753" cy="646331"/>
          </a:xfrm>
          <a:prstGeom prst="rect">
            <a:avLst/>
          </a:prstGeom>
          <a:noFill/>
        </p:spPr>
        <p:txBody>
          <a:bodyPr wrap="square" rtlCol="0">
            <a:spAutoFit/>
          </a:bodyPr>
          <a:lstStyle/>
          <a:p>
            <a:r>
              <a:rPr lang="en-US" dirty="0" smtClean="0">
                <a:solidFill>
                  <a:srgbClr val="FF0000"/>
                </a:solidFill>
              </a:rPr>
              <a:t>More help needed for </a:t>
            </a:r>
          </a:p>
          <a:p>
            <a:r>
              <a:rPr lang="en-US" dirty="0" smtClean="0">
                <a:solidFill>
                  <a:srgbClr val="FF0000"/>
                </a:solidFill>
              </a:rPr>
              <a:t>all these tasks</a:t>
            </a:r>
            <a:endParaRPr lang="en-US" dirty="0">
              <a:solidFill>
                <a:srgbClr val="FF0000"/>
              </a:solidFill>
            </a:endParaRPr>
          </a:p>
        </p:txBody>
      </p:sp>
      <p:sp>
        <p:nvSpPr>
          <p:cNvPr id="4" name="TextBox 3"/>
          <p:cNvSpPr txBox="1"/>
          <p:nvPr/>
        </p:nvSpPr>
        <p:spPr>
          <a:xfrm>
            <a:off x="6019800" y="2951319"/>
            <a:ext cx="2729909" cy="646331"/>
          </a:xfrm>
          <a:prstGeom prst="rect">
            <a:avLst/>
          </a:prstGeom>
          <a:noFill/>
        </p:spPr>
        <p:txBody>
          <a:bodyPr wrap="none" rtlCol="0">
            <a:spAutoFit/>
          </a:bodyPr>
          <a:lstStyle/>
          <a:p>
            <a:r>
              <a:rPr lang="en-US" b="1" dirty="0" smtClean="0">
                <a:solidFill>
                  <a:srgbClr val="0000FF"/>
                </a:solidFill>
              </a:rPr>
              <a:t>Priority for ALD’s DOE visit</a:t>
            </a:r>
          </a:p>
          <a:p>
            <a:r>
              <a:rPr lang="en-US" b="1" dirty="0" smtClean="0">
                <a:solidFill>
                  <a:srgbClr val="0000FF"/>
                </a:solidFill>
              </a:rPr>
              <a:t>- Any suggestions ?</a:t>
            </a:r>
            <a:endParaRPr lang="en-US" b="1" dirty="0">
              <a:solidFill>
                <a:srgbClr val="0000FF"/>
              </a:solidFill>
            </a:endParaRPr>
          </a:p>
        </p:txBody>
      </p:sp>
    </p:spTree>
    <p:extLst>
      <p:ext uri="{BB962C8B-B14F-4D97-AF65-F5344CB8AC3E}">
        <p14:creationId xmlns:p14="http://schemas.microsoft.com/office/powerpoint/2010/main" val="29201877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341"/>
            <a:ext cx="8229600" cy="787803"/>
          </a:xfrm>
        </p:spPr>
        <p:txBody>
          <a:bodyPr>
            <a:normAutofit fontScale="90000"/>
          </a:bodyPr>
          <a:lstStyle/>
          <a:p>
            <a:r>
              <a:rPr lang="en-US" sz="3200" dirty="0" smtClean="0"/>
              <a:t>Draft Proposed plan to ALD </a:t>
            </a:r>
            <a:br>
              <a:rPr lang="en-US" sz="3200" dirty="0" smtClean="0"/>
            </a:br>
            <a:r>
              <a:rPr lang="en-US" sz="2700" dirty="0" smtClean="0"/>
              <a:t>Action items from the MVTX DR (II)</a:t>
            </a:r>
            <a:br>
              <a:rPr lang="en-US" sz="2700" dirty="0" smtClean="0"/>
            </a:br>
            <a:endParaRPr lang="en-US" sz="2700" dirty="0"/>
          </a:p>
        </p:txBody>
      </p:sp>
      <p:sp>
        <p:nvSpPr>
          <p:cNvPr id="3" name="Content Placeholder 2"/>
          <p:cNvSpPr>
            <a:spLocks noGrp="1"/>
          </p:cNvSpPr>
          <p:nvPr>
            <p:ph idx="1"/>
          </p:nvPr>
        </p:nvSpPr>
        <p:spPr>
          <a:xfrm>
            <a:off x="457200" y="917144"/>
            <a:ext cx="8229600" cy="5439206"/>
          </a:xfrm>
        </p:spPr>
        <p:txBody>
          <a:bodyPr>
            <a:normAutofit fontScale="47500" lnSpcReduction="20000"/>
          </a:bodyPr>
          <a:lstStyle/>
          <a:p>
            <a:pPr marL="0" indent="0">
              <a:buNone/>
            </a:pPr>
            <a:r>
              <a:rPr lang="en-US" dirty="0" smtClean="0"/>
              <a:t>10.</a:t>
            </a:r>
            <a:r>
              <a:rPr lang="en-US" dirty="0"/>
              <a:t>     Consider including UV sterilization of demineralized water in cooling </a:t>
            </a:r>
            <a:r>
              <a:rPr lang="en-US" dirty="0" smtClean="0"/>
              <a:t>plant, October 2017 </a:t>
            </a:r>
          </a:p>
          <a:p>
            <a:pPr marL="0" indent="0">
              <a:buNone/>
            </a:pPr>
            <a:r>
              <a:rPr lang="en-US" dirty="0"/>
              <a:t>	</a:t>
            </a:r>
            <a:r>
              <a:rPr lang="mr-IN" dirty="0" smtClean="0"/>
              <a:t>–</a:t>
            </a:r>
            <a:r>
              <a:rPr lang="en-US" dirty="0" smtClean="0"/>
              <a:t>  Bob, Jim, MIT </a:t>
            </a:r>
          </a:p>
          <a:p>
            <a:pPr marL="0" indent="0">
              <a:buNone/>
            </a:pPr>
            <a:r>
              <a:rPr lang="en-US" dirty="0" smtClean="0"/>
              <a:t> </a:t>
            </a:r>
            <a:endParaRPr lang="en-US" dirty="0"/>
          </a:p>
          <a:p>
            <a:pPr marL="0" indent="0">
              <a:buNone/>
            </a:pPr>
            <a:r>
              <a:rPr lang="en-US" dirty="0" smtClean="0"/>
              <a:t>11.  MoU with key production sites – December 2017</a:t>
            </a:r>
          </a:p>
          <a:p>
            <a:pPr marL="0" indent="0">
              <a:buNone/>
            </a:pPr>
            <a:r>
              <a:rPr lang="en-US" dirty="0"/>
              <a:t>	</a:t>
            </a:r>
            <a:r>
              <a:rPr lang="en-US" dirty="0" smtClean="0"/>
              <a:t>- all, LANL, CERN, UT-Austin, LBNL, MIT    </a:t>
            </a:r>
          </a:p>
          <a:p>
            <a:pPr marL="0" indent="0">
              <a:buNone/>
            </a:pPr>
            <a:endParaRPr lang="en-US" dirty="0" smtClean="0"/>
          </a:p>
          <a:p>
            <a:pPr marL="0" indent="0">
              <a:buNone/>
            </a:pPr>
            <a:r>
              <a:rPr lang="en-US" dirty="0" smtClean="0"/>
              <a:t>12.</a:t>
            </a:r>
            <a:r>
              <a:rPr lang="en-US" dirty="0"/>
              <a:t>  Optimize design of </a:t>
            </a:r>
            <a:r>
              <a:rPr lang="en-US" dirty="0" smtClean="0"/>
              <a:t>INTT </a:t>
            </a:r>
            <a:r>
              <a:rPr lang="en-US" dirty="0"/>
              <a:t>and MVTX simultaneously – Feb-March 2018 </a:t>
            </a:r>
            <a:endParaRPr lang="en-US" dirty="0" smtClean="0"/>
          </a:p>
          <a:p>
            <a:pPr marL="0" indent="0">
              <a:buNone/>
            </a:pPr>
            <a:r>
              <a:rPr lang="en-US" dirty="0"/>
              <a:t>	</a:t>
            </a:r>
            <a:r>
              <a:rPr lang="en-US" dirty="0" smtClean="0"/>
              <a:t>– </a:t>
            </a:r>
            <a:r>
              <a:rPr lang="en-US" dirty="0"/>
              <a:t>this will need </a:t>
            </a:r>
            <a:r>
              <a:rPr lang="en-US" dirty="0" smtClean="0"/>
              <a:t>sometime, BNL engineer + LANL + MIT </a:t>
            </a:r>
          </a:p>
          <a:p>
            <a:pPr marL="0" indent="0">
              <a:buNone/>
            </a:pPr>
            <a:r>
              <a:rPr lang="en-US" dirty="0" smtClean="0"/>
              <a:t>13.</a:t>
            </a:r>
            <a:r>
              <a:rPr lang="en-US" dirty="0"/>
              <a:t>  Re-evaluate mechanical engineering costs once INTT and MVTX are </a:t>
            </a:r>
            <a:r>
              <a:rPr lang="en-US" dirty="0" smtClean="0"/>
              <a:t>final, </a:t>
            </a:r>
            <a:r>
              <a:rPr lang="en-US" dirty="0" smtClean="0">
                <a:solidFill>
                  <a:srgbClr val="FF0000"/>
                </a:solidFill>
              </a:rPr>
              <a:t>March </a:t>
            </a:r>
            <a:r>
              <a:rPr lang="en-US" dirty="0" smtClean="0">
                <a:solidFill>
                  <a:srgbClr val="FF0000"/>
                </a:solidFill>
              </a:rPr>
              <a:t>2018, too late?</a:t>
            </a:r>
            <a:endParaRPr lang="en-US" dirty="0" smtClean="0">
              <a:solidFill>
                <a:srgbClr val="FF0000"/>
              </a:solidFill>
            </a:endParaRPr>
          </a:p>
          <a:p>
            <a:pPr marL="0" indent="0">
              <a:buNone/>
            </a:pPr>
            <a:r>
              <a:rPr lang="en-US" dirty="0"/>
              <a:t>	</a:t>
            </a:r>
            <a:r>
              <a:rPr lang="en-US" dirty="0" smtClean="0"/>
              <a:t>- Here </a:t>
            </a:r>
            <a:r>
              <a:rPr lang="en-US" dirty="0"/>
              <a:t>one should make sure that the contingency is properly estimated to absorb cost </a:t>
            </a:r>
            <a:r>
              <a:rPr lang="en-US" dirty="0" smtClean="0"/>
              <a:t>variations</a:t>
            </a:r>
          </a:p>
          <a:p>
            <a:pPr marL="0" indent="0">
              <a:buNone/>
            </a:pPr>
            <a:r>
              <a:rPr lang="en-US" dirty="0"/>
              <a:t> </a:t>
            </a:r>
            <a:r>
              <a:rPr lang="en-US" dirty="0" smtClean="0"/>
              <a:t>           due </a:t>
            </a:r>
            <a:r>
              <a:rPr lang="en-US" dirty="0"/>
              <a:t>to different designs.   </a:t>
            </a:r>
            <a:r>
              <a:rPr lang="en-US" dirty="0" smtClean="0">
                <a:solidFill>
                  <a:srgbClr val="0000FF"/>
                </a:solidFill>
                <a:sym typeface="Wingdings"/>
              </a:rPr>
              <a:t> realistic contingency on carbon structures </a:t>
            </a:r>
            <a:r>
              <a:rPr lang="mr-IN" dirty="0" smtClean="0">
                <a:solidFill>
                  <a:srgbClr val="0000FF"/>
                </a:solidFill>
                <a:sym typeface="Wingdings"/>
              </a:rPr>
              <a:t>–</a:t>
            </a:r>
            <a:r>
              <a:rPr lang="en-US" dirty="0" smtClean="0">
                <a:solidFill>
                  <a:srgbClr val="0000FF"/>
                </a:solidFill>
                <a:sym typeface="Wingdings"/>
              </a:rPr>
              <a:t> September 2017</a:t>
            </a:r>
          </a:p>
          <a:p>
            <a:pPr marL="0" indent="0">
              <a:buNone/>
            </a:pPr>
            <a:r>
              <a:rPr lang="en-US" dirty="0">
                <a:solidFill>
                  <a:srgbClr val="0000FF"/>
                </a:solidFill>
                <a:sym typeface="Wingdings"/>
              </a:rPr>
              <a:t>	</a:t>
            </a:r>
            <a:r>
              <a:rPr lang="en-US" dirty="0" smtClean="0">
                <a:solidFill>
                  <a:srgbClr val="0000FF"/>
                </a:solidFill>
                <a:sym typeface="Wingdings"/>
              </a:rPr>
              <a:t>- </a:t>
            </a:r>
            <a:r>
              <a:rPr lang="en-US" dirty="0" smtClean="0">
                <a:solidFill>
                  <a:srgbClr val="FF0000"/>
                </a:solidFill>
              </a:rPr>
              <a:t>Maybe </a:t>
            </a:r>
            <a:r>
              <a:rPr lang="en-US" dirty="0" smtClean="0">
                <a:solidFill>
                  <a:srgbClr val="FF0000"/>
                </a:solidFill>
              </a:rPr>
              <a:t>OK for MVTX DOE review in early 2018 after sPHENIX CD-1 review?</a:t>
            </a:r>
            <a:endParaRPr lang="en-US" dirty="0">
              <a:solidFill>
                <a:srgbClr val="FF0000"/>
              </a:solidFill>
            </a:endParaRPr>
          </a:p>
          <a:p>
            <a:pPr marL="0" indent="0">
              <a:buNone/>
            </a:pPr>
            <a:endParaRPr lang="en-US" dirty="0" smtClean="0">
              <a:solidFill>
                <a:srgbClr val="FF0000"/>
              </a:solidFill>
            </a:endParaRPr>
          </a:p>
          <a:p>
            <a:pPr marL="0" indent="0">
              <a:buNone/>
            </a:pPr>
            <a:r>
              <a:rPr lang="en-US" dirty="0" smtClean="0"/>
              <a:t>14.</a:t>
            </a:r>
            <a:r>
              <a:rPr lang="en-US" dirty="0"/>
              <a:t>  Develop a Project Management Plan – September 2017 </a:t>
            </a:r>
            <a:endParaRPr lang="en-US" dirty="0" smtClean="0"/>
          </a:p>
          <a:p>
            <a:pPr marL="0" indent="0">
              <a:buNone/>
            </a:pPr>
            <a:r>
              <a:rPr lang="en-US" dirty="0"/>
              <a:t>	</a:t>
            </a:r>
            <a:r>
              <a:rPr lang="mr-IN" dirty="0" smtClean="0"/>
              <a:t>–</a:t>
            </a:r>
            <a:r>
              <a:rPr lang="en-US" dirty="0" smtClean="0"/>
              <a:t>Preliminary draft in progress, Dave, Maria, Ming </a:t>
            </a:r>
          </a:p>
          <a:p>
            <a:pPr marL="0" indent="0">
              <a:buNone/>
            </a:pPr>
            <a:r>
              <a:rPr lang="en-US" dirty="0"/>
              <a:t>	</a:t>
            </a:r>
            <a:r>
              <a:rPr lang="en-US" dirty="0" smtClean="0"/>
              <a:t>- No need of detailed plan at </a:t>
            </a:r>
            <a:r>
              <a:rPr lang="en-US" dirty="0"/>
              <a:t>this stage of the </a:t>
            </a:r>
            <a:r>
              <a:rPr lang="en-US" dirty="0" smtClean="0"/>
              <a:t>project, If PMP needed draft by October 2017</a:t>
            </a:r>
          </a:p>
          <a:p>
            <a:pPr marL="0" indent="0">
              <a:buNone/>
            </a:pPr>
            <a:r>
              <a:rPr lang="en-US" dirty="0" smtClean="0"/>
              <a:t>15.</a:t>
            </a:r>
            <a:r>
              <a:rPr lang="en-US" dirty="0"/>
              <a:t>  Clearly define scope, WBS dictionary, deliverables – October 2017 </a:t>
            </a:r>
            <a:endParaRPr lang="en-US" dirty="0" smtClean="0"/>
          </a:p>
          <a:p>
            <a:pPr marL="0" indent="0">
              <a:buNone/>
            </a:pPr>
            <a:r>
              <a:rPr lang="en-US" dirty="0"/>
              <a:t>	</a:t>
            </a:r>
            <a:r>
              <a:rPr lang="en-US" dirty="0" smtClean="0"/>
              <a:t>- a preliminary document available from last year’s review </a:t>
            </a:r>
          </a:p>
          <a:p>
            <a:pPr marL="0" indent="0">
              <a:buNone/>
            </a:pPr>
            <a:r>
              <a:rPr lang="en-US" dirty="0"/>
              <a:t>	</a:t>
            </a:r>
            <a:r>
              <a:rPr lang="en-US" dirty="0" smtClean="0"/>
              <a:t>- Not </a:t>
            </a:r>
            <a:r>
              <a:rPr lang="en-US" dirty="0"/>
              <a:t>sure if all this is needed at this stage of the project, but can be </a:t>
            </a:r>
            <a:r>
              <a:rPr lang="en-US" dirty="0" smtClean="0"/>
              <a:t>done </a:t>
            </a:r>
            <a:r>
              <a:rPr lang="mr-IN" dirty="0" smtClean="0"/>
              <a:t>–</a:t>
            </a:r>
            <a:r>
              <a:rPr lang="en-US" dirty="0" smtClean="0"/>
              <a:t> Maria/All</a:t>
            </a:r>
          </a:p>
          <a:p>
            <a:pPr marL="0" indent="0">
              <a:buNone/>
            </a:pPr>
            <a:r>
              <a:rPr lang="en-US" dirty="0" smtClean="0"/>
              <a:t>16.</a:t>
            </a:r>
            <a:r>
              <a:rPr lang="en-US" dirty="0"/>
              <a:t>  </a:t>
            </a:r>
            <a:r>
              <a:rPr lang="en-US" dirty="0" smtClean="0"/>
              <a:t>Evaluation </a:t>
            </a:r>
            <a:r>
              <a:rPr lang="en-US" dirty="0"/>
              <a:t>and documentation of risks – October </a:t>
            </a:r>
            <a:r>
              <a:rPr lang="en-US" dirty="0" smtClean="0"/>
              <a:t>2017 </a:t>
            </a:r>
          </a:p>
          <a:p>
            <a:pPr marL="0" indent="0">
              <a:buNone/>
            </a:pPr>
            <a:r>
              <a:rPr lang="en-US" dirty="0"/>
              <a:t>	</a:t>
            </a:r>
            <a:r>
              <a:rPr lang="mr-IN" dirty="0" smtClean="0"/>
              <a:t>–</a:t>
            </a:r>
            <a:r>
              <a:rPr lang="en-US" dirty="0" smtClean="0"/>
              <a:t> Giacomo, Dave, </a:t>
            </a:r>
            <a:r>
              <a:rPr lang="en-US" dirty="0" err="1" smtClean="0"/>
              <a:t>Grazyna</a:t>
            </a:r>
            <a:r>
              <a:rPr lang="en-US" dirty="0" smtClean="0"/>
              <a:t>, Bob, Ming </a:t>
            </a:r>
            <a:endParaRPr lang="en-US" dirty="0"/>
          </a:p>
        </p:txBody>
      </p:sp>
      <p:sp>
        <p:nvSpPr>
          <p:cNvPr id="5" name="Date Placeholder 4"/>
          <p:cNvSpPr>
            <a:spLocks noGrp="1"/>
          </p:cNvSpPr>
          <p:nvPr>
            <p:ph type="dt" sz="half" idx="10"/>
          </p:nvPr>
        </p:nvSpPr>
        <p:spPr/>
        <p:txBody>
          <a:bodyPr/>
          <a:lstStyle/>
          <a:p>
            <a:fld id="{758C8E84-4BF0-3343-92DA-774E3CA9FB58}" type="datetime1">
              <a:rPr lang="en-US" smtClean="0"/>
              <a:t>9/15/17</a:t>
            </a:fld>
            <a:endParaRPr lang="en-US" dirty="0"/>
          </a:p>
        </p:txBody>
      </p:sp>
      <p:sp>
        <p:nvSpPr>
          <p:cNvPr id="6" name="Footer Placeholder 5"/>
          <p:cNvSpPr>
            <a:spLocks noGrp="1"/>
          </p:cNvSpPr>
          <p:nvPr>
            <p:ph type="ftr" sz="quarter" idx="11"/>
          </p:nvPr>
        </p:nvSpPr>
        <p:spPr/>
        <p:txBody>
          <a:bodyPr/>
          <a:lstStyle/>
          <a:p>
            <a:r>
              <a:rPr lang="en-US" smtClean="0"/>
              <a:t>MVTX Bi-weekly Meeting</a:t>
            </a:r>
            <a:endParaRPr lang="en-US"/>
          </a:p>
        </p:txBody>
      </p:sp>
      <p:sp>
        <p:nvSpPr>
          <p:cNvPr id="4" name="Slide Number Placeholder 3"/>
          <p:cNvSpPr>
            <a:spLocks noGrp="1"/>
          </p:cNvSpPr>
          <p:nvPr>
            <p:ph type="sldNum" sz="quarter" idx="12"/>
          </p:nvPr>
        </p:nvSpPr>
        <p:spPr/>
        <p:txBody>
          <a:bodyPr/>
          <a:lstStyle/>
          <a:p>
            <a:fld id="{BBFCC2B4-711A-8A49-A2AF-7F765B5007FB}" type="slidenum">
              <a:rPr lang="en-US" smtClean="0"/>
              <a:t>4</a:t>
            </a:fld>
            <a:endParaRPr lang="en-US"/>
          </a:p>
        </p:txBody>
      </p:sp>
    </p:spTree>
    <p:extLst>
      <p:ext uri="{BB962C8B-B14F-4D97-AF65-F5344CB8AC3E}">
        <p14:creationId xmlns:p14="http://schemas.microsoft.com/office/powerpoint/2010/main" val="74571397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4868"/>
            <a:ext cx="8229600" cy="1143000"/>
          </a:xfrm>
        </p:spPr>
        <p:txBody>
          <a:bodyPr/>
          <a:lstStyle/>
          <a:p>
            <a:r>
              <a:rPr lang="en-US" dirty="0" smtClean="0"/>
              <a:t>Priority List for ALD’s Oct. DOE Visit</a:t>
            </a:r>
            <a:endParaRPr lang="en-US" dirty="0"/>
          </a:p>
        </p:txBody>
      </p:sp>
      <p:sp>
        <p:nvSpPr>
          <p:cNvPr id="3" name="Content Placeholder 2"/>
          <p:cNvSpPr>
            <a:spLocks noGrp="1"/>
          </p:cNvSpPr>
          <p:nvPr>
            <p:ph idx="1"/>
          </p:nvPr>
        </p:nvSpPr>
        <p:spPr>
          <a:xfrm>
            <a:off x="457200" y="1436259"/>
            <a:ext cx="8229600" cy="4525963"/>
          </a:xfrm>
        </p:spPr>
        <p:txBody>
          <a:bodyPr>
            <a:normAutofit fontScale="85000" lnSpcReduction="20000"/>
          </a:bodyPr>
          <a:lstStyle/>
          <a:p>
            <a:r>
              <a:rPr lang="en-US" dirty="0" smtClean="0"/>
              <a:t>Refine 4 physics plots</a:t>
            </a:r>
          </a:p>
          <a:p>
            <a:pPr lvl="1"/>
            <a:r>
              <a:rPr lang="en-US" dirty="0" smtClean="0"/>
              <a:t>B-hadron and b-jet R_AA &amp; V_2</a:t>
            </a:r>
          </a:p>
          <a:p>
            <a:pPr lvl="1"/>
            <a:r>
              <a:rPr lang="en-US" dirty="0" smtClean="0"/>
              <a:t>Updated simulations </a:t>
            </a:r>
          </a:p>
          <a:p>
            <a:pPr lvl="1"/>
            <a:endParaRPr lang="en-US" dirty="0" smtClean="0"/>
          </a:p>
          <a:p>
            <a:r>
              <a:rPr lang="en-US" dirty="0" smtClean="0"/>
              <a:t>Refine cost estimate</a:t>
            </a:r>
          </a:p>
          <a:p>
            <a:pPr lvl="1"/>
            <a:r>
              <a:rPr lang="en-US" dirty="0" smtClean="0"/>
              <a:t>Contingency of engineering cost to modify carbon structures </a:t>
            </a:r>
            <a:r>
              <a:rPr lang="en-US" dirty="0" smtClean="0"/>
              <a:t>etc.</a:t>
            </a:r>
            <a:endParaRPr lang="en-US" dirty="0" smtClean="0"/>
          </a:p>
          <a:p>
            <a:pPr lvl="1"/>
            <a:r>
              <a:rPr lang="en-US" dirty="0" smtClean="0"/>
              <a:t>Include extension cables etc.</a:t>
            </a:r>
          </a:p>
          <a:p>
            <a:pPr lvl="1"/>
            <a:r>
              <a:rPr lang="en-US" dirty="0" smtClean="0"/>
              <a:t>Risks on cost </a:t>
            </a:r>
            <a:r>
              <a:rPr lang="en-US" dirty="0" smtClean="0"/>
              <a:t>and schedule risks if </a:t>
            </a:r>
            <a:r>
              <a:rPr lang="en-US" dirty="0" smtClean="0"/>
              <a:t>funding delayed</a:t>
            </a:r>
          </a:p>
          <a:p>
            <a:pPr lvl="2"/>
            <a:r>
              <a:rPr lang="en-US" dirty="0" smtClean="0"/>
              <a:t>Highlight in preliminary Project </a:t>
            </a:r>
            <a:r>
              <a:rPr lang="en-US" dirty="0"/>
              <a:t>M</a:t>
            </a:r>
            <a:r>
              <a:rPr lang="en-US" dirty="0" smtClean="0"/>
              <a:t>anagement </a:t>
            </a:r>
            <a:r>
              <a:rPr lang="en-US" dirty="0"/>
              <a:t>P</a:t>
            </a:r>
            <a:r>
              <a:rPr lang="en-US" dirty="0" smtClean="0"/>
              <a:t>lan/Risk </a:t>
            </a:r>
            <a:r>
              <a:rPr lang="en-US" dirty="0"/>
              <a:t>R</a:t>
            </a:r>
            <a:r>
              <a:rPr lang="en-US" dirty="0" smtClean="0"/>
              <a:t>egistry</a:t>
            </a:r>
          </a:p>
          <a:p>
            <a:pPr marL="914400" lvl="2" indent="0">
              <a:buNone/>
            </a:pPr>
            <a:r>
              <a:rPr lang="en-US" dirty="0" smtClean="0"/>
              <a:t> </a:t>
            </a:r>
          </a:p>
          <a:p>
            <a:r>
              <a:rPr lang="en-US" dirty="0" smtClean="0"/>
              <a:t>Other things not considered yet?</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fld id="{8988BA09-3C28-B74E-AA5C-7E25351AFCF6}" type="datetime1">
              <a:rPr lang="en-US" smtClean="0"/>
              <a:t>9/15/17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EB3DB200-BD9E-D749-BB32-F4459FE83B3A}" type="slidenum">
              <a:rPr lang="en-US" smtClean="0"/>
              <a:t>5</a:t>
            </a:fld>
            <a:endParaRPr lang="en-US"/>
          </a:p>
        </p:txBody>
      </p:sp>
    </p:spTree>
    <p:extLst>
      <p:ext uri="{BB962C8B-B14F-4D97-AF65-F5344CB8AC3E}">
        <p14:creationId xmlns:p14="http://schemas.microsoft.com/office/powerpoint/2010/main" val="3989365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backup</a:t>
            </a:r>
            <a:endParaRPr lang="en-US" dirty="0"/>
          </a:p>
        </p:txBody>
      </p:sp>
      <p:sp>
        <p:nvSpPr>
          <p:cNvPr id="4" name="Date Placeholder 3"/>
          <p:cNvSpPr>
            <a:spLocks noGrp="1"/>
          </p:cNvSpPr>
          <p:nvPr>
            <p:ph type="dt" sz="half" idx="10"/>
          </p:nvPr>
        </p:nvSpPr>
        <p:spPr/>
        <p:txBody>
          <a:bodyPr/>
          <a:lstStyle/>
          <a:p>
            <a:fld id="{8988BA09-3C28-B74E-AA5C-7E25351AFCF6}" type="datetime1">
              <a:rPr lang="en-US" smtClean="0"/>
              <a:t>9/15/17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EB3DB200-BD9E-D749-BB32-F4459FE83B3A}" type="slidenum">
              <a:rPr lang="en-US" smtClean="0"/>
              <a:t>6</a:t>
            </a:fld>
            <a:endParaRPr lang="en-US"/>
          </a:p>
        </p:txBody>
      </p:sp>
    </p:spTree>
    <p:extLst>
      <p:ext uri="{BB962C8B-B14F-4D97-AF65-F5344CB8AC3E}">
        <p14:creationId xmlns:p14="http://schemas.microsoft.com/office/powerpoint/2010/main" val="2980514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7056"/>
            <a:ext cx="8229600" cy="1324484"/>
          </a:xfrm>
        </p:spPr>
        <p:txBody>
          <a:bodyPr>
            <a:normAutofit/>
          </a:bodyPr>
          <a:lstStyle/>
          <a:p>
            <a:r>
              <a:rPr lang="en-US" sz="3200" dirty="0" smtClean="0"/>
              <a:t>Summary of MVTX BNL Directors Review Report</a:t>
            </a:r>
            <a:endParaRPr lang="en-US" sz="2800"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FF0000"/>
                </a:solidFill>
              </a:rPr>
              <a:t>Overall very positive</a:t>
            </a:r>
            <a:r>
              <a:rPr lang="en-US" dirty="0" smtClean="0"/>
              <a:t> </a:t>
            </a:r>
          </a:p>
          <a:p>
            <a:pPr lvl="1"/>
            <a:r>
              <a:rPr lang="en-US" dirty="0" smtClean="0"/>
              <a:t>Scientific case is compelling and drastically enhances the physics capabilities of sPHENIX</a:t>
            </a:r>
          </a:p>
          <a:p>
            <a:pPr lvl="1"/>
            <a:r>
              <a:rPr lang="en-US" dirty="0" smtClean="0"/>
              <a:t>The conceptual design is technically sound and will likely meet or exceed the expectations for the program</a:t>
            </a:r>
          </a:p>
          <a:p>
            <a:pPr lvl="1"/>
            <a:r>
              <a:rPr lang="en-US" dirty="0" smtClean="0"/>
              <a:t>The costs are reasonably well understood</a:t>
            </a:r>
          </a:p>
          <a:p>
            <a:pPr lvl="1"/>
            <a:r>
              <a:rPr lang="en-US" dirty="0" smtClean="0"/>
              <a:t>The technically driven schedule is well defined and well organized </a:t>
            </a:r>
          </a:p>
          <a:p>
            <a:pPr lvl="1"/>
            <a:r>
              <a:rPr lang="en-US" dirty="0" smtClean="0"/>
              <a:t>The resources are reasonably well defined </a:t>
            </a:r>
          </a:p>
          <a:p>
            <a:pPr lvl="1"/>
            <a:r>
              <a:rPr lang="en-US" dirty="0" smtClean="0"/>
              <a:t> the risks on hardware and electronics are well understood and actively being studied</a:t>
            </a:r>
          </a:p>
          <a:p>
            <a:pPr lvl="1"/>
            <a:r>
              <a:rPr lang="en-US" dirty="0" smtClean="0"/>
              <a:t>Overall integration is well understood. The mechanical integration is not fully defined.</a:t>
            </a:r>
          </a:p>
          <a:p>
            <a:pPr lvl="1"/>
            <a:endParaRPr lang="en-US" dirty="0" smtClean="0"/>
          </a:p>
          <a:p>
            <a:r>
              <a:rPr lang="en-US" dirty="0" smtClean="0">
                <a:solidFill>
                  <a:srgbClr val="FF0000"/>
                </a:solidFill>
              </a:rPr>
              <a:t>Good recommendations</a:t>
            </a:r>
            <a:endParaRPr lang="en-US" dirty="0">
              <a:solidFill>
                <a:srgbClr val="FF0000"/>
              </a:solidFill>
            </a:endParaRPr>
          </a:p>
        </p:txBody>
      </p:sp>
      <p:sp>
        <p:nvSpPr>
          <p:cNvPr id="4" name="Date Placeholder 3"/>
          <p:cNvSpPr>
            <a:spLocks noGrp="1"/>
          </p:cNvSpPr>
          <p:nvPr>
            <p:ph type="dt" sz="half" idx="10"/>
          </p:nvPr>
        </p:nvSpPr>
        <p:spPr/>
        <p:txBody>
          <a:bodyPr/>
          <a:lstStyle/>
          <a:p>
            <a:fld id="{53D80DC0-88AF-6440-AABA-A29A76B93637}" type="datetime1">
              <a:rPr lang="en-US" smtClean="0"/>
              <a:t>9/15/17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7</a:t>
            </a:fld>
            <a:endParaRPr lang="en-US"/>
          </a:p>
        </p:txBody>
      </p:sp>
    </p:spTree>
    <p:extLst>
      <p:ext uri="{BB962C8B-B14F-4D97-AF65-F5344CB8AC3E}">
        <p14:creationId xmlns:p14="http://schemas.microsoft.com/office/powerpoint/2010/main" val="29397467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Conclusions &amp; Final Recommendations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a:t>We would like to thank the MVTX team for their hard work in preparing for the Review and we thank the three external laboratories (LANL, LBNL and MIT) for sending their speakers to BNL during these tight financial times. </a:t>
            </a:r>
            <a:endParaRPr lang="en-US" dirty="0" smtClean="0"/>
          </a:p>
          <a:p>
            <a:endParaRPr lang="en-US" dirty="0"/>
          </a:p>
          <a:p>
            <a:r>
              <a:rPr lang="en-US" dirty="0"/>
              <a:t>The MVTX project has made excellent progress since the last review and it is worth noting that the Science case for the detector has been especially well articulated with up to date simulations and performance studies. </a:t>
            </a:r>
          </a:p>
          <a:p>
            <a:endParaRPr lang="en-US" dirty="0" smtClean="0"/>
          </a:p>
          <a:p>
            <a:r>
              <a:rPr lang="en-US" dirty="0" smtClean="0">
                <a:solidFill>
                  <a:srgbClr val="FF0000"/>
                </a:solidFill>
              </a:rPr>
              <a:t>We </a:t>
            </a:r>
            <a:r>
              <a:rPr lang="en-US" dirty="0">
                <a:solidFill>
                  <a:srgbClr val="FF0000"/>
                </a:solidFill>
              </a:rPr>
              <a:t>recommend that the MVTX project proceed with the process of submitting a full proposal to the DOE Office of Nuclear Science. </a:t>
            </a:r>
            <a:r>
              <a:rPr lang="en-US" dirty="0" smtClean="0">
                <a:solidFill>
                  <a:srgbClr val="FF0000"/>
                </a:solidFill>
              </a:rPr>
              <a:t> </a:t>
            </a:r>
            <a:endParaRPr lang="en-US" dirty="0">
              <a:solidFill>
                <a:srgbClr val="FF0000"/>
              </a:solidFill>
            </a:endParaRPr>
          </a:p>
        </p:txBody>
      </p:sp>
      <p:sp>
        <p:nvSpPr>
          <p:cNvPr id="4" name="Date Placeholder 3"/>
          <p:cNvSpPr>
            <a:spLocks noGrp="1"/>
          </p:cNvSpPr>
          <p:nvPr>
            <p:ph type="dt" sz="half" idx="10"/>
          </p:nvPr>
        </p:nvSpPr>
        <p:spPr/>
        <p:txBody>
          <a:bodyPr/>
          <a:lstStyle/>
          <a:p>
            <a:fld id="{39D04368-A4E1-3C4D-B34E-A5627FB1E36A}" type="datetime1">
              <a:rPr lang="en-US" smtClean="0"/>
              <a:t>9/15/17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8</a:t>
            </a:fld>
            <a:endParaRPr lang="en-US"/>
          </a:p>
        </p:txBody>
      </p:sp>
    </p:spTree>
    <p:extLst>
      <p:ext uri="{BB962C8B-B14F-4D97-AF65-F5344CB8AC3E}">
        <p14:creationId xmlns:p14="http://schemas.microsoft.com/office/powerpoint/2010/main" val="40369768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TotalTime>
  <Words>642</Words>
  <Application>Microsoft Macintosh PowerPoint</Application>
  <PresentationFormat>On-screen Show (4:3)</PresentationFormat>
  <Paragraphs>135</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MVTX Review Report and Plan Maria, Grazyna, Bob and Ming </vt:lpstr>
      <vt:lpstr>Path Forward - draft </vt:lpstr>
      <vt:lpstr>Draft Proposed Plan to ALD  Action items from the MVTX DR (I) </vt:lpstr>
      <vt:lpstr>Draft Proposed plan to ALD  Action items from the MVTX DR (II) </vt:lpstr>
      <vt:lpstr>Priority List for ALD’s Oct. DOE Visit</vt:lpstr>
      <vt:lpstr>backup</vt:lpstr>
      <vt:lpstr>Summary of MVTX BNL Directors Review Report</vt:lpstr>
      <vt:lpstr>Conclusions &amp; Final Recommendations</vt:lpstr>
    </vt:vector>
  </TitlesOfParts>
  <Company>Los Alamos National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MVTX DR Review Report and Plan</dc:title>
  <dc:creator>Ming Liu</dc:creator>
  <cp:lastModifiedBy>Ming Liu</cp:lastModifiedBy>
  <cp:revision>63</cp:revision>
  <dcterms:created xsi:type="dcterms:W3CDTF">2017-09-15T01:58:49Z</dcterms:created>
  <dcterms:modified xsi:type="dcterms:W3CDTF">2017-09-15T15:31:23Z</dcterms:modified>
</cp:coreProperties>
</file>