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-8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06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40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399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33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1614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109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096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87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606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9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70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6B816-41A1-FB4C-BF5B-E44EC8F25D7C}" type="datetimeFigureOut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70AB40-1BB0-DE4E-B88B-D2E9896308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652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183"/>
            <a:ext cx="8229600" cy="1065675"/>
          </a:xfrm>
        </p:spPr>
        <p:txBody>
          <a:bodyPr>
            <a:noAutofit/>
          </a:bodyPr>
          <a:lstStyle/>
          <a:p>
            <a:r>
              <a:rPr lang="en-US" sz="3200" dirty="0" smtClean="0"/>
              <a:t>Major Tasks and Lead Institutions</a:t>
            </a:r>
            <a:br>
              <a:rPr lang="en-US" sz="3200" dirty="0" smtClean="0"/>
            </a:br>
            <a:r>
              <a:rPr lang="en-US" sz="3200" dirty="0" smtClean="0"/>
              <a:t>for </a:t>
            </a:r>
            <a:r>
              <a:rPr lang="en-US" sz="3200" dirty="0" err="1" smtClean="0"/>
              <a:t>sPHENIX</a:t>
            </a:r>
            <a:r>
              <a:rPr lang="en-US" sz="3200" dirty="0" smtClean="0"/>
              <a:t> MAPS Project (MIE Writing)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399"/>
            <a:ext cx="8229600" cy="5258492"/>
          </a:xfrm>
        </p:spPr>
        <p:txBody>
          <a:bodyPr>
            <a:normAutofit fontScale="47500" lnSpcReduction="20000"/>
          </a:bodyPr>
          <a:lstStyle/>
          <a:p>
            <a:r>
              <a:rPr lang="en-US" dirty="0" smtClean="0"/>
              <a:t>MAPS chips/stave production </a:t>
            </a:r>
          </a:p>
          <a:p>
            <a:pPr lvl="1"/>
            <a:r>
              <a:rPr lang="en-US" dirty="0" smtClean="0"/>
              <a:t>LANL/ALICE (Ming </a:t>
            </a:r>
            <a:r>
              <a:rPr lang="en-US" dirty="0" smtClean="0"/>
              <a:t>Liu, Cesar da Silva)</a:t>
            </a:r>
            <a:endParaRPr lang="en-US" dirty="0"/>
          </a:p>
          <a:p>
            <a:r>
              <a:rPr lang="en-US" dirty="0" smtClean="0"/>
              <a:t>Readout integration and testing</a:t>
            </a:r>
          </a:p>
          <a:p>
            <a:pPr lvl="1"/>
            <a:r>
              <a:rPr lang="en-US" dirty="0" smtClean="0"/>
              <a:t>LANL, BNL, UT-Austin, U-Colorado (Mike </a:t>
            </a:r>
            <a:r>
              <a:rPr lang="en-US" dirty="0" err="1" smtClean="0"/>
              <a:t>McCumber</a:t>
            </a:r>
            <a:r>
              <a:rPr lang="en-US" dirty="0" smtClean="0"/>
              <a:t>. Ming, Leo </a:t>
            </a:r>
            <a:r>
              <a:rPr lang="en-US" dirty="0" err="1" smtClean="0"/>
              <a:t>etal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Mechanical carbon structures</a:t>
            </a:r>
          </a:p>
          <a:p>
            <a:pPr lvl="1"/>
            <a:r>
              <a:rPr lang="en-US" dirty="0" smtClean="0"/>
              <a:t>LBNL (</a:t>
            </a:r>
            <a:r>
              <a:rPr lang="en-US" dirty="0" err="1" smtClean="0"/>
              <a:t>Grazyna</a:t>
            </a:r>
            <a:r>
              <a:rPr lang="en-US" dirty="0" smtClean="0"/>
              <a:t> </a:t>
            </a:r>
            <a:r>
              <a:rPr lang="en-US" dirty="0" err="1" smtClean="0"/>
              <a:t>Odyneic</a:t>
            </a:r>
            <a:r>
              <a:rPr lang="en-US" dirty="0" smtClean="0"/>
              <a:t>/</a:t>
            </a:r>
            <a:r>
              <a:rPr lang="en-US" dirty="0" smtClean="0"/>
              <a:t>Eric, Walt  </a:t>
            </a:r>
            <a:r>
              <a:rPr lang="en-US" dirty="0" err="1" smtClean="0"/>
              <a:t>etal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Mechanical integration </a:t>
            </a:r>
          </a:p>
          <a:p>
            <a:pPr lvl="1"/>
            <a:r>
              <a:rPr lang="en-US" dirty="0" smtClean="0"/>
              <a:t>MIT, LBNL (Bob </a:t>
            </a:r>
            <a:r>
              <a:rPr lang="en-US" dirty="0" err="1" smtClean="0"/>
              <a:t>Redwine</a:t>
            </a:r>
            <a:r>
              <a:rPr lang="en-US" dirty="0" smtClean="0"/>
              <a:t>, Walt </a:t>
            </a:r>
            <a:r>
              <a:rPr lang="en-US" dirty="0" err="1" smtClean="0"/>
              <a:t>etal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LV</a:t>
            </a:r>
            <a:r>
              <a:rPr lang="en-US" dirty="0"/>
              <a:t>/</a:t>
            </a:r>
            <a:r>
              <a:rPr lang="en-US" dirty="0" smtClean="0"/>
              <a:t>HV PS and controls </a:t>
            </a:r>
          </a:p>
          <a:p>
            <a:pPr lvl="1"/>
            <a:r>
              <a:rPr lang="en-US" dirty="0" smtClean="0"/>
              <a:t>LBNL (</a:t>
            </a:r>
            <a:r>
              <a:rPr lang="en-US" dirty="0" err="1" smtClean="0"/>
              <a:t>Grazyna</a:t>
            </a:r>
            <a:r>
              <a:rPr lang="en-US" dirty="0" smtClean="0"/>
              <a:t> </a:t>
            </a:r>
            <a:r>
              <a:rPr lang="en-US" dirty="0" err="1" smtClean="0"/>
              <a:t>Odyneic</a:t>
            </a:r>
            <a:r>
              <a:rPr lang="en-US" dirty="0" smtClean="0"/>
              <a:t>/Leo)</a:t>
            </a:r>
          </a:p>
          <a:p>
            <a:r>
              <a:rPr lang="en-US" dirty="0" smtClean="0"/>
              <a:t>MAPS stave assembly and testing at CERN </a:t>
            </a:r>
          </a:p>
          <a:p>
            <a:pPr lvl="1"/>
            <a:r>
              <a:rPr lang="en-US" dirty="0" smtClean="0"/>
              <a:t>MIT, LANL, CCNU and others (Gunther Roland)</a:t>
            </a:r>
          </a:p>
          <a:p>
            <a:r>
              <a:rPr lang="en-US" dirty="0" smtClean="0"/>
              <a:t>Full module assembly and test in US</a:t>
            </a:r>
          </a:p>
          <a:p>
            <a:pPr lvl="1"/>
            <a:r>
              <a:rPr lang="en-US" dirty="0" smtClean="0"/>
              <a:t>LBNL, MIT and others (</a:t>
            </a:r>
            <a:r>
              <a:rPr lang="en-US" dirty="0" err="1" smtClean="0"/>
              <a:t>Grazyna</a:t>
            </a:r>
            <a:r>
              <a:rPr lang="en-US" dirty="0" smtClean="0"/>
              <a:t> </a:t>
            </a:r>
            <a:r>
              <a:rPr lang="en-US" dirty="0" err="1" smtClean="0"/>
              <a:t>Odyneic</a:t>
            </a:r>
            <a:r>
              <a:rPr lang="en-US" dirty="0" smtClean="0"/>
              <a:t>/Leo)</a:t>
            </a:r>
            <a:endParaRPr lang="en-US" dirty="0" smtClean="0"/>
          </a:p>
          <a:p>
            <a:r>
              <a:rPr lang="en-US" dirty="0" smtClean="0"/>
              <a:t>Online software and Trigger</a:t>
            </a:r>
          </a:p>
          <a:p>
            <a:pPr lvl="1"/>
            <a:r>
              <a:rPr lang="en-US" dirty="0" smtClean="0"/>
              <a:t>BNL, GSU, LBNL </a:t>
            </a:r>
            <a:r>
              <a:rPr lang="en-US" dirty="0" smtClean="0"/>
              <a:t>(</a:t>
            </a:r>
            <a:r>
              <a:rPr lang="en-US" dirty="0" err="1" smtClean="0"/>
              <a:t>Xiaochun</a:t>
            </a:r>
            <a:r>
              <a:rPr lang="en-US" dirty="0" smtClean="0"/>
              <a:t> He, Chris P.  </a:t>
            </a:r>
            <a:r>
              <a:rPr lang="en-US" dirty="0" err="1"/>
              <a:t>e</a:t>
            </a:r>
            <a:r>
              <a:rPr lang="en-US" dirty="0" err="1" smtClean="0"/>
              <a:t>tal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Offline software - </a:t>
            </a:r>
            <a:r>
              <a:rPr lang="en-US" dirty="0"/>
              <a:t>d</a:t>
            </a:r>
            <a:r>
              <a:rPr lang="en-US" dirty="0" smtClean="0"/>
              <a:t>etector simulation,  geometry, offline tracking </a:t>
            </a:r>
          </a:p>
          <a:p>
            <a:pPr lvl="1"/>
            <a:r>
              <a:rPr lang="en-US" dirty="0" smtClean="0"/>
              <a:t>NMSU, FSU, LANL (Tony </a:t>
            </a:r>
            <a:r>
              <a:rPr lang="en-US" dirty="0" err="1" smtClean="0"/>
              <a:t>Frawley</a:t>
            </a:r>
            <a:r>
              <a:rPr lang="en-US" dirty="0" smtClean="0"/>
              <a:t>, Jin </a:t>
            </a:r>
            <a:r>
              <a:rPr lang="en-US" dirty="0" err="1" smtClean="0"/>
              <a:t>etal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smtClean="0"/>
              <a:t>Physics simulations - to make “Money Plots”</a:t>
            </a:r>
          </a:p>
          <a:p>
            <a:pPr lvl="1"/>
            <a:r>
              <a:rPr lang="en-US" dirty="0" smtClean="0"/>
              <a:t>LBNL, LANL, U-Colorado and all (</a:t>
            </a:r>
            <a:r>
              <a:rPr lang="en-US" dirty="0" err="1" smtClean="0"/>
              <a:t>Xin</a:t>
            </a:r>
            <a:r>
              <a:rPr lang="en-US" dirty="0" smtClean="0"/>
              <a:t> </a:t>
            </a:r>
            <a:r>
              <a:rPr lang="en-US" dirty="0" smtClean="0"/>
              <a:t>Dong, </a:t>
            </a:r>
            <a:r>
              <a:rPr lang="en-US" dirty="0" err="1" smtClean="0"/>
              <a:t>Haiwang</a:t>
            </a:r>
            <a:r>
              <a:rPr lang="en-US" dirty="0" smtClean="0"/>
              <a:t>, </a:t>
            </a:r>
            <a:r>
              <a:rPr lang="en-US" dirty="0" err="1" smtClean="0"/>
              <a:t>Sanghoon</a:t>
            </a:r>
            <a:r>
              <a:rPr lang="en-US" dirty="0" smtClean="0"/>
              <a:t> et al)</a:t>
            </a:r>
            <a:endParaRPr lang="en-US" dirty="0" smtClean="0"/>
          </a:p>
          <a:p>
            <a:r>
              <a:rPr lang="en-US" dirty="0" smtClean="0"/>
              <a:t>Cost and Schedule and Resources (Dave </a:t>
            </a:r>
            <a:r>
              <a:rPr lang="en-US" dirty="0" smtClean="0"/>
              <a:t>Lee, Ming </a:t>
            </a:r>
            <a:r>
              <a:rPr lang="en-US" dirty="0" err="1" smtClean="0"/>
              <a:t>etal</a:t>
            </a:r>
            <a:r>
              <a:rPr lang="en-US" dirty="0" smtClean="0"/>
              <a:t> )</a:t>
            </a:r>
            <a:endParaRPr lang="en-US" dirty="0" smtClean="0"/>
          </a:p>
          <a:p>
            <a:r>
              <a:rPr lang="en-US" dirty="0" smtClean="0"/>
              <a:t>Collaboration and Org (</a:t>
            </a:r>
            <a:r>
              <a:rPr lang="en-US" dirty="0" smtClean="0"/>
              <a:t>Cesar, Ming </a:t>
            </a:r>
            <a:r>
              <a:rPr lang="en-US" dirty="0" err="1" smtClean="0"/>
              <a:t>etal</a:t>
            </a:r>
            <a:r>
              <a:rPr lang="en-US" dirty="0" smtClean="0"/>
              <a:t>)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54271-930E-8440-9777-FD254F42804E}" type="datetime1">
              <a:rPr lang="en-US" smtClean="0"/>
              <a:t>1/7/17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MAPS &amp; HF-Jet Workfest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2627C-4267-384B-8201-7552EC5B94D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2587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781481" y="785213"/>
            <a:ext cx="2876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Ming, Mike, Gunther et al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00834" y="1197599"/>
            <a:ext cx="17953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Cesar, </a:t>
            </a:r>
            <a:r>
              <a:rPr lang="en-US" dirty="0" err="1" smtClean="0"/>
              <a:t>Xin</a:t>
            </a:r>
            <a:r>
              <a:rPr lang="en-US" dirty="0" smtClean="0"/>
              <a:t> et al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811689" y="1566931"/>
            <a:ext cx="28551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3. Jin, Darren, </a:t>
            </a:r>
            <a:r>
              <a:rPr lang="en-US" dirty="0" err="1" smtClean="0"/>
              <a:t>Haiwang</a:t>
            </a:r>
            <a:r>
              <a:rPr lang="en-US" dirty="0" smtClean="0"/>
              <a:t> et al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869746" y="2309018"/>
            <a:ext cx="2612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5</a:t>
            </a:r>
            <a:r>
              <a:rPr lang="en-US" dirty="0" smtClean="0"/>
              <a:t>. </a:t>
            </a:r>
            <a:r>
              <a:rPr lang="en-US" dirty="0" smtClean="0"/>
              <a:t>Tony, </a:t>
            </a:r>
            <a:r>
              <a:rPr lang="en-US" dirty="0" err="1" smtClean="0"/>
              <a:t>Haiwang</a:t>
            </a:r>
            <a:r>
              <a:rPr lang="en-US" dirty="0" smtClean="0"/>
              <a:t>, Jin et 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869746" y="2741124"/>
            <a:ext cx="2766202" cy="2862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6</a:t>
            </a:r>
            <a:r>
              <a:rPr lang="en-US" dirty="0" smtClean="0"/>
              <a:t>.1 </a:t>
            </a:r>
            <a:r>
              <a:rPr lang="en-US" dirty="0" smtClean="0"/>
              <a:t>Cesar, Mike, Ming, </a:t>
            </a:r>
          </a:p>
          <a:p>
            <a:r>
              <a:rPr lang="en-US" dirty="0"/>
              <a:t>6</a:t>
            </a:r>
            <a:r>
              <a:rPr lang="en-US" dirty="0" smtClean="0"/>
              <a:t>.2 </a:t>
            </a:r>
            <a:r>
              <a:rPr lang="en-US" dirty="0" err="1" smtClean="0"/>
              <a:t>Grazyna</a:t>
            </a:r>
            <a:r>
              <a:rPr lang="en-US" dirty="0" smtClean="0"/>
              <a:t>/Leo, Ming et al</a:t>
            </a:r>
          </a:p>
          <a:p>
            <a:r>
              <a:rPr lang="en-US" dirty="0"/>
              <a:t>6</a:t>
            </a:r>
            <a:r>
              <a:rPr lang="en-US" dirty="0" smtClean="0"/>
              <a:t>.3 </a:t>
            </a:r>
            <a:r>
              <a:rPr lang="en-US" dirty="0" smtClean="0"/>
              <a:t>Walt, </a:t>
            </a:r>
            <a:r>
              <a:rPr lang="en-US" dirty="0" err="1" smtClean="0"/>
              <a:t>Grazyna</a:t>
            </a:r>
            <a:r>
              <a:rPr lang="en-US" dirty="0" smtClean="0"/>
              <a:t>/Eric et al</a:t>
            </a:r>
          </a:p>
          <a:p>
            <a:r>
              <a:rPr lang="en-US" dirty="0"/>
              <a:t>6</a:t>
            </a:r>
            <a:r>
              <a:rPr lang="en-US" dirty="0" smtClean="0"/>
              <a:t>.4 </a:t>
            </a:r>
            <a:r>
              <a:rPr lang="en-US" dirty="0" smtClean="0"/>
              <a:t>Bob, Gunther, Walt </a:t>
            </a:r>
          </a:p>
          <a:p>
            <a:r>
              <a:rPr lang="en-US" dirty="0"/>
              <a:t>6</a:t>
            </a:r>
            <a:r>
              <a:rPr lang="en-US" dirty="0" smtClean="0"/>
              <a:t>.5 </a:t>
            </a:r>
            <a:r>
              <a:rPr lang="en-US" dirty="0" err="1" smtClean="0"/>
              <a:t>Grazyna</a:t>
            </a:r>
            <a:r>
              <a:rPr lang="en-US" dirty="0" smtClean="0"/>
              <a:t>/Leo et al</a:t>
            </a:r>
          </a:p>
          <a:p>
            <a:r>
              <a:rPr lang="en-US" dirty="0"/>
              <a:t>6</a:t>
            </a:r>
            <a:r>
              <a:rPr lang="en-US" dirty="0" smtClean="0"/>
              <a:t>.6 </a:t>
            </a:r>
            <a:r>
              <a:rPr lang="en-US" dirty="0" smtClean="0"/>
              <a:t>Gunther </a:t>
            </a:r>
            <a:r>
              <a:rPr lang="en-US" dirty="0" err="1" smtClean="0"/>
              <a:t>etal</a:t>
            </a:r>
            <a:r>
              <a:rPr lang="en-US" dirty="0" smtClean="0"/>
              <a:t> </a:t>
            </a:r>
          </a:p>
          <a:p>
            <a:r>
              <a:rPr lang="en-US" dirty="0"/>
              <a:t>6</a:t>
            </a:r>
            <a:r>
              <a:rPr lang="en-US" dirty="0" smtClean="0"/>
              <a:t>.7 </a:t>
            </a:r>
            <a:r>
              <a:rPr lang="en-US" dirty="0" err="1" smtClean="0"/>
              <a:t>Grazyna</a:t>
            </a:r>
            <a:r>
              <a:rPr lang="en-US" dirty="0" smtClean="0"/>
              <a:t>/Leo</a:t>
            </a:r>
          </a:p>
          <a:p>
            <a:r>
              <a:rPr lang="en-US" dirty="0"/>
              <a:t>6</a:t>
            </a:r>
            <a:r>
              <a:rPr lang="en-US" dirty="0" smtClean="0"/>
              <a:t>.8 </a:t>
            </a:r>
            <a:r>
              <a:rPr lang="en-US" dirty="0" err="1" smtClean="0"/>
              <a:t>Xiaochun</a:t>
            </a:r>
            <a:r>
              <a:rPr lang="en-US" dirty="0" smtClean="0"/>
              <a:t>, Chris et al</a:t>
            </a:r>
          </a:p>
          <a:p>
            <a:r>
              <a:rPr lang="en-US" dirty="0"/>
              <a:t>6</a:t>
            </a:r>
            <a:r>
              <a:rPr lang="en-US" dirty="0" smtClean="0"/>
              <a:t>.9 </a:t>
            </a:r>
            <a:r>
              <a:rPr lang="en-US" dirty="0" smtClean="0"/>
              <a:t>Tony, Jin, Chris et al</a:t>
            </a:r>
          </a:p>
          <a:p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5859364" y="5617686"/>
            <a:ext cx="22833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7</a:t>
            </a:r>
            <a:r>
              <a:rPr lang="en-US" dirty="0" smtClean="0"/>
              <a:t>. </a:t>
            </a:r>
            <a:r>
              <a:rPr lang="en-US" dirty="0" smtClean="0"/>
              <a:t>Cesar, Gunther et al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869746" y="5987018"/>
            <a:ext cx="1933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8</a:t>
            </a:r>
            <a:r>
              <a:rPr lang="en-US" dirty="0" smtClean="0"/>
              <a:t>. </a:t>
            </a:r>
            <a:r>
              <a:rPr lang="en-US" dirty="0" smtClean="0"/>
              <a:t>Dave, Ming et al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D4889B-4F47-3F4A-AFFA-E9032672BA52}" type="datetime1">
              <a:rPr lang="en-US" smtClean="0"/>
              <a:t>1/7/17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Liu, sPHENIX MAPS &amp; HF-Jet Workfest</a:t>
            </a:r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5F901F-B475-B74A-AC32-AE3E17C0B1DC}" type="slidenum">
              <a:rPr lang="en-US" smtClean="0"/>
              <a:t>2</a:t>
            </a:fld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4067079" y="179308"/>
            <a:ext cx="4993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Editing/Proofreading – Dennis, Darren, Hubert et al 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7998" r="1774" b="11998"/>
          <a:stretch/>
        </p:blipFill>
        <p:spPr>
          <a:xfrm>
            <a:off x="0" y="548640"/>
            <a:ext cx="5800834" cy="611687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869746" y="1969139"/>
            <a:ext cx="17068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4. </a:t>
            </a:r>
            <a:r>
              <a:rPr lang="en-US" dirty="0" err="1" smtClean="0"/>
              <a:t>Giacomo</a:t>
            </a:r>
            <a:r>
              <a:rPr lang="en-US" dirty="0" smtClean="0"/>
              <a:t> </a:t>
            </a:r>
            <a:r>
              <a:rPr lang="en-US" dirty="0" smtClean="0"/>
              <a:t>et 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3214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353</Words>
  <Application>Microsoft Macintosh PowerPoint</Application>
  <PresentationFormat>On-screen Show (4:3)</PresentationFormat>
  <Paragraphs>47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Major Tasks and Lead Institutions for sPHENIX MAPS Project (MIE Writing)</vt:lpstr>
      <vt:lpstr>PowerPoint Presentation</vt:lpstr>
    </vt:vector>
  </TitlesOfParts>
  <Company>Los Alamos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Major Tasks and Lead Institutions for sPHENIX MAPS Project (MIE Writing)</dc:title>
  <dc:creator>Ming Liu (LANL)</dc:creator>
  <cp:lastModifiedBy>Ming Liu (LANL)</cp:lastModifiedBy>
  <cp:revision>2</cp:revision>
  <dcterms:created xsi:type="dcterms:W3CDTF">2017-01-07T21:21:14Z</dcterms:created>
  <dcterms:modified xsi:type="dcterms:W3CDTF">2017-01-07T21:25:25Z</dcterms:modified>
</cp:coreProperties>
</file>