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285" r:id="rId3"/>
    <p:sldId id="275" r:id="rId4"/>
    <p:sldId id="270" r:id="rId5"/>
    <p:sldId id="263" r:id="rId6"/>
    <p:sldId id="261" r:id="rId7"/>
    <p:sldId id="269" r:id="rId8"/>
    <p:sldId id="278" r:id="rId9"/>
    <p:sldId id="265" r:id="rId10"/>
    <p:sldId id="271" r:id="rId11"/>
    <p:sldId id="272" r:id="rId12"/>
    <p:sldId id="279" r:id="rId13"/>
    <p:sldId id="280" r:id="rId14"/>
    <p:sldId id="281" r:id="rId15"/>
    <p:sldId id="283" r:id="rId16"/>
    <p:sldId id="282" r:id="rId17"/>
    <p:sldId id="284" r:id="rId18"/>
    <p:sldId id="286" r:id="rId19"/>
    <p:sldId id="276" r:id="rId20"/>
    <p:sldId id="264" r:id="rId21"/>
    <p:sldId id="268" r:id="rId22"/>
    <p:sldId id="260" r:id="rId23"/>
    <p:sldId id="266" r:id="rId24"/>
    <p:sldId id="273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038D-CA98-7947-B258-08A1E686A426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E21F4-9F5A-954E-B540-28531FF3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AEB7-A9CA-2F4B-80D8-68003503A87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694B-0406-BF48-98A5-68BC5CED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428F-D107-2C43-AA44-6663B349DA63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2997-5C99-F74B-980C-3EC612A95403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4B95-E529-424B-8AFF-9E4709354A81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3902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5ABA-AC7C-9B49-9AAD-58550A838554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F23-E62E-434E-A693-F646A3D4B458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DF82-B110-9F4F-BB8A-7EFF8777E21B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1395-FE48-9249-B9DD-B7C57524F042}" type="datetime1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D2BE-3991-5F4E-951F-7FBBED73F5B2}" type="datetime1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50BC-2EF0-2049-A0AE-31B864484D26}" type="datetime1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DEAD-0A39-104A-86B4-97BBA006DCCF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C0C-DB69-8041-8B32-B380C89802E9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95FC-37FC-2343-8FC9-7B8F1420C4C7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MAPS-based Vertex Detector</a:t>
            </a:r>
            <a:br>
              <a:rPr lang="en-US" dirty="0" smtClean="0"/>
            </a:br>
            <a:r>
              <a:rPr lang="en-US" dirty="0" smtClean="0"/>
              <a:t>(MVTX)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WBS 1.13 (Full Detector) &amp; 1.3 (Telescope)</a:t>
            </a:r>
            <a:endParaRPr lang="en-US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Ming Liu</a:t>
            </a:r>
          </a:p>
          <a:p>
            <a:r>
              <a:rPr lang="en-US" dirty="0" smtClean="0"/>
              <a:t>1/</a:t>
            </a:r>
            <a:r>
              <a:rPr lang="en-US" dirty="0" smtClean="0"/>
              <a:t>24/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F2F9-3336-AC4D-89AA-562750A0B0A2}" type="datetime1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000198"/>
          </a:xfrm>
        </p:spPr>
        <p:txBody>
          <a:bodyPr/>
          <a:lstStyle/>
          <a:p>
            <a:r>
              <a:rPr lang="en-US" dirty="0" smtClean="0"/>
              <a:t>Scope of the MVTX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469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staves &amp; </a:t>
            </a:r>
            <a:r>
              <a:rPr lang="en-US" dirty="0" smtClean="0">
                <a:solidFill>
                  <a:srgbClr val="FF0000"/>
                </a:solidFill>
              </a:rPr>
              <a:t>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to build 68 ITS </a:t>
            </a:r>
            <a:r>
              <a:rPr lang="en-US" dirty="0"/>
              <a:t>MAPS </a:t>
            </a:r>
            <a:r>
              <a:rPr lang="en-US" dirty="0" smtClean="0"/>
              <a:t>staves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RU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</a:t>
            </a:r>
            <a:r>
              <a:rPr lang="en-US" dirty="0" smtClean="0"/>
              <a:t>format; BNL FILEX etc.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personnel </a:t>
            </a:r>
            <a:r>
              <a:rPr lang="en-US" dirty="0" smtClean="0"/>
              <a:t>help</a:t>
            </a:r>
            <a:r>
              <a:rPr lang="en-US" dirty="0" smtClean="0"/>
              <a:t> </a:t>
            </a:r>
            <a:r>
              <a:rPr lang="en-US" dirty="0" smtClean="0"/>
              <a:t>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RU+CRU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Final assembly and test in US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copy ALICE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37050" cy="5005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008000"/>
                </a:solidFill>
              </a:rPr>
              <a:t>(some)</a:t>
            </a:r>
            <a:r>
              <a:rPr lang="en-US" dirty="0" smtClean="0"/>
              <a:t> </a:t>
            </a:r>
            <a:r>
              <a:rPr lang="en-US" dirty="0" smtClean="0"/>
              <a:t>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Mechanical 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</a:t>
            </a:r>
            <a:r>
              <a:rPr lang="en-US" dirty="0" err="1" smtClean="0"/>
              <a:t>sPHENIX</a:t>
            </a:r>
            <a:r>
              <a:rPr lang="en-US" dirty="0" smtClean="0"/>
              <a:t> R&amp;D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B1E-E5FA-2246-B430-582257F3B638}" type="datetime1">
              <a:rPr lang="en-US" smtClean="0"/>
              <a:t>1/24/17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655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WBS 1.13: a new MIE </a:t>
            </a:r>
            <a:r>
              <a:rPr lang="en-US" b="1" dirty="0" smtClean="0">
                <a:solidFill>
                  <a:srgbClr val="0000FF"/>
                </a:solidFill>
              </a:rPr>
              <a:t>fund </a:t>
            </a:r>
            <a:r>
              <a:rPr lang="en-US" b="1" dirty="0" smtClean="0">
                <a:solidFill>
                  <a:srgbClr val="0000FF"/>
                </a:solidFill>
              </a:rPr>
              <a:t>the full MAPS Vertex Detector, ~$5M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WBS 1.3:  a </a:t>
            </a:r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baseline 10-stave telescope demonstrator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200400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447800" y="1696537"/>
              <a:ext cx="6922255" cy="738664"/>
              <a:chOff x="1447800" y="1696537"/>
              <a:chExt cx="6922255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9400" y="1752600"/>
                <a:ext cx="536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7800" y="1752600"/>
                <a:ext cx="710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/>
                  <a:t>9</a:t>
                </a:r>
                <a:r>
                  <a:rPr lang="en-US" sz="1400" dirty="0" smtClean="0"/>
                  <a:t>/2016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5845232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/>
              <a:t>s</a:t>
            </a:r>
            <a:r>
              <a:rPr lang="en-US" sz="1400" dirty="0" smtClean="0"/>
              <a:t>taves, space frames and RUs 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MVTX 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5005376" y="4359397"/>
              <a:ext cx="10735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 Assembly </a:t>
              </a:r>
            </a:p>
            <a:p>
              <a:pPr algn="ctr"/>
              <a:r>
                <a:rPr lang="en-US" sz="1100" dirty="0" smtClean="0"/>
                <a:t>&amp; Test @LBNL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RUs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3FC4-0541-4048-BF4C-2EE2423D3FA8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Prod. 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676400"/>
            <a:ext cx="9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486400"/>
            <a:ext cx="235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smtClean="0"/>
              <a:t>discussions:</a:t>
            </a:r>
            <a:endParaRPr lang="en-US" dirty="0" smtClean="0"/>
          </a:p>
          <a:p>
            <a:r>
              <a:rPr lang="en-US" dirty="0" smtClean="0"/>
              <a:t>Cesar, Gunther, Bob,</a:t>
            </a:r>
          </a:p>
          <a:p>
            <a:r>
              <a:rPr lang="en-US" dirty="0" err="1" smtClean="0"/>
              <a:t>Giacomo</a:t>
            </a:r>
            <a:r>
              <a:rPr lang="en-US" dirty="0" smtClean="0"/>
              <a:t>, </a:t>
            </a:r>
            <a:r>
              <a:rPr lang="en-US" dirty="0" err="1" smtClean="0"/>
              <a:t>Grazyna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Cost and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828800"/>
            <a:ext cx="251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updated: Dave Lee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0"/>
            <a:ext cx="9144000" cy="2540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CC0-84F0-1744-8826-6A94ACF997F2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542"/>
            <a:ext cx="9144000" cy="6420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4" y="59351"/>
            <a:ext cx="3352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04132" y="457200"/>
            <a:ext cx="294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updated: Cesar da Silva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6D6D-A40A-9244-B3B5-6A30B0C9A0A2}" type="datetime1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1524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MIE</a:t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1242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Thanks for all the hard work put in by everyone!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draft of proposal narrative </a:t>
            </a:r>
            <a:r>
              <a:rPr lang="en-US" dirty="0" smtClean="0"/>
              <a:t>available, about 21 pages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sessions are more complete than others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eed input from each institution</a:t>
            </a:r>
          </a:p>
          <a:p>
            <a:pPr lvl="1"/>
            <a:r>
              <a:rPr lang="en-US" dirty="0" smtClean="0"/>
              <a:t>FTE</a:t>
            </a:r>
          </a:p>
          <a:p>
            <a:pPr lvl="1"/>
            <a:r>
              <a:rPr lang="en-US" dirty="0" smtClean="0"/>
              <a:t>Labor rates</a:t>
            </a:r>
          </a:p>
          <a:p>
            <a:pPr lvl="1"/>
            <a:r>
              <a:rPr lang="en-US" dirty="0" smtClean="0"/>
              <a:t>Resource schedule</a:t>
            </a:r>
          </a:p>
          <a:p>
            <a:pPr lvl="1"/>
            <a:r>
              <a:rPr lang="en-US" dirty="0" smtClean="0"/>
              <a:t>Focus area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Further editing /polishing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14" y="0"/>
            <a:ext cx="6019467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675B-317D-D94C-BA3A-C574C2A6058E}" type="datetime1">
              <a:rPr lang="en-US" smtClean="0"/>
              <a:t>1/24/17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90600"/>
            <a:ext cx="8864356" cy="1901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59CC-35D8-9544-97F3-CECAFD55AD14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3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for next 2 days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01" y="0"/>
            <a:ext cx="619925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00200"/>
            <a:ext cx="295365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Presentation and discussion for each session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Update them with the latest information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Proofreading and polishing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To be ready for submission to DOE, 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weeks before the Feb. budget meeting (2/15 for LANL)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Targeted submission date: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Feb 1, 2017 (Wed.)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7EB7-7941-9345-8595-5CD361E39048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1481" y="785213"/>
            <a:ext cx="340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Ming, Mike, </a:t>
            </a:r>
            <a:r>
              <a:rPr lang="en-US" dirty="0" smtClean="0"/>
              <a:t>Gunther, Dave </a:t>
            </a:r>
            <a:r>
              <a:rPr lang="en-US" dirty="0" smtClean="0"/>
              <a:t>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0834" y="1197599"/>
            <a:ext cx="17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Cesar, </a:t>
            </a:r>
            <a:r>
              <a:rPr lang="en-US" dirty="0" err="1" smtClean="0"/>
              <a:t>Xin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689" y="1566931"/>
            <a:ext cx="33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Jin, </a:t>
            </a:r>
            <a:r>
              <a:rPr lang="en-US" dirty="0" err="1" smtClean="0"/>
              <a:t>Xin</a:t>
            </a:r>
            <a:r>
              <a:rPr lang="en-US" dirty="0" smtClean="0"/>
              <a:t>, Darren</a:t>
            </a:r>
            <a:r>
              <a:rPr lang="en-US" dirty="0" smtClean="0"/>
              <a:t>, </a:t>
            </a:r>
            <a:r>
              <a:rPr lang="en-US" dirty="0" err="1" smtClean="0"/>
              <a:t>Sanghoon</a:t>
            </a:r>
            <a:r>
              <a:rPr lang="en-US" dirty="0" smtClean="0"/>
              <a:t> </a:t>
            </a:r>
            <a:r>
              <a:rPr lang="en-US" dirty="0" smtClean="0"/>
              <a:t>et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9746" y="2309018"/>
            <a:ext cx="26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Tony, </a:t>
            </a:r>
            <a:r>
              <a:rPr lang="en-US" dirty="0" err="1" smtClean="0"/>
              <a:t>Haiwang</a:t>
            </a:r>
            <a:r>
              <a:rPr lang="en-US" dirty="0" smtClean="0"/>
              <a:t>, Jin et 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9746" y="2741124"/>
            <a:ext cx="276620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.1 Cesar, Mike, Ming, </a:t>
            </a:r>
          </a:p>
          <a:p>
            <a:r>
              <a:rPr lang="en-US" dirty="0"/>
              <a:t>6</a:t>
            </a:r>
            <a:r>
              <a:rPr lang="en-US" dirty="0" smtClean="0"/>
              <a:t>.2 </a:t>
            </a:r>
            <a:r>
              <a:rPr lang="en-US" dirty="0" err="1" smtClean="0"/>
              <a:t>Grazyna</a:t>
            </a:r>
            <a:r>
              <a:rPr lang="en-US" dirty="0" smtClean="0"/>
              <a:t>/Leo, Ming et al</a:t>
            </a:r>
          </a:p>
          <a:p>
            <a:r>
              <a:rPr lang="en-US" dirty="0"/>
              <a:t>6</a:t>
            </a:r>
            <a:r>
              <a:rPr lang="en-US" dirty="0" smtClean="0"/>
              <a:t>.3 Walt, </a:t>
            </a:r>
            <a:r>
              <a:rPr lang="en-US" dirty="0" err="1" smtClean="0"/>
              <a:t>Grazyna</a:t>
            </a:r>
            <a:r>
              <a:rPr lang="en-US" dirty="0" smtClean="0"/>
              <a:t>/Eric et al</a:t>
            </a:r>
          </a:p>
          <a:p>
            <a:r>
              <a:rPr lang="en-US" dirty="0"/>
              <a:t>6</a:t>
            </a:r>
            <a:r>
              <a:rPr lang="en-US" dirty="0" smtClean="0"/>
              <a:t>.4 Bob, Gunther, Walt </a:t>
            </a:r>
          </a:p>
          <a:p>
            <a:r>
              <a:rPr lang="en-US" dirty="0"/>
              <a:t>6</a:t>
            </a:r>
            <a:r>
              <a:rPr lang="en-US" dirty="0" smtClean="0"/>
              <a:t>.5 </a:t>
            </a:r>
            <a:r>
              <a:rPr lang="en-US" dirty="0" err="1" smtClean="0"/>
              <a:t>Grazyna</a:t>
            </a:r>
            <a:r>
              <a:rPr lang="en-US" dirty="0" smtClean="0"/>
              <a:t>/Leo et al</a:t>
            </a:r>
          </a:p>
          <a:p>
            <a:r>
              <a:rPr lang="en-US" dirty="0"/>
              <a:t>6</a:t>
            </a:r>
            <a:r>
              <a:rPr lang="en-US" dirty="0" smtClean="0"/>
              <a:t>.6 Gunther </a:t>
            </a:r>
            <a:r>
              <a:rPr lang="en-US" dirty="0" err="1" smtClean="0"/>
              <a:t>etal</a:t>
            </a:r>
            <a:r>
              <a:rPr lang="en-US" dirty="0" smtClean="0"/>
              <a:t> </a:t>
            </a:r>
          </a:p>
          <a:p>
            <a:r>
              <a:rPr lang="en-US" dirty="0"/>
              <a:t>6</a:t>
            </a:r>
            <a:r>
              <a:rPr lang="en-US" dirty="0" smtClean="0"/>
              <a:t>.7 </a:t>
            </a:r>
            <a:r>
              <a:rPr lang="en-US" dirty="0" err="1" smtClean="0"/>
              <a:t>Grazyna</a:t>
            </a:r>
            <a:r>
              <a:rPr lang="en-US" dirty="0" smtClean="0"/>
              <a:t>/Leo</a:t>
            </a:r>
          </a:p>
          <a:p>
            <a:r>
              <a:rPr lang="en-US" dirty="0"/>
              <a:t>6</a:t>
            </a:r>
            <a:r>
              <a:rPr lang="en-US" dirty="0" smtClean="0"/>
              <a:t>.8 </a:t>
            </a:r>
            <a:r>
              <a:rPr lang="en-US" dirty="0" err="1" smtClean="0"/>
              <a:t>Xiaochun</a:t>
            </a:r>
            <a:r>
              <a:rPr lang="en-US" dirty="0" smtClean="0"/>
              <a:t>, Chris et al</a:t>
            </a:r>
          </a:p>
          <a:p>
            <a:r>
              <a:rPr lang="en-US" dirty="0"/>
              <a:t>6</a:t>
            </a:r>
            <a:r>
              <a:rPr lang="en-US" dirty="0" smtClean="0"/>
              <a:t>.9 Tony, Jin, Chris et al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9364" y="5617686"/>
            <a:ext cx="228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Cesar, Gunther et 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9746" y="5987018"/>
            <a:ext cx="193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. Dave, Ming et al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475-015A-1648-B0D6-F47E2D8EC096}" type="datetime1">
              <a:rPr lang="en-US" smtClean="0"/>
              <a:t>1/24/17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7257"/>
            <a:ext cx="387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Editing/Proofreading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– </a:t>
            </a:r>
            <a:r>
              <a:rPr lang="en-US" dirty="0" smtClean="0">
                <a:solidFill>
                  <a:srgbClr val="0000FF"/>
                </a:solidFill>
              </a:rPr>
              <a:t>Dennis, Darren, </a:t>
            </a:r>
            <a:r>
              <a:rPr lang="en-US" dirty="0" smtClean="0">
                <a:solidFill>
                  <a:srgbClr val="0000FF"/>
                </a:solidFill>
              </a:rPr>
              <a:t>Dave M., Hubert </a:t>
            </a:r>
            <a:r>
              <a:rPr lang="en-US" dirty="0" smtClean="0">
                <a:solidFill>
                  <a:srgbClr val="0000FF"/>
                </a:solidFill>
              </a:rPr>
              <a:t>et al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9746" y="1969139"/>
            <a:ext cx="170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Giacomo</a:t>
            </a:r>
            <a:r>
              <a:rPr lang="en-US" dirty="0" smtClean="0"/>
              <a:t> et al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" y="27819"/>
            <a:ext cx="4815574" cy="548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10200"/>
            <a:ext cx="4800600" cy="10300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38400" y="27432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Happy </a:t>
            </a:r>
            <a:r>
              <a:rPr lang="en-US" sz="3600" b="1" i="1" dirty="0" smtClean="0">
                <a:solidFill>
                  <a:srgbClr val="FF0000"/>
                </a:solidFill>
              </a:rPr>
              <a:t>Writing! </a:t>
            </a:r>
            <a:endParaRPr lang="en-US" sz="3600" b="1" i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4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3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091" y="3742173"/>
            <a:ext cx="3990879" cy="2993158"/>
          </a:xfrm>
          <a:prstGeom prst="rect">
            <a:avLst/>
          </a:prstGeom>
        </p:spPr>
      </p:pic>
      <p:pic>
        <p:nvPicPr>
          <p:cNvPr id="10" name="Picture 9" descr="IMG_928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95" y="0"/>
            <a:ext cx="4125574" cy="3094181"/>
          </a:xfrm>
          <a:prstGeom prst="rect">
            <a:avLst/>
          </a:prstGeom>
        </p:spPr>
      </p:pic>
      <p:pic>
        <p:nvPicPr>
          <p:cNvPr id="11" name="Picture 10" descr="IMG_93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04" y="0"/>
            <a:ext cx="3334714" cy="2501036"/>
          </a:xfrm>
          <a:prstGeom prst="rect">
            <a:avLst/>
          </a:prstGeom>
        </p:spPr>
      </p:pic>
      <p:pic>
        <p:nvPicPr>
          <p:cNvPr id="13" name="Picture 12" descr="IMG_93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9582"/>
            <a:ext cx="3377042" cy="2532782"/>
          </a:xfrm>
          <a:prstGeom prst="rect">
            <a:avLst/>
          </a:prstGeom>
        </p:spPr>
      </p:pic>
      <p:pic>
        <p:nvPicPr>
          <p:cNvPr id="2" name="Picture 1" descr="IMG_93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242" y="4355523"/>
            <a:ext cx="3171153" cy="2378365"/>
          </a:xfrm>
          <a:prstGeom prst="rect">
            <a:avLst/>
          </a:prstGeom>
        </p:spPr>
      </p:pic>
      <p:pic>
        <p:nvPicPr>
          <p:cNvPr id="3" name="Picture 2" descr="IMG_946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42" y="2345171"/>
            <a:ext cx="3198957" cy="2398568"/>
          </a:xfrm>
          <a:prstGeom prst="rect">
            <a:avLst/>
          </a:prstGeom>
        </p:spPr>
      </p:pic>
      <p:pic>
        <p:nvPicPr>
          <p:cNvPr id="12" name="Picture 11" descr="IMG_931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543" y="1409988"/>
            <a:ext cx="3602185" cy="27016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030A-8D4A-8D4F-9E2B-3C409A9C367E}" type="datetime1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4CBE-796F-5643-9787-861F2846A6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644F-D0C3-2A4D-9B74-DE4861DD37B6}" type="datetime1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  <a:p>
            <a:pPr lvl="1"/>
            <a:r>
              <a:rPr lang="en-US" dirty="0" smtClean="0"/>
              <a:t>MAPS-based Vertex Detector (MVTX)</a:t>
            </a:r>
          </a:p>
          <a:p>
            <a:pPr lvl="1"/>
            <a:r>
              <a:rPr lang="en-US" dirty="0" smtClean="0"/>
              <a:t>WBS and Baseline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Project scope and schedule </a:t>
            </a:r>
          </a:p>
          <a:p>
            <a:endParaRPr lang="en-US" dirty="0" smtClean="0"/>
          </a:p>
          <a:p>
            <a:r>
              <a:rPr lang="en-US" dirty="0" smtClean="0"/>
              <a:t>Tasks and collaboration </a:t>
            </a:r>
          </a:p>
          <a:p>
            <a:endParaRPr lang="en-US" dirty="0" smtClean="0"/>
          </a:p>
          <a:p>
            <a:r>
              <a:rPr lang="en-US" dirty="0" smtClean="0"/>
              <a:t>MIE status and plan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F102-EAE2-B24D-A4D4-779A7FDE34BF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48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Vertex Detector Design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Inner Silicon tracking driven by heavy flavor jet performance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Track acceptance: -1.1&lt;</a:t>
            </a:r>
            <a:r>
              <a:rPr lang="en-US" dirty="0" err="1"/>
              <a:t>η</a:t>
            </a:r>
            <a:r>
              <a:rPr lang="en-US" dirty="0"/>
              <a:t>&lt;+1.1 and 0&lt;</a:t>
            </a:r>
            <a:r>
              <a:rPr lang="en-US" dirty="0" err="1"/>
              <a:t>φ</a:t>
            </a:r>
            <a:r>
              <a:rPr lang="en-US" dirty="0"/>
              <a:t>&lt;2π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vertex acceptance: -10 cm &lt; </a:t>
            </a:r>
            <a:r>
              <a:rPr lang="en-US" dirty="0" err="1"/>
              <a:t>z</a:t>
            </a:r>
            <a:r>
              <a:rPr lang="en-US" baseline="-5999" dirty="0" err="1"/>
              <a:t>vtx</a:t>
            </a:r>
            <a:r>
              <a:rPr lang="en-US" dirty="0"/>
              <a:t> &lt; +10 cm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Meet or Exceed a 30% b-jet efficiency at 30% b-jet purity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defined by the CMS of b-jet figure-of-merit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track efficiency: &gt;95% of all charged particles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DCA</a:t>
            </a:r>
            <a:r>
              <a:rPr lang="en-US" baseline="-5999" dirty="0"/>
              <a:t>XY</a:t>
            </a:r>
            <a:r>
              <a:rPr lang="en-US" dirty="0"/>
              <a:t> resolution: &lt; 70 microns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Resolve multiple collisions vertexes at large collider luminosities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track momentum resolution: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Upsilon mass: </a:t>
            </a:r>
            <a:r>
              <a:rPr lang="en-US" dirty="0" err="1"/>
              <a:t>dp</a:t>
            </a:r>
            <a:r>
              <a:rPr lang="en-US" dirty="0"/>
              <a:t>/p &lt;1.2% for 4 &lt;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Jet Fragmentation: </a:t>
            </a:r>
            <a:r>
              <a:rPr lang="en-US" dirty="0" err="1"/>
              <a:t>dp</a:t>
            </a:r>
            <a:r>
              <a:rPr lang="en-US" dirty="0"/>
              <a:t>/p &lt; (0.2% x p) for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baseline="-5999" dirty="0"/>
              <a:t> </a:t>
            </a:r>
            <a:r>
              <a:rPr lang="en-US" dirty="0"/>
              <a:t>&lt; 40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small rate of tracking ambiguities: </a:t>
            </a:r>
            <a:r>
              <a:rPr lang="en-US" i="1" dirty="0"/>
              <a:t>fake tracks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7CDC-B091-D54D-8CDF-03778C078251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1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3" y="20638"/>
            <a:ext cx="8739909" cy="8962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Exciting Science: Physics of the 3</a:t>
            </a:r>
            <a:r>
              <a:rPr lang="en-US" baseline="30000" dirty="0" smtClean="0"/>
              <a:t>rd</a:t>
            </a:r>
            <a:r>
              <a:rPr lang="en-US" dirty="0" smtClean="0"/>
              <a:t> Pillar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1" y="1203064"/>
            <a:ext cx="4643407" cy="225811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flagship heavy ion physics experiment in US</a:t>
            </a:r>
          </a:p>
          <a:p>
            <a:pPr lvl="1"/>
            <a:r>
              <a:rPr lang="en-US" dirty="0" smtClean="0"/>
              <a:t>Jets</a:t>
            </a:r>
          </a:p>
          <a:p>
            <a:pPr lvl="1"/>
            <a:r>
              <a:rPr lang="en-US" dirty="0" smtClean="0"/>
              <a:t>Upsilons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B-jets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MVTX will complete b-jet physics  </a:t>
            </a:r>
          </a:p>
        </p:txBody>
      </p:sp>
      <p:grpSp>
        <p:nvGrpSpPr>
          <p:cNvPr id="5" name="Group 76"/>
          <p:cNvGrpSpPr/>
          <p:nvPr/>
        </p:nvGrpSpPr>
        <p:grpSpPr>
          <a:xfrm>
            <a:off x="5114636" y="1881909"/>
            <a:ext cx="3988583" cy="2098509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345167" y="936371"/>
            <a:ext cx="3798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ACBA-F223-9B41-89DA-0449CBAAE874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21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150108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B-Jets Physics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133" y="1502370"/>
            <a:ext cx="13260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2590800"/>
            <a:ext cx="1897533" cy="236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C266-4102-4243-8146-9D91F17F550A}" type="datetime1">
              <a:rPr lang="en-US" smtClean="0"/>
              <a:t>1/24/17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1204" y="-277996"/>
            <a:ext cx="8960019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b="0" dirty="0" smtClean="0">
                <a:solidFill>
                  <a:schemeClr val="tx1"/>
                </a:solidFill>
              </a:rPr>
              <a:t>MAPS-</a:t>
            </a:r>
            <a:r>
              <a:rPr lang="en-US" sz="3200" b="0" dirty="0" err="1" smtClean="0">
                <a:solidFill>
                  <a:schemeClr val="tx1"/>
                </a:solidFill>
              </a:rPr>
              <a:t>sPHENIX</a:t>
            </a:r>
            <a:r>
              <a:rPr sz="3200" b="0" dirty="0" smtClean="0">
                <a:solidFill>
                  <a:schemeClr val="tx1"/>
                </a:solidFill>
              </a:rPr>
              <a:t> Electronics</a:t>
            </a:r>
            <a:r>
              <a:rPr lang="en-US" sz="3200" b="0" dirty="0" smtClean="0">
                <a:solidFill>
                  <a:schemeClr val="tx1"/>
                </a:solidFill>
              </a:rPr>
              <a:t> Integration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845308" y="6469558"/>
            <a:ext cx="15982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04" y="1424226"/>
            <a:ext cx="8802943" cy="1446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96519" y="914768"/>
            <a:ext cx="294476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>
                <a:solidFill>
                  <a:srgbClr val="0000FF"/>
                </a:solidFill>
              </a:rP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30129" y="3137745"/>
            <a:ext cx="9315914" cy="3304287"/>
            <a:chOff x="0" y="282"/>
            <a:chExt cx="13249297" cy="4699429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282"/>
              <a:ext cx="9226027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43101"/>
              <a:ext cx="2063927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19002"/>
              <a:ext cx="2274733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10069"/>
              <a:ext cx="1396118" cy="6201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064896"/>
              <a:ext cx="838976" cy="62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791730"/>
              <a:ext cx="2423694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797462"/>
              <a:ext cx="2423694" cy="814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404040"/>
              <a:ext cx="3592414" cy="1295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modified design, </a:t>
              </a:r>
            </a:p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474689"/>
              <a:ext cx="2965562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5" y="3100471"/>
              <a:ext cx="1396118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434376" y="623193"/>
            <a:ext cx="1385370" cy="1912318"/>
            <a:chOff x="0" y="22719"/>
            <a:chExt cx="1970303" cy="2719740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719"/>
              <a:ext cx="1970303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reprogram</a:t>
              </a:r>
            </a:p>
          </p:txBody>
        </p:sp>
      </p:grpSp>
      <p:sp>
        <p:nvSpPr>
          <p:cNvPr id="27" name="Shape 179"/>
          <p:cNvSpPr/>
          <p:nvPr/>
        </p:nvSpPr>
        <p:spPr>
          <a:xfrm flipV="1">
            <a:off x="5586513" y="5123869"/>
            <a:ext cx="0" cy="307412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2210" y="1643712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1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3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18" y="239170"/>
            <a:ext cx="8229600" cy="1143000"/>
          </a:xfrm>
        </p:spPr>
        <p:txBody>
          <a:bodyPr/>
          <a:lstStyle/>
          <a:p>
            <a:r>
              <a:rPr lang="en-US" dirty="0" smtClean="0"/>
              <a:t>Cost Base for Major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225" y="1498033"/>
            <a:ext cx="524644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MAPS and Staves</a:t>
            </a:r>
          </a:p>
          <a:p>
            <a:pPr lvl="1"/>
            <a:r>
              <a:rPr lang="en-US" dirty="0" smtClean="0"/>
              <a:t>ALICE ITS production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ALICE ITS RU and CRU production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Electronics Interface to </a:t>
            </a:r>
            <a:r>
              <a:rPr lang="en-US" dirty="0" err="1" smtClean="0"/>
              <a:t>sPHENIX</a:t>
            </a:r>
            <a:r>
              <a:rPr lang="en-US" dirty="0" smtClean="0"/>
              <a:t>/DAQ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low control, DCM-II etc.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Mechanical structures and cooling</a:t>
            </a:r>
          </a:p>
          <a:p>
            <a:pPr lvl="1"/>
            <a:r>
              <a:rPr lang="en-US" dirty="0" smtClean="0"/>
              <a:t>ALICE ITS inner tracker design</a:t>
            </a:r>
          </a:p>
          <a:p>
            <a:pPr lvl="1"/>
            <a:r>
              <a:rPr lang="en-US" dirty="0" smtClean="0"/>
              <a:t>FVTX/PHENIX and HFT/STAR experience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080782" y="1669813"/>
            <a:ext cx="2847050" cy="1565768"/>
            <a:chOff x="6160115" y="1346200"/>
            <a:chExt cx="2847050" cy="156576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60115" y="1346200"/>
              <a:ext cx="2847050" cy="15657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68505" y="2263905"/>
              <a:ext cx="5008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x</a:t>
              </a:r>
              <a:r>
                <a:rPr lang="en-US" sz="1200" dirty="0" smtClean="0">
                  <a:solidFill>
                    <a:srgbClr val="FF0000"/>
                  </a:solidFill>
                </a:rPr>
                <a:t>48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47124" y="3761015"/>
            <a:ext cx="2583454" cy="1694675"/>
            <a:chOff x="4343400" y="990600"/>
            <a:chExt cx="3818732" cy="2590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90600"/>
              <a:ext cx="3818732" cy="259080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791200" y="3436299"/>
              <a:ext cx="1143000" cy="1451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4800" y="3360099"/>
              <a:ext cx="228600" cy="2213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13513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494A-B070-B945-BD40-BC291A9B3F36}" type="datetime1">
              <a:rPr lang="en-US" smtClean="0"/>
              <a:t>1/24/17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CD-1 Practice Speaker Instructions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15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CD-1 Review Speaker Instructions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Include the following slides: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15 slides:</a:t>
            </a:r>
            <a:endParaRPr lang="en-US" sz="2000" dirty="0"/>
          </a:p>
          <a:p>
            <a:pPr lvl="0"/>
            <a:r>
              <a:rPr lang="en-US" sz="2000" b="1" dirty="0"/>
              <a:t>1-2 slides describing the system. </a:t>
            </a:r>
            <a:r>
              <a:rPr lang="en-US" sz="2000" dirty="0"/>
              <a:t>Include a figure of the system, performance specs, design specs, physics contribution if appropriate to the subsystem.</a:t>
            </a:r>
          </a:p>
          <a:p>
            <a:pPr lvl="0"/>
            <a:r>
              <a:rPr lang="en-US" sz="2000" b="1" dirty="0"/>
              <a:t>1 slide with a brief technical overview. </a:t>
            </a:r>
            <a:r>
              <a:rPr lang="en-US" sz="2000" dirty="0"/>
              <a:t>List the design drivers.</a:t>
            </a:r>
          </a:p>
          <a:p>
            <a:pPr lvl="0"/>
            <a:r>
              <a:rPr lang="en-US" sz="2000" b="1" dirty="0"/>
              <a:t>1 slide defining the scope of the subsystem. </a:t>
            </a:r>
            <a:r>
              <a:rPr lang="en-US" sz="2000" dirty="0"/>
              <a:t>Channel  counts, segmentation, coverage, etc.</a:t>
            </a:r>
          </a:p>
          <a:p>
            <a:pPr lvl="0"/>
            <a:r>
              <a:rPr lang="en-US" sz="2000" b="1" dirty="0"/>
              <a:t>1 Interface slide </a:t>
            </a:r>
            <a:r>
              <a:rPr lang="en-US" sz="2000" dirty="0"/>
              <a:t>listing the mechanical and electronics boundaries of the system. Text list of what is “inside the L2 scope ” and what is “outside the L2 scope” with an indication of what WBS contains the “outside the L2” and what is existing from PHENIX.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the</a:t>
            </a:r>
            <a:r>
              <a:rPr lang="en-US" sz="2000" b="1" dirty="0"/>
              <a:t> WBS structure </a:t>
            </a:r>
            <a:r>
              <a:rPr lang="en-US" sz="2000" dirty="0"/>
              <a:t>and th</a:t>
            </a:r>
            <a:r>
              <a:rPr lang="en-US" sz="2000" b="1" dirty="0"/>
              <a:t>e Control Accounts.</a:t>
            </a:r>
            <a:endParaRPr lang="en-US" sz="2000" dirty="0"/>
          </a:p>
          <a:p>
            <a:pPr lvl="0"/>
            <a:r>
              <a:rPr lang="en-US" sz="2000" b="1" dirty="0"/>
              <a:t>1 slide listing the L2 and CAMs by name and Institutions </a:t>
            </a:r>
            <a:r>
              <a:rPr lang="en-US" sz="2000" dirty="0"/>
              <a:t>with a brief description of their experience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</a:t>
            </a:r>
            <a:r>
              <a:rPr lang="en-US" sz="2000" b="1" dirty="0"/>
              <a:t>schedule drivers, </a:t>
            </a:r>
            <a:r>
              <a:rPr lang="en-US" sz="2000" dirty="0"/>
              <a:t>a schedule Gantt chart and a list of milestones that include design reviews, prototype v_x complete,  PRR,  production starts, production ends, installation. </a:t>
            </a:r>
          </a:p>
          <a:p>
            <a:pPr lvl="0"/>
            <a:r>
              <a:rPr lang="en-US" sz="2000" b="1" dirty="0"/>
              <a:t>1 slide for the budget with OPC, EQUMIE profile (capital equipment) in AY$. </a:t>
            </a:r>
            <a:r>
              <a:rPr lang="en-US" sz="2000" dirty="0"/>
              <a:t>Include a list of 5-10 major cost items on this slide, the cost drivers.</a:t>
            </a:r>
          </a:p>
          <a:p>
            <a:pPr lvl="0"/>
            <a:r>
              <a:rPr lang="en-US" sz="2000" b="1" dirty="0"/>
              <a:t>1 slide with the labor profile broken down by job category. </a:t>
            </a:r>
            <a:r>
              <a:rPr lang="en-US" sz="2000" dirty="0"/>
              <a:t>Identify the labor you have, and the labor that you still need to identify.</a:t>
            </a:r>
          </a:p>
          <a:p>
            <a:pPr lvl="0"/>
            <a:r>
              <a:rPr lang="en-US" sz="2000" b="1" dirty="0"/>
              <a:t>1 slide for the status of the design </a:t>
            </a:r>
            <a:r>
              <a:rPr lang="en-US" sz="2000" dirty="0"/>
              <a:t>(off project)</a:t>
            </a:r>
            <a:r>
              <a:rPr lang="en-US" sz="2000" b="1" dirty="0"/>
              <a:t>, generic R&amp;D </a:t>
            </a:r>
            <a:r>
              <a:rPr lang="en-US" sz="2000" dirty="0"/>
              <a:t>(off project)</a:t>
            </a:r>
            <a:r>
              <a:rPr lang="en-US" sz="2000" b="1" dirty="0"/>
              <a:t> </a:t>
            </a:r>
            <a:r>
              <a:rPr lang="en-US" sz="2000" dirty="0"/>
              <a:t>if any and</a:t>
            </a:r>
            <a:r>
              <a:rPr lang="en-US" sz="2000" b="1" dirty="0"/>
              <a:t> OPC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</a:t>
            </a:r>
            <a:r>
              <a:rPr lang="en-US" sz="2000" b="1" dirty="0"/>
              <a:t> WBS dictionary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BOE</a:t>
            </a:r>
          </a:p>
          <a:p>
            <a:pPr lvl="0"/>
            <a:r>
              <a:rPr lang="en-US" sz="2000" b="1" dirty="0"/>
              <a:t>1 slide</a:t>
            </a:r>
            <a:r>
              <a:rPr lang="en-US" sz="2000" dirty="0"/>
              <a:t> showing</a:t>
            </a:r>
            <a:r>
              <a:rPr lang="en-US" sz="2000" b="1" dirty="0"/>
              <a:t> Risk analysis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listing </a:t>
            </a:r>
            <a:r>
              <a:rPr lang="en-US" sz="2000" b="1" dirty="0"/>
              <a:t>Issues and Concerns  </a:t>
            </a:r>
            <a:endParaRPr lang="en-US" sz="2000" dirty="0"/>
          </a:p>
          <a:p>
            <a:pPr lvl="0"/>
            <a:r>
              <a:rPr lang="en-US" sz="2000" b="1" dirty="0"/>
              <a:t>No summary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6A6-A31F-8849-BDDF-C035097AC8C4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B37-4B69-4AD1-84D5-28D0E2E2D49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530"/>
            <a:ext cx="4169375" cy="48642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2648-F566-8747-B09A-EB87F5368942}" type="datetime1">
              <a:rPr lang="en-US" smtClean="0"/>
              <a:t>1/24/17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4435830" y="1155530"/>
            <a:ext cx="4234740" cy="4301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727" y="1997364"/>
            <a:ext cx="2159000" cy="18472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727" y="5128490"/>
            <a:ext cx="3302000" cy="1847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WBS of the Baseline </a:t>
            </a:r>
            <a:r>
              <a:rPr lang="en-US" dirty="0" err="1" smtClean="0"/>
              <a:t>sPHENIX</a:t>
            </a:r>
            <a:r>
              <a:rPr lang="en-US" dirty="0" smtClean="0"/>
              <a:t> MIE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638800"/>
            <a:ext cx="570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new </a:t>
            </a:r>
            <a:r>
              <a:rPr lang="en-US" sz="2000" b="1" dirty="0" smtClean="0">
                <a:solidFill>
                  <a:srgbClr val="FF0000"/>
                </a:solidFill>
              </a:rPr>
              <a:t>DOE MIE </a:t>
            </a:r>
            <a:r>
              <a:rPr lang="en-US" sz="2000" b="1" dirty="0" smtClean="0">
                <a:solidFill>
                  <a:srgbClr val="FF0000"/>
                </a:solidFill>
              </a:rPr>
              <a:t>to build the full </a:t>
            </a:r>
            <a:r>
              <a:rPr lang="en-US" sz="2000" b="1" dirty="0" smtClean="0">
                <a:solidFill>
                  <a:srgbClr val="FF0000"/>
                </a:solidFill>
              </a:rPr>
              <a:t>MAPS-based vertex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Detector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defined </a:t>
            </a:r>
            <a:r>
              <a:rPr lang="en-US" sz="2000" b="1" dirty="0" smtClean="0">
                <a:solidFill>
                  <a:srgbClr val="FF0000"/>
                </a:solidFill>
              </a:rPr>
              <a:t>in the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sPHENIX</a:t>
            </a:r>
            <a:r>
              <a:rPr lang="en-US" sz="2000" b="1" u="sng" dirty="0" smtClean="0">
                <a:solidFill>
                  <a:srgbClr val="FF0000"/>
                </a:solidFill>
              </a:rPr>
              <a:t> Reference Design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Monolithic-Active-Pixel-</a:t>
            </a:r>
            <a:r>
              <a:rPr lang="en-US" sz="3600" dirty="0" smtClean="0"/>
              <a:t>Sensors (MAPS)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State of the Art Tracker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066800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Fast readout</a:t>
            </a:r>
            <a:r>
              <a:rPr lang="en-US" dirty="0" smtClean="0"/>
              <a:t>, </a:t>
            </a:r>
            <a:r>
              <a:rPr lang="en-US" dirty="0" smtClean="0"/>
              <a:t>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upgrade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detector for QGP b-jet physics!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FE10-D3E7-5447-85AF-57B981885CAB}" type="datetime1">
              <a:rPr lang="en-US" smtClean="0"/>
              <a:t>1/24/17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4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7600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9-chip MAPS stave, ITS/IB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3733800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ALPIDE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sPHENIX</a:t>
            </a:r>
            <a:r>
              <a:rPr lang="en-US" sz="3600" dirty="0" smtClean="0"/>
              <a:t> 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AE88-E4B9-6D4E-9A46-D452AC0F0697}" type="datetime1">
              <a:rPr lang="en-US" smtClean="0"/>
              <a:t>1/24/17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914400"/>
            <a:ext cx="3152755" cy="322785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752600" y="1676400"/>
            <a:ext cx="2438400" cy="7620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1" y="2514600"/>
            <a:ext cx="2590799" cy="6858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5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" y="4267200"/>
            <a:ext cx="85344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“Adopt” </a:t>
            </a:r>
            <a:r>
              <a:rPr lang="en-US" sz="1600" dirty="0" smtClean="0"/>
              <a:t>ALICE ITS Upgrade Inner Barrel </a:t>
            </a:r>
            <a:r>
              <a:rPr lang="en-US" sz="1600" dirty="0"/>
              <a:t>3-layer </a:t>
            </a:r>
            <a:r>
              <a:rPr lang="en-US" sz="1600" dirty="0" smtClean="0"/>
              <a:t>MAPS detector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Mini. risk, </a:t>
            </a:r>
            <a:r>
              <a:rPr lang="en-US" sz="1600" dirty="0" smtClean="0">
                <a:solidFill>
                  <a:srgbClr val="FF0000"/>
                </a:solidFill>
              </a:rPr>
              <a:t>Max</a:t>
            </a:r>
            <a:r>
              <a:rPr lang="en-US" sz="1600" dirty="0">
                <a:solidFill>
                  <a:srgbClr val="FF0000"/>
                </a:solidFill>
              </a:rPr>
              <a:t>. 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Precision </a:t>
            </a:r>
            <a:r>
              <a:rPr lang="en-US" sz="1600" dirty="0" err="1" smtClean="0"/>
              <a:t>vertexing</a:t>
            </a:r>
            <a:r>
              <a:rPr lang="en-US" sz="1600" dirty="0" smtClean="0"/>
              <a:t> for b-jet/B-hadron tagging with high efficiency and high purity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B</a:t>
            </a:r>
            <a:r>
              <a:rPr lang="en-US" sz="1600" dirty="0" smtClean="0"/>
              <a:t>-</a:t>
            </a:r>
            <a:r>
              <a:rPr lang="en-US" sz="1600" dirty="0" smtClean="0"/>
              <a:t>jet modification in QGP at low-medium </a:t>
            </a:r>
            <a:r>
              <a:rPr lang="en-US" sz="1600" dirty="0" err="1" smtClean="0"/>
              <a:t>pT</a:t>
            </a:r>
            <a:r>
              <a:rPr lang="en-US" sz="1600" dirty="0" smtClean="0"/>
              <a:t> </a:t>
            </a:r>
            <a:r>
              <a:rPr lang="en-US" sz="1600" dirty="0" smtClean="0"/>
              <a:t>to </a:t>
            </a:r>
            <a:r>
              <a:rPr lang="en-US" sz="1600" dirty="0" smtClean="0"/>
              <a:t>determine QGP properties, </a:t>
            </a:r>
            <a:r>
              <a:rPr lang="en-US" sz="1600" dirty="0" smtClean="0"/>
              <a:t>study mass-dependence </a:t>
            </a:r>
            <a:r>
              <a:rPr lang="en-US" sz="1600" dirty="0" smtClean="0"/>
              <a:t>on </a:t>
            </a:r>
            <a:r>
              <a:rPr lang="en-US" sz="1600" dirty="0" smtClean="0"/>
              <a:t>collisional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energy </a:t>
            </a:r>
            <a:r>
              <a:rPr lang="en-US" sz="1600" dirty="0" smtClean="0"/>
              <a:t>loss, flow etc. 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A </a:t>
            </a:r>
            <a:r>
              <a:rPr lang="en-US" sz="1600" dirty="0" smtClean="0"/>
              <a:t>separate DOE MIE </a:t>
            </a:r>
            <a:r>
              <a:rPr lang="en-US" sz="1600" dirty="0" smtClean="0"/>
              <a:t>to build</a:t>
            </a:r>
            <a:r>
              <a:rPr lang="en-US" sz="1600" dirty="0" smtClean="0"/>
              <a:t> </a:t>
            </a:r>
            <a:r>
              <a:rPr lang="en-US" sz="1600" dirty="0" smtClean="0"/>
              <a:t>the full </a:t>
            </a:r>
            <a:r>
              <a:rPr lang="en-US" sz="1600" dirty="0" smtClean="0"/>
              <a:t>detector, </a:t>
            </a:r>
            <a:r>
              <a:rPr lang="en-US" sz="1600" dirty="0" smtClean="0"/>
              <a:t>WBS </a:t>
            </a:r>
            <a:r>
              <a:rPr lang="en-US" sz="1600" dirty="0" smtClean="0"/>
              <a:t>1.13, ~$5M for construction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</a:t>
            </a:r>
            <a:r>
              <a:rPr lang="en-US" sz="1600" dirty="0" smtClean="0"/>
              <a:t>readout </a:t>
            </a:r>
            <a:r>
              <a:rPr lang="en-US" sz="1600" dirty="0" smtClean="0"/>
              <a:t>and </a:t>
            </a:r>
            <a:r>
              <a:rPr lang="en-US" sz="1600" dirty="0" smtClean="0"/>
              <a:t>mechanical integration; Recycle staves and electronics for WBS </a:t>
            </a:r>
            <a:r>
              <a:rPr lang="en-US" sz="1600" dirty="0" smtClean="0"/>
              <a:t>1.3 Telescope </a:t>
            </a:r>
            <a:endParaRPr lang="en-US" sz="1600" dirty="0"/>
          </a:p>
        </p:txBody>
      </p:sp>
      <p:pic>
        <p:nvPicPr>
          <p:cNvPr id="22" name="Picture 21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6" t="1" r="5507" b="44248"/>
          <a:stretch/>
        </p:blipFill>
        <p:spPr>
          <a:xfrm>
            <a:off x="3584902" y="838200"/>
            <a:ext cx="5595124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3581400"/>
            <a:ext cx="2292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 = 2.4;  3.2;  3.9cm;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 = 27.1cm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48400" y="1981200"/>
            <a:ext cx="12192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1219200"/>
            <a:ext cx="132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|eta| &lt; </a:t>
            </a:r>
            <a:r>
              <a:rPr lang="en-US" sz="2000" dirty="0" smtClean="0">
                <a:solidFill>
                  <a:srgbClr val="0000FF"/>
                </a:solidFill>
              </a:rPr>
              <a:t>2.0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029200" y="1981200"/>
            <a:ext cx="11430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4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834" y="124959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B-</a:t>
            </a:r>
            <a:r>
              <a:rPr lang="en-US" dirty="0" smtClean="0"/>
              <a:t>jet/B-hadron </a:t>
            </a:r>
            <a:r>
              <a:rPr lang="en-US" dirty="0" smtClean="0"/>
              <a:t>Tagging in </a:t>
            </a:r>
            <a:r>
              <a:rPr lang="en-US" dirty="0" err="1" smtClean="0"/>
              <a:t>sPHENIX</a:t>
            </a: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914400" y="838200"/>
            <a:ext cx="7210390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 smtClean="0">
                <a:solidFill>
                  <a:srgbClr val="FF0000"/>
                </a:solidFill>
              </a:rPr>
              <a:t>Goal</a:t>
            </a:r>
            <a:r>
              <a:rPr sz="2000" dirty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much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sz="2000" dirty="0" smtClean="0">
                <a:solidFill>
                  <a:srgbClr val="FF0000"/>
                </a:solidFill>
              </a:rPr>
              <a:t>mproved </a:t>
            </a:r>
            <a:r>
              <a:rPr sz="2000" dirty="0">
                <a:solidFill>
                  <a:srgbClr val="FF0000"/>
                </a:solidFill>
              </a:rPr>
              <a:t>B-jet Identification in Heavy Ion Collisions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4527840" y="1286473"/>
            <a:ext cx="4196057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8000"/>
                </a:solidFill>
              </a:rPr>
              <a:t>Secondary </a:t>
            </a:r>
            <a:r>
              <a:rPr dirty="0" smtClean="0">
                <a:solidFill>
                  <a:srgbClr val="008000"/>
                </a:solidFill>
              </a:rPr>
              <a:t>Vertexing</a:t>
            </a:r>
            <a:r>
              <a:rPr lang="en-US" dirty="0" smtClean="0">
                <a:solidFill>
                  <a:srgbClr val="008000"/>
                </a:solidFill>
              </a:rPr>
              <a:t> Possible!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6974" y="1697159"/>
            <a:ext cx="4567892" cy="3596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234425" y="5294022"/>
            <a:ext cx="8677950" cy="142954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</a:t>
            </a:r>
            <a:r>
              <a:rPr lang="en-US" sz="1700" dirty="0" smtClean="0">
                <a:latin typeface="+mn-lt"/>
              </a:rPr>
              <a:t>FOM (compared to alternatives)</a:t>
            </a:r>
            <a:endParaRPr lang="en-US" sz="1700" dirty="0">
              <a:latin typeface="+mn-lt"/>
            </a:endParaRPr>
          </a:p>
          <a:p>
            <a:pPr marL="457177" indent="-457177">
              <a:buFont typeface="Arial"/>
              <a:buChar char="•"/>
            </a:pP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" y="1425915"/>
            <a:ext cx="3471080" cy="3550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84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Jin, </a:t>
            </a:r>
            <a:r>
              <a:rPr lang="en-US" dirty="0" err="1" smtClean="0"/>
              <a:t>Xin</a:t>
            </a:r>
            <a:r>
              <a:rPr lang="en-US" dirty="0" smtClean="0"/>
              <a:t>, </a:t>
            </a:r>
            <a:r>
              <a:rPr lang="en-US" dirty="0" smtClean="0"/>
              <a:t>Cesar, </a:t>
            </a:r>
            <a:r>
              <a:rPr lang="en-US" dirty="0" err="1" smtClean="0"/>
              <a:t>Haiwang</a:t>
            </a:r>
            <a:r>
              <a:rPr lang="en-US" dirty="0" smtClean="0"/>
              <a:t> </a:t>
            </a:r>
            <a:r>
              <a:rPr lang="en-US" dirty="0" smtClean="0"/>
              <a:t>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92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</a:t>
            </a:r>
            <a:r>
              <a:rPr lang="en-US" dirty="0" smtClean="0"/>
              <a:t>and QGP Interactions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rgbClr val="0000FF"/>
                </a:solidFill>
              </a:rPr>
              <a:t>“</a:t>
            </a:r>
            <a:r>
              <a:rPr lang="en-US" sz="3600" dirty="0" smtClean="0">
                <a:solidFill>
                  <a:srgbClr val="0000FF"/>
                </a:solidFill>
              </a:rPr>
              <a:t>Jet flavor tomography”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A5A3-AFAA-DA4A-BBD1-D59C00899F0C}" type="datetime1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82" y="2690091"/>
            <a:ext cx="2100721" cy="68002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19268" y="2819399"/>
            <a:ext cx="2274651" cy="16214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2400" y="2438400"/>
            <a:ext cx="4811547" cy="3810000"/>
            <a:chOff x="152400" y="2438400"/>
            <a:chExt cx="4811547" cy="3810000"/>
          </a:xfrm>
        </p:grpSpPr>
        <p:sp>
          <p:nvSpPr>
            <p:cNvPr id="10" name="TextBox 9"/>
            <p:cNvSpPr txBox="1"/>
            <p:nvPr/>
          </p:nvSpPr>
          <p:spPr>
            <a:xfrm>
              <a:off x="2819400" y="2438400"/>
              <a:ext cx="1991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sPHENIX</a:t>
              </a:r>
              <a:r>
                <a:rPr lang="en-US" sz="1400" dirty="0" smtClean="0"/>
                <a:t> Proposal (2014)</a:t>
              </a:r>
              <a:endParaRPr lang="en-US" sz="1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2400" y="2667000"/>
              <a:ext cx="4811547" cy="3581400"/>
              <a:chOff x="152400" y="2209800"/>
              <a:chExt cx="4811547" cy="35814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" y="2209800"/>
                <a:ext cx="4811547" cy="35814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553887" y="4626114"/>
                <a:ext cx="11705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B-jet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05400" y="2438400"/>
            <a:ext cx="3849914" cy="3895600"/>
            <a:chOff x="5105400" y="2438400"/>
            <a:chExt cx="3849914" cy="3895600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2438400"/>
              <a:ext cx="2926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Buzzatti</a:t>
              </a:r>
              <a:r>
                <a:rPr lang="it-IT" sz="1400" dirty="0"/>
                <a:t> et al., PRL 108 (2012) 022301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05400" y="2667000"/>
              <a:ext cx="3849914" cy="3667000"/>
              <a:chOff x="5257800" y="2209801"/>
              <a:chExt cx="3849914" cy="3667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7800" y="2209801"/>
                <a:ext cx="3849914" cy="3667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29400" y="4572000"/>
                <a:ext cx="21242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B-hadron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85800" y="1524000"/>
            <a:ext cx="791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B-jet modification, collisional </a:t>
            </a:r>
            <a:r>
              <a:rPr lang="en-US" sz="2000" dirty="0" err="1">
                <a:solidFill>
                  <a:srgbClr val="FF0000"/>
                </a:solidFill>
              </a:rPr>
              <a:t>vs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radiative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dX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mass-dependence </a:t>
            </a:r>
            <a:r>
              <a:rPr lang="en-US" sz="2000" dirty="0" smtClean="0">
                <a:solidFill>
                  <a:srgbClr val="FF0000"/>
                </a:solidFill>
              </a:rPr>
              <a:t>etc.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Heavy quark flow, thermalization, recombination etc.</a:t>
            </a:r>
          </a:p>
        </p:txBody>
      </p:sp>
    </p:spTree>
    <p:extLst>
      <p:ext uri="{BB962C8B-B14F-4D97-AF65-F5344CB8AC3E}">
        <p14:creationId xmlns:p14="http://schemas.microsoft.com/office/powerpoint/2010/main" val="633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B214-2A3E-AB47-AF95-74741ACE4A83}" type="datetime1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823" y="291594"/>
            <a:ext cx="6918238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MVTX </a:t>
            </a:r>
            <a:r>
              <a:rPr lang="en-US" dirty="0" smtClean="0">
                <a:solidFill>
                  <a:srgbClr val="000000"/>
                </a:solidFill>
              </a:rPr>
              <a:t>Project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0"/>
            <a:ext cx="7094610" cy="6569083"/>
            <a:chOff x="1744590" y="0"/>
            <a:chExt cx="7094610" cy="6569083"/>
          </a:xfrm>
        </p:grpSpPr>
        <p:grpSp>
          <p:nvGrpSpPr>
            <p:cNvPr id="9" name="Group 8"/>
            <p:cNvGrpSpPr/>
            <p:nvPr/>
          </p:nvGrpSpPr>
          <p:grpSpPr>
            <a:xfrm>
              <a:off x="1744590" y="0"/>
              <a:ext cx="7094610" cy="6569083"/>
              <a:chOff x="1287390" y="0"/>
              <a:chExt cx="7094610" cy="65690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7390" y="0"/>
                <a:ext cx="7094610" cy="6569083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3940690" y="4083344"/>
                <a:ext cx="1088510" cy="31456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2133600" y="2133600"/>
                <a:ext cx="1617176" cy="1510547"/>
              </a:xfrm>
              <a:prstGeom prst="straightConnector1">
                <a:avLst/>
              </a:prstGeom>
              <a:ln w="44450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886200" y="35814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86200" y="42672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57800" y="4267200"/>
              <a:ext cx="74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MVTX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28956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MVTX to Readout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&amp; Control Crates: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“</a:t>
            </a:r>
            <a:r>
              <a:rPr lang="en-US" dirty="0" smtClean="0"/>
              <a:t>5m” copper </a:t>
            </a:r>
            <a:r>
              <a:rPr lang="en-US" dirty="0" smtClean="0"/>
              <a:t>wires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Host </a:t>
            </a:r>
            <a:r>
              <a:rPr lang="en-US" dirty="0" smtClean="0"/>
              <a:t>6U VME </a:t>
            </a:r>
            <a:r>
              <a:rPr lang="en-US" dirty="0" smtClean="0"/>
              <a:t>RUs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Services </a:t>
            </a:r>
            <a:r>
              <a:rPr lang="en-US" dirty="0" smtClean="0"/>
              <a:t>for 48 </a:t>
            </a:r>
            <a:r>
              <a:rPr lang="en-US" dirty="0" smtClean="0"/>
              <a:t>modules, monitoring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LV/HV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RU-&gt;CRU @CH: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CRU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Power supply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30</a:t>
            </a:r>
            <a:r>
              <a:rPr lang="en-US" dirty="0" smtClean="0">
                <a:solidFill>
                  <a:srgbClr val="0000FF"/>
                </a:solidFill>
              </a:rPr>
              <a:t>+m </a:t>
            </a:r>
            <a:r>
              <a:rPr lang="en-US" dirty="0" smtClean="0">
                <a:solidFill>
                  <a:srgbClr val="0000FF"/>
                </a:solidFill>
              </a:rPr>
              <a:t>fibers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Mechanical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457200"/>
            <a:ext cx="381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MVTX in </a:t>
            </a:r>
            <a:r>
              <a:rPr lang="en-US" sz="4000" dirty="0" err="1" smtClean="0"/>
              <a:t>sPHENIX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006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dirty="0" smtClean="0"/>
              <a:t>MVTX-</a:t>
            </a:r>
            <a:r>
              <a:rPr lang="en-US" dirty="0" err="1" smtClean="0"/>
              <a:t>sPHENIX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MIE Workshop@LBNL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4248"/>
          <a:stretch/>
        </p:blipFill>
        <p:spPr>
          <a:xfrm>
            <a:off x="190500" y="976780"/>
            <a:ext cx="8313882" cy="29992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544A-E979-C140-B122-1961C05016C1}" type="datetime1">
              <a:rPr lang="en-US" smtClean="0"/>
              <a:t>1/24/17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782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Readout Chain: 48 </a:t>
            </a:r>
            <a:r>
              <a:rPr lang="en-US" dirty="0" smtClean="0">
                <a:solidFill>
                  <a:srgbClr val="0000FF"/>
                </a:solidFill>
              </a:rPr>
              <a:t>staves </a:t>
            </a:r>
            <a:r>
              <a:rPr lang="en-US" dirty="0" smtClean="0">
                <a:solidFill>
                  <a:srgbClr val="0000FF"/>
                </a:solidFill>
              </a:rPr>
              <a:t>– Readout Unit (IR) – Comm. Readout Unit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CH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4876800"/>
            <a:ext cx="8802943" cy="1446859"/>
            <a:chOff x="152400" y="4876800"/>
            <a:chExt cx="8802943" cy="1446859"/>
          </a:xfrm>
        </p:grpSpPr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400" y="4876800"/>
              <a:ext cx="8802943" cy="14468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57200" y="510540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87027" y="182880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Carbon structure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Global support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Cooling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1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1694</Words>
  <Application>Microsoft Macintosh PowerPoint</Application>
  <PresentationFormat>On-screen Show (4:3)</PresentationFormat>
  <Paragraphs>370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MAPS-based Vertex Detector (MVTX)  WBS 1.13 (Full Detector) &amp; 1.3 (Telescope)</vt:lpstr>
      <vt:lpstr>Outline</vt:lpstr>
      <vt:lpstr>WBS of the Baseline sPHENIX MIE</vt:lpstr>
      <vt:lpstr>Monolithic-Active-Pixel-Sensors (MAPS) A State of the Art Tracker</vt:lpstr>
      <vt:lpstr>sPHENIX MAPS-based Vertex Detector (MVTX)</vt:lpstr>
      <vt:lpstr>B-jet/B-hadron Tagging in sPHENIX</vt:lpstr>
      <vt:lpstr>Heavy Quark and QGP Interactions “Jet flavor tomography” </vt:lpstr>
      <vt:lpstr>sPHENIX MVTX Project</vt:lpstr>
      <vt:lpstr>MVTX-sPHENIX Integration</vt:lpstr>
      <vt:lpstr>Scope of the MVTX Project</vt:lpstr>
      <vt:lpstr>Project Tasks and Timeline</vt:lpstr>
      <vt:lpstr>Project Cost and Schedule</vt:lpstr>
      <vt:lpstr>PowerPoint Presentation</vt:lpstr>
      <vt:lpstr>Status of MIE  </vt:lpstr>
      <vt:lpstr>PowerPoint Presentation</vt:lpstr>
      <vt:lpstr>Plan for next 2 days</vt:lpstr>
      <vt:lpstr>PowerPoint Presentation</vt:lpstr>
      <vt:lpstr>PowerPoint Presentation</vt:lpstr>
      <vt:lpstr>Backup slides</vt:lpstr>
      <vt:lpstr>Vertex Detector Design Drivers</vt:lpstr>
      <vt:lpstr>Exciting Science: Physics of the 3rd Pillar</vt:lpstr>
      <vt:lpstr>Proposed sPHENIX MAPS-based Vertex Detector (MVTX)</vt:lpstr>
      <vt:lpstr>MAPS-sPHENIX Electronics Integration</vt:lpstr>
      <vt:lpstr>Cost Base for Major Items</vt:lpstr>
      <vt:lpstr>CD-1 Practice Speaker Instructions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CD-1 Practice Speaker Instructions</dc:title>
  <dc:creator>EdwardOBrien</dc:creator>
  <cp:lastModifiedBy>Ming Liu (LANL)</cp:lastModifiedBy>
  <cp:revision>148</cp:revision>
  <cp:lastPrinted>2017-01-19T15:25:39Z</cp:lastPrinted>
  <dcterms:created xsi:type="dcterms:W3CDTF">2017-01-19T00:28:06Z</dcterms:created>
  <dcterms:modified xsi:type="dcterms:W3CDTF">2017-01-24T21:49:37Z</dcterms:modified>
</cp:coreProperties>
</file>