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4"/>
  </p:notesMasterIdLst>
  <p:sldIdLst>
    <p:sldId id="309" r:id="rId2"/>
    <p:sldId id="450" r:id="rId3"/>
    <p:sldId id="453" r:id="rId4"/>
    <p:sldId id="447" r:id="rId5"/>
    <p:sldId id="441" r:id="rId6"/>
    <p:sldId id="438" r:id="rId7"/>
    <p:sldId id="440" r:id="rId8"/>
    <p:sldId id="443" r:id="rId9"/>
    <p:sldId id="445" r:id="rId10"/>
    <p:sldId id="451" r:id="rId11"/>
    <p:sldId id="452" r:id="rId12"/>
    <p:sldId id="449" r:id="rId13"/>
  </p:sldIdLst>
  <p:sldSz cx="9144000" cy="6858000" type="screen4x3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101FF"/>
    <a:srgbClr val="172E10"/>
    <a:srgbClr val="CC3399"/>
    <a:srgbClr val="683600"/>
    <a:srgbClr val="4D4D4D"/>
    <a:srgbClr val="3333CC"/>
    <a:srgbClr val="FE4A02"/>
    <a:srgbClr val="33CC33"/>
    <a:srgbClr val="FA74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525" autoAdjust="0"/>
    <p:restoredTop sz="91683" autoAdjust="0"/>
  </p:normalViewPr>
  <p:slideViewPr>
    <p:cSldViewPr>
      <p:cViewPr varScale="1">
        <p:scale>
          <a:sx n="118" d="100"/>
          <a:sy n="118" d="100"/>
        </p:scale>
        <p:origin x="-100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4616"/>
    </p:cViewPr>
  </p:sorterViewPr>
  <p:notesViewPr>
    <p:cSldViewPr>
      <p:cViewPr varScale="1">
        <p:scale>
          <a:sx n="103" d="100"/>
          <a:sy n="103" d="100"/>
        </p:scale>
        <p:origin x="-3480" y="-78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790296-6EF3-4618-86B7-F925756FC22B}" type="doc">
      <dgm:prSet loTypeId="urn:microsoft.com/office/officeart/2005/8/layout/venn1" loCatId="relationship" qsTypeId="urn:microsoft.com/office/officeart/2005/8/quickstyle/simple4" qsCatId="simple" csTypeId="urn:microsoft.com/office/officeart/2005/8/colors/colorful5" csCatId="colorful" phldr="1"/>
      <dgm:spPr/>
    </dgm:pt>
    <dgm:pt modelId="{25DE55F5-A80E-42C5-A5E3-C7E0135B4C63}">
      <dgm:prSet phldrT="[Text]"/>
      <dgm:spPr/>
      <dgm:t>
        <a:bodyPr/>
        <a:lstStyle/>
        <a:p>
          <a:r>
            <a:rPr lang="en-US" b="1" dirty="0" smtClean="0"/>
            <a:t>High-precision vertex</a:t>
          </a:r>
          <a:endParaRPr lang="en-US" b="1" dirty="0"/>
        </a:p>
      </dgm:t>
    </dgm:pt>
    <dgm:pt modelId="{4B92BD67-AB2B-4AC9-9764-8FB39FAC81DD}" type="parTrans" cxnId="{30EF571F-C614-4514-A610-8DDDBF414D9E}">
      <dgm:prSet/>
      <dgm:spPr/>
      <dgm:t>
        <a:bodyPr/>
        <a:lstStyle/>
        <a:p>
          <a:endParaRPr lang="en-US"/>
        </a:p>
      </dgm:t>
    </dgm:pt>
    <dgm:pt modelId="{942A90C1-2190-44D2-8DEF-ECED0F062923}" type="sibTrans" cxnId="{30EF571F-C614-4514-A610-8DDDBF414D9E}">
      <dgm:prSet/>
      <dgm:spPr/>
      <dgm:t>
        <a:bodyPr/>
        <a:lstStyle/>
        <a:p>
          <a:endParaRPr lang="en-US"/>
        </a:p>
      </dgm:t>
    </dgm:pt>
    <dgm:pt modelId="{F54A7737-1FA8-4D85-8CF1-4016B61152B6}">
      <dgm:prSet phldrT="[Text]"/>
      <dgm:spPr/>
      <dgm:t>
        <a:bodyPr/>
        <a:lstStyle/>
        <a:p>
          <a:r>
            <a:rPr lang="en-US" dirty="0" smtClean="0"/>
            <a:t>Jet capability</a:t>
          </a:r>
          <a:endParaRPr lang="en-US" dirty="0"/>
        </a:p>
      </dgm:t>
    </dgm:pt>
    <dgm:pt modelId="{4F1679D7-C913-4F2D-8015-DC9745E10966}" type="parTrans" cxnId="{8D24529C-D3C2-4208-A5F7-2F4899360EF8}">
      <dgm:prSet/>
      <dgm:spPr/>
      <dgm:t>
        <a:bodyPr/>
        <a:lstStyle/>
        <a:p>
          <a:endParaRPr lang="en-US"/>
        </a:p>
      </dgm:t>
    </dgm:pt>
    <dgm:pt modelId="{7FB17326-C2BE-4663-930F-BE1238F9DDB0}" type="sibTrans" cxnId="{8D24529C-D3C2-4208-A5F7-2F4899360EF8}">
      <dgm:prSet/>
      <dgm:spPr/>
      <dgm:t>
        <a:bodyPr/>
        <a:lstStyle/>
        <a:p>
          <a:endParaRPr lang="en-US"/>
        </a:p>
      </dgm:t>
    </dgm:pt>
    <dgm:pt modelId="{4C06D8AE-A7EE-430A-9FBC-9BF5C0467887}">
      <dgm:prSet phldrT="[Text]"/>
      <dgm:spPr/>
      <dgm:t>
        <a:bodyPr/>
        <a:lstStyle/>
        <a:p>
          <a:r>
            <a:rPr lang="en-US" dirty="0" smtClean="0"/>
            <a:t>High rate</a:t>
          </a:r>
          <a:endParaRPr lang="en-US" dirty="0"/>
        </a:p>
      </dgm:t>
    </dgm:pt>
    <dgm:pt modelId="{B197DB3C-521D-425E-8475-076B414F4DFC}" type="parTrans" cxnId="{41224D44-B5CF-44B3-A4DE-ADBD64A4BFA0}">
      <dgm:prSet/>
      <dgm:spPr/>
      <dgm:t>
        <a:bodyPr/>
        <a:lstStyle/>
        <a:p>
          <a:endParaRPr lang="en-US"/>
        </a:p>
      </dgm:t>
    </dgm:pt>
    <dgm:pt modelId="{2B46B1E9-BB1C-4A80-A331-D636190FBE49}" type="sibTrans" cxnId="{41224D44-B5CF-44B3-A4DE-ADBD64A4BFA0}">
      <dgm:prSet/>
      <dgm:spPr/>
      <dgm:t>
        <a:bodyPr/>
        <a:lstStyle/>
        <a:p>
          <a:endParaRPr lang="en-US"/>
        </a:p>
      </dgm:t>
    </dgm:pt>
    <dgm:pt modelId="{D92DE246-5E3B-4F8F-A9A1-8EE46772081B}" type="pres">
      <dgm:prSet presAssocID="{EF790296-6EF3-4618-86B7-F925756FC22B}" presName="compositeShape" presStyleCnt="0">
        <dgm:presLayoutVars>
          <dgm:chMax val="7"/>
          <dgm:dir/>
          <dgm:resizeHandles val="exact"/>
        </dgm:presLayoutVars>
      </dgm:prSet>
      <dgm:spPr/>
    </dgm:pt>
    <dgm:pt modelId="{A143AD73-422B-46E7-8A13-D1CDF59D70E2}" type="pres">
      <dgm:prSet presAssocID="{25DE55F5-A80E-42C5-A5E3-C7E0135B4C63}" presName="circ1" presStyleLbl="vennNode1" presStyleIdx="0" presStyleCnt="3"/>
      <dgm:spPr/>
      <dgm:t>
        <a:bodyPr/>
        <a:lstStyle/>
        <a:p>
          <a:endParaRPr lang="en-US"/>
        </a:p>
      </dgm:t>
    </dgm:pt>
    <dgm:pt modelId="{75DA12DD-3FBC-492E-A7D8-872F64E45B21}" type="pres">
      <dgm:prSet presAssocID="{25DE55F5-A80E-42C5-A5E3-C7E0135B4C6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0E827D-41F3-4FB0-A54A-279E4B5C10D5}" type="pres">
      <dgm:prSet presAssocID="{F54A7737-1FA8-4D85-8CF1-4016B61152B6}" presName="circ2" presStyleLbl="vennNode1" presStyleIdx="1" presStyleCnt="3"/>
      <dgm:spPr/>
      <dgm:t>
        <a:bodyPr/>
        <a:lstStyle/>
        <a:p>
          <a:endParaRPr lang="en-US"/>
        </a:p>
      </dgm:t>
    </dgm:pt>
    <dgm:pt modelId="{FF2BCF5F-6BC4-43E6-8338-1AB5F715AF75}" type="pres">
      <dgm:prSet presAssocID="{F54A7737-1FA8-4D85-8CF1-4016B61152B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261CAA-A950-44EE-BBAD-8BE3B7056AC5}" type="pres">
      <dgm:prSet presAssocID="{4C06D8AE-A7EE-430A-9FBC-9BF5C0467887}" presName="circ3" presStyleLbl="vennNode1" presStyleIdx="2" presStyleCnt="3"/>
      <dgm:spPr/>
      <dgm:t>
        <a:bodyPr/>
        <a:lstStyle/>
        <a:p>
          <a:endParaRPr lang="en-US"/>
        </a:p>
      </dgm:t>
    </dgm:pt>
    <dgm:pt modelId="{5A203FF9-277E-4DD1-8824-59C98DC48431}" type="pres">
      <dgm:prSet presAssocID="{4C06D8AE-A7EE-430A-9FBC-9BF5C046788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560EDB-D0D4-472A-BBDC-C5A5772926DB}" type="presOf" srcId="{4C06D8AE-A7EE-430A-9FBC-9BF5C0467887}" destId="{5A203FF9-277E-4DD1-8824-59C98DC48431}" srcOrd="1" destOrd="0" presId="urn:microsoft.com/office/officeart/2005/8/layout/venn1"/>
    <dgm:cxn modelId="{A1E76BD5-44CF-48A7-B54F-D22A43B631FC}" type="presOf" srcId="{25DE55F5-A80E-42C5-A5E3-C7E0135B4C63}" destId="{A143AD73-422B-46E7-8A13-D1CDF59D70E2}" srcOrd="0" destOrd="0" presId="urn:microsoft.com/office/officeart/2005/8/layout/venn1"/>
    <dgm:cxn modelId="{30EF571F-C614-4514-A610-8DDDBF414D9E}" srcId="{EF790296-6EF3-4618-86B7-F925756FC22B}" destId="{25DE55F5-A80E-42C5-A5E3-C7E0135B4C63}" srcOrd="0" destOrd="0" parTransId="{4B92BD67-AB2B-4AC9-9764-8FB39FAC81DD}" sibTransId="{942A90C1-2190-44D2-8DEF-ECED0F062923}"/>
    <dgm:cxn modelId="{41224D44-B5CF-44B3-A4DE-ADBD64A4BFA0}" srcId="{EF790296-6EF3-4618-86B7-F925756FC22B}" destId="{4C06D8AE-A7EE-430A-9FBC-9BF5C0467887}" srcOrd="2" destOrd="0" parTransId="{B197DB3C-521D-425E-8475-076B414F4DFC}" sibTransId="{2B46B1E9-BB1C-4A80-A331-D636190FBE49}"/>
    <dgm:cxn modelId="{FC58A164-7A3A-4252-A5A8-46750A76AFE3}" type="presOf" srcId="{4C06D8AE-A7EE-430A-9FBC-9BF5C0467887}" destId="{DC261CAA-A950-44EE-BBAD-8BE3B7056AC5}" srcOrd="0" destOrd="0" presId="urn:microsoft.com/office/officeart/2005/8/layout/venn1"/>
    <dgm:cxn modelId="{AEC14829-7A2C-4E40-A5DF-2C3C8D4215F0}" type="presOf" srcId="{EF790296-6EF3-4618-86B7-F925756FC22B}" destId="{D92DE246-5E3B-4F8F-A9A1-8EE46772081B}" srcOrd="0" destOrd="0" presId="urn:microsoft.com/office/officeart/2005/8/layout/venn1"/>
    <dgm:cxn modelId="{1DCCAC5C-7AB8-4B67-AE48-A809D9628FEB}" type="presOf" srcId="{F54A7737-1FA8-4D85-8CF1-4016B61152B6}" destId="{FF2BCF5F-6BC4-43E6-8338-1AB5F715AF75}" srcOrd="1" destOrd="0" presId="urn:microsoft.com/office/officeart/2005/8/layout/venn1"/>
    <dgm:cxn modelId="{189F966D-2AA4-42E6-9E87-DB2568976FB7}" type="presOf" srcId="{25DE55F5-A80E-42C5-A5E3-C7E0135B4C63}" destId="{75DA12DD-3FBC-492E-A7D8-872F64E45B21}" srcOrd="1" destOrd="0" presId="urn:microsoft.com/office/officeart/2005/8/layout/venn1"/>
    <dgm:cxn modelId="{8D24529C-D3C2-4208-A5F7-2F4899360EF8}" srcId="{EF790296-6EF3-4618-86B7-F925756FC22B}" destId="{F54A7737-1FA8-4D85-8CF1-4016B61152B6}" srcOrd="1" destOrd="0" parTransId="{4F1679D7-C913-4F2D-8015-DC9745E10966}" sibTransId="{7FB17326-C2BE-4663-930F-BE1238F9DDB0}"/>
    <dgm:cxn modelId="{0A4D6262-BE26-4732-B21A-82025CFD09F0}" type="presOf" srcId="{F54A7737-1FA8-4D85-8CF1-4016B61152B6}" destId="{C20E827D-41F3-4FB0-A54A-279E4B5C10D5}" srcOrd="0" destOrd="0" presId="urn:microsoft.com/office/officeart/2005/8/layout/venn1"/>
    <dgm:cxn modelId="{DC1276E4-37A6-4641-B494-572C1FFC5DF6}" type="presParOf" srcId="{D92DE246-5E3B-4F8F-A9A1-8EE46772081B}" destId="{A143AD73-422B-46E7-8A13-D1CDF59D70E2}" srcOrd="0" destOrd="0" presId="urn:microsoft.com/office/officeart/2005/8/layout/venn1"/>
    <dgm:cxn modelId="{B965063E-2A66-459F-B099-93079CCF64F9}" type="presParOf" srcId="{D92DE246-5E3B-4F8F-A9A1-8EE46772081B}" destId="{75DA12DD-3FBC-492E-A7D8-872F64E45B21}" srcOrd="1" destOrd="0" presId="urn:microsoft.com/office/officeart/2005/8/layout/venn1"/>
    <dgm:cxn modelId="{8A6C53AF-0CD3-42BD-AF72-29690564E8D0}" type="presParOf" srcId="{D92DE246-5E3B-4F8F-A9A1-8EE46772081B}" destId="{C20E827D-41F3-4FB0-A54A-279E4B5C10D5}" srcOrd="2" destOrd="0" presId="urn:microsoft.com/office/officeart/2005/8/layout/venn1"/>
    <dgm:cxn modelId="{B3711779-A616-48BB-A1EC-AED37A70E6B7}" type="presParOf" srcId="{D92DE246-5E3B-4F8F-A9A1-8EE46772081B}" destId="{FF2BCF5F-6BC4-43E6-8338-1AB5F715AF75}" srcOrd="3" destOrd="0" presId="urn:microsoft.com/office/officeart/2005/8/layout/venn1"/>
    <dgm:cxn modelId="{AF27E8F1-82E4-47E0-8DE8-84B21F9338A7}" type="presParOf" srcId="{D92DE246-5E3B-4F8F-A9A1-8EE46772081B}" destId="{DC261CAA-A950-44EE-BBAD-8BE3B7056AC5}" srcOrd="4" destOrd="0" presId="urn:microsoft.com/office/officeart/2005/8/layout/venn1"/>
    <dgm:cxn modelId="{21B1BB52-D479-46AE-B9C5-0165CAE5D66C}" type="presParOf" srcId="{D92DE246-5E3B-4F8F-A9A1-8EE46772081B}" destId="{5A203FF9-277E-4DD1-8824-59C98DC4843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43AD73-422B-46E7-8A13-D1CDF59D70E2}">
      <dsp:nvSpPr>
        <dsp:cNvPr id="0" name=""/>
        <dsp:cNvSpPr/>
      </dsp:nvSpPr>
      <dsp:spPr>
        <a:xfrm>
          <a:off x="621926" y="32823"/>
          <a:ext cx="1575547" cy="1575547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alpha val="5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High-precision vertex</a:t>
          </a:r>
          <a:endParaRPr lang="en-US" sz="1700" b="1" kern="1200" dirty="0"/>
        </a:p>
      </dsp:txBody>
      <dsp:txXfrm>
        <a:off x="831999" y="308544"/>
        <a:ext cx="1155401" cy="708996"/>
      </dsp:txXfrm>
    </dsp:sp>
    <dsp:sp modelId="{C20E827D-41F3-4FB0-A54A-279E4B5C10D5}">
      <dsp:nvSpPr>
        <dsp:cNvPr id="0" name=""/>
        <dsp:cNvSpPr/>
      </dsp:nvSpPr>
      <dsp:spPr>
        <a:xfrm>
          <a:off x="1190436" y="1017540"/>
          <a:ext cx="1575547" cy="1575547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2429984"/>
                <a:satOff val="25238"/>
                <a:lumOff val="-4412"/>
                <a:alphaOff val="0"/>
                <a:shade val="15000"/>
                <a:satMod val="180000"/>
              </a:schemeClr>
            </a:gs>
            <a:gs pos="50000">
              <a:schemeClr val="accent5">
                <a:alpha val="50000"/>
                <a:hueOff val="-2429984"/>
                <a:satOff val="25238"/>
                <a:lumOff val="-4412"/>
                <a:alphaOff val="0"/>
                <a:shade val="45000"/>
                <a:satMod val="170000"/>
              </a:schemeClr>
            </a:gs>
            <a:gs pos="70000">
              <a:schemeClr val="accent5">
                <a:alpha val="50000"/>
                <a:hueOff val="-2429984"/>
                <a:satOff val="25238"/>
                <a:lumOff val="-4412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alpha val="50000"/>
                <a:hueOff val="-2429984"/>
                <a:satOff val="25238"/>
                <a:lumOff val="-4412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Jet capability</a:t>
          </a:r>
          <a:endParaRPr lang="en-US" sz="1700" kern="1200" dirty="0"/>
        </a:p>
      </dsp:txBody>
      <dsp:txXfrm>
        <a:off x="1672291" y="1424557"/>
        <a:ext cx="945328" cy="866550"/>
      </dsp:txXfrm>
    </dsp:sp>
    <dsp:sp modelId="{DC261CAA-A950-44EE-BBAD-8BE3B7056AC5}">
      <dsp:nvSpPr>
        <dsp:cNvPr id="0" name=""/>
        <dsp:cNvSpPr/>
      </dsp:nvSpPr>
      <dsp:spPr>
        <a:xfrm>
          <a:off x="53416" y="1017540"/>
          <a:ext cx="1575547" cy="1575547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4859968"/>
                <a:satOff val="50476"/>
                <a:lumOff val="-8824"/>
                <a:alphaOff val="0"/>
                <a:shade val="15000"/>
                <a:satMod val="180000"/>
              </a:schemeClr>
            </a:gs>
            <a:gs pos="50000">
              <a:schemeClr val="accent5">
                <a:alpha val="50000"/>
                <a:hueOff val="-4859968"/>
                <a:satOff val="50476"/>
                <a:lumOff val="-8824"/>
                <a:alphaOff val="0"/>
                <a:shade val="45000"/>
                <a:satMod val="170000"/>
              </a:schemeClr>
            </a:gs>
            <a:gs pos="70000">
              <a:schemeClr val="accent5">
                <a:alpha val="50000"/>
                <a:hueOff val="-4859968"/>
                <a:satOff val="50476"/>
                <a:lumOff val="-8824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alpha val="50000"/>
                <a:hueOff val="-4859968"/>
                <a:satOff val="50476"/>
                <a:lumOff val="-8824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High rate</a:t>
          </a:r>
          <a:endParaRPr lang="en-US" sz="1700" kern="1200" dirty="0"/>
        </a:p>
      </dsp:txBody>
      <dsp:txXfrm>
        <a:off x="201780" y="1424557"/>
        <a:ext cx="945328" cy="866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r">
              <a:defRPr sz="1300"/>
            </a:lvl1pPr>
          </a:lstStyle>
          <a:p>
            <a:fld id="{76DED6FA-3620-42DE-A214-F363622CAC83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0" tIns="46150" rIns="92300" bIns="46150" rtlCol="0" anchor="ctr"/>
          <a:lstStyle/>
          <a:p>
            <a:endParaRPr 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93420" y="4379596"/>
            <a:ext cx="5547360" cy="4149090"/>
          </a:xfrm>
          <a:prstGeom prst="rect">
            <a:avLst/>
          </a:prstGeom>
        </p:spPr>
        <p:txBody>
          <a:bodyPr vert="horz" lIns="92300" tIns="46150" rIns="92300" bIns="461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757591"/>
            <a:ext cx="3004820" cy="461010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27775" y="8757591"/>
            <a:ext cx="3004820" cy="461010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r">
              <a:defRPr sz="1300"/>
            </a:lvl1pPr>
          </a:lstStyle>
          <a:p>
            <a:fld id="{81D27BB4-7507-496B-A596-4501E7841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990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743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481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178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1">
          <a:blip r:embed="rId2">
            <a:alphaModFix amt="10000"/>
            <a:lum/>
          </a:blip>
          <a:srcRect/>
          <a:stretch>
            <a:fillRect l="16000" t="-2000" r="16000" b="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CN" altLang="en-US"/>
              <a:t>单击此处编辑母版副标题样式</a:t>
            </a:r>
            <a:endParaRPr kumimoji="0" lang="en-US"/>
          </a:p>
        </p:txBody>
      </p:sp>
      <p:grpSp>
        <p:nvGrpSpPr>
          <p:cNvPr id="2" name="组合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任意多边形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8" name="任意多边形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1" name="任意多边形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r>
              <a:rPr lang="en-US" altLang="zh-CN" smtClean="0"/>
              <a:t>sPHENIX General Meeting</a:t>
            </a:r>
            <a:endParaRPr lang="en-US" dirty="0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da-DK" smtClean="0"/>
              <a:t>Ming, Jin, Mike</a:t>
            </a:r>
            <a:endParaRPr lang="en-US" dirty="0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94" y="6322445"/>
            <a:ext cx="1327843" cy="419165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sPHENIX General Meeting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Ming, Jin, Mike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sPHENIX General Meeting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Ming, Jin, Mike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553200" y="6407944"/>
            <a:ext cx="2094072" cy="365760"/>
          </a:xfrm>
        </p:spPr>
        <p:txBody>
          <a:bodyPr/>
          <a:lstStyle>
            <a:lvl1pPr>
              <a:defRPr sz="900"/>
            </a:lvl1pPr>
            <a:extLst/>
          </a:lstStyle>
          <a:p>
            <a:r>
              <a:rPr lang="en-US" altLang="zh-CN" smtClean="0"/>
              <a:t>sPHENIX General Meeting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495801" y="6407944"/>
            <a:ext cx="2057400" cy="365125"/>
          </a:xfrm>
        </p:spPr>
        <p:txBody>
          <a:bodyPr/>
          <a:lstStyle>
            <a:lvl1pPr>
              <a:defRPr sz="900"/>
            </a:lvl1pPr>
            <a:extLst/>
          </a:lstStyle>
          <a:p>
            <a:r>
              <a:rPr lang="da-DK" smtClean="0"/>
              <a:t>Ming, Jin, Mike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</p:cSld>
  <p:clrMapOvr>
    <a:masterClrMapping/>
  </p:clrMapOvr>
  <p:transition xmlns:p14="http://schemas.microsoft.com/office/powerpoint/2010/main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altLang="zh-CN" smtClean="0"/>
              <a:t>sPHENIX General Meeting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da-DK" smtClean="0"/>
              <a:t>Ming, Jin, Mike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燕尾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8" name="燕尾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altLang="zh-CN" smtClean="0"/>
              <a:t>sPHENIX General Meeting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da-DK" smtClean="0"/>
              <a:t>Ming, Jin, Mike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sPHENIX General Meeting</a:t>
            </a:r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Ming, Jin, Mike</a:t>
            </a:r>
            <a:endParaRPr 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94" y="6322445"/>
            <a:ext cx="1327843" cy="419165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altLang="zh-CN" smtClean="0"/>
              <a:t>sPHENIX General Meeting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da-DK" smtClean="0"/>
              <a:t>Ming, Jin, Mike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sPHENIX General Meeting</a:t>
            </a:r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Ming, Jin, Mike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r>
              <a:rPr lang="en-US" altLang="zh-CN" smtClean="0"/>
              <a:t>sPHENIX General Meeting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Ming, Jin, Mike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94" y="6322445"/>
            <a:ext cx="1327843" cy="419165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CN" altLang="en-US"/>
              <a:t>单击图标添加图片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altLang="zh-CN" smtClean="0"/>
              <a:t>sPHENIX General Meeting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da-DK" smtClean="0"/>
              <a:t>Ming, Jin, Mike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8" name="任意多边形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任意多边形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直接连接符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燕尾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13" name="燕尾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94" y="6322445"/>
            <a:ext cx="1327843" cy="419165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任意多边形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直接连接符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  <a:p>
            <a:pPr lvl="1" eaLnBrk="1" latinLnBrk="0" hangingPunct="1"/>
            <a:r>
              <a:rPr kumimoji="0" lang="zh-CN" altLang="en-US"/>
              <a:t>第二级</a:t>
            </a:r>
          </a:p>
          <a:p>
            <a:pPr lvl="2" eaLnBrk="1" latinLnBrk="0" hangingPunct="1"/>
            <a:r>
              <a:rPr kumimoji="0" lang="zh-CN" altLang="en-US"/>
              <a:t>第三级</a:t>
            </a:r>
          </a:p>
          <a:p>
            <a:pPr lvl="3" eaLnBrk="1" latinLnBrk="0" hangingPunct="1"/>
            <a:r>
              <a:rPr kumimoji="0" lang="zh-CN" altLang="en-US"/>
              <a:t>第四级</a:t>
            </a:r>
          </a:p>
          <a:p>
            <a:pPr lvl="4" eaLnBrk="1" latinLnBrk="0" hangingPunct="1"/>
            <a:r>
              <a:rPr kumimoji="0" lang="zh-CN" altLang="en-US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en-US" altLang="zh-CN" smtClean="0"/>
              <a:t>sPHENIX General Meeting</a:t>
            </a:r>
            <a:endParaRPr lang="en-US" dirty="0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4495800" y="6407944"/>
            <a:ext cx="2234953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da-DK" smtClean="0"/>
              <a:t>Ming, Jin, Mike</a:t>
            </a:r>
            <a:endParaRPr 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94" y="6322445"/>
            <a:ext cx="1327843" cy="41916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>
    <p:strips dir="ru"/>
  </p:transition>
  <p:hf hd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hyperlink" Target="https://github.com/sPHENIX-Collaboration/coresoftware/pull/255" TargetMode="External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conferenceDisplay.py?confId=2684" TargetMode="External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bnl.gov/sPHENIX/index.php/Heavy_Flavor_Topical_Group" TargetMode="External"/><Relationship Id="rId4" Type="http://schemas.openxmlformats.org/officeDocument/2006/relationships/hyperlink" Target="https://indico.bnl.gov/categoryDisplay.py?categId=88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lists.bnl.gov/mailman/listinfo/sphenix-hf-jets-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bnl.gov/sPHENIX/index.php/Heavy_Flavor_Topical_Group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8.emf"/><Relationship Id="rId6" Type="http://schemas.openxmlformats.org/officeDocument/2006/relationships/diagramData" Target="../diagrams/data1.xml"/><Relationship Id="rId7" Type="http://schemas.openxmlformats.org/officeDocument/2006/relationships/diagramLayout" Target="../diagrams/layout1.xml"/><Relationship Id="rId8" Type="http://schemas.openxmlformats.org/officeDocument/2006/relationships/diagramQuickStyle" Target="../diagrams/quickStyle1.xml"/><Relationship Id="rId9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ndico.bnl.gov/conferenceDisplay.py?confId=2932" TargetMode="Externa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abs/1307.6346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 l="16000" t="-2000" r="16000" b="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7594"/>
            <a:ext cx="7772400" cy="1829761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HF TG status and planned simulations for MVTX review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29000"/>
            <a:ext cx="7772400" cy="104730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Ming Liu (LANL)</a:t>
            </a:r>
          </a:p>
          <a:p>
            <a:r>
              <a:rPr lang="en-US" dirty="0" smtClean="0"/>
              <a:t>Jin </a:t>
            </a:r>
            <a:r>
              <a:rPr lang="en-US" dirty="0"/>
              <a:t>Huang (BNL)</a:t>
            </a:r>
          </a:p>
          <a:p>
            <a:r>
              <a:rPr lang="en-US" dirty="0"/>
              <a:t>Mike McCumber (LANL)</a:t>
            </a:r>
          </a:p>
        </p:txBody>
      </p:sp>
    </p:spTree>
    <p:extLst>
      <p:ext uri="{BB962C8B-B14F-4D97-AF65-F5344CB8AC3E}">
        <p14:creationId xmlns:p14="http://schemas.microsoft.com/office/powerpoint/2010/main" val="2480476564"/>
      </p:ext>
    </p:extLst>
  </p:cSld>
  <p:clrMapOvr>
    <a:masterClrMapping/>
  </p:clrMapOvr>
  <p:transition xmlns:p14="http://schemas.microsoft.com/office/powerpoint/2010/main">
    <p:strips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sPHENIX General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Ming, Jin, Mike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Progresses since brain storming meeting – modeling of silicon trackers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519" y="1400232"/>
            <a:ext cx="1748087" cy="1281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407" y="2745852"/>
            <a:ext cx="1727200" cy="12954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772946" y="1524000"/>
            <a:ext cx="3352800" cy="2800843"/>
            <a:chOff x="1600200" y="2423490"/>
            <a:chExt cx="4573183" cy="38203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" y="2423490"/>
              <a:ext cx="4573183" cy="382031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186086" y="5802524"/>
              <a:ext cx="14014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INTT-layers 1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05360" y="5014290"/>
              <a:ext cx="19902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MAPS inner tracker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91160" y="4148983"/>
              <a:ext cx="5934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Pipe</a:t>
              </a:r>
              <a:endParaRPr lang="en-US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r="50071" b="49432"/>
          <a:stretch/>
        </p:blipFill>
        <p:spPr>
          <a:xfrm>
            <a:off x="135908" y="4242752"/>
            <a:ext cx="2244303" cy="242888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2631" y="2321143"/>
            <a:ext cx="366959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Tony Frawley: </a:t>
            </a:r>
            <a:br>
              <a:rPr lang="en-US" dirty="0" smtClean="0"/>
            </a:br>
            <a:r>
              <a:rPr lang="en-US" dirty="0" smtClean="0"/>
              <a:t>Approximation of MAPS diffusion </a:t>
            </a:r>
            <a:br>
              <a:rPr lang="en-US" dirty="0" smtClean="0"/>
            </a:br>
            <a:r>
              <a:rPr lang="en-US" dirty="0" smtClean="0"/>
              <a:t>parametrization [arXiv:10053.3710]</a:t>
            </a:r>
          </a:p>
          <a:p>
            <a:r>
              <a:rPr lang="en-US" dirty="0" smtClean="0"/>
              <a:t>Used in MAPS digitization, </a:t>
            </a:r>
            <a:br>
              <a:rPr lang="en-US" dirty="0" smtClean="0"/>
            </a:br>
            <a:r>
              <a:rPr lang="en-US" dirty="0" smtClean="0"/>
              <a:t>Reproduced ALICE claim of 5 um </a:t>
            </a:r>
            <a:r>
              <a:rPr lang="en-US" dirty="0"/>
              <a:t>res.</a:t>
            </a:r>
            <a:br>
              <a:rPr lang="en-US" dirty="0"/>
            </a:br>
            <a:r>
              <a:rPr lang="en-US" sz="1000" dirty="0">
                <a:hlinkClick r:id="rId6"/>
              </a:rPr>
              <a:t>https://</a:t>
            </a:r>
            <a:r>
              <a:rPr lang="en-US" sz="1000" dirty="0" smtClean="0">
                <a:hlinkClick r:id="rId6"/>
              </a:rPr>
              <a:t>github.com/sPHENIX-Collaboration/coresoftware/pull/255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18" name="Down Arrow 17"/>
          <p:cNvSpPr/>
          <p:nvPr/>
        </p:nvSpPr>
        <p:spPr>
          <a:xfrm rot="16200000">
            <a:off x="2378589" y="5322152"/>
            <a:ext cx="457200" cy="3905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5622" y="4334285"/>
            <a:ext cx="1714194" cy="239161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991764" y="4443063"/>
            <a:ext cx="42679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Gaku Mitsuka </a:t>
            </a:r>
            <a:r>
              <a:rPr lang="en-US" dirty="0" smtClean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Built INTT geometry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Improving estimation of material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Debugging r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dirty="0" smtClean="0"/>
              <a:t> cluster distribution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4800600" y="3947196"/>
            <a:ext cx="0" cy="29870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321359"/>
      </p:ext>
    </p:extLst>
  </p:cSld>
  <p:clrMapOvr>
    <a:masterClrMapping/>
  </p:clrMapOvr>
  <p:transition xmlns:p14="http://schemas.microsoft.com/office/powerpoint/2010/main">
    <p:strips dir="r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9276" y="1492932"/>
            <a:ext cx="6009955" cy="164287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Xuan Li (LANL) also started investigation of correlation of b-jet in correlation of a non-prompt D</a:t>
            </a:r>
            <a:r>
              <a:rPr lang="en-US" baseline="-25000" dirty="0" smtClean="0"/>
              <a:t>0</a:t>
            </a:r>
            <a:r>
              <a:rPr lang="en-US" dirty="0" smtClean="0"/>
              <a:t>-meson (→pi + K)</a:t>
            </a:r>
          </a:p>
          <a:p>
            <a:r>
              <a:rPr lang="en-US" dirty="0" smtClean="0"/>
              <a:t>Goal: probe b-quark energy loss and fragmentation, access to lower </a:t>
            </a:r>
            <a:r>
              <a:rPr lang="en-US" dirty="0" err="1" smtClean="0"/>
              <a:t>z</a:t>
            </a:r>
            <a:r>
              <a:rPr lang="en-US" baseline="-25000" dirty="0" err="1" smtClean="0"/>
              <a:t>j</a:t>
            </a:r>
            <a:r>
              <a:rPr lang="en-US" dirty="0" smtClean="0"/>
              <a:t> cut-off comparing to di-b-jets correlation; help purity of b-quark-jet tagging</a:t>
            </a:r>
          </a:p>
          <a:p>
            <a:r>
              <a:rPr lang="en-US" dirty="0" smtClean="0"/>
              <a:t>Producing fast simulation results for pre-proposal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sPHENIX General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Ming, Jin, Mike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Progresses since brain storming meeting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Non-prompt D-meson correlations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24" y="3280119"/>
            <a:ext cx="1582893" cy="16760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3400" y="5100439"/>
            <a:ext cx="3377848" cy="807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Preliminary study</a:t>
            </a:r>
          </a:p>
          <a:p>
            <a:r>
              <a:rPr lang="en-US" dirty="0" smtClean="0"/>
              <a:t>Updates in simulation </a:t>
            </a:r>
            <a:r>
              <a:rPr lang="en-US" dirty="0"/>
              <a:t>meetings:</a:t>
            </a:r>
            <a:br>
              <a:rPr lang="en-US" dirty="0"/>
            </a:br>
            <a:r>
              <a:rPr lang="en-US" sz="1050" dirty="0">
                <a:hlinkClick r:id="rId3"/>
              </a:rPr>
              <a:t>https://</a:t>
            </a:r>
            <a:r>
              <a:rPr lang="en-US" sz="1050" dirty="0" smtClean="0">
                <a:hlinkClick r:id="rId3"/>
              </a:rPr>
              <a:t>indico.bnl.gov/conferenceDisplay.py?confId=2684</a:t>
            </a:r>
            <a:r>
              <a:rPr lang="en-US" sz="1050" dirty="0" smtClean="0"/>
              <a:t> </a:t>
            </a:r>
            <a:endParaRPr lang="en-US" sz="10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182" y="1519629"/>
            <a:ext cx="2209800" cy="15865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88847" y="1337067"/>
            <a:ext cx="193193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/>
              <a:t>Phys.Lett</a:t>
            </a:r>
            <a:r>
              <a:rPr lang="en-US" sz="1050" dirty="0"/>
              <a:t>. B750 (2015) 287-293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293" y="4217467"/>
            <a:ext cx="2511707" cy="23759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4873" y="4205047"/>
            <a:ext cx="2560685" cy="2422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3338604"/>
            <a:ext cx="1454287" cy="173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7067"/>
      </p:ext>
    </p:extLst>
  </p:cSld>
  <p:clrMapOvr>
    <a:masterClrMapping/>
  </p:clrMapOvr>
  <p:transition xmlns:p14="http://schemas.microsoft.com/office/powerpoint/2010/main">
    <p:strips dir="r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27096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Apr review/preproposal: Solidifying results for already presented in pre-proposal</a:t>
            </a:r>
          </a:p>
          <a:p>
            <a:r>
              <a:rPr lang="en-US" dirty="0" smtClean="0"/>
              <a:t>Summer review/full proposal: </a:t>
            </a:r>
          </a:p>
          <a:p>
            <a:pPr lvl="1"/>
            <a:r>
              <a:rPr lang="en-US" dirty="0" smtClean="0"/>
              <a:t>Expansion of selected topics: more realistic simulation, exclusive B-meson reconstruction</a:t>
            </a:r>
          </a:p>
          <a:p>
            <a:pPr lvl="1"/>
            <a:r>
              <a:rPr lang="en-US" dirty="0" smtClean="0"/>
              <a:t>Addressing BNL-charged review comments</a:t>
            </a:r>
          </a:p>
          <a:p>
            <a:pPr lvl="1"/>
            <a:r>
              <a:rPr lang="en-US" dirty="0" smtClean="0"/>
              <a:t>Many more HF capabilities need your help to develop</a:t>
            </a:r>
          </a:p>
          <a:p>
            <a:r>
              <a:rPr lang="en-US" dirty="0" smtClean="0"/>
              <a:t>Expect workfest around time of May collaboration meeting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sPHENIX General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Ming, Jin, Mike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summary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035" y="4265522"/>
            <a:ext cx="2225985" cy="1672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4214596"/>
            <a:ext cx="4876800" cy="1749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4247368"/>
            <a:ext cx="1739132" cy="167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05921"/>
      </p:ext>
    </p:extLst>
  </p:cSld>
  <p:clrMapOvr>
    <a:masterClrMapping/>
  </p:clrMapOvr>
  <p:transition xmlns:p14="http://schemas.microsoft.com/office/powerpoint/2010/main">
    <p:strips dir="r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700" dirty="0"/>
              <a:t>A master cost &amp; schedule </a:t>
            </a:r>
            <a:r>
              <a:rPr lang="en-US" sz="2700" dirty="0" smtClean="0"/>
              <a:t>project file being </a:t>
            </a:r>
            <a:r>
              <a:rPr lang="en-US" sz="2700" dirty="0"/>
              <a:t>updated </a:t>
            </a:r>
          </a:p>
          <a:p>
            <a:pPr lvl="1"/>
            <a:r>
              <a:rPr lang="en-US" dirty="0" smtClean="0"/>
              <a:t>LBNL - manpower and technical resources, </a:t>
            </a:r>
            <a:r>
              <a:rPr lang="en-US" dirty="0"/>
              <a:t>f</a:t>
            </a:r>
            <a:r>
              <a:rPr lang="en-US" dirty="0" smtClean="0"/>
              <a:t>ixed cost etc.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Will get similar updates from MIT and other institutions </a:t>
            </a:r>
          </a:p>
          <a:p>
            <a:pPr lvl="1"/>
            <a:r>
              <a:rPr lang="en-US" dirty="0" smtClean="0"/>
              <a:t>Prepare for BNL review (physics + cost &amp; schedule)</a:t>
            </a:r>
          </a:p>
          <a:p>
            <a:pPr lvl="1"/>
            <a:r>
              <a:rPr lang="en-US" dirty="0" smtClean="0"/>
              <a:t>To </a:t>
            </a:r>
            <a:r>
              <a:rPr lang="en-US" dirty="0"/>
              <a:t>u</a:t>
            </a:r>
            <a:r>
              <a:rPr lang="en-US" dirty="0" smtClean="0"/>
              <a:t>pdate MVTX proposal later this year </a:t>
            </a:r>
          </a:p>
          <a:p>
            <a:endParaRPr lang="en-US" dirty="0" smtClean="0"/>
          </a:p>
          <a:p>
            <a:r>
              <a:rPr lang="en-US" dirty="0" smtClean="0"/>
              <a:t>MAPS R&amp;D @LANL</a:t>
            </a:r>
          </a:p>
          <a:p>
            <a:pPr lvl="1"/>
            <a:r>
              <a:rPr lang="en-US" dirty="0" smtClean="0"/>
              <a:t>Received 5 MAPS chips + high-speed readout adaptors to build a telescope </a:t>
            </a:r>
          </a:p>
          <a:p>
            <a:pPr lvl="1"/>
            <a:r>
              <a:rPr lang="en-US" dirty="0" smtClean="0"/>
              <a:t>Setting up “MOSAIC” high-speed readout test bench @LANL</a:t>
            </a:r>
          </a:p>
          <a:p>
            <a:pPr lvl="1"/>
            <a:r>
              <a:rPr lang="en-US" dirty="0" smtClean="0"/>
              <a:t>Two RUv1 boards available ~ April/May, “CRU” w/ Altera evaluation </a:t>
            </a:r>
            <a:r>
              <a:rPr lang="en-US" dirty="0" err="1" smtClean="0"/>
              <a:t>borads</a:t>
            </a:r>
            <a:endParaRPr lang="en-US" dirty="0" smtClean="0"/>
          </a:p>
          <a:p>
            <a:pPr lvl="1"/>
            <a:r>
              <a:rPr lang="en-US" dirty="0" smtClean="0"/>
              <a:t>In process of obtaining FELIX from BNL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MAPS Readout </a:t>
            </a:r>
            <a:r>
              <a:rPr lang="en-US" dirty="0" err="1" smtClean="0"/>
              <a:t>workfest</a:t>
            </a:r>
            <a:r>
              <a:rPr lang="en-US" dirty="0" smtClean="0"/>
              <a:t> scheduled @UT-</a:t>
            </a:r>
            <a:r>
              <a:rPr lang="en-US" dirty="0" err="1" smtClean="0"/>
              <a:t>Auston</a:t>
            </a:r>
            <a:r>
              <a:rPr lang="en-US" dirty="0" smtClean="0"/>
              <a:t>, 4/19-20</a:t>
            </a:r>
          </a:p>
          <a:p>
            <a:pPr lvl="2"/>
            <a:r>
              <a:rPr lang="en-US" dirty="0" smtClean="0"/>
              <a:t> UT-Austin, LANL, LBNL, BNL experts </a:t>
            </a:r>
          </a:p>
          <a:p>
            <a:pPr lvl="2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sPHENIX General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Ming, Jin, Mike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MVTX </a:t>
            </a:r>
            <a:r>
              <a:rPr lang="en-US" dirty="0" smtClean="0"/>
              <a:t>Cost &amp; Schedule and R&amp;D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328869"/>
      </p:ext>
    </p:extLst>
  </p:cSld>
  <p:clrMapOvr>
    <a:masterClrMapping/>
  </p:clrMapOvr>
  <p:transition xmlns:p14="http://schemas.microsoft.com/office/powerpoint/2010/main">
    <p:strips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305800" cy="476707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Co-conveners</a:t>
            </a:r>
            <a:endParaRPr lang="en-US" dirty="0"/>
          </a:p>
          <a:p>
            <a:pPr lvl="1"/>
            <a:r>
              <a:rPr lang="en-US" sz="2200" dirty="0"/>
              <a:t>Jin Huang (Brookhaven National Lab) </a:t>
            </a:r>
            <a:br>
              <a:rPr lang="en-US" sz="2200" dirty="0"/>
            </a:br>
            <a:r>
              <a:rPr lang="en-US" sz="2200" dirty="0"/>
              <a:t>&lt;jhuang@bnl.gov&gt;</a:t>
            </a:r>
          </a:p>
          <a:p>
            <a:pPr lvl="1"/>
            <a:r>
              <a:rPr lang="en-US" sz="2200" dirty="0"/>
              <a:t>Mike McCumber (Los Alamos National Lab) </a:t>
            </a:r>
            <a:br>
              <a:rPr lang="en-US" sz="2200" dirty="0"/>
            </a:br>
            <a:r>
              <a:rPr lang="en-US" sz="2200" dirty="0"/>
              <a:t>&lt;mccumber@bnl.gov&gt;</a:t>
            </a:r>
          </a:p>
          <a:p>
            <a:r>
              <a:rPr lang="en-US" dirty="0"/>
              <a:t>We </a:t>
            </a:r>
            <a:r>
              <a:rPr lang="en-US" dirty="0" smtClean="0"/>
              <a:t>are very </a:t>
            </a:r>
            <a:r>
              <a:rPr lang="en-US" dirty="0"/>
              <a:t>fortune to have a diligent team working on a wide spectrum of high-priority development </a:t>
            </a:r>
            <a:endParaRPr lang="en-US" dirty="0" smtClean="0"/>
          </a:p>
          <a:p>
            <a:pPr lvl="1"/>
            <a:r>
              <a:rPr lang="en-US" dirty="0" smtClean="0"/>
              <a:t>More </a:t>
            </a:r>
            <a:r>
              <a:rPr lang="en-US" dirty="0"/>
              <a:t>manpower are always welcomed and needed!</a:t>
            </a:r>
          </a:p>
          <a:p>
            <a:r>
              <a:rPr lang="en-US" dirty="0" smtClean="0"/>
              <a:t>Communication:</a:t>
            </a:r>
          </a:p>
          <a:p>
            <a:pPr lvl="1"/>
            <a:r>
              <a:rPr lang="en-US" dirty="0" smtClean="0"/>
              <a:t>Discussion email list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>
                <a:hlinkClick r:id="rId2"/>
              </a:rPr>
              <a:t>https://lists.bnl.gov/mailman/listinfo/sphenix-hf-jets-l</a:t>
            </a:r>
            <a:r>
              <a:rPr lang="en-US" dirty="0"/>
              <a:t>  </a:t>
            </a:r>
            <a:endParaRPr lang="en-US" dirty="0" smtClean="0"/>
          </a:p>
          <a:p>
            <a:pPr lvl="1"/>
            <a:r>
              <a:rPr lang="en-US" dirty="0" smtClean="0"/>
              <a:t>Wiki page under construction: 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wiki.bnl.gov/sPHENIX/index.php/Heavy_Flavor_Topical_Group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Meetings/Events</a:t>
            </a:r>
            <a:endParaRPr lang="en-US" dirty="0"/>
          </a:p>
          <a:p>
            <a:pPr lvl="1"/>
            <a:r>
              <a:rPr lang="en-US" dirty="0"/>
              <a:t>Use weekly </a:t>
            </a:r>
            <a:r>
              <a:rPr lang="en-US" dirty="0" smtClean="0"/>
              <a:t>simulation </a:t>
            </a:r>
            <a:r>
              <a:rPr lang="en-US" dirty="0"/>
              <a:t>meetings for updates, as many high-priority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tasks </a:t>
            </a:r>
            <a:r>
              <a:rPr lang="en-US" dirty="0"/>
              <a:t>involve software developments with tracking detector </a:t>
            </a:r>
            <a:r>
              <a:rPr lang="en-US" dirty="0" smtClean="0"/>
              <a:t>designs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indico.bnl.gov/categoryDisplay.py?categId=88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Goal oriented irregular events:</a:t>
            </a:r>
          </a:p>
          <a:p>
            <a:pPr lvl="2"/>
            <a:r>
              <a:rPr lang="en-US" dirty="0" smtClean="0"/>
              <a:t>MVTX brainstorming meeting, Mar 8</a:t>
            </a:r>
          </a:p>
          <a:p>
            <a:pPr lvl="2"/>
            <a:r>
              <a:rPr lang="en-US" dirty="0" smtClean="0"/>
              <a:t>MAPS+HF-jet joint </a:t>
            </a:r>
            <a:r>
              <a:rPr lang="en-US" dirty="0" err="1" smtClean="0"/>
              <a:t>workfests</a:t>
            </a:r>
            <a:r>
              <a:rPr lang="en-US" dirty="0" smtClean="0"/>
              <a:t>, e.g. Jan 5-7 2017 @ </a:t>
            </a:r>
            <a:r>
              <a:rPr lang="en-US" dirty="0"/>
              <a:t>Santa </a:t>
            </a:r>
            <a:r>
              <a:rPr lang="en-US" dirty="0" smtClean="0"/>
              <a:t>Fe</a:t>
            </a:r>
          </a:p>
          <a:p>
            <a:pPr lvl="2"/>
            <a:r>
              <a:rPr lang="en-US" dirty="0" smtClean="0"/>
              <a:t>Pre-collaboration meeting work-fest </a:t>
            </a:r>
            <a:r>
              <a:rPr lang="en-US" dirty="0"/>
              <a:t>on May </a:t>
            </a:r>
            <a:r>
              <a:rPr lang="en-US" dirty="0" smtClean="0"/>
              <a:t>16-17, 2016</a:t>
            </a:r>
            <a:endParaRPr lang="en-US" dirty="0"/>
          </a:p>
          <a:p>
            <a:pPr lvl="2"/>
            <a:r>
              <a:rPr lang="en-US" dirty="0" smtClean="0"/>
              <a:t>Initial </a:t>
            </a:r>
            <a:r>
              <a:rPr lang="en-US" dirty="0"/>
              <a:t>TG meeting on Apr 22 , 2016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sPHENIX General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Ming, Jin, Mike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Topical group organization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1524000"/>
            <a:ext cx="91440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1524000"/>
            <a:ext cx="914400" cy="9144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469110" y="4953884"/>
            <a:ext cx="2293890" cy="1294516"/>
            <a:chOff x="6775110" y="4953884"/>
            <a:chExt cx="2253046" cy="1294516"/>
          </a:xfrm>
        </p:grpSpPr>
        <p:pic>
          <p:nvPicPr>
            <p:cNvPr id="10" name="Picture 2" descr="https://lh3.googleusercontent.com/AFpgCiKMOsg_vTrQSR6H11q-3BC7FovmeOgou4GtsDb2SxUg4brWfUUEyNTTb4Yl44dp6nOxDaoD3tx5OHQ_keHAvfiLScWUf7OA0Ffxu8cz6xKXSHBysk623B5KYJzEb1721PR6MVzBPxIW8opUnq1qLZNgUB5rpMgNdwcMeynVBMFymHvLr9B2EwCgBNVimYGjQQzVSa43gDoFwgNJBpb8BhSVrXIVsupjcKDaSFmK1vKurRgM_GT6vBIdpVIzb6PnNv4mK38eET7QBhDZZFQbg5BVeIRenC4uJQ-PEiBOVMyMqcGm9RXanTzkQJtZg3LajVXBU2CKd5q30h1s5WO0aZGtud5Z3O1qR9d6ADRm_ItzYX45UYHZVx1UxKC_Jme5hsqAV_lYiUKO7sIu7m8GZ43FbY7k7hJ9lpsWKgJ1N4QDgBPUvdS3tAhf5CYsNvL7Kb20i-Xv7X6tgAvESsR4FFynThlwGWnzq8IUuOPOzrJPlX750edu7o8iE_-93StEp0W1EGs9HpO0dxBBb6hNoYoTt0GMMcPMyKesZ-kXSgf_lBhyGaO64AIUfzqJrHXg_zUpAd82_K95WR7gW3tlj9iAQ9rG=w2880-h1620-n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5110" y="5043160"/>
              <a:ext cx="2142648" cy="1205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7410854" y="4953884"/>
              <a:ext cx="16173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HF-jet </a:t>
              </a:r>
              <a:r>
                <a:rPr lang="en-US" dirty="0" err="1" smtClean="0">
                  <a:solidFill>
                    <a:schemeClr val="bg1"/>
                  </a:solidFill>
                </a:rPr>
                <a:t>workfest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469110" y="3231090"/>
            <a:ext cx="2182342" cy="1563250"/>
            <a:chOff x="6662354" y="1828800"/>
            <a:chExt cx="2182342" cy="15632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62354" y="1884082"/>
              <a:ext cx="2142648" cy="150796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7239000" y="1828800"/>
              <a:ext cx="16056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MAPS </a:t>
              </a:r>
              <a:r>
                <a:rPr lang="en-US" dirty="0" err="1" smtClean="0">
                  <a:solidFill>
                    <a:schemeClr val="bg1"/>
                  </a:solidFill>
                </a:rPr>
                <a:t>workfest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755965"/>
      </p:ext>
    </p:extLst>
  </p:cSld>
  <p:clrMapOvr>
    <a:masterClrMapping/>
  </p:clrMapOvr>
  <p:transition xmlns:p14="http://schemas.microsoft.com/office/powerpoint/2010/main">
    <p:strips dir="r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4191001"/>
            <a:ext cx="8229600" cy="1981200"/>
          </a:xfrm>
        </p:spPr>
        <p:txBody>
          <a:bodyPr>
            <a:normAutofit fontScale="62500" lnSpcReduction="20000"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HF-jet</a:t>
            </a:r>
            <a:r>
              <a:rPr lang="en-US" sz="2000" dirty="0"/>
              <a:t>: in particular </a:t>
            </a:r>
            <a:r>
              <a:rPr lang="en-US" sz="2000" i="1" dirty="0"/>
              <a:t>b</a:t>
            </a:r>
            <a:r>
              <a:rPr lang="en-US" sz="2000" dirty="0"/>
              <a:t>-jet, when compared with much more abundant light-parton jet, provide differentiating sensitivity to collision VS radiative energy loss. “no” FF complication, probing parton energy and </a:t>
            </a:r>
            <a:r>
              <a:rPr lang="en-US" sz="2000" dirty="0" smtClean="0"/>
              <a:t>higher-scale, that compliments HF-meson programs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Detection </a:t>
            </a:r>
            <a:r>
              <a:rPr lang="en-US" sz="2000" dirty="0">
                <a:solidFill>
                  <a:schemeClr val="accent1"/>
                </a:solidFill>
              </a:rPr>
              <a:t>technique </a:t>
            </a:r>
            <a:r>
              <a:rPr lang="en-US" sz="2000" dirty="0"/>
              <a:t>employed: Jet + jet structure information enhancing </a:t>
            </a:r>
            <a:r>
              <a:rPr lang="en-US" sz="2000" i="1" dirty="0"/>
              <a:t>B</a:t>
            </a:r>
            <a:r>
              <a:rPr lang="en-US" sz="2000" dirty="0"/>
              <a:t>-hadron fraction, </a:t>
            </a:r>
            <a:r>
              <a:rPr lang="en-US" sz="2000" dirty="0" err="1" smtClean="0"/>
              <a:t>i.e</a:t>
            </a:r>
            <a:r>
              <a:rPr lang="en-US" sz="2000" dirty="0" smtClean="0"/>
              <a:t>: </a:t>
            </a:r>
            <a:r>
              <a:rPr lang="en-US" sz="2000" dirty="0"/>
              <a:t>displaced track, high mass secondary vertex and enhanced leptonic decay </a:t>
            </a:r>
            <a:r>
              <a:rPr lang="en-US" sz="2000" dirty="0" smtClean="0"/>
              <a:t>products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HF-jet topical group </a:t>
            </a:r>
            <a:r>
              <a:rPr lang="en-US" sz="2000" dirty="0" smtClean="0"/>
              <a:t>formed in Apr 2016 and initiated Geant4 </a:t>
            </a:r>
            <a:r>
              <a:rPr lang="en-US" sz="2000" dirty="0"/>
              <a:t>based b-jet study </a:t>
            </a:r>
            <a:r>
              <a:rPr lang="en-US" sz="2000" dirty="0" smtClean="0"/>
              <a:t>in sPHENIX. Many progresses in simulation tool, b-jet tagger and studying new observables. 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In the new era of MVTX program</a:t>
            </a:r>
            <a:r>
              <a:rPr lang="en-US" sz="2000" dirty="0" smtClean="0"/>
              <a:t>, aim to expand the program in HF-meson program (See Xin’s talk) and serve the detector consortium of MVTX (See Ming’s talk)</a:t>
            </a:r>
          </a:p>
          <a:p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wiki.bnl.gov/sPHENIX/index.php/Heavy_Flavor_Topical_Group</a:t>
            </a:r>
            <a:r>
              <a:rPr lang="en-US" sz="2000" dirty="0" smtClean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sPHENIX General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Ming, Jin, Mike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HF-topical group introduction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22" y="1219200"/>
            <a:ext cx="2589285" cy="2648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0208" y="1526819"/>
            <a:ext cx="3205315" cy="2408369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/>
          </p:nvPr>
        </p:nvGraphicFramePr>
        <p:xfrm>
          <a:off x="2819400" y="1291483"/>
          <a:ext cx="2819400" cy="2625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039779773"/>
      </p:ext>
    </p:extLst>
  </p:cSld>
  <p:clrMapOvr>
    <a:masterClrMapping/>
  </p:clrMapOvr>
  <p:transition xmlns:p14="http://schemas.microsoft.com/office/powerpoint/2010/main">
    <p:strips dir="r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83" y="3859689"/>
            <a:ext cx="2327543" cy="22463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sPHENIX General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Ming, Jin, Mike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9713" y="106116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Delivered plots </a:t>
            </a:r>
            <a:br>
              <a:rPr lang="en-US" sz="3600" dirty="0" smtClean="0"/>
            </a:br>
            <a:r>
              <a:rPr lang="en-US" sz="3600" dirty="0" smtClean="0"/>
              <a:t>for Feb-2017 </a:t>
            </a:r>
            <a:r>
              <a:rPr lang="en-US" sz="3600" dirty="0"/>
              <a:t>MAPS </a:t>
            </a:r>
            <a:r>
              <a:rPr lang="en-US" sz="3600" dirty="0" smtClean="0"/>
              <a:t>pre-proposal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508809" y="6169640"/>
            <a:ext cx="2430066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Observable Projections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276600" y="6169640"/>
            <a:ext cx="269427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B-jet tagging in p+p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199478" y="6172200"/>
            <a:ext cx="2867239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B-jet tagging in </a:t>
            </a:r>
            <a:r>
              <a:rPr lang="en-US" dirty="0" smtClean="0"/>
              <a:t>10%C Au+Au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978077" y="1186187"/>
            <a:ext cx="0" cy="5397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102277" y="1219091"/>
            <a:ext cx="0" cy="5397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88" y="1572041"/>
            <a:ext cx="2499161" cy="18777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159" y="1460872"/>
            <a:ext cx="2934637" cy="20316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159" y="3917614"/>
            <a:ext cx="2840708" cy="21841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605" y="1492266"/>
            <a:ext cx="2828925" cy="19614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257" y="3879159"/>
            <a:ext cx="2695775" cy="220741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83865" y="3374410"/>
            <a:ext cx="2612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Curve update request, not yet received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068546"/>
      </p:ext>
    </p:extLst>
  </p:cSld>
  <p:clrMapOvr>
    <a:masterClrMapping/>
  </p:clrMapOvr>
  <p:transition xmlns:p14="http://schemas.microsoft.com/office/powerpoint/2010/main">
    <p:strips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9134" y="1306295"/>
            <a:ext cx="8229600" cy="80467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indico.bnl.gov/conferenceDisplay.py?confId=2932</a:t>
            </a:r>
            <a:endParaRPr lang="en-US" dirty="0" smtClean="0"/>
          </a:p>
          <a:p>
            <a:r>
              <a:rPr lang="en-US" dirty="0" smtClean="0"/>
              <a:t>About 20 collaborator called in the discussion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sPHENIX General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Ming, Jin, Mike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Brainstorming meeting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349692"/>
            <a:ext cx="5324643" cy="4170711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>
            <a:off x="4373571" y="5877630"/>
            <a:ext cx="1828799" cy="685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Next few pages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767635"/>
      </p:ext>
    </p:extLst>
  </p:cSld>
  <p:clrMapOvr>
    <a:masterClrMapping/>
  </p:clrMapOvr>
  <p:transition xmlns:p14="http://schemas.microsoft.com/office/powerpoint/2010/main">
    <p:strips dir="r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Realistic implementation in Geant4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In verification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r>
              <a:rPr lang="en-US" dirty="0"/>
              <a:t>implement ladder structure in simulation – Tony F., Gaku M.</a:t>
            </a:r>
          </a:p>
          <a:p>
            <a:pPr lvl="1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By Apr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(Done)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n-US" dirty="0"/>
              <a:t>digitization of MAPS detector - Tony F.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By Apr (?)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r>
              <a:rPr lang="en-US" dirty="0"/>
              <a:t>Update tracking performance plots for MAPS, DCA and </a:t>
            </a:r>
            <a:r>
              <a:rPr lang="en-US" dirty="0" err="1"/>
              <a:t>dp</a:t>
            </a:r>
            <a:r>
              <a:rPr lang="en-US" dirty="0"/>
              <a:t>/p </a:t>
            </a:r>
            <a:r>
              <a:rPr lang="en-US" dirty="0" err="1"/>
              <a:t>resolutiosn</a:t>
            </a:r>
            <a:r>
              <a:rPr lang="en-US" dirty="0"/>
              <a:t> - Tony F.(?)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By summer (?)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r>
              <a:rPr lang="en-US" dirty="0"/>
              <a:t>complete the pile-up simulation framework – Mike M., </a:t>
            </a:r>
            <a:r>
              <a:rPr lang="en-US" dirty="0" err="1"/>
              <a:t>Yorito</a:t>
            </a:r>
            <a:r>
              <a:rPr lang="en-US" dirty="0"/>
              <a:t> Y.</a:t>
            </a:r>
          </a:p>
          <a:p>
            <a:r>
              <a:rPr lang="en-US" i="1" dirty="0"/>
              <a:t>b</a:t>
            </a:r>
            <a:r>
              <a:rPr lang="en-US" dirty="0"/>
              <a:t>-jet tagging algorithm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By summer, help needed</a:t>
            </a:r>
            <a:r>
              <a:rPr lang="en-US" dirty="0">
                <a:solidFill>
                  <a:srgbClr val="C00000"/>
                </a:solidFill>
              </a:rPr>
              <a:t> : </a:t>
            </a:r>
            <a:r>
              <a:rPr lang="en-US" dirty="0"/>
              <a:t>Investigating full-detector fast simulation for b-jet simulation. Look into general packages e.g. </a:t>
            </a:r>
            <a:r>
              <a:rPr lang="en-US" dirty="0">
                <a:hlinkClick r:id="rId2"/>
              </a:rPr>
              <a:t>DELPHES</a:t>
            </a:r>
            <a:r>
              <a:rPr lang="en-US" dirty="0"/>
              <a:t>.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By summer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r>
              <a:rPr lang="en-US" dirty="0"/>
              <a:t>Full calorimetry simulation with secondary vertexing tagger – Sanghoon L.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By summer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r>
              <a:rPr lang="en-US" dirty="0"/>
              <a:t>Full calorimetry simulation with high-DCA track counting – Haiwang Y.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sPHENIX General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Ming, Jin, Mike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performances:</a:t>
            </a:r>
          </a:p>
        </p:txBody>
      </p:sp>
    </p:spTree>
    <p:extLst>
      <p:ext uri="{BB962C8B-B14F-4D97-AF65-F5344CB8AC3E}">
        <p14:creationId xmlns:p14="http://schemas.microsoft.com/office/powerpoint/2010/main" val="588167731"/>
      </p:ext>
    </p:extLst>
  </p:cSld>
  <p:clrMapOvr>
    <a:masterClrMapping/>
  </p:clrMapOvr>
  <p:transition xmlns:p14="http://schemas.microsoft.com/office/powerpoint/2010/main">
    <p:strips dir="r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Update non-prompt D meson performance projection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Deliverable by end Apr</a:t>
            </a:r>
            <a:r>
              <a:rPr lang="en-US" dirty="0">
                <a:solidFill>
                  <a:schemeClr val="accent1"/>
                </a:solidFill>
              </a:rPr>
              <a:t> </a:t>
            </a:r>
            <a:r>
              <a:rPr lang="en-US" dirty="0"/>
              <a:t>:update the </a:t>
            </a:r>
            <a:r>
              <a:rPr lang="en-US" dirty="0" err="1"/>
              <a:t>Rcp</a:t>
            </a:r>
            <a:r>
              <a:rPr lang="en-US" dirty="0"/>
              <a:t> and v2 plot with real simulations for MB and peripheral collisions - Xin D., Xiaolong C.</a:t>
            </a:r>
          </a:p>
          <a:p>
            <a:r>
              <a:rPr lang="en-US" dirty="0"/>
              <a:t>Explore complimentary B-hadron channels beyond non-prompt-D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By summer</a:t>
            </a:r>
            <a:r>
              <a:rPr lang="en-US" dirty="0"/>
              <a:t>: Fast simulation for exclusive channels, B-&gt;J/Psi K, B-&gt;D pi - Xin D., Xiaolong C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By summer, help needed</a:t>
            </a:r>
            <a:r>
              <a:rPr lang="en-US" dirty="0"/>
              <a:t>: B-&gt;non-prompt J/Psi-&gt;e+/e- and p+p </a:t>
            </a:r>
            <a:r>
              <a:rPr lang="en-US" dirty="0" smtClean="0"/>
              <a:t>triggering</a:t>
            </a:r>
            <a:endParaRPr lang="en-US" dirty="0"/>
          </a:p>
          <a:p>
            <a:r>
              <a:rPr lang="en-US" dirty="0"/>
              <a:t>Inclusive b-jet R</a:t>
            </a:r>
            <a:r>
              <a:rPr lang="en-US" baseline="-25000" dirty="0"/>
              <a:t>AA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By Apr (?)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r>
              <a:rPr lang="en-US" dirty="0"/>
              <a:t>Update theory curve to RHIC energy – Cesar da S. contact Vitev group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Deliverable by end Apr</a:t>
            </a:r>
            <a:r>
              <a:rPr lang="en-US" dirty="0"/>
              <a:t>: Update theory curve for RHIC energy for R</a:t>
            </a:r>
            <a:r>
              <a:rPr lang="en-US" baseline="-25000" dirty="0"/>
              <a:t>AA</a:t>
            </a:r>
            <a:r>
              <a:rPr lang="en-US" dirty="0"/>
              <a:t> plot</a:t>
            </a:r>
          </a:p>
          <a:p>
            <a:r>
              <a:rPr lang="en-US" dirty="0"/>
              <a:t>di-b-jet asymmetry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By Apr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r>
              <a:rPr lang="en-US" dirty="0"/>
              <a:t>Extract di-jet purity from Geant4 simulation - Haiwang Y.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Deliverable by end Apr</a:t>
            </a:r>
            <a:r>
              <a:rPr lang="en-US" dirty="0"/>
              <a:t>: Apply di-jet purity to projection – Darren M., Haiwang Y.</a:t>
            </a:r>
          </a:p>
          <a:p>
            <a:r>
              <a:rPr lang="en-US" dirty="0"/>
              <a:t>b-jet-non-prompt-D asymmetry: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Deliverable by end Apr</a:t>
            </a:r>
            <a:r>
              <a:rPr lang="en-US" dirty="0"/>
              <a:t>: Produce uncertainty projection in fast simulation – Xuan 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sPHENIX General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Ming, Jin, Mike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performances:</a:t>
            </a:r>
          </a:p>
        </p:txBody>
      </p:sp>
    </p:spTree>
    <p:extLst>
      <p:ext uri="{BB962C8B-B14F-4D97-AF65-F5344CB8AC3E}">
        <p14:creationId xmlns:p14="http://schemas.microsoft.com/office/powerpoint/2010/main" val="2528040303"/>
      </p:ext>
    </p:extLst>
  </p:cSld>
  <p:clrMapOvr>
    <a:masterClrMapping/>
  </p:clrMapOvr>
  <p:transition xmlns:p14="http://schemas.microsoft.com/office/powerpoint/2010/main">
    <p:strips dir="r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b="1" dirty="0"/>
              <a:t>HF-hadron chemistry: </a:t>
            </a:r>
            <a:r>
              <a:rPr lang="en-US" dirty="0"/>
              <a:t>e.g. </a:t>
            </a:r>
            <a:r>
              <a:rPr lang="en-US" dirty="0" err="1"/>
              <a:t>Lambda_c</a:t>
            </a:r>
            <a:r>
              <a:rPr lang="en-US" dirty="0"/>
              <a:t>, to study HQ hadronization </a:t>
            </a:r>
          </a:p>
          <a:p>
            <a:r>
              <a:rPr lang="en-US" b="1" dirty="0"/>
              <a:t>HF-meson correlations</a:t>
            </a:r>
            <a:r>
              <a:rPr lang="en-US" dirty="0"/>
              <a:t>, e.g. D-</a:t>
            </a:r>
            <a:r>
              <a:rPr lang="en-US" dirty="0" err="1"/>
              <a:t>D_bar</a:t>
            </a:r>
            <a:r>
              <a:rPr lang="en-US" dirty="0"/>
              <a:t> azimuthal </a:t>
            </a:r>
            <a:r>
              <a:rPr lang="en-US" dirty="0" smtClean="0"/>
              <a:t>correlations, </a:t>
            </a:r>
            <a:r>
              <a:rPr lang="en-US" dirty="0"/>
              <a:t>to enhance </a:t>
            </a:r>
            <a:r>
              <a:rPr lang="en-US" dirty="0" smtClean="0"/>
              <a:t>sensitivity </a:t>
            </a:r>
            <a:r>
              <a:rPr lang="en-US" dirty="0"/>
              <a:t>to HQ-medium </a:t>
            </a:r>
            <a:r>
              <a:rPr lang="en-US" dirty="0" smtClean="0"/>
              <a:t>integration.</a:t>
            </a:r>
            <a:r>
              <a:rPr lang="en-US" dirty="0"/>
              <a:t> </a:t>
            </a:r>
          </a:p>
          <a:p>
            <a:r>
              <a:rPr lang="en-US" dirty="0"/>
              <a:t>Explore </a:t>
            </a:r>
            <a:r>
              <a:rPr lang="en-US" b="1" dirty="0"/>
              <a:t>b-jet substructure tools</a:t>
            </a:r>
            <a:r>
              <a:rPr lang="en-US" dirty="0"/>
              <a:t>: </a:t>
            </a:r>
          </a:p>
          <a:p>
            <a:pPr lvl="1"/>
            <a:r>
              <a:rPr lang="en-US" dirty="0"/>
              <a:t>Exercise jet-grooming algorithm, FF. – in collaboration with Jet Structure group</a:t>
            </a:r>
          </a:p>
          <a:p>
            <a:pPr lvl="1"/>
            <a:r>
              <a:rPr lang="en-US" dirty="0"/>
              <a:t>Tagging gluon splitting via multi-decay vertex in inclusive b-jets.  </a:t>
            </a:r>
          </a:p>
          <a:p>
            <a:r>
              <a:rPr lang="en-US" dirty="0"/>
              <a:t>Explore </a:t>
            </a:r>
            <a:r>
              <a:rPr lang="en-US" b="1" dirty="0"/>
              <a:t>Charmed-quark jet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charm fragmentation, completes mass hierarchy. Select D meson formed late in formation</a:t>
            </a:r>
          </a:p>
          <a:p>
            <a:pPr lvl="1"/>
            <a:r>
              <a:rPr lang="en-US" dirty="0"/>
              <a:t>Try out prompt-D tagger (ALI-PREL-117896) and Corrected Secondary vertex (arXiv:1612.08972)</a:t>
            </a:r>
          </a:p>
          <a:p>
            <a:r>
              <a:rPr lang="en-US" dirty="0"/>
              <a:t>Explore </a:t>
            </a:r>
            <a:r>
              <a:rPr lang="en-US" b="1" dirty="0"/>
              <a:t>tagged D-meson in correlation with opposite hard structure</a:t>
            </a:r>
          </a:p>
          <a:p>
            <a:pPr lvl="1"/>
            <a:r>
              <a:rPr lang="en-US" dirty="0"/>
              <a:t>Tagging initial c-quark kinematics with correlations, including D-meson - jet correlation and D-meson - photon correlation</a:t>
            </a:r>
          </a:p>
          <a:p>
            <a:pPr lvl="1"/>
            <a:r>
              <a:rPr lang="en-US" dirty="0"/>
              <a:t>Study D-FF and formation of D-meson</a:t>
            </a:r>
          </a:p>
          <a:p>
            <a:r>
              <a:rPr lang="en-US" dirty="0" smtClean="0"/>
              <a:t>Further </a:t>
            </a:r>
            <a:r>
              <a:rPr lang="en-US" b="1" dirty="0" smtClean="0"/>
              <a:t>b-jet </a:t>
            </a:r>
            <a:r>
              <a:rPr lang="en-US" b="1" dirty="0"/>
              <a:t>tagging developments</a:t>
            </a:r>
          </a:p>
          <a:p>
            <a:pPr lvl="1"/>
            <a:r>
              <a:rPr lang="en-US" dirty="0"/>
              <a:t>Try different strategy: Soft-lepton tagging</a:t>
            </a:r>
          </a:p>
          <a:p>
            <a:pPr lvl="1"/>
            <a:r>
              <a:rPr lang="en-US" dirty="0"/>
              <a:t>Optimize analysis methods: likelihood analysis and machine learning </a:t>
            </a:r>
            <a:r>
              <a:rPr lang="en-US" dirty="0" smtClean="0"/>
              <a:t>tool</a:t>
            </a:r>
            <a:endParaRPr lang="en-US" dirty="0"/>
          </a:p>
          <a:p>
            <a:r>
              <a:rPr lang="en-US" b="1" dirty="0"/>
              <a:t>Triggering</a:t>
            </a:r>
            <a:r>
              <a:rPr lang="en-US" dirty="0"/>
              <a:t> of B-mesons in p+p collisions</a:t>
            </a:r>
          </a:p>
          <a:p>
            <a:pPr lvl="1"/>
            <a:r>
              <a:rPr lang="en-US" dirty="0"/>
              <a:t>D-&gt;J/Psi -&gt;e+/e-, EMCal trigger. Explore work by Sasha L.</a:t>
            </a:r>
          </a:p>
          <a:p>
            <a:pPr lvl="1"/>
            <a:r>
              <a:rPr lang="en-US" dirty="0"/>
              <a:t>D meson </a:t>
            </a:r>
            <a:r>
              <a:rPr lang="en-US" dirty="0" smtClean="0"/>
              <a:t>calorimetry trigger, turn on.</a:t>
            </a:r>
            <a:endParaRPr lang="en-US" dirty="0"/>
          </a:p>
          <a:p>
            <a:pPr lvl="1"/>
            <a:r>
              <a:rPr lang="en-US" dirty="0"/>
              <a:t>Large DCA triggers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sPHENIX General 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Ming, Jin, Mike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Additional topics help (always) wanted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321187"/>
      </p:ext>
    </p:extLst>
  </p:cSld>
  <p:clrMapOvr>
    <a:masterClrMapping/>
  </p:clrMapOvr>
  <p:transition xmlns:p14="http://schemas.microsoft.com/office/powerpoint/2010/main">
    <p:strips dir="r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聚合">
  <a:themeElements>
    <a:clrScheme name="Custom 1">
      <a:dk1>
        <a:srgbClr val="001C54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FF6600"/>
      </a:accent6>
      <a:hlink>
        <a:srgbClr val="006600"/>
      </a:hlink>
      <a:folHlink>
        <a:srgbClr val="0066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61163</TotalTime>
  <Words>829</Words>
  <Application>Microsoft Macintosh PowerPoint</Application>
  <PresentationFormat>On-screen Show (4:3)</PresentationFormat>
  <Paragraphs>158</Paragraphs>
  <Slides>12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聚合</vt:lpstr>
      <vt:lpstr>HF TG status and planned simulations for MVTX review</vt:lpstr>
      <vt:lpstr>MVTX Cost &amp; Schedule and R&amp;D</vt:lpstr>
      <vt:lpstr>Topical group organization</vt:lpstr>
      <vt:lpstr>HF-topical group introduction</vt:lpstr>
      <vt:lpstr>Delivered plots  for Feb-2017 MAPS pre-proposal</vt:lpstr>
      <vt:lpstr>Brainstorming meeting</vt:lpstr>
      <vt:lpstr>Technical performances:</vt:lpstr>
      <vt:lpstr>Physics performances:</vt:lpstr>
      <vt:lpstr>Additional topics help (always) wanted </vt:lpstr>
      <vt:lpstr>Progresses since brain storming meeting – modeling of silicon trackers</vt:lpstr>
      <vt:lpstr>Progresses since brain storming meeting Non-prompt D-meson correlations</vt:lpstr>
      <vt:lpstr>Plan 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Jin</dc:creator>
  <cp:lastModifiedBy>Ming Liu (LANL)</cp:lastModifiedBy>
  <cp:revision>5572</cp:revision>
  <dcterms:created xsi:type="dcterms:W3CDTF">2009-04-16T15:29:42Z</dcterms:created>
  <dcterms:modified xsi:type="dcterms:W3CDTF">2017-03-17T05:28:11Z</dcterms:modified>
</cp:coreProperties>
</file>