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9" r:id="rId4"/>
    <p:sldId id="257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7" d="100"/>
          <a:sy n="177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A40D7-A53C-094C-BEE0-D79D859E99B0}" type="datetimeFigureOut">
              <a:rPr lang="en-US" smtClean="0"/>
              <a:t>4/11/17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B3CF1-D510-9843-B009-23AF443BE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68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60A9F-4337-CD49-B1A1-95E6B34980E0}" type="datetimeFigureOut">
              <a:rPr lang="en-US" smtClean="0"/>
              <a:t>4/11/17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B374C-CF43-2847-8631-9C71A69FF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1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5917A-79F0-0344-B30B-3A1247C511D0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9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CC0D1-7B35-4E4F-9DEE-03C9B9AB17BF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7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70B0E-0441-AA49-8F71-9A6EED530F42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BB8C-7526-3146-A588-43266633425C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15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CBA-869C-2641-A83C-66D20C42441C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CA32-23E4-744F-990A-E3133D2E15ED}" type="datetime1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8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ECB5-88A8-F141-A108-0265297B2320}" type="datetime1">
              <a:rPr lang="en-US" smtClean="0"/>
              <a:t>4/11/17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6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B52E2-0D2F-C344-8901-B4C7C13A5121}" type="datetime1">
              <a:rPr lang="en-US" smtClean="0"/>
              <a:t>4/11/17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5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B89B-D8BC-3E47-9FA6-0EB5B8C72941}" type="datetime1">
              <a:rPr lang="en-US" smtClean="0"/>
              <a:t>4/11/17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38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7B13B-9FE4-1B44-906E-05AF3955FA37}" type="datetime1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0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9B91F-8A1B-2D43-928E-566BBF3AF8A8}" type="datetime1">
              <a:rPr lang="en-US" smtClean="0"/>
              <a:t>4/11/17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2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46BED-25F1-3942-B1C2-71EA5647B70B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12E1F-E03F-B34D-BBA0-B5D69A34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25ext.lanl.gov/maps/mvtx/Projectfiles/index.html" TargetMode="External"/><Relationship Id="rId3" Type="http://schemas.openxmlformats.org/officeDocument/2006/relationships/hyperlink" Target="https://p25ext.lanl.gov/maps/mvtx/mvt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9404"/>
            <a:ext cx="7772400" cy="1470025"/>
          </a:xfrm>
        </p:spPr>
        <p:txBody>
          <a:bodyPr/>
          <a:lstStyle/>
          <a:p>
            <a:r>
              <a:rPr lang="en-US" dirty="0" smtClean="0"/>
              <a:t>MVTX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8528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Ming Liu </a:t>
            </a:r>
          </a:p>
          <a:p>
            <a:r>
              <a:rPr lang="en-US" dirty="0" smtClean="0"/>
              <a:t>LANL</a:t>
            </a:r>
          </a:p>
          <a:p>
            <a:r>
              <a:rPr lang="en-US" dirty="0" err="1" smtClean="0"/>
              <a:t>sPHENIX</a:t>
            </a:r>
            <a:r>
              <a:rPr lang="en-US" dirty="0" smtClean="0"/>
              <a:t> HF-jet Topical Group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0948-51D9-6C4C-8C76-A46576499D6B}" type="datetime1">
              <a:rPr lang="en-US" smtClean="0"/>
              <a:t>4/11/17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7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0080FF"/>
          </a:solidFill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Scope of </a:t>
            </a:r>
            <a:r>
              <a:rPr lang="en-US" sz="3200" b="1" dirty="0" err="1" smtClean="0">
                <a:solidFill>
                  <a:schemeClr val="bg1"/>
                </a:solidFill>
              </a:rPr>
              <a:t>sPHENIX</a:t>
            </a:r>
            <a:r>
              <a:rPr lang="en-US" sz="3200" b="1" dirty="0" smtClean="0">
                <a:solidFill>
                  <a:schemeClr val="bg1"/>
                </a:solidFill>
              </a:rPr>
              <a:t> MIE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8140"/>
          <a:stretch/>
        </p:blipFill>
        <p:spPr>
          <a:xfrm>
            <a:off x="34212" y="1146629"/>
            <a:ext cx="4232988" cy="49384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071D-0E20-EF41-81E7-DF7DFCF0109E}" type="datetime1">
              <a:rPr lang="en-US" smtClean="0"/>
              <a:t>4/11/17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40434" y="457200"/>
            <a:ext cx="842243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MIE Cost Range 30-35M AY$ in Mission Need (CD-0) approval document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3" t="39796" r="9047" b="25204"/>
          <a:stretch/>
        </p:blipFill>
        <p:spPr bwMode="auto">
          <a:xfrm>
            <a:off x="4489842" y="1219200"/>
            <a:ext cx="4488773" cy="2061110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t="62551" r="10102" b="19592"/>
          <a:stretch/>
        </p:blipFill>
        <p:spPr bwMode="auto">
          <a:xfrm>
            <a:off x="4489841" y="3432710"/>
            <a:ext cx="4488773" cy="1057804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9" t="63061" r="9801" b="22756"/>
          <a:stretch/>
        </p:blipFill>
        <p:spPr bwMode="auto">
          <a:xfrm>
            <a:off x="4489842" y="4651910"/>
            <a:ext cx="4501758" cy="853676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267200" y="5106056"/>
            <a:ext cx="4419600" cy="51368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53"/>
            <a:ext cx="8229600" cy="1143000"/>
          </a:xfrm>
        </p:spPr>
        <p:txBody>
          <a:bodyPr/>
          <a:lstStyle/>
          <a:p>
            <a:r>
              <a:rPr lang="en-US" dirty="0" smtClean="0"/>
              <a:t>MVTX</a:t>
            </a:r>
            <a:r>
              <a:rPr lang="en-US" dirty="0"/>
              <a:t> </a:t>
            </a:r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66598"/>
            <a:ext cx="8229600" cy="4983799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A separate MIE as an upgrade project</a:t>
            </a:r>
          </a:p>
          <a:p>
            <a:pPr lvl="1"/>
            <a:r>
              <a:rPr lang="en-US" dirty="0" smtClean="0"/>
              <a:t>Full proposal to be submitted by BNL</a:t>
            </a:r>
          </a:p>
          <a:p>
            <a:pPr lvl="1"/>
            <a:r>
              <a:rPr lang="en-US" dirty="0" smtClean="0"/>
              <a:t>Expand HF physics program, ~science case (CD-0) </a:t>
            </a:r>
          </a:p>
          <a:p>
            <a:pPr lvl="1"/>
            <a:r>
              <a:rPr lang="en-US" dirty="0" smtClean="0"/>
              <a:t>BNL Director’s review later this spring/summer,  science ”CD0” + C&amp;S “CD1”</a:t>
            </a:r>
          </a:p>
          <a:p>
            <a:pPr lvl="2"/>
            <a:r>
              <a:rPr lang="en-US" dirty="0" smtClean="0"/>
              <a:t>Dry run in mid/late June ? </a:t>
            </a:r>
            <a:r>
              <a:rPr lang="en-US" dirty="0" smtClean="0">
                <a:sym typeface="Wingdings"/>
              </a:rPr>
              <a:t> need to complete preliminary physics case study</a:t>
            </a:r>
          </a:p>
          <a:p>
            <a:pPr lvl="2"/>
            <a:r>
              <a:rPr lang="en-US" dirty="0" smtClean="0">
                <a:sym typeface="Wingdings"/>
              </a:rPr>
              <a:t>BNL review w/ DOE observers, July ? 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MVTX project file: Cost </a:t>
            </a:r>
            <a:r>
              <a:rPr lang="en-US" dirty="0"/>
              <a:t>&amp;</a:t>
            </a:r>
            <a:r>
              <a:rPr lang="en-US" dirty="0" smtClean="0"/>
              <a:t> Schedule updated, </a:t>
            </a:r>
            <a:r>
              <a:rPr lang="en-US" dirty="0"/>
              <a:t>4</a:t>
            </a:r>
            <a:r>
              <a:rPr lang="en-US" dirty="0" smtClean="0"/>
              <a:t>/7/2017</a:t>
            </a:r>
          </a:p>
          <a:p>
            <a:pPr lvl="1"/>
            <a:r>
              <a:rPr lang="en-US" dirty="0" smtClean="0"/>
              <a:t>LANL &amp; LBNL, detailed labor profile</a:t>
            </a:r>
          </a:p>
          <a:p>
            <a:pPr lvl="1"/>
            <a:r>
              <a:rPr lang="en-US" dirty="0" smtClean="0"/>
              <a:t>MIT,  discussed last week.</a:t>
            </a:r>
          </a:p>
          <a:p>
            <a:pPr lvl="1"/>
            <a:r>
              <a:rPr lang="en-US" dirty="0" smtClean="0"/>
              <a:t>Other institutions, in progress  </a:t>
            </a:r>
          </a:p>
          <a:p>
            <a:pPr lvl="1"/>
            <a:r>
              <a:rPr lang="en-US" dirty="0" smtClean="0"/>
              <a:t>DOE wants to keep the fund below $5M, possibly from some redirected $$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Project webpage: </a:t>
            </a:r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https://p25ext.lanl.gov/maps/mvtx/mvtx.html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514350" indent="-457200"/>
            <a:r>
              <a:rPr lang="en-US" dirty="0" smtClean="0"/>
              <a:t>On-going discussion between BNL ALD/</a:t>
            </a:r>
            <a:r>
              <a:rPr lang="en-US" dirty="0" smtClean="0"/>
              <a:t>Deputy (Dr. Maria </a:t>
            </a:r>
            <a:r>
              <a:rPr lang="en-US" dirty="0" err="1" smtClean="0"/>
              <a:t>Chamizo</a:t>
            </a:r>
            <a:r>
              <a:rPr lang="en-US" dirty="0" smtClean="0"/>
              <a:t> </a:t>
            </a:r>
            <a:r>
              <a:rPr lang="en-US" dirty="0" err="1" smtClean="0"/>
              <a:t>Llatas</a:t>
            </a:r>
            <a:r>
              <a:rPr lang="en-US" dirty="0" smtClean="0"/>
              <a:t>) </a:t>
            </a:r>
            <a:r>
              <a:rPr lang="en-US" dirty="0" smtClean="0"/>
              <a:t>and LANL/LBNL/MIT</a:t>
            </a:r>
          </a:p>
          <a:p>
            <a:pPr marL="914400" lvl="1" indent="-457200"/>
            <a:r>
              <a:rPr lang="en-US" dirty="0"/>
              <a:t>F</a:t>
            </a:r>
            <a:r>
              <a:rPr lang="en-US" dirty="0" smtClean="0"/>
              <a:t>irst phone meeting with Maria</a:t>
            </a:r>
            <a:r>
              <a:rPr lang="en-US" dirty="0" smtClean="0"/>
              <a:t>, </a:t>
            </a:r>
            <a:r>
              <a:rPr lang="en-US" dirty="0" smtClean="0"/>
              <a:t> Bob, </a:t>
            </a:r>
            <a:r>
              <a:rPr lang="en-US" dirty="0" err="1" smtClean="0"/>
              <a:t>Grazyna</a:t>
            </a:r>
            <a:r>
              <a:rPr lang="en-US" dirty="0" smtClean="0"/>
              <a:t> and Ming attended </a:t>
            </a:r>
          </a:p>
          <a:p>
            <a:pPr marL="1314450" lvl="2" indent="-457200"/>
            <a:r>
              <a:rPr lang="en-US" dirty="0"/>
              <a:t>Path toward BNL Directors review, C&amp;S</a:t>
            </a:r>
          </a:p>
          <a:p>
            <a:pPr marL="1314450" lvl="2" indent="-457200"/>
            <a:r>
              <a:rPr lang="en-US" dirty="0"/>
              <a:t>R&amp;D plan, milestones </a:t>
            </a:r>
          </a:p>
          <a:p>
            <a:pPr marL="1314450" lvl="2" indent="-457200"/>
            <a:r>
              <a:rPr lang="en-US" dirty="0"/>
              <a:t>Infrastructure needs, collaboration with ALICE etc. </a:t>
            </a:r>
            <a:endParaRPr lang="en-US" dirty="0" smtClean="0"/>
          </a:p>
          <a:p>
            <a:pPr marL="914400" lvl="1" indent="-457200"/>
            <a:r>
              <a:rPr lang="en-US" dirty="0" smtClean="0"/>
              <a:t>A </a:t>
            </a:r>
            <a:r>
              <a:rPr lang="en-US" dirty="0" smtClean="0"/>
              <a:t>small group weekly phone meetings to discuss project planning </a:t>
            </a:r>
            <a:r>
              <a:rPr lang="en-US" dirty="0" err="1" smtClean="0"/>
              <a:t>etc</a:t>
            </a:r>
            <a:r>
              <a:rPr lang="en-US" dirty="0" smtClean="0"/>
              <a:t> on </a:t>
            </a:r>
            <a:r>
              <a:rPr lang="en-US" dirty="0" smtClean="0"/>
              <a:t>Wed.  </a:t>
            </a:r>
          </a:p>
          <a:p>
            <a:pPr marL="1314450" lvl="2" indent="-457200"/>
            <a:endParaRPr lang="en-US" dirty="0" smtClean="0"/>
          </a:p>
          <a:p>
            <a:pPr marL="914400" lvl="1" indent="-457200"/>
            <a:r>
              <a:rPr lang="en-US" dirty="0" smtClean="0"/>
              <a:t>First in </a:t>
            </a:r>
            <a:r>
              <a:rPr lang="en-US" dirty="0" smtClean="0"/>
              <a:t>person </a:t>
            </a:r>
            <a:r>
              <a:rPr lang="en-US" dirty="0" smtClean="0"/>
              <a:t>meeting/discussion  4/</a:t>
            </a:r>
            <a:r>
              <a:rPr lang="en-US" dirty="0" smtClean="0"/>
              <a:t>25 (full day) </a:t>
            </a:r>
            <a:r>
              <a:rPr lang="en-US" dirty="0" smtClean="0"/>
              <a:t>on cost and </a:t>
            </a:r>
            <a:r>
              <a:rPr lang="en-US" dirty="0" smtClean="0"/>
              <a:t>schedule and R&amp;D plan </a:t>
            </a:r>
          </a:p>
          <a:p>
            <a:pPr marL="1314450" lvl="2" indent="-457200"/>
            <a:r>
              <a:rPr lang="en-US" dirty="0" smtClean="0"/>
              <a:t>Maria, Bob, </a:t>
            </a:r>
            <a:r>
              <a:rPr lang="en-US" dirty="0" err="1" smtClean="0"/>
              <a:t>Grazyna</a:t>
            </a:r>
            <a:r>
              <a:rPr lang="en-US" dirty="0" smtClean="0"/>
              <a:t> and Ming, + Ed/</a:t>
            </a:r>
            <a:r>
              <a:rPr lang="en-US" dirty="0" err="1" smtClean="0"/>
              <a:t>sPHENIX</a:t>
            </a:r>
            <a:r>
              <a:rPr lang="en-US" dirty="0" smtClean="0"/>
              <a:t> Project office </a:t>
            </a:r>
            <a:r>
              <a:rPr lang="en-US" dirty="0" smtClean="0"/>
              <a:t>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E291-EA4D-D04A-B7A9-C41B51E9D965}" type="datetime1">
              <a:rPr lang="en-US" smtClean="0"/>
              <a:t>4/12/17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5066"/>
          </a:xfrm>
        </p:spPr>
        <p:txBody>
          <a:bodyPr/>
          <a:lstStyle/>
          <a:p>
            <a:r>
              <a:rPr lang="en-US" dirty="0" smtClean="0"/>
              <a:t>MVTX R&amp;D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660"/>
            <a:ext cx="8229600" cy="514769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Readout R&amp;D</a:t>
            </a:r>
          </a:p>
          <a:p>
            <a:pPr lvl="1"/>
            <a:r>
              <a:rPr lang="en-US" dirty="0" err="1" smtClean="0"/>
              <a:t>Workfest</a:t>
            </a:r>
            <a:r>
              <a:rPr lang="en-US" dirty="0" smtClean="0"/>
              <a:t> @UT-Austin, 4/19-20</a:t>
            </a:r>
          </a:p>
          <a:p>
            <a:pPr lvl="1"/>
            <a:r>
              <a:rPr lang="en-US" dirty="0" smtClean="0"/>
              <a:t>LANL MOSAIC test bench </a:t>
            </a:r>
            <a:r>
              <a:rPr lang="en-US" dirty="0" smtClean="0"/>
              <a:t>setup in </a:t>
            </a:r>
            <a:r>
              <a:rPr lang="en-US" dirty="0" smtClean="0"/>
              <a:t>progress </a:t>
            </a:r>
          </a:p>
          <a:p>
            <a:pPr lvl="1"/>
            <a:r>
              <a:rPr lang="en-US" dirty="0" smtClean="0"/>
              <a:t>RUv1 available in </a:t>
            </a:r>
            <a:r>
              <a:rPr lang="en-US" dirty="0" smtClean="0"/>
              <a:t>May, will be used for LDRD telescope</a:t>
            </a:r>
            <a:endParaRPr lang="en-US" dirty="0" smtClean="0"/>
          </a:p>
          <a:p>
            <a:pPr lvl="1"/>
            <a:r>
              <a:rPr lang="en-US" dirty="0" smtClean="0"/>
              <a:t>CRU being prototyped with Altera evaluation </a:t>
            </a:r>
            <a:r>
              <a:rPr lang="en-US" dirty="0" smtClean="0"/>
              <a:t>boards, able to communicate with the board;  </a:t>
            </a:r>
            <a:endParaRPr lang="en-US" dirty="0" smtClean="0"/>
          </a:p>
          <a:p>
            <a:pPr lvl="1"/>
            <a:r>
              <a:rPr lang="en-US" dirty="0" smtClean="0"/>
              <a:t>BNL/ATLAS FELIX being evaluated as an alternative </a:t>
            </a:r>
            <a:endParaRPr lang="en-US" dirty="0" smtClean="0"/>
          </a:p>
          <a:p>
            <a:pPr lvl="2"/>
            <a:r>
              <a:rPr lang="en-US" dirty="0" smtClean="0"/>
              <a:t>Computer arrived, fibers/cables ordered</a:t>
            </a:r>
          </a:p>
          <a:p>
            <a:pPr lvl="2"/>
            <a:r>
              <a:rPr lang="en-US" dirty="0" smtClean="0"/>
              <a:t>Like to obtain one FELIX in a few weeks   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tave production for LDRD telescope</a:t>
            </a:r>
          </a:p>
          <a:p>
            <a:pPr lvl="1"/>
            <a:r>
              <a:rPr lang="en-US" dirty="0" smtClean="0"/>
              <a:t>ALICE Stave Production Readiness Review 4/27</a:t>
            </a:r>
            <a:endParaRPr lang="en-US" dirty="0" smtClean="0"/>
          </a:p>
          <a:p>
            <a:pPr lvl="1"/>
            <a:r>
              <a:rPr lang="en-US" dirty="0" smtClean="0"/>
              <a:t>LANL people do assembly </a:t>
            </a:r>
            <a:r>
              <a:rPr lang="en-US" dirty="0"/>
              <a:t>and test at CERN, May – Sept. 2017 </a:t>
            </a:r>
          </a:p>
          <a:p>
            <a:pPr lvl="1"/>
            <a:endParaRPr lang="en-US" dirty="0"/>
          </a:p>
          <a:p>
            <a:r>
              <a:rPr lang="en-US" dirty="0" smtClean="0"/>
              <a:t>Project </a:t>
            </a:r>
            <a:r>
              <a:rPr lang="en-US" dirty="0" smtClean="0"/>
              <a:t>C&amp;S</a:t>
            </a:r>
            <a:r>
              <a:rPr lang="en-US" dirty="0" smtClean="0"/>
              <a:t> </a:t>
            </a:r>
            <a:r>
              <a:rPr lang="en-US" dirty="0" smtClean="0"/>
              <a:t>– work in progress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etailed commitment from each institutions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More work after BNL meeting w/ Project Office,  4/25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Tracker integration task </a:t>
            </a:r>
            <a:r>
              <a:rPr lang="en-US" dirty="0" smtClean="0"/>
              <a:t>force, led by Mickey </a:t>
            </a:r>
            <a:endParaRPr lang="en-US" dirty="0" smtClean="0"/>
          </a:p>
          <a:p>
            <a:pPr lvl="1"/>
            <a:r>
              <a:rPr lang="en-US" dirty="0" smtClean="0"/>
              <a:t>MVTX + INTT + TPC mechanical </a:t>
            </a:r>
            <a:r>
              <a:rPr lang="en-US" dirty="0" smtClean="0"/>
              <a:t>integration issues</a:t>
            </a:r>
          </a:p>
          <a:p>
            <a:pPr lvl="1"/>
            <a:r>
              <a:rPr lang="en-US" dirty="0" smtClean="0"/>
              <a:t>Identify the major tasks, report due by the end of April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esources will be workout later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DC29-F1BA-D246-B9A0-55FF8D20BC34}" type="datetime1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47217-9595-8943-8403-8658F68531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8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Prepare for the BNL Director’s Review Physics/Detector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r>
              <a:rPr lang="en-US" dirty="0" smtClean="0"/>
              <a:t>Produce preliminary by early June</a:t>
            </a:r>
          </a:p>
          <a:p>
            <a:pPr lvl="1"/>
            <a:r>
              <a:rPr lang="en-US" dirty="0" smtClean="0"/>
              <a:t>B hadron physics </a:t>
            </a:r>
          </a:p>
          <a:p>
            <a:pPr lvl="1"/>
            <a:r>
              <a:rPr lang="en-US" dirty="0" smtClean="0"/>
              <a:t>B-jet physics </a:t>
            </a:r>
          </a:p>
          <a:p>
            <a:pPr lvl="1"/>
            <a:r>
              <a:rPr lang="en-US" dirty="0" smtClean="0"/>
              <a:t>Detector performance plots</a:t>
            </a:r>
          </a:p>
          <a:p>
            <a:endParaRPr lang="en-US" dirty="0"/>
          </a:p>
          <a:p>
            <a:r>
              <a:rPr lang="en-US" dirty="0" smtClean="0"/>
              <a:t>To be ready for BNL Directors Review in July</a:t>
            </a:r>
          </a:p>
          <a:p>
            <a:pPr lvl="1"/>
            <a:r>
              <a:rPr lang="en-US" dirty="0" smtClean="0"/>
              <a:t>Money plots for the proposal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BB8C-7526-3146-A588-43266633425C}" type="datetime1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Liu, HF-jet Topical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12E1F-E03F-B34D-BBA0-B5D69A3411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7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7863"/>
          </a:xfrm>
          <a:solidFill>
            <a:srgbClr val="0099FF"/>
          </a:solidFill>
        </p:spPr>
        <p:txBody>
          <a:bodyPr/>
          <a:lstStyle/>
          <a:p>
            <a:r>
              <a:rPr lang="en-US" altLang="en-US" sz="3200" b="1" dirty="0" smtClean="0">
                <a:solidFill>
                  <a:srgbClr val="FFFFFF"/>
                </a:solidFill>
                <a:latin typeface="+mn-lt"/>
                <a:cs typeface="Times New Roman" pitchFamily="18" charset="0"/>
              </a:rPr>
              <a:t> sPHENIX Schedule  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0" y="809625"/>
            <a:ext cx="9023350" cy="5286376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itchFamily="34" charset="0"/>
              <a:buNone/>
            </a:pPr>
            <a:r>
              <a:rPr lang="en-US" altLang="en-US" sz="2000" b="1" dirty="0" smtClean="0">
                <a:cs typeface="Times New Roman" pitchFamily="18" charset="0"/>
              </a:rPr>
              <a:t> </a:t>
            </a:r>
            <a:r>
              <a:rPr lang="en-US" altLang="en-US" sz="2000" b="1" dirty="0">
                <a:cs typeface="Times New Roman" pitchFamily="18" charset="0"/>
              </a:rPr>
              <a:t> </a:t>
            </a:r>
            <a:r>
              <a:rPr lang="en-US" altLang="en-US" sz="2000" b="1" dirty="0" smtClean="0">
                <a:cs typeface="Times New Roman" pitchFamily="18" charset="0"/>
              </a:rPr>
              <a:t>  </a:t>
            </a:r>
            <a:r>
              <a:rPr lang="en-US" altLang="en-US" sz="1900" b="1" dirty="0" smtClean="0">
                <a:cs typeface="Times New Roman" pitchFamily="18" charset="0"/>
              </a:rPr>
              <a:t>Test Beam at FNAL(1</a:t>
            </a:r>
            <a:r>
              <a:rPr lang="en-US" altLang="en-US" sz="1900" b="1" baseline="30000" dirty="0" smtClean="0">
                <a:cs typeface="Times New Roman" pitchFamily="18" charset="0"/>
              </a:rPr>
              <a:t>st</a:t>
            </a:r>
            <a:r>
              <a:rPr lang="en-US" altLang="en-US" sz="1900" b="1" dirty="0" smtClean="0">
                <a:cs typeface="Times New Roman" pitchFamily="18" charset="0"/>
              </a:rPr>
              <a:t> round prototyping)				Feb 2016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000" b="1" dirty="0" smtClean="0">
                <a:cs typeface="Times New Roman" pitchFamily="18" charset="0"/>
              </a:rPr>
              <a:t>    </a:t>
            </a:r>
            <a:r>
              <a:rPr lang="en-US" altLang="en-US" sz="1900" b="1" dirty="0" smtClean="0">
                <a:cs typeface="Times New Roman" pitchFamily="18" charset="0"/>
              </a:rPr>
              <a:t>CD-0								Sep 2016</a:t>
            </a:r>
            <a:endParaRPr lang="en-US" altLang="en-US" sz="19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Test Beam at FNAL(2</a:t>
            </a:r>
            <a:r>
              <a:rPr lang="en-US" altLang="en-US" sz="1900" b="1" baseline="30000" dirty="0" smtClean="0">
                <a:cs typeface="Times New Roman" pitchFamily="18" charset="0"/>
              </a:rPr>
              <a:t>nd</a:t>
            </a:r>
            <a:r>
              <a:rPr lang="en-US" altLang="en-US" sz="1900" b="1" dirty="0" smtClean="0">
                <a:cs typeface="Times New Roman" pitchFamily="18" charset="0"/>
              </a:rPr>
              <a:t> round prototyping)	 			Jan 2017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>
                <a:cs typeface="Times New Roman" pitchFamily="18" charset="0"/>
              </a:rPr>
              <a:t> </a:t>
            </a:r>
            <a:r>
              <a:rPr lang="en-US" altLang="en-US" sz="1900" b="1" dirty="0" smtClean="0">
                <a:cs typeface="Times New Roman" pitchFamily="18" charset="0"/>
              </a:rPr>
              <a:t>    </a:t>
            </a:r>
            <a:r>
              <a:rPr lang="en-US" altLang="en-US" sz="1900" b="1" dirty="0" smtClean="0">
                <a:solidFill>
                  <a:srgbClr val="3399FF"/>
                </a:solidFill>
                <a:cs typeface="Times New Roman" pitchFamily="18" charset="0"/>
              </a:rPr>
              <a:t>CD-1 Director’s Review						May-Jun 2017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 </a:t>
            </a:r>
            <a:r>
              <a:rPr lang="en-US" altLang="en-US" sz="1900" b="1" dirty="0" smtClean="0">
                <a:solidFill>
                  <a:srgbClr val="3399FF"/>
                </a:solidFill>
                <a:cs typeface="Times New Roman" pitchFamily="18" charset="0"/>
              </a:rPr>
              <a:t>OPA-CD-1/CD-3a Review 						</a:t>
            </a:r>
            <a:r>
              <a:rPr lang="en-US" altLang="en-US" sz="1900" b="1" dirty="0">
                <a:solidFill>
                  <a:srgbClr val="3399FF"/>
                </a:solidFill>
                <a:cs typeface="Times New Roman" pitchFamily="18" charset="0"/>
              </a:rPr>
              <a:t>N</a:t>
            </a:r>
            <a:r>
              <a:rPr lang="en-US" altLang="en-US" sz="1900" b="1" dirty="0" smtClean="0">
                <a:solidFill>
                  <a:srgbClr val="3399FF"/>
                </a:solidFill>
                <a:cs typeface="Times New Roman" pitchFamily="18" charset="0"/>
              </a:rPr>
              <a:t>ov 2017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 CD-1/CD-3a  authorization					Dec  2017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 All Preproduction R&amp;D and Design complete				Jun 2018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 OPA- CD-2/CD-3b review 						Jun  2018</a:t>
            </a:r>
            <a:endParaRPr lang="en-US" altLang="en-US" sz="19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 CD-2/CD-3b</a:t>
            </a:r>
            <a:r>
              <a:rPr lang="en-US" altLang="en-US" sz="1900" b="1" dirty="0">
                <a:cs typeface="Times New Roman" pitchFamily="18" charset="0"/>
              </a:rPr>
              <a:t> </a:t>
            </a:r>
            <a:r>
              <a:rPr lang="en-US" altLang="en-US" sz="1900" b="1" dirty="0" smtClean="0">
                <a:cs typeface="Times New Roman" pitchFamily="18" charset="0"/>
              </a:rPr>
              <a:t> authorization					Aug 2018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 sPHENIX installation begins in 1008 Facility				Apr 2020</a:t>
            </a:r>
            <a:endParaRPr lang="en-US" altLang="en-US" sz="19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 smtClean="0">
                <a:cs typeface="Times New Roman" pitchFamily="18" charset="0"/>
              </a:rPr>
              <a:t>     sPHENIX Installed, cabled, ready to commission			Apr 2021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1900" b="1" dirty="0">
                <a:cs typeface="Times New Roman" pitchFamily="18" charset="0"/>
              </a:rPr>
              <a:t> </a:t>
            </a:r>
            <a:r>
              <a:rPr lang="en-US" altLang="en-US" sz="1900" b="1" dirty="0" smtClean="0">
                <a:cs typeface="Times New Roman" pitchFamily="18" charset="0"/>
              </a:rPr>
              <a:t>    First RHIC beam for sPHENIX					Jan 2022</a:t>
            </a:r>
          </a:p>
          <a:p>
            <a:pPr marL="0" indent="0">
              <a:buFont typeface="Arial" pitchFamily="34" charset="0"/>
              <a:buNone/>
            </a:pPr>
            <a:endParaRPr lang="en-US" altLang="en-US" sz="2100" b="1" dirty="0"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en-US" sz="2100" b="1" dirty="0" smtClean="0">
                <a:solidFill>
                  <a:srgbClr val="0080FF"/>
                </a:solidFill>
                <a:cs typeface="Times New Roman" pitchFamily="18" charset="0"/>
              </a:rPr>
              <a:t>The Resource-loaded Schedule contains 8.5 months of float to Jan 2022</a:t>
            </a:r>
          </a:p>
          <a:p>
            <a:pPr marL="800100" lvl="2" indent="0">
              <a:buFont typeface="Arial" pitchFamily="34" charset="0"/>
              <a:buNone/>
            </a:pPr>
            <a:r>
              <a:rPr lang="en-US" altLang="en-US" sz="1800" b="1" dirty="0" smtClean="0">
                <a:solidFill>
                  <a:srgbClr val="0080FF"/>
                </a:solidFill>
                <a:cs typeface="Times New Roman" pitchFamily="18" charset="0"/>
              </a:rPr>
              <a:t> </a:t>
            </a:r>
            <a:endParaRPr lang="en-US" altLang="en-US" sz="2200" b="1" dirty="0" smtClean="0">
              <a:solidFill>
                <a:srgbClr val="0080FF"/>
              </a:solidFill>
              <a:cs typeface="Times New Roman" pitchFamily="18" charset="0"/>
            </a:endParaRPr>
          </a:p>
          <a:p>
            <a:pPr marL="800100" lvl="2" indent="0">
              <a:buFont typeface="Arial" pitchFamily="34" charset="0"/>
              <a:buNone/>
            </a:pPr>
            <a:r>
              <a:rPr lang="en-US" altLang="en-US" sz="1800" b="1" dirty="0" smtClean="0">
                <a:cs typeface="Times New Roman" pitchFamily="18" charset="0"/>
              </a:rPr>
              <a:t>  </a:t>
            </a:r>
            <a:endParaRPr lang="en-US" altLang="en-US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3/30/17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L2 Managers' Meeting</a:t>
            </a:r>
            <a:endParaRPr lang="en-US" dirty="0"/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8C1A753D-6C42-4D74-B2DA-A30168E722DC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7735" y="5564929"/>
            <a:ext cx="2160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Ed’s 3/30/2017</a:t>
            </a:r>
          </a:p>
          <a:p>
            <a:r>
              <a:rPr lang="en-US" dirty="0" smtClean="0"/>
              <a:t>L2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7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566</Words>
  <Application>Microsoft Macintosh PowerPoint</Application>
  <PresentationFormat>On-screen Show (4:3)</PresentationFormat>
  <Paragraphs>101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MVTX Status</vt:lpstr>
      <vt:lpstr>Scope of sPHENIX MIE</vt:lpstr>
      <vt:lpstr>MVTX Progress</vt:lpstr>
      <vt:lpstr>MVTX R&amp;D Status</vt:lpstr>
      <vt:lpstr>Prepare for the BNL Director’s Review Physics/Detector Simulations</vt:lpstr>
      <vt:lpstr> sPHENIX Schedule  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 (LANL)</dc:creator>
  <cp:lastModifiedBy>Ming Liu (LANL)</cp:lastModifiedBy>
  <cp:revision>23</cp:revision>
  <dcterms:created xsi:type="dcterms:W3CDTF">2017-04-12T04:18:00Z</dcterms:created>
  <dcterms:modified xsi:type="dcterms:W3CDTF">2017-04-12T16:12:47Z</dcterms:modified>
</cp:coreProperties>
</file>