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7"/>
    <p:restoredTop sz="94640"/>
  </p:normalViewPr>
  <p:slideViewPr>
    <p:cSldViewPr snapToGrid="0" snapToObjects="1">
      <p:cViewPr varScale="1">
        <p:scale>
          <a:sx n="211" d="100"/>
          <a:sy n="211" d="100"/>
        </p:scale>
        <p:origin x="9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9D85-1820-5E48-9FDD-F0B0E7F23F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5657-0E47-AE4F-BC80-DE7487E8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5657-0E47-AE4F-BC80-DE7487E81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5657-0E47-AE4F-BC80-DE7487E818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5E0A-F3E7-F949-A608-62B9867067F2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67-77E4-4440-9E7D-D32FE3CADDC5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B046-4CFA-024F-9C6A-552F656986C9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0011-3783-5B4D-B72A-63A66DBF6F9C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8CBB-CE5C-C643-ACDF-15EE22646442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2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3658-7671-6A45-8A37-FDDD3CF27417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9025-1084-EF41-8115-1B254887AFED}" type="datetime1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1B17-6D78-AE4D-825A-5AD0A1ED6E7B}" type="datetime1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C8F-83DA-6C44-8A77-F793C55D458A}" type="datetime1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9B8-8868-1A4A-A388-9A737CB794E9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B52-273C-2E42-A822-B50FBE7F83F2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A85F-A679-ED4C-9016-E7385CE0CE07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0C264-7EF2-C741-86FA-2DF66324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2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MVTX full proposal </a:t>
            </a:r>
            <a:r>
              <a:rPr lang="en-US" dirty="0" smtClean="0"/>
              <a:t>outline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https://</a:t>
            </a:r>
            <a:r>
              <a:rPr lang="en-US" sz="2200" dirty="0" err="1"/>
              <a:t>www.overleaf.com</a:t>
            </a:r>
            <a:r>
              <a:rPr lang="en-US" sz="2200" dirty="0"/>
              <a:t>/10919417bwssgrhhgryc#/41088600/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Xuan </a:t>
            </a:r>
            <a:r>
              <a:rPr lang="en-US" dirty="0" smtClean="0"/>
              <a:t>Li, Cesar da Silva, Ming Liu </a:t>
            </a:r>
          </a:p>
          <a:p>
            <a:r>
              <a:rPr lang="en-US" dirty="0" smtClean="0"/>
              <a:t>LANL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AE92-9ACF-5A46-84B7-C9536DC096E3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427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66" y="5634092"/>
            <a:ext cx="4662834" cy="1161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074" y="1410962"/>
            <a:ext cx="205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MVTX Pre-proposal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D68-1AC0-BF4D-AF7C-B3C210B57A6A}" type="datetime1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8"/>
            <a:ext cx="8229600" cy="744766"/>
          </a:xfrm>
        </p:spPr>
        <p:txBody>
          <a:bodyPr/>
          <a:lstStyle/>
          <a:p>
            <a:r>
              <a:rPr lang="en-US" sz="2800" dirty="0" smtClean="0"/>
              <a:t>Outline </a:t>
            </a:r>
            <a:r>
              <a:rPr lang="mr-IN" sz="2800" dirty="0" smtClean="0"/>
              <a:t>–</a:t>
            </a:r>
            <a:r>
              <a:rPr lang="en-US" sz="2800" dirty="0" smtClean="0"/>
              <a:t> update from the preproposal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612"/>
            <a:ext cx="8229600" cy="4630460"/>
          </a:xfrm>
        </p:spPr>
        <p:txBody>
          <a:bodyPr>
            <a:normAutofit/>
          </a:bodyPr>
          <a:lstStyle/>
          <a:p>
            <a:r>
              <a:rPr lang="en-US" sz="2400" dirty="0"/>
              <a:t>1 Executive Summary </a:t>
            </a:r>
          </a:p>
          <a:p>
            <a:r>
              <a:rPr lang="en-US" sz="2400" dirty="0"/>
              <a:t>2 Physics Goals </a:t>
            </a:r>
          </a:p>
          <a:p>
            <a:pPr lvl="1"/>
            <a:r>
              <a:rPr lang="en-US" sz="2000" dirty="0"/>
              <a:t>2.1 </a:t>
            </a:r>
            <a:r>
              <a:rPr lang="en-US" sz="2000" strike="sngStrike" dirty="0"/>
              <a:t>B-meson physics at low </a:t>
            </a:r>
            <a:r>
              <a:rPr lang="en-US" sz="2000" strike="sngStrike" dirty="0" err="1"/>
              <a:t>pT</a:t>
            </a:r>
            <a:r>
              <a:rPr lang="en-US" sz="2000" strike="sngStrike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b-jet </a:t>
            </a:r>
            <a:r>
              <a:rPr lang="en-US" sz="2000" dirty="0" smtClean="0">
                <a:solidFill>
                  <a:srgbClr val="FF0000"/>
                </a:solidFill>
              </a:rPr>
              <a:t>physics at RHIC</a:t>
            </a:r>
          </a:p>
          <a:p>
            <a:pPr lvl="1"/>
            <a:r>
              <a:rPr lang="en-US" sz="2000" dirty="0" smtClean="0"/>
              <a:t>2.2 </a:t>
            </a:r>
            <a:r>
              <a:rPr lang="en-US" sz="2000" strike="sngStrike" dirty="0"/>
              <a:t>b-jet physics at intermediate </a:t>
            </a:r>
            <a:r>
              <a:rPr lang="en-US" sz="2000" strike="sngStrike" dirty="0" err="1"/>
              <a:t>pT</a:t>
            </a:r>
            <a:r>
              <a:rPr lang="en-US" sz="2000" strike="sngStrike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B-meson </a:t>
            </a:r>
            <a:r>
              <a:rPr lang="en-US" sz="2000" dirty="0" smtClean="0">
                <a:solidFill>
                  <a:srgbClr val="FF0000"/>
                </a:solidFill>
              </a:rPr>
              <a:t>physics at RHIC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2.3 (?) Add a brief summary of other observables under investigation: charm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jet, correlations.. 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3 </a:t>
            </a:r>
            <a:r>
              <a:rPr lang="en-US" sz="2400" dirty="0"/>
              <a:t>Detector Requirements </a:t>
            </a:r>
          </a:p>
          <a:p>
            <a:pPr lvl="1"/>
            <a:r>
              <a:rPr lang="en-US" sz="2000" dirty="0"/>
              <a:t>3.1 Physics-driven detector requirements for </a:t>
            </a:r>
            <a:r>
              <a:rPr lang="en-US" sz="2000" dirty="0" smtClean="0"/>
              <a:t>MVTX</a:t>
            </a:r>
          </a:p>
          <a:p>
            <a:r>
              <a:rPr lang="en-US" sz="2400" dirty="0" smtClean="0"/>
              <a:t>4 </a:t>
            </a:r>
            <a:r>
              <a:rPr lang="en-US" sz="2400" dirty="0"/>
              <a:t>Technology Choices and Detector Layout </a:t>
            </a:r>
          </a:p>
          <a:p>
            <a:pPr lvl="1"/>
            <a:r>
              <a:rPr lang="en-US" sz="2000" dirty="0"/>
              <a:t>4.1 Design goals and technology choice </a:t>
            </a:r>
            <a:endParaRPr lang="en-US" sz="2000" dirty="0" smtClean="0"/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Have a summary table of MAPS parameters 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4.2 </a:t>
            </a:r>
            <a:r>
              <a:rPr lang="en-US" sz="2000" dirty="0"/>
              <a:t>Detector </a:t>
            </a:r>
            <a:r>
              <a:rPr lang="en-US" sz="2000" dirty="0" smtClean="0"/>
              <a:t>layout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708C-71EC-6140-BA71-DA7845A1D986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8"/>
            <a:ext cx="8229600" cy="744766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012"/>
            <a:ext cx="8229600" cy="51230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5 </a:t>
            </a:r>
            <a:r>
              <a:rPr lang="en-US" sz="2400" dirty="0"/>
              <a:t>Physics </a:t>
            </a:r>
            <a:r>
              <a:rPr lang="en-US" sz="2400" dirty="0" smtClean="0">
                <a:solidFill>
                  <a:srgbClr val="FF0000"/>
                </a:solidFill>
              </a:rPr>
              <a:t>and Detector </a:t>
            </a:r>
            <a:r>
              <a:rPr lang="en-US" sz="2400" dirty="0" smtClean="0"/>
              <a:t>Performance</a:t>
            </a:r>
            <a:endParaRPr lang="en-US" sz="2000" dirty="0" smtClean="0"/>
          </a:p>
          <a:p>
            <a:pPr lvl="1"/>
            <a:r>
              <a:rPr lang="it-IT" sz="2000" dirty="0" smtClean="0"/>
              <a:t>5.1 </a:t>
            </a:r>
            <a:r>
              <a:rPr lang="it-IT" sz="2000" dirty="0"/>
              <a:t>b-jet </a:t>
            </a:r>
            <a:r>
              <a:rPr lang="it-IT" sz="2000" dirty="0" err="1"/>
              <a:t>tagging</a:t>
            </a:r>
            <a:r>
              <a:rPr lang="it-IT" sz="2000" dirty="0"/>
              <a:t> </a:t>
            </a:r>
            <a:endParaRPr lang="it-IT" sz="2000" dirty="0" smtClean="0"/>
          </a:p>
          <a:p>
            <a:pPr lvl="1"/>
            <a:r>
              <a:rPr lang="it-IT" sz="2000" dirty="0" smtClean="0"/>
              <a:t>5.2 </a:t>
            </a:r>
            <a:r>
              <a:rPr lang="it-IT" sz="2000" dirty="0"/>
              <a:t>B-</a:t>
            </a:r>
            <a:r>
              <a:rPr lang="it-IT" sz="2000" dirty="0" err="1"/>
              <a:t>meson</a:t>
            </a:r>
            <a:r>
              <a:rPr lang="it-IT" sz="2000" dirty="0"/>
              <a:t> </a:t>
            </a:r>
            <a:r>
              <a:rPr lang="it-IT" sz="2000" dirty="0" err="1"/>
              <a:t>tagging</a:t>
            </a:r>
            <a:r>
              <a:rPr lang="it-IT" sz="2000" dirty="0"/>
              <a:t> </a:t>
            </a:r>
            <a:endParaRPr lang="it-IT" sz="2000" dirty="0" smtClean="0"/>
          </a:p>
          <a:p>
            <a:pPr lvl="1"/>
            <a:r>
              <a:rPr lang="fr-FR" sz="2000" dirty="0"/>
              <a:t>5.3 Event </a:t>
            </a:r>
            <a:r>
              <a:rPr lang="fr-FR" sz="2000" dirty="0" err="1"/>
              <a:t>pileup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 </a:t>
            </a:r>
            <a:endParaRPr lang="fr-FR" sz="2000" dirty="0" smtClean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5.4 </a:t>
            </a:r>
            <a:r>
              <a:rPr lang="en-US" sz="2000" dirty="0" smtClean="0">
                <a:solidFill>
                  <a:srgbClr val="FF0000"/>
                </a:solidFill>
              </a:rPr>
              <a:t>Improvement over baseline </a:t>
            </a:r>
            <a:r>
              <a:rPr lang="en-US" sz="2000" dirty="0" err="1" smtClean="0">
                <a:solidFill>
                  <a:srgbClr val="FF0000"/>
                </a:solidFill>
              </a:rPr>
              <a:t>sPHENIX</a:t>
            </a:r>
            <a:r>
              <a:rPr lang="en-US" sz="2000" dirty="0" smtClean="0">
                <a:solidFill>
                  <a:srgbClr val="FF0000"/>
                </a:solidFill>
              </a:rPr>
              <a:t> detectors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Improvements on </a:t>
            </a:r>
            <a:r>
              <a:rPr lang="en-US" sz="1400" dirty="0">
                <a:solidFill>
                  <a:srgbClr val="FF0000"/>
                </a:solidFill>
              </a:rPr>
              <a:t>the track/vertex finding with the </a:t>
            </a:r>
            <a:r>
              <a:rPr lang="en-US" sz="1400" dirty="0" smtClean="0">
                <a:solidFill>
                  <a:srgbClr val="FF0000"/>
                </a:solidFill>
              </a:rPr>
              <a:t>MVTX</a:t>
            </a:r>
          </a:p>
          <a:p>
            <a:pPr lvl="3"/>
            <a:r>
              <a:rPr lang="en-US" sz="1000" dirty="0" smtClean="0">
                <a:solidFill>
                  <a:srgbClr val="FF0000"/>
                </a:solidFill>
              </a:rPr>
              <a:t>DCA </a:t>
            </a:r>
            <a:r>
              <a:rPr lang="en-US" sz="1000" dirty="0">
                <a:solidFill>
                  <a:srgbClr val="FF0000"/>
                </a:solidFill>
              </a:rPr>
              <a:t>resolution /</a:t>
            </a:r>
            <a:r>
              <a:rPr lang="en-US" sz="1000" dirty="0" smtClean="0">
                <a:solidFill>
                  <a:srgbClr val="FF0000"/>
                </a:solidFill>
              </a:rPr>
              <a:t>efficiency </a:t>
            </a:r>
            <a:r>
              <a:rPr lang="en-US" sz="1000" dirty="0">
                <a:solidFill>
                  <a:srgbClr val="FF0000"/>
                </a:solidFill>
              </a:rPr>
              <a:t>w/ and w/o MVTX plots </a:t>
            </a:r>
            <a:r>
              <a:rPr lang="mr-IN" sz="1000" dirty="0" smtClean="0">
                <a:solidFill>
                  <a:srgbClr val="FF0000"/>
                </a:solidFill>
              </a:rPr>
              <a:t>…</a:t>
            </a:r>
            <a:endParaRPr lang="en-US" sz="1000" dirty="0" smtClean="0">
              <a:solidFill>
                <a:srgbClr val="FF0000"/>
              </a:solidFill>
            </a:endParaRPr>
          </a:p>
          <a:p>
            <a:pPr lvl="3"/>
            <a:r>
              <a:rPr lang="en-US" sz="1000" dirty="0" smtClean="0">
                <a:solidFill>
                  <a:srgbClr val="FF0000"/>
                </a:solidFill>
              </a:rPr>
              <a:t>Fake track/mismatched MVTX-</a:t>
            </a:r>
            <a:r>
              <a:rPr lang="en-US" sz="1000" dirty="0" err="1" smtClean="0">
                <a:solidFill>
                  <a:srgbClr val="FF0000"/>
                </a:solidFill>
              </a:rPr>
              <a:t>tracklet</a:t>
            </a:r>
            <a:r>
              <a:rPr lang="en-US" sz="1000" dirty="0" smtClean="0">
                <a:solidFill>
                  <a:srgbClr val="FF0000"/>
                </a:solidFill>
              </a:rPr>
              <a:t> rate etc. -&gt;wrong DCA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Open up a new program - open heavy flavor physics </a:t>
            </a:r>
            <a:endParaRPr lang="it-IT" sz="2400" strike="sngStrike" dirty="0" smtClean="0"/>
          </a:p>
          <a:p>
            <a:r>
              <a:rPr lang="fr-FR" sz="2400" dirty="0" smtClean="0"/>
              <a:t>6 </a:t>
            </a:r>
            <a:r>
              <a:rPr lang="fr-FR" sz="2400" dirty="0" err="1"/>
              <a:t>Technical</a:t>
            </a:r>
            <a:r>
              <a:rPr lang="fr-FR" sz="2400" dirty="0"/>
              <a:t> Scope and </a:t>
            </a:r>
            <a:r>
              <a:rPr lang="fr-FR" sz="2400" dirty="0" err="1"/>
              <a:t>Deliverables</a:t>
            </a:r>
            <a:r>
              <a:rPr lang="fr-FR" sz="2400" dirty="0"/>
              <a:t> </a:t>
            </a:r>
            <a:endParaRPr lang="fr-FR" sz="2400" dirty="0" smtClean="0"/>
          </a:p>
          <a:p>
            <a:pPr lvl="1"/>
            <a:r>
              <a:rPr lang="en-US" sz="2000" dirty="0" smtClean="0"/>
              <a:t>6.1 </a:t>
            </a:r>
            <a:r>
              <a:rPr lang="en-US" sz="2000" dirty="0"/>
              <a:t>MAPS chips and stave </a:t>
            </a:r>
            <a:r>
              <a:rPr lang="en-US" sz="2000" dirty="0" smtClean="0">
                <a:solidFill>
                  <a:srgbClr val="FF0000"/>
                </a:solidFill>
              </a:rPr>
              <a:t>production, test and QA 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84 staves, one 3-layer full </a:t>
            </a:r>
            <a:r>
              <a:rPr lang="en-US" sz="1600" dirty="0" err="1" smtClean="0">
                <a:solidFill>
                  <a:srgbClr val="FF0000"/>
                </a:solidFill>
              </a:rPr>
              <a:t>dector</a:t>
            </a:r>
            <a:r>
              <a:rPr lang="en-US" sz="1600" dirty="0" smtClean="0">
                <a:solidFill>
                  <a:srgbClr val="FF0000"/>
                </a:solidFill>
              </a:rPr>
              <a:t> (48), a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copy of 2-inner layers(28),  and 10% additional spares (8)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Move “6.6 </a:t>
            </a:r>
            <a:r>
              <a:rPr lang="en-US" sz="1600" dirty="0">
                <a:solidFill>
                  <a:srgbClr val="FF0000"/>
                </a:solidFill>
              </a:rPr>
              <a:t>MAPS stave assembly and testing at </a:t>
            </a:r>
            <a:r>
              <a:rPr lang="en-US" sz="1600" dirty="0" smtClean="0">
                <a:solidFill>
                  <a:srgbClr val="FF0000"/>
                </a:solidFill>
              </a:rPr>
              <a:t>CERN” to here 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6.2 </a:t>
            </a:r>
            <a:r>
              <a:rPr lang="en-US" sz="2000" dirty="0"/>
              <a:t>Readout integration and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Update with FELIX </a:t>
            </a:r>
            <a:r>
              <a:rPr lang="en-US" sz="1600" dirty="0" err="1" smtClean="0">
                <a:solidFill>
                  <a:srgbClr val="FF0000"/>
                </a:solidFill>
              </a:rPr>
              <a:t>etc</a:t>
            </a:r>
            <a:r>
              <a:rPr lang="en-US" sz="1600" dirty="0" smtClean="0">
                <a:solidFill>
                  <a:srgbClr val="FF0000"/>
                </a:solidFill>
              </a:rPr>
              <a:t>; RU, Slow controls etc.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16F6-D3A2-EE48-9E66-08B4B783524E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8"/>
            <a:ext cx="8229600" cy="744766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8588"/>
            <a:ext cx="8229600" cy="5865765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6.3 </a:t>
            </a:r>
            <a:r>
              <a:rPr lang="en-US" sz="2000" dirty="0">
                <a:solidFill>
                  <a:srgbClr val="FF0000"/>
                </a:solidFill>
              </a:rPr>
              <a:t>Power System 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6.5.1 Power system requirements 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6.5.2 Power system architecture </a:t>
            </a:r>
          </a:p>
          <a:p>
            <a:pPr lvl="1"/>
            <a:r>
              <a:rPr lang="en-US" sz="2000" dirty="0" smtClean="0"/>
              <a:t>6.4 </a:t>
            </a:r>
            <a:r>
              <a:rPr lang="en-US" sz="2000" dirty="0" smtClean="0"/>
              <a:t>Mechanical carbon structures </a:t>
            </a:r>
          </a:p>
          <a:p>
            <a:pPr lvl="2"/>
            <a:r>
              <a:rPr lang="en-US" sz="1600" dirty="0" smtClean="0"/>
              <a:t>6.3.1 General requirements </a:t>
            </a:r>
          </a:p>
          <a:p>
            <a:pPr lvl="2"/>
            <a:r>
              <a:rPr lang="en-US" sz="1600" dirty="0" smtClean="0"/>
              <a:t>6.3.2 Detector support structure </a:t>
            </a:r>
          </a:p>
          <a:p>
            <a:pPr lvl="2"/>
            <a:r>
              <a:rPr lang="en-US" sz="1600" dirty="0" smtClean="0"/>
              <a:t>6.3.3 Service support structure </a:t>
            </a:r>
          </a:p>
          <a:p>
            <a:pPr lvl="2"/>
            <a:r>
              <a:rPr lang="en-US" sz="1600" dirty="0" smtClean="0"/>
              <a:t>6.4 Mechanical integration </a:t>
            </a:r>
            <a:endParaRPr lang="en-US" sz="1600" dirty="0" smtClean="0"/>
          </a:p>
          <a:p>
            <a:pPr lvl="3"/>
            <a:r>
              <a:rPr lang="en-US" sz="1200" dirty="0" smtClean="0">
                <a:solidFill>
                  <a:srgbClr val="FF0000"/>
                </a:solidFill>
              </a:rPr>
              <a:t>MVTX interface to global frame of </a:t>
            </a:r>
            <a:r>
              <a:rPr lang="en-US" sz="1200" dirty="0" err="1" smtClean="0">
                <a:solidFill>
                  <a:srgbClr val="FF0000"/>
                </a:solidFill>
              </a:rPr>
              <a:t>sPHENIX</a:t>
            </a:r>
            <a:r>
              <a:rPr lang="en-US" sz="1200" dirty="0" smtClean="0">
                <a:solidFill>
                  <a:srgbClr val="FF0000"/>
                </a:solidFill>
              </a:rPr>
              <a:t> (MVTX/INTT/TPC integration) </a:t>
            </a:r>
          </a:p>
          <a:p>
            <a:pPr lvl="3"/>
            <a:r>
              <a:rPr lang="en-US" sz="1200" dirty="0" smtClean="0">
                <a:solidFill>
                  <a:srgbClr val="FF0000"/>
                </a:solidFill>
              </a:rPr>
              <a:t>cooling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/>
            <a:r>
              <a:rPr lang="en-US" sz="2000" strike="sngStrike" dirty="0" smtClean="0"/>
              <a:t>6.5 Power System </a:t>
            </a:r>
            <a:r>
              <a:rPr lang="en-US" sz="2000" strike="sngStrike" dirty="0" smtClean="0"/>
              <a:t>,</a:t>
            </a:r>
            <a:r>
              <a:rPr lang="en-US" sz="2000" dirty="0" smtClean="0"/>
              <a:t> moved to 6.3</a:t>
            </a:r>
            <a:endParaRPr lang="en-US" sz="2000" dirty="0" smtClean="0"/>
          </a:p>
          <a:p>
            <a:pPr lvl="2"/>
            <a:r>
              <a:rPr lang="en-US" sz="1600" strike="sngStrike" dirty="0" smtClean="0"/>
              <a:t>6.5.1 Power system requirements </a:t>
            </a:r>
          </a:p>
          <a:p>
            <a:pPr lvl="2"/>
            <a:r>
              <a:rPr lang="en-US" sz="1600" strike="sngStrike" dirty="0" smtClean="0"/>
              <a:t>6.5.2 Power system architecture </a:t>
            </a:r>
          </a:p>
          <a:p>
            <a:pPr lvl="1"/>
            <a:r>
              <a:rPr lang="en-US" sz="2000" strike="sngStrike" dirty="0" smtClean="0">
                <a:solidFill>
                  <a:srgbClr val="FF0000"/>
                </a:solidFill>
              </a:rPr>
              <a:t>6.6 MAPS stave assembly and testing at </a:t>
            </a:r>
            <a:r>
              <a:rPr lang="en-US" sz="2000" strike="sngStrike" dirty="0" smtClean="0">
                <a:solidFill>
                  <a:srgbClr val="FF0000"/>
                </a:solidFill>
              </a:rPr>
              <a:t>CERN,</a:t>
            </a:r>
            <a:r>
              <a:rPr lang="en-US" sz="2000" dirty="0" smtClean="0">
                <a:solidFill>
                  <a:srgbClr val="FF0000"/>
                </a:solidFill>
              </a:rPr>
              <a:t> moved to 6.1</a:t>
            </a:r>
            <a:r>
              <a:rPr lang="en-US" sz="2000" strike="sngStrike" dirty="0" smtClean="0">
                <a:solidFill>
                  <a:srgbClr val="FF0000"/>
                </a:solidFill>
              </a:rPr>
              <a:t> </a:t>
            </a:r>
            <a:endParaRPr lang="en-US" sz="20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6.5 </a:t>
            </a:r>
            <a:r>
              <a:rPr lang="en-US" sz="2000" dirty="0" smtClean="0"/>
              <a:t>Detector assembly </a:t>
            </a:r>
          </a:p>
          <a:p>
            <a:pPr lvl="1"/>
            <a:r>
              <a:rPr lang="en-US" sz="2000" dirty="0" smtClean="0"/>
              <a:t>6.6 </a:t>
            </a:r>
            <a:r>
              <a:rPr lang="en-US" sz="2000" strike="sngStrike" dirty="0" smtClean="0"/>
              <a:t>Online software and </a:t>
            </a:r>
            <a:r>
              <a:rPr lang="en-US" sz="2000" strike="sngStrike" dirty="0" smtClean="0"/>
              <a:t>Trigger </a:t>
            </a:r>
            <a:r>
              <a:rPr lang="en-US" sz="2000" dirty="0">
                <a:solidFill>
                  <a:srgbClr val="FF0000"/>
                </a:solidFill>
              </a:rPr>
              <a:t>Online </a:t>
            </a:r>
            <a:r>
              <a:rPr lang="en-US" sz="2000" dirty="0" smtClean="0">
                <a:solidFill>
                  <a:srgbClr val="FF0000"/>
                </a:solidFill>
              </a:rPr>
              <a:t>Software, DAQ</a:t>
            </a:r>
            <a:r>
              <a:rPr lang="en-US" sz="2000" dirty="0" smtClean="0">
                <a:solidFill>
                  <a:srgbClr val="FF0000"/>
                </a:solidFill>
              </a:rPr>
              <a:t> and Trigger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delete fig 21, FELIX replace DCM/, keep fig 22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6.7 </a:t>
            </a:r>
            <a:r>
              <a:rPr lang="en-US" sz="2000" dirty="0" smtClean="0"/>
              <a:t>Offline software - detector simulation, geometry, offline tracking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3CA4-DA6B-2547-9DA3-629B00630DA9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8"/>
            <a:ext cx="8229600" cy="744766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436"/>
            <a:ext cx="8229600" cy="533074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7 Organization and </a:t>
            </a:r>
            <a:r>
              <a:rPr lang="en-US" sz="2400" dirty="0" smtClean="0"/>
              <a:t>Collaboration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Update institution list, associated tasks </a:t>
            </a:r>
            <a:r>
              <a:rPr lang="en-US" sz="2000" dirty="0" err="1" smtClean="0">
                <a:solidFill>
                  <a:srgbClr val="FF0000"/>
                </a:solidFill>
              </a:rPr>
              <a:t>etc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8 Schedule and Cost Baseline 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8.1 </a:t>
            </a:r>
            <a:r>
              <a:rPr lang="en-US" sz="2000" dirty="0" smtClean="0">
                <a:solidFill>
                  <a:srgbClr val="FF0000"/>
                </a:solidFill>
              </a:rPr>
              <a:t>Schedule </a:t>
            </a:r>
          </a:p>
          <a:p>
            <a:pPr lvl="1"/>
            <a:r>
              <a:rPr lang="ro-RO" sz="2000" dirty="0" smtClean="0">
                <a:solidFill>
                  <a:srgbClr val="FF0000"/>
                </a:solidFill>
              </a:rPr>
              <a:t>8.2 Cost 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8.3 </a:t>
            </a:r>
            <a:r>
              <a:rPr lang="fr-FR" sz="2000" dirty="0" err="1" smtClean="0">
                <a:solidFill>
                  <a:srgbClr val="FF0000"/>
                </a:solidFill>
              </a:rPr>
              <a:t>Resources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s-ES_tradnl" sz="2000" dirty="0" smtClean="0">
                <a:solidFill>
                  <a:srgbClr val="FF0000"/>
                </a:solidFill>
              </a:rPr>
              <a:t>8.4 </a:t>
            </a:r>
            <a:r>
              <a:rPr lang="es-ES_tradnl" sz="2000" dirty="0" err="1" smtClean="0">
                <a:solidFill>
                  <a:srgbClr val="FF0000"/>
                </a:solidFill>
              </a:rPr>
              <a:t>Milestones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8.5 </a:t>
            </a:r>
            <a:r>
              <a:rPr lang="en-US" sz="2000" dirty="0">
                <a:solidFill>
                  <a:srgbClr val="FF0000"/>
                </a:solidFill>
              </a:rPr>
              <a:t>Major Cost Items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9 Supplemental Materials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sPHENIX</a:t>
            </a:r>
            <a:r>
              <a:rPr lang="en-US" sz="2000" dirty="0" smtClean="0">
                <a:solidFill>
                  <a:srgbClr val="FF0000"/>
                </a:solidFill>
              </a:rPr>
              <a:t> baseline detectors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ALICE ITS Upgrade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MAPS, RU etc.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ALTAS DAQ Upgrade -  FELIX etc.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LANL LDRD project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10</a:t>
            </a:r>
            <a:r>
              <a:rPr lang="en-US" sz="2400" dirty="0" smtClean="0"/>
              <a:t> </a:t>
            </a:r>
            <a:r>
              <a:rPr lang="en-US" sz="2400" dirty="0"/>
              <a:t>Project Timeline, Deliverables, and Tasks 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Update the project file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11 </a:t>
            </a:r>
            <a:r>
              <a:rPr lang="en-US" sz="2400" dirty="0"/>
              <a:t>Abbreviations and Code </a:t>
            </a:r>
            <a:r>
              <a:rPr lang="en-US" sz="2400" dirty="0" smtClean="0"/>
              <a:t>Names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FELIX, RU, PU etc.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12 </a:t>
            </a:r>
            <a:r>
              <a:rPr lang="en-US" sz="2400" dirty="0"/>
              <a:t>Literature </a:t>
            </a:r>
            <a:r>
              <a:rPr lang="en-US" sz="2400" dirty="0" smtClean="0"/>
              <a:t>Cited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Add technical references for RU, PU etc.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3EFA-6295-204A-B637-9B50AE08D214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264-7EF2-C741-86FA-2DF66324B2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453</Words>
  <Application>Microsoft Macintosh PowerPoint</Application>
  <PresentationFormat>On-screen Show (4:3)</PresentationFormat>
  <Paragraphs>92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Mangal</vt:lpstr>
      <vt:lpstr>Arial</vt:lpstr>
      <vt:lpstr>Office Theme</vt:lpstr>
      <vt:lpstr>MVTX full proposal outline  https://www.overleaf.com/10919417bwssgrhhgryc#/41088600/</vt:lpstr>
      <vt:lpstr>PowerPoint Presentation</vt:lpstr>
      <vt:lpstr>Outline – update from the preproposal </vt:lpstr>
      <vt:lpstr>Outline</vt:lpstr>
      <vt:lpstr>Outline</vt:lpstr>
      <vt:lpstr>Outline</vt:lpstr>
    </vt:vector>
  </TitlesOfParts>
  <Company>TEMPLE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full proposal outline</dc:title>
  <dc:creator>XUAN LI</dc:creator>
  <cp:lastModifiedBy>Microsoft Office User</cp:lastModifiedBy>
  <cp:revision>50</cp:revision>
  <dcterms:created xsi:type="dcterms:W3CDTF">2017-09-27T03:49:02Z</dcterms:created>
  <dcterms:modified xsi:type="dcterms:W3CDTF">2017-09-27T19:49:19Z</dcterms:modified>
</cp:coreProperties>
</file>