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1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BD243-5301-7447-9E09-000FB7BCD2A8}" type="datetimeFigureOut">
              <a:rPr lang="en-US" smtClean="0"/>
              <a:t>5/23/17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50828-826C-2A4F-921B-E384CB78A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2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50828-826C-2A4F-921B-E384CB78A7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4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28A3-BD39-E54C-8C51-2D33C3C909A8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1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0C84-D35E-F244-8AAB-608C1531B897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0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F6A7-9466-A04A-90A7-A6091B9DADDA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5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417A-6C0D-3B4C-880C-2C4671F95396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94E0-0BF5-D54B-978C-B66E5FC8D619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9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8279-3B9D-DA4B-AE86-FF5C53EBC3C9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5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E25C-01C5-0146-B1C3-176BD6936117}" type="datetime1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750F-4307-7543-8C73-D06F020198D7}" type="datetime1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7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A5DC-20A8-7145-BA40-3A32FCB8D39C}" type="datetime1">
              <a:rPr lang="en-US" smtClean="0"/>
              <a:t>5/24/17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BDA9-85F3-DD42-82C2-D5B3920395B4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7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96B9-4704-C14E-82DA-5D77CFDA23C1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4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0DD8-FA80-7B46-B098-DD3723828674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6473F-544F-A844-A6FB-471A24A62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6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1931" y="160446"/>
            <a:ext cx="10515600" cy="1325563"/>
          </a:xfrm>
        </p:spPr>
        <p:txBody>
          <a:bodyPr/>
          <a:lstStyle/>
          <a:p>
            <a:r>
              <a:rPr lang="en-US" dirty="0" smtClean="0"/>
              <a:t>Feasibility to use CCNU Labs for MVTX HICs/Staves production  5/24/2017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6652" y="1825625"/>
            <a:ext cx="5041531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CCNU ALICE/ITS HICs assembly lab</a:t>
            </a:r>
          </a:p>
          <a:p>
            <a:pPr lvl="1"/>
            <a:r>
              <a:rPr lang="en-US" dirty="0" smtClean="0"/>
              <a:t>Chip assembly machine, installed and tested</a:t>
            </a:r>
          </a:p>
          <a:p>
            <a:pPr lvl="2"/>
            <a:r>
              <a:rPr lang="en-US" dirty="0" smtClean="0"/>
              <a:t>2 technicians trained @Italy and also locally  </a:t>
            </a:r>
          </a:p>
          <a:p>
            <a:pPr lvl="1"/>
            <a:r>
              <a:rPr lang="en-US" dirty="0" smtClean="0"/>
              <a:t>Wire bonding machine, will arrive soon, a few weeks, </a:t>
            </a:r>
            <a:r>
              <a:rPr lang="en-US" dirty="0" err="1" smtClean="0"/>
              <a:t>arriveds</a:t>
            </a:r>
            <a:r>
              <a:rPr lang="en-US" dirty="0" smtClean="0"/>
              <a:t> in June </a:t>
            </a:r>
          </a:p>
          <a:p>
            <a:pPr lvl="2"/>
            <a:r>
              <a:rPr lang="en-US" dirty="0" smtClean="0"/>
              <a:t>2 technicians trained @Italy</a:t>
            </a:r>
          </a:p>
          <a:p>
            <a:pPr lvl="2"/>
            <a:r>
              <a:rPr lang="en-US" dirty="0" smtClean="0"/>
              <a:t>1 week local training planned</a:t>
            </a:r>
          </a:p>
          <a:p>
            <a:pPr lvl="1"/>
            <a:r>
              <a:rPr lang="en-US" dirty="0" smtClean="0"/>
              <a:t>One old bonding machine in </a:t>
            </a:r>
            <a:r>
              <a:rPr lang="en-US" dirty="0" err="1" smtClean="0"/>
              <a:t>opeation</a:t>
            </a: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731" y="1675606"/>
            <a:ext cx="6201833" cy="4651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886122" y="2054282"/>
            <a:ext cx="1794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Wire bonding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machine location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FF75-C016-7E4B-AD39-2D98F02470A1}" type="datetime1">
              <a:rPr lang="en-US" smtClean="0"/>
              <a:t>5/24/17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679109" y="5171090"/>
            <a:ext cx="2209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Dr. </a:t>
            </a:r>
            <a:r>
              <a:rPr lang="en-US" dirty="0" err="1" smtClean="0">
                <a:solidFill>
                  <a:srgbClr val="FFFF00"/>
                </a:solidFill>
              </a:rPr>
              <a:t>Yaping</a:t>
            </a:r>
            <a:r>
              <a:rPr lang="en-US" dirty="0" smtClean="0">
                <a:solidFill>
                  <a:srgbClr val="FFFF00"/>
                </a:solidFill>
              </a:rPr>
              <a:t> Wang,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Assembly lab director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6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8732" y="266900"/>
            <a:ext cx="104957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MVTX leaders meeting last week we had a few questions about the integration and installation of the MVTX in </a:t>
            </a:r>
            <a:r>
              <a:rPr lang="en-US" dirty="0" err="1"/>
              <a:t>sPHENIX</a:t>
            </a:r>
            <a:r>
              <a:rPr lang="en-US" dirty="0"/>
              <a:t> regarding: </a:t>
            </a:r>
          </a:p>
          <a:p>
            <a:r>
              <a:rPr lang="en-US" dirty="0"/>
              <a:t> 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installation </a:t>
            </a:r>
            <a:r>
              <a:rPr lang="en-US" dirty="0"/>
              <a:t>tools  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Jiggs for stave assembly 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 and half-barrel integration 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installation </a:t>
            </a:r>
            <a:r>
              <a:rPr lang="en-US" dirty="0"/>
              <a:t>process: it seems once the INTT and MVTX are installed one cannot remove independently the </a:t>
            </a:r>
            <a:r>
              <a:rPr lang="en-US" dirty="0" smtClean="0"/>
              <a:t>MVTX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Global integration issue 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 check with HFT design 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modifications </a:t>
            </a:r>
            <a:r>
              <a:rPr lang="en-US" dirty="0"/>
              <a:t>to the design of the MVTX (cables too?) 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Possible to use short (~20cm) extension cables to extend the central barrel carbon structure to allow space for INTT,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R&amp;D needed 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beam </a:t>
            </a:r>
            <a:r>
              <a:rPr lang="en-US" dirty="0"/>
              <a:t>pipe </a:t>
            </a:r>
            <a:r>
              <a:rPr lang="en-US" dirty="0" smtClean="0"/>
              <a:t>tolerances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is a room to expand the radius a bit, needs engineer’s evaluation on this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had a brief discussion at CERN last time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  but didn’t draw a conclusion as we were not sure we need to do it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2783-9367-EF42-B76A-E1A4915841B4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177"/>
            <a:ext cx="10515600" cy="1325563"/>
          </a:xfrm>
        </p:spPr>
        <p:txBody>
          <a:bodyPr/>
          <a:lstStyle/>
          <a:p>
            <a:r>
              <a:rPr lang="en-US" dirty="0" smtClean="0"/>
              <a:t>Technical Resources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67139" y="1219201"/>
            <a:ext cx="5628861" cy="527436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Technical resources</a:t>
            </a:r>
          </a:p>
          <a:p>
            <a:pPr lvl="1"/>
            <a:r>
              <a:rPr lang="en-US" dirty="0" smtClean="0"/>
              <a:t>2 mechanical technicians on MAPS chip mounting on FPCB</a:t>
            </a:r>
          </a:p>
          <a:p>
            <a:pPr lvl="2"/>
            <a:r>
              <a:rPr lang="en-US" dirty="0" smtClean="0"/>
              <a:t>FPC gluing</a:t>
            </a:r>
          </a:p>
          <a:p>
            <a:pPr lvl="2"/>
            <a:r>
              <a:rPr lang="en-US" dirty="0" smtClean="0"/>
              <a:t>Mount chips on FPCB</a:t>
            </a:r>
          </a:p>
          <a:p>
            <a:pPr lvl="2"/>
            <a:r>
              <a:rPr lang="en-US" dirty="0" smtClean="0"/>
              <a:t>Wire bonding</a:t>
            </a:r>
          </a:p>
          <a:p>
            <a:pPr lvl="2"/>
            <a:r>
              <a:rPr lang="en-US" dirty="0" smtClean="0"/>
              <a:t>Trained at CERN/Italy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1 electronics technician on testing HICs</a:t>
            </a:r>
          </a:p>
          <a:p>
            <a:pPr lvl="2"/>
            <a:r>
              <a:rPr lang="en-US" dirty="0" smtClean="0"/>
              <a:t>Test and fix  HICs</a:t>
            </a:r>
          </a:p>
          <a:p>
            <a:pPr lvl="2"/>
            <a:r>
              <a:rPr lang="en-US" dirty="0" smtClean="0"/>
              <a:t>Trained at CERN/Italy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One </a:t>
            </a:r>
            <a:r>
              <a:rPr lang="en-US" dirty="0" err="1" smtClean="0">
                <a:solidFill>
                  <a:srgbClr val="FF0000"/>
                </a:solidFill>
              </a:rPr>
              <a:t>Ph.D</a:t>
            </a:r>
            <a:r>
              <a:rPr lang="en-US" dirty="0" smtClean="0">
                <a:solidFill>
                  <a:srgbClr val="FF0000"/>
                </a:solidFill>
              </a:rPr>
              <a:t> (An, </a:t>
            </a:r>
            <a:r>
              <a:rPr lang="en-US" dirty="0" err="1" smtClean="0">
                <a:solidFill>
                  <a:srgbClr val="FF0000"/>
                </a:solidFill>
              </a:rPr>
              <a:t>Mang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Mang</a:t>
            </a:r>
            <a:r>
              <a:rPr lang="en-US" dirty="0" smtClean="0">
                <a:solidFill>
                  <a:srgbClr val="FF0000"/>
                </a:solidFill>
              </a:rPr>
              <a:t>) trained in all aspects in R&amp;D on HICs assembly and test @CERN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PLAC </a:t>
            </a:r>
            <a:r>
              <a:rPr lang="mr-IN" dirty="0" smtClean="0"/>
              <a:t>–</a:t>
            </a:r>
            <a:r>
              <a:rPr lang="en-US" dirty="0" smtClean="0"/>
              <a:t> Pixel Lab At CCNU</a:t>
            </a:r>
          </a:p>
          <a:p>
            <a:pPr lvl="1"/>
            <a:r>
              <a:rPr lang="en-US" dirty="0" smtClean="0"/>
              <a:t>Electronics readout design engineers,  </a:t>
            </a:r>
          </a:p>
          <a:p>
            <a:pPr lvl="2"/>
            <a:r>
              <a:rPr lang="en-US" dirty="0" smtClean="0"/>
              <a:t>a team led by Wang, Dong (from ALICE, readout and trigger)</a:t>
            </a:r>
          </a:p>
          <a:p>
            <a:pPr lvl="1"/>
            <a:r>
              <a:rPr lang="en-US" dirty="0" smtClean="0"/>
              <a:t>Chip design engineers</a:t>
            </a:r>
          </a:p>
          <a:p>
            <a:pPr lvl="2"/>
            <a:r>
              <a:rPr lang="en-US" dirty="0" smtClean="0"/>
              <a:t>A team led by Yang, Ping (participated in ALPIDE design @CERN, 2012-2015)</a:t>
            </a:r>
          </a:p>
          <a:p>
            <a:pPr lvl="1"/>
            <a:r>
              <a:rPr lang="en-US" dirty="0" smtClean="0"/>
              <a:t>Staff and Students from CCNU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Staff: 15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Graduate students: 10+ </a:t>
            </a:r>
            <a:r>
              <a:rPr lang="en-US" dirty="0" err="1" smtClean="0"/>
              <a:t>Ph.D</a:t>
            </a:r>
            <a:r>
              <a:rPr lang="en-US" dirty="0" smtClean="0"/>
              <a:t> and 25+ Master students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Institute of Particle Physics 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Staff: 30+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Postdocs and Students:  10+ postdocs, ~80 students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044" y="3246783"/>
            <a:ext cx="4814956" cy="3611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321" y="48177"/>
            <a:ext cx="4580835" cy="343562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BB9C-38C6-0C48-8B78-81E60D8C489F}" type="datetime1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4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80" y="125056"/>
            <a:ext cx="10970245" cy="933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HICs Assembly Lab: 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sz="1800" dirty="0" smtClean="0"/>
              <a:t>space ~ 70m</a:t>
            </a:r>
            <a:r>
              <a:rPr lang="en-US" sz="1800" baseline="30000" dirty="0" smtClean="0"/>
              <a:t>2 </a:t>
            </a:r>
            <a:r>
              <a:rPr lang="en-US" sz="1800" dirty="0" smtClean="0"/>
              <a:t>(1K clean room); 20m2 (10K clean room, 2.9m head room)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6" y="3027016"/>
            <a:ext cx="12144548" cy="3320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8199" y="1152939"/>
            <a:ext cx="3167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Chip and FPC gluing 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Gluing FPC/MAPS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Chip mounting 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Wire Bonding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Electrical circuit testing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torage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8626" y="1273493"/>
            <a:ext cx="2499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Doing: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Stave assembly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No carbon structures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0938" y="4996070"/>
            <a:ext cx="956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storage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7269" y="5185418"/>
            <a:ext cx="21707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Gluing &amp; assembly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tables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34400" y="4687403"/>
            <a:ext cx="1299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Test bench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8516" y="3407830"/>
            <a:ext cx="1714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Chip mounting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4522" y="3771746"/>
            <a:ext cx="1596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Wire bonding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58072" y="1334897"/>
            <a:ext cx="3528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shop: (Sun, </a:t>
            </a:r>
            <a:r>
              <a:rPr lang="en-US" dirty="0" err="1" smtClean="0"/>
              <a:t>Daming</a:t>
            </a:r>
            <a:r>
              <a:rPr lang="en-US" dirty="0" smtClean="0"/>
              <a:t>, Tech.)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CNC etc.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Simple mechanical structures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CC37-D9C5-2042-BFC2-2B951D68ACB7}" type="datetime1">
              <a:rPr lang="en-US" smtClean="0"/>
              <a:t>5/24/17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9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Bench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64" y="1900237"/>
            <a:ext cx="3493957" cy="4351338"/>
          </a:xfrm>
        </p:spPr>
        <p:txBody>
          <a:bodyPr/>
          <a:lstStyle/>
          <a:p>
            <a:r>
              <a:rPr lang="en-US" dirty="0" smtClean="0"/>
              <a:t>One MOSAIC</a:t>
            </a:r>
          </a:p>
          <a:p>
            <a:r>
              <a:rPr lang="en-US" dirty="0" smtClean="0"/>
              <a:t>4 single chips</a:t>
            </a:r>
          </a:p>
          <a:p>
            <a:endParaRPr lang="en-US" dirty="0"/>
          </a:p>
          <a:p>
            <a:r>
              <a:rPr lang="en-US" dirty="0" smtClean="0"/>
              <a:t>What LANL has now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721" y="365125"/>
            <a:ext cx="8128000" cy="6096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B011-9CF7-9C4F-A1BC-3A64A069CF84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3998843" cy="967407"/>
          </a:xfrm>
        </p:spPr>
        <p:txBody>
          <a:bodyPr/>
          <a:lstStyle/>
          <a:p>
            <a:r>
              <a:rPr lang="en-US" dirty="0" smtClean="0"/>
              <a:t>CCNU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967407"/>
            <a:ext cx="6927574" cy="54731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produce 500 ALICE/ITS mid-layer HICs </a:t>
            </a:r>
          </a:p>
          <a:p>
            <a:pPr lvl="1"/>
            <a:r>
              <a:rPr lang="en-US" dirty="0" smtClean="0"/>
              <a:t>~2 HICs per day -&gt; 250 days, 10+ months</a:t>
            </a:r>
          </a:p>
          <a:p>
            <a:pPr lvl="1"/>
            <a:r>
              <a:rPr lang="en-US" dirty="0" smtClean="0"/>
              <a:t> starting from June 27, 20117 </a:t>
            </a:r>
            <a:r>
              <a:rPr lang="mr-IN" dirty="0" smtClean="0"/>
              <a:t>–</a:t>
            </a:r>
            <a:r>
              <a:rPr lang="en-US" dirty="0" smtClean="0"/>
              <a:t>&gt; June 2018  </a:t>
            </a:r>
          </a:p>
          <a:p>
            <a:pPr lvl="1"/>
            <a:r>
              <a:rPr lang="en-US" dirty="0" smtClean="0"/>
              <a:t>No immediate use of the lab after </a:t>
            </a:r>
            <a:r>
              <a:rPr lang="en-US" dirty="0"/>
              <a:t>J</a:t>
            </a:r>
            <a:r>
              <a:rPr lang="en-US" dirty="0" smtClean="0"/>
              <a:t>une 2018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The lab can be used for MVTX HICs production </a:t>
            </a:r>
          </a:p>
          <a:p>
            <a:pPr lvl="1"/>
            <a:r>
              <a:rPr lang="en-US" dirty="0" smtClean="0"/>
              <a:t>3 months replace jigs, training </a:t>
            </a:r>
          </a:p>
          <a:p>
            <a:pPr lvl="1"/>
            <a:r>
              <a:rPr lang="en-US" dirty="0" smtClean="0"/>
              <a:t>Starting ~Sep. 2018, ~2 HICs per day, -&gt; 35days -&gt; 2 months  (2~3 months)</a:t>
            </a:r>
          </a:p>
          <a:p>
            <a:pPr lvl="1"/>
            <a:r>
              <a:rPr lang="en-US" dirty="0" smtClean="0"/>
              <a:t>Many students available for testing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432FF"/>
                </a:solidFill>
              </a:rPr>
              <a:t>Stave assembly sites: 68 staves </a:t>
            </a:r>
          </a:p>
          <a:p>
            <a:pPr lvl="1"/>
            <a:r>
              <a:rPr lang="en-US" dirty="0" smtClean="0"/>
              <a:t>Stave space frame fabricated at CERN ( by 2017) </a:t>
            </a:r>
          </a:p>
          <a:p>
            <a:pPr lvl="1"/>
            <a:r>
              <a:rPr lang="en-US" dirty="0" smtClean="0"/>
              <a:t>Assemble at US/LBNL?  (replace jigs, copy from CERN ITS/IB) </a:t>
            </a:r>
          </a:p>
          <a:p>
            <a:pPr lvl="1"/>
            <a:r>
              <a:rPr lang="en-US" dirty="0" smtClean="0"/>
              <a:t>China/CCNU? -&gt; replace jigs (copy from CERN ITS/IB)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@CERN 2 staves/week, from MAPS/Spaceframe/stave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5910" y="782048"/>
            <a:ext cx="32994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CCNU Budget ALICE:  $7.5M RMB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MAPS chips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</a:t>
            </a:r>
            <a:r>
              <a:rPr lang="en-US" dirty="0" err="1" smtClean="0"/>
              <a:t>toolings</a:t>
            </a:r>
            <a:r>
              <a:rPr lang="en-US" dirty="0" smtClean="0"/>
              <a:t>, jigs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assembly machine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Technician salary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Traveling, student labor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01408" y="3393209"/>
            <a:ext cx="33539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CCNU budget </a:t>
            </a:r>
            <a:r>
              <a:rPr lang="en-US" dirty="0" err="1" smtClean="0">
                <a:solidFill>
                  <a:srgbClr val="FF0000"/>
                </a:solidFill>
              </a:rPr>
              <a:t>sPHENIX</a:t>
            </a:r>
            <a:r>
              <a:rPr lang="en-US" dirty="0" smtClean="0">
                <a:solidFill>
                  <a:srgbClr val="FF0000"/>
                </a:solidFill>
              </a:rPr>
              <a:t>: US$100K?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 smtClean="0"/>
              <a:t>toolings</a:t>
            </a:r>
            <a:r>
              <a:rPr lang="en-US" dirty="0" smtClean="0"/>
              <a:t>, jigs, training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M&amp;S for operation, gas etc.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Technician’s salary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Traveling, student labor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Shipping MAPS/HICs/staves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E8A-D96A-C641-82B5-D2C65011C5B8}" type="datetime1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6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3998843" cy="9674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CCNU Plan </a:t>
            </a:r>
            <a:r>
              <a:rPr lang="mr-IN" dirty="0" smtClean="0"/>
              <a:t>–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967407"/>
            <a:ext cx="6130923" cy="54731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Experts and Designers of  ALICE MAPS on-chip electronics</a:t>
            </a:r>
          </a:p>
          <a:p>
            <a:pPr lvl="1"/>
            <a:r>
              <a:rPr lang="en-US" dirty="0" smtClean="0"/>
              <a:t>Analogy circuit </a:t>
            </a:r>
            <a:r>
              <a:rPr lang="mr-IN" dirty="0" smtClean="0"/>
              <a:t>–</a:t>
            </a:r>
            <a:r>
              <a:rPr lang="en-US" dirty="0" smtClean="0"/>
              <a:t> Dr. </a:t>
            </a:r>
            <a:r>
              <a:rPr lang="en-US" dirty="0" err="1" smtClean="0"/>
              <a:t>Chaosong</a:t>
            </a:r>
            <a:r>
              <a:rPr lang="en-US" dirty="0" smtClean="0"/>
              <a:t> Gao</a:t>
            </a:r>
          </a:p>
          <a:p>
            <a:pPr lvl="1"/>
            <a:r>
              <a:rPr lang="en-US" dirty="0" smtClean="0"/>
              <a:t>Digital circuit </a:t>
            </a:r>
            <a:r>
              <a:rPr lang="mr-IN" dirty="0" smtClean="0"/>
              <a:t>–</a:t>
            </a:r>
            <a:r>
              <a:rPr lang="en-US" dirty="0" smtClean="0"/>
              <a:t> Dr. Ping Yang</a:t>
            </a:r>
          </a:p>
          <a:p>
            <a:pPr lvl="1"/>
            <a:r>
              <a:rPr lang="en-US" dirty="0" smtClean="0"/>
              <a:t>They can help us!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PLAC </a:t>
            </a:r>
            <a:r>
              <a:rPr lang="mr-IN" dirty="0" smtClean="0"/>
              <a:t>–</a:t>
            </a:r>
            <a:r>
              <a:rPr lang="en-US" dirty="0" smtClean="0"/>
              <a:t> Pixel Lab At CCNU</a:t>
            </a:r>
          </a:p>
          <a:p>
            <a:pPr lvl="1"/>
            <a:r>
              <a:rPr lang="en-US" dirty="0" smtClean="0"/>
              <a:t>Interested in mechanical system integration </a:t>
            </a:r>
          </a:p>
          <a:p>
            <a:pPr lvl="1"/>
            <a:r>
              <a:rPr lang="en-US" dirty="0" smtClean="0"/>
              <a:t>Plan to hire a full time engineer to work on </a:t>
            </a:r>
            <a:r>
              <a:rPr lang="en-US" dirty="0" err="1" smtClean="0"/>
              <a:t>sPHENIX</a:t>
            </a:r>
            <a:r>
              <a:rPr lang="en-US" dirty="0" smtClean="0"/>
              <a:t> integration effort 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Visit LANL 6-12 months on preliminary conceptual design for the MVTX/INTT/TPC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Physics simulation and analysis</a:t>
            </a:r>
          </a:p>
          <a:p>
            <a:pPr lvl="1"/>
            <a:r>
              <a:rPr lang="en-US" dirty="0" smtClean="0"/>
              <a:t>Many students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1" t="10251" r="20378" b="34248"/>
          <a:stretch/>
        </p:blipFill>
        <p:spPr>
          <a:xfrm>
            <a:off x="6969123" y="483703"/>
            <a:ext cx="4467726" cy="27550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4" t="27438" r="10656" b="26824"/>
          <a:stretch/>
        </p:blipFill>
        <p:spPr>
          <a:xfrm>
            <a:off x="6969123" y="3561391"/>
            <a:ext cx="4062336" cy="27881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54649" y="59807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8479" y="614597"/>
            <a:ext cx="62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Yang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2986" y="3540133"/>
            <a:ext cx="1982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PLAC Ass. Director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Dr. </a:t>
            </a:r>
            <a:r>
              <a:rPr lang="en-US" b="1" dirty="0" err="1" smtClean="0">
                <a:solidFill>
                  <a:srgbClr val="FFFF00"/>
                </a:solidFill>
              </a:rPr>
              <a:t>Xiangming</a:t>
            </a:r>
            <a:r>
              <a:rPr lang="en-US" b="1" dirty="0" smtClean="0">
                <a:solidFill>
                  <a:srgbClr val="FFFF00"/>
                </a:solidFill>
              </a:rPr>
              <a:t> Sun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58D95-671E-3248-977E-3B3EECE30194}" type="datetime1">
              <a:rPr lang="en-US" smtClean="0"/>
              <a:t>5/24/17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  Members </a:t>
            </a:r>
            <a:br>
              <a:rPr lang="en-US" dirty="0" smtClean="0"/>
            </a:br>
            <a:r>
              <a:rPr lang="en-US" dirty="0" smtClean="0"/>
              <a:t>(Pixel Lab At CCNU)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25625"/>
            <a:ext cx="5202836" cy="4351338"/>
          </a:xfrm>
        </p:spPr>
        <p:txBody>
          <a:bodyPr/>
          <a:lstStyle/>
          <a:p>
            <a:r>
              <a:rPr lang="en-US" dirty="0" smtClean="0"/>
              <a:t>Faculty: ~15</a:t>
            </a:r>
          </a:p>
          <a:p>
            <a:r>
              <a:rPr lang="en-US" dirty="0" err="1" smtClean="0"/>
              <a:t>Ph.D</a:t>
            </a:r>
            <a:r>
              <a:rPr lang="en-US" dirty="0" smtClean="0"/>
              <a:t> students: ~10</a:t>
            </a:r>
          </a:p>
          <a:p>
            <a:r>
              <a:rPr lang="en-US" dirty="0" smtClean="0"/>
              <a:t>Master students: ~25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417A-6C0D-3B4C-880C-2C4671F95396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125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6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Stave production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Plan-A</a:t>
            </a:r>
          </a:p>
          <a:p>
            <a:pPr lvl="1"/>
            <a:r>
              <a:rPr lang="en-US" dirty="0" smtClean="0"/>
              <a:t>CERN production:</a:t>
            </a:r>
          </a:p>
          <a:p>
            <a:pPr lvl="2"/>
            <a:r>
              <a:rPr lang="en-US" dirty="0" smtClean="0"/>
              <a:t>Assembly and test </a:t>
            </a:r>
          </a:p>
          <a:p>
            <a:pPr lvl="1"/>
            <a:r>
              <a:rPr lang="en-US" dirty="0" smtClean="0"/>
              <a:t>Time: starting 08/2018, 6-9 months  </a:t>
            </a:r>
          </a:p>
          <a:p>
            <a:endParaRPr lang="en-US" dirty="0" smtClean="0"/>
          </a:p>
          <a:p>
            <a:r>
              <a:rPr lang="en-US" dirty="0" smtClean="0"/>
              <a:t>Plan-B</a:t>
            </a:r>
          </a:p>
          <a:p>
            <a:pPr lvl="1"/>
            <a:r>
              <a:rPr lang="en-US" dirty="0" smtClean="0"/>
              <a:t>HICs production @CCNU, Sep. 2018, 2-3 months</a:t>
            </a:r>
          </a:p>
          <a:p>
            <a:pPr lvl="1"/>
            <a:r>
              <a:rPr lang="en-US" dirty="0" smtClean="0"/>
              <a:t>Stave space frame production @CERN ITS/IB, by 2017</a:t>
            </a:r>
          </a:p>
          <a:p>
            <a:pPr lvl="1"/>
            <a:r>
              <a:rPr lang="en-US" dirty="0" smtClean="0"/>
              <a:t>Stave assembly: US/LBNL? Or China/CCNU, 4-6 months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79306" y="1993692"/>
            <a:ext cx="25581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DOE Budget: FY18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Delay in </a:t>
            </a:r>
            <a:r>
              <a:rPr lang="en-US" b="1" dirty="0" err="1" smtClean="0">
                <a:solidFill>
                  <a:srgbClr val="FF0000"/>
                </a:solidFill>
              </a:rPr>
              <a:t>sPHENIX</a:t>
            </a:r>
            <a:r>
              <a:rPr lang="en-US" b="1" dirty="0" smtClean="0">
                <a:solidFill>
                  <a:srgbClr val="FF0000"/>
                </a:solidFill>
              </a:rPr>
              <a:t> start?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CCNU option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 plan A</a:t>
            </a:r>
            <a:r>
              <a:rPr lang="en-US" b="1" dirty="0" smtClean="0">
                <a:solidFill>
                  <a:srgbClr val="FF0000"/>
                </a:solidFill>
              </a:rPr>
              <a:t>?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D5E4-E821-E348-B1A3-BCA49F18AB72}" type="datetime1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95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MVTX Review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</a:p>
          <a:p>
            <a:r>
              <a:rPr lang="en-US" dirty="0" smtClean="0"/>
              <a:t>Cost and Schedule</a:t>
            </a:r>
          </a:p>
          <a:p>
            <a:r>
              <a:rPr lang="mr-IN" dirty="0" smtClean="0"/>
              <a:t>…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Impacts of new president’s FY18 budget  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sPHENIX</a:t>
            </a:r>
            <a:r>
              <a:rPr lang="en-US" dirty="0" smtClean="0">
                <a:solidFill>
                  <a:srgbClr val="FF0000"/>
                </a:solidFill>
              </a:rPr>
              <a:t> baseline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MVTX MIE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C506-442C-0042-904F-D3E0636108EE}" type="datetime1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Leaders Weekly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753</Words>
  <Application>Microsoft Macintosh PowerPoint</Application>
  <PresentationFormat>Widescreen</PresentationFormat>
  <Paragraphs>184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 Light</vt:lpstr>
      <vt:lpstr>Mangal</vt:lpstr>
      <vt:lpstr>Arial</vt:lpstr>
      <vt:lpstr>Calibri</vt:lpstr>
      <vt:lpstr>Wingdings</vt:lpstr>
      <vt:lpstr>Office Theme</vt:lpstr>
      <vt:lpstr>Feasibility to use CCNU Labs for MVTX HICs/Staves production  5/24/2017</vt:lpstr>
      <vt:lpstr>Technical Resources</vt:lpstr>
      <vt:lpstr>HICs Assembly Lab:    space ~ 70m2 (1K clean room); 20m2 (10K clean room, 2.9m head room)</vt:lpstr>
      <vt:lpstr>Test Bench</vt:lpstr>
      <vt:lpstr>CCNU Plan </vt:lpstr>
      <vt:lpstr>CCNU Plan – Cont.</vt:lpstr>
      <vt:lpstr>PLAC  Members  (Pixel Lab At CCNU)</vt:lpstr>
      <vt:lpstr>Stave production plans</vt:lpstr>
      <vt:lpstr>MVTX Review Presentations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to use CCNU Labs for MVTX HICs production </dc:title>
  <dc:creator>Ming Liu</dc:creator>
  <cp:lastModifiedBy>Ming Liu</cp:lastModifiedBy>
  <cp:revision>52</cp:revision>
  <dcterms:created xsi:type="dcterms:W3CDTF">2017-05-22T21:31:09Z</dcterms:created>
  <dcterms:modified xsi:type="dcterms:W3CDTF">2017-05-25T02:06:27Z</dcterms:modified>
</cp:coreProperties>
</file>