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" ContentType="image/t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257" r:id="rId3"/>
    <p:sldId id="277" r:id="rId4"/>
    <p:sldId id="300" r:id="rId5"/>
    <p:sldId id="301" r:id="rId6"/>
    <p:sldId id="269" r:id="rId7"/>
    <p:sldId id="268" r:id="rId8"/>
    <p:sldId id="270" r:id="rId9"/>
    <p:sldId id="293" r:id="rId10"/>
    <p:sldId id="271" r:id="rId11"/>
    <p:sldId id="294" r:id="rId12"/>
    <p:sldId id="267" r:id="rId13"/>
    <p:sldId id="284" r:id="rId14"/>
    <p:sldId id="273" r:id="rId15"/>
    <p:sldId id="297" r:id="rId16"/>
    <p:sldId id="296" r:id="rId17"/>
    <p:sldId id="298" r:id="rId18"/>
    <p:sldId id="299" r:id="rId19"/>
    <p:sldId id="263" r:id="rId20"/>
    <p:sldId id="278" r:id="rId21"/>
    <p:sldId id="275" r:id="rId22"/>
    <p:sldId id="312" r:id="rId23"/>
    <p:sldId id="304" r:id="rId24"/>
    <p:sldId id="306" r:id="rId25"/>
    <p:sldId id="305" r:id="rId26"/>
    <p:sldId id="307" r:id="rId27"/>
    <p:sldId id="308" r:id="rId28"/>
    <p:sldId id="309" r:id="rId29"/>
    <p:sldId id="310" r:id="rId30"/>
    <p:sldId id="311" r:id="rId31"/>
    <p:sldId id="264" r:id="rId32"/>
    <p:sldId id="265" r:id="rId33"/>
    <p:sldId id="272" r:id="rId34"/>
    <p:sldId id="274" r:id="rId35"/>
    <p:sldId id="276" r:id="rId36"/>
    <p:sldId id="279" r:id="rId37"/>
    <p:sldId id="280" r:id="rId38"/>
    <p:sldId id="282" r:id="rId39"/>
    <p:sldId id="302" r:id="rId40"/>
    <p:sldId id="285" r:id="rId41"/>
    <p:sldId id="262" r:id="rId42"/>
    <p:sldId id="303" r:id="rId43"/>
    <p:sldId id="290" r:id="rId44"/>
    <p:sldId id="291" r:id="rId45"/>
    <p:sldId id="292" r:id="rId46"/>
    <p:sldId id="286" r:id="rId47"/>
    <p:sldId id="287" r:id="rId48"/>
    <p:sldId id="288" r:id="rId49"/>
    <p:sldId id="289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1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96259-518B-FD41-A071-13A8222A8E03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34C86-4BA1-1A44-9537-D35CDAC92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137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8C0E2-2D1C-E14A-8FD2-580D27CE37C4}" type="datetimeFigureOut">
              <a:rPr lang="en-US" smtClean="0"/>
              <a:t>12/13/16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F3BA8-1646-354E-9ECC-30956B140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677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5051-4471-412D-8D9D-31E396387DC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60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D12B-F90B-7844-A758-832B2305C453}" type="datetime1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41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67FAE-60FD-2F44-A17A-295BADBF8C0B}" type="datetime1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93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195E-3559-3A4A-995E-DBDCC390D50E}" type="datetime1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49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0333287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92499-B8E9-5F48-92F5-624CA65DA752}" type="datetime1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37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5B3D-0A87-0540-AA02-2CF4F2FDD948}" type="datetime1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39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66284-3B2C-8941-A10A-2175BB2FBA78}" type="datetime1">
              <a:rPr lang="en-US" smtClean="0"/>
              <a:t>12/14/16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85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CEC5-5B42-754B-A222-D6925CEAB04B}" type="datetime1">
              <a:rPr lang="en-US" smtClean="0"/>
              <a:t>12/14/16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8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80ACB-7E8D-B84B-BEBA-0E59419B1B38}" type="datetime1">
              <a:rPr lang="en-US" smtClean="0"/>
              <a:t>12/14/16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58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E8C8-DBF3-254D-8230-81BE96E2DBF0}" type="datetime1">
              <a:rPr lang="en-US" smtClean="0"/>
              <a:t>12/14/16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66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1B431-BFDE-A24D-A51F-CFDFECDC37F6}" type="datetime1">
              <a:rPr lang="en-US" smtClean="0"/>
              <a:t>12/14/16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71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21D4-D745-434B-9EBC-801DA3028D0F}" type="datetime1">
              <a:rPr lang="en-US" smtClean="0"/>
              <a:t>12/14/16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39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0377C-A2AD-4E4F-889F-D595440139D5}" type="datetime1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17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jpe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5" Type="http://schemas.openxmlformats.org/officeDocument/2006/relationships/image" Target="../media/image44.tif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8" Type="http://schemas.openxmlformats.org/officeDocument/2006/relationships/image" Target="../media/image47.png"/><Relationship Id="rId9" Type="http://schemas.openxmlformats.org/officeDocument/2006/relationships/image" Target="../media/image48.jpeg"/><Relationship Id="rId10" Type="http://schemas.openxmlformats.org/officeDocument/2006/relationships/image" Target="../media/image49.png"/><Relationship Id="rId11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cience.energy.gov/np/facilities/project-development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emf"/><Relationship Id="rId3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5" Type="http://schemas.openxmlformats.org/officeDocument/2006/relationships/image" Target="../media/image64.png"/><Relationship Id="rId6" Type="http://schemas.microsoft.com/office/2007/relationships/hdphoto" Target="../media/hdphoto1.wdp"/><Relationship Id="rId7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MAPS Inner Tracker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Ming X. Liu</a:t>
            </a:r>
          </a:p>
          <a:p>
            <a:r>
              <a:rPr lang="en-US" dirty="0" smtClean="0"/>
              <a:t>LANL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6E81-8CCE-624E-B142-B872B7D0D968}" type="datetime1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354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97" y="12171"/>
            <a:ext cx="8591335" cy="9953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MAPS</a:t>
            </a:r>
            <a:r>
              <a:rPr lang="en-US" sz="3600" dirty="0" smtClean="0"/>
              <a:t>-</a:t>
            </a:r>
            <a:r>
              <a:rPr lang="en-US" sz="3600" dirty="0" err="1" smtClean="0"/>
              <a:t>sPHENIX</a:t>
            </a:r>
            <a:r>
              <a:rPr lang="en-US" sz="3600" dirty="0" smtClean="0"/>
              <a:t> Mechanical Integration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10</a:t>
            </a:fld>
            <a:endParaRPr lang="en-US"/>
          </a:p>
        </p:txBody>
      </p:sp>
      <p:pic>
        <p:nvPicPr>
          <p:cNvPr id="18" name="Picture 17" descr="IB- staves + end wheels + panels + Be-beampipe + ITNN + TPC ver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976780"/>
            <a:ext cx="8313882" cy="537957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2037-C41B-B446-B6B2-FC7969BF2708}" type="datetime1">
              <a:rPr lang="en-US" smtClean="0"/>
              <a:t>12/14/16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3865" y="4077478"/>
            <a:ext cx="3166456" cy="24187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1057" y="4156860"/>
            <a:ext cx="1998848" cy="21994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321878"/>
            <a:ext cx="227498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Service End Wheel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Possible modifications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High speed signal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Analogy power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Digital power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Cooling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85909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847195"/>
          </a:xfrm>
        </p:spPr>
        <p:txBody>
          <a:bodyPr/>
          <a:lstStyle/>
          <a:p>
            <a:r>
              <a:rPr lang="en-US" dirty="0" smtClean="0"/>
              <a:t>Scope of the </a:t>
            </a:r>
            <a:r>
              <a:rPr lang="en-US" dirty="0" smtClean="0"/>
              <a:t>Full Project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48167" y="1111251"/>
            <a:ext cx="4347633" cy="4699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MAPS &amp; Electronics</a:t>
            </a:r>
          </a:p>
          <a:p>
            <a:pPr lvl="1"/>
            <a:r>
              <a:rPr lang="en-US" dirty="0"/>
              <a:t>MAPS </a:t>
            </a:r>
            <a:r>
              <a:rPr lang="en-US" dirty="0" smtClean="0"/>
              <a:t>Detectors</a:t>
            </a:r>
            <a:endParaRPr lang="en-US" dirty="0"/>
          </a:p>
          <a:p>
            <a:pPr lvl="2"/>
            <a:r>
              <a:rPr lang="en-US" dirty="0" err="1" smtClean="0"/>
              <a:t>MoU</a:t>
            </a:r>
            <a:r>
              <a:rPr lang="en-US" dirty="0" smtClean="0"/>
              <a:t> to build 68 ITS </a:t>
            </a:r>
            <a:r>
              <a:rPr lang="en-US" dirty="0"/>
              <a:t>MAPS </a:t>
            </a:r>
            <a:r>
              <a:rPr lang="en-US" dirty="0" smtClean="0"/>
              <a:t>staves</a:t>
            </a:r>
          </a:p>
          <a:p>
            <a:pPr lvl="2"/>
            <a:r>
              <a:rPr lang="en-US" dirty="0"/>
              <a:t>No modification 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Readout Electronics </a:t>
            </a:r>
          </a:p>
          <a:p>
            <a:pPr lvl="2"/>
            <a:r>
              <a:rPr lang="en-US" dirty="0" smtClean="0"/>
              <a:t>Use ALICE/ITS, RDO + CRU </a:t>
            </a:r>
          </a:p>
          <a:p>
            <a:pPr lvl="2"/>
            <a:r>
              <a:rPr lang="en-US" dirty="0" smtClean="0"/>
              <a:t>Modify/reprogram CRU for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pPr lvl="3"/>
            <a:r>
              <a:rPr lang="en-US" dirty="0" smtClean="0"/>
              <a:t>Plan-B: build a custom board to convert ALICE/ITS into </a:t>
            </a:r>
            <a:r>
              <a:rPr lang="en-US" dirty="0" err="1" smtClean="0"/>
              <a:t>sPHENIX</a:t>
            </a:r>
            <a:r>
              <a:rPr lang="en-US" dirty="0" smtClean="0"/>
              <a:t> DAQ format</a:t>
            </a:r>
          </a:p>
          <a:p>
            <a:pPr lvl="2"/>
            <a:r>
              <a:rPr lang="en-US" dirty="0" smtClean="0"/>
              <a:t>R&amp;D by LANL LDRD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Production </a:t>
            </a:r>
          </a:p>
          <a:p>
            <a:pPr lvl="2"/>
            <a:r>
              <a:rPr lang="en-US" dirty="0" smtClean="0"/>
              <a:t>Extend ALICE/ITS MAPS stave production </a:t>
            </a:r>
          </a:p>
          <a:p>
            <a:pPr lvl="2"/>
            <a:r>
              <a:rPr lang="en-US" dirty="0" smtClean="0"/>
              <a:t>Train </a:t>
            </a:r>
            <a:r>
              <a:rPr lang="en-US" dirty="0" err="1" smtClean="0"/>
              <a:t>sPHENIX</a:t>
            </a:r>
            <a:r>
              <a:rPr lang="en-US" dirty="0" smtClean="0"/>
              <a:t> personnel for assembly and testing staves at CERN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eproduce additional ALICE RDO+CRU for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Ancillary systems</a:t>
            </a:r>
          </a:p>
          <a:p>
            <a:pPr lvl="2"/>
            <a:r>
              <a:rPr lang="en-US" dirty="0" smtClean="0"/>
              <a:t>LV, cables, crates, racks etc.</a:t>
            </a:r>
          </a:p>
          <a:p>
            <a:pPr lvl="2"/>
            <a:r>
              <a:rPr lang="en-US" dirty="0" smtClean="0"/>
              <a:t>Slow control, safety and monitoring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111251"/>
            <a:ext cx="4337050" cy="500591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Mechanics &amp; Cooling</a:t>
            </a:r>
            <a:endParaRPr lang="en-US" dirty="0"/>
          </a:p>
          <a:p>
            <a:pPr lvl="1"/>
            <a:r>
              <a:rPr lang="en-US" dirty="0" smtClean="0"/>
              <a:t>No/</a:t>
            </a:r>
            <a:r>
              <a:rPr lang="en-US" dirty="0" smtClean="0">
                <a:solidFill>
                  <a:srgbClr val="008000"/>
                </a:solidFill>
              </a:rPr>
              <a:t>(minor)</a:t>
            </a:r>
            <a:r>
              <a:rPr lang="en-US" dirty="0" smtClean="0"/>
              <a:t> changes to ALICE/ITS inner tracker mechanical structures</a:t>
            </a:r>
          </a:p>
          <a:p>
            <a:pPr lvl="2"/>
            <a:r>
              <a:rPr lang="en-US" dirty="0" smtClean="0"/>
              <a:t>End Wheels</a:t>
            </a:r>
          </a:p>
          <a:p>
            <a:pPr lvl="2"/>
            <a:r>
              <a:rPr lang="en-US" dirty="0" smtClean="0"/>
              <a:t>Cylindrical structure shells</a:t>
            </a:r>
          </a:p>
          <a:p>
            <a:pPr lvl="2"/>
            <a:r>
              <a:rPr lang="en-US" dirty="0" smtClean="0"/>
              <a:t>Detector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Service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and Service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Half support structures</a:t>
            </a:r>
          </a:p>
          <a:p>
            <a:pPr lvl="2"/>
            <a:endParaRPr lang="en-US" dirty="0" smtClean="0"/>
          </a:p>
          <a:p>
            <a:pPr lvl="1"/>
            <a:r>
              <a:rPr lang="en-US" dirty="0"/>
              <a:t>Mechanics </a:t>
            </a:r>
            <a:r>
              <a:rPr lang="en-US" dirty="0" smtClean="0"/>
              <a:t>Integration</a:t>
            </a:r>
            <a:endParaRPr lang="en-US" dirty="0"/>
          </a:p>
          <a:p>
            <a:pPr lvl="2"/>
            <a:r>
              <a:rPr lang="en-US" dirty="0" smtClean="0"/>
              <a:t>Conceptual design by LANL LDRD</a:t>
            </a:r>
          </a:p>
          <a:p>
            <a:pPr lvl="2"/>
            <a:r>
              <a:rPr lang="en-US" dirty="0" smtClean="0"/>
              <a:t>Prototyp</a:t>
            </a:r>
            <a:r>
              <a:rPr lang="en-US" dirty="0"/>
              <a:t>e</a:t>
            </a:r>
            <a:r>
              <a:rPr lang="en-US" dirty="0" smtClean="0"/>
              <a:t> by </a:t>
            </a:r>
            <a:r>
              <a:rPr lang="en-US" dirty="0" err="1" smtClean="0"/>
              <a:t>sPHENIX</a:t>
            </a:r>
            <a:r>
              <a:rPr lang="en-US" dirty="0" smtClean="0"/>
              <a:t> R&amp;D </a:t>
            </a:r>
          </a:p>
          <a:p>
            <a:pPr lvl="2"/>
            <a:r>
              <a:rPr lang="en-US" dirty="0" smtClean="0"/>
              <a:t>Design </a:t>
            </a:r>
            <a:r>
              <a:rPr lang="en-US" dirty="0"/>
              <a:t>integration frames</a:t>
            </a:r>
          </a:p>
          <a:p>
            <a:pPr lvl="2"/>
            <a:r>
              <a:rPr lang="en-US" dirty="0" smtClean="0"/>
              <a:t>Cage etc.</a:t>
            </a:r>
            <a:endParaRPr lang="en-US" dirty="0"/>
          </a:p>
          <a:p>
            <a:pPr lvl="2"/>
            <a:r>
              <a:rPr lang="en-US" dirty="0"/>
              <a:t>Installation </a:t>
            </a:r>
            <a:r>
              <a:rPr lang="en-US" dirty="0" smtClean="0"/>
              <a:t>tooling etc.</a:t>
            </a: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Copy ALICE cooling plant design</a:t>
            </a:r>
          </a:p>
          <a:p>
            <a:pPr lvl="2"/>
            <a:r>
              <a:rPr lang="en-US" dirty="0" smtClean="0"/>
              <a:t>Minor modification to fit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r>
              <a:rPr lang="en-US" dirty="0" smtClean="0"/>
              <a:t>Smaller heat load than ALICE ITS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Metrology and Survey 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11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74B8-73A3-B842-AB9A-34DD393D3336}" type="datetime1">
              <a:rPr lang="en-US" smtClean="0"/>
              <a:t>12/14/16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17996" y="5810251"/>
            <a:ext cx="4201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 new MIE to fund the full MAPS detector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7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12"/>
            <a:ext cx="8229600" cy="1143000"/>
          </a:xfrm>
        </p:spPr>
        <p:txBody>
          <a:bodyPr/>
          <a:lstStyle/>
          <a:p>
            <a:r>
              <a:rPr lang="en-US" dirty="0" smtClean="0"/>
              <a:t>Project Task and Timeline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12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0262" y="4490172"/>
            <a:ext cx="838691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/>
              <a:t>Det. Install. </a:t>
            </a:r>
            <a:endParaRPr lang="en-US" sz="1100" dirty="0"/>
          </a:p>
          <a:p>
            <a:pPr algn="ctr"/>
            <a:r>
              <a:rPr lang="en-US" sz="1100" dirty="0" smtClean="0"/>
              <a:t>     @BNL</a:t>
            </a:r>
            <a:endParaRPr lang="en-US" sz="1100" dirty="0"/>
          </a:p>
        </p:txBody>
      </p:sp>
      <p:cxnSp>
        <p:nvCxnSpPr>
          <p:cNvPr id="16" name="Straight Arrow Connector 15"/>
          <p:cNvCxnSpPr>
            <a:endCxn id="45" idx="1"/>
          </p:cNvCxnSpPr>
          <p:nvPr/>
        </p:nvCxnSpPr>
        <p:spPr>
          <a:xfrm>
            <a:off x="4857754" y="4731634"/>
            <a:ext cx="436527" cy="39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7539" y="2449224"/>
            <a:ext cx="1193243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Readout R&amp;D</a:t>
            </a:r>
          </a:p>
          <a:p>
            <a:r>
              <a:rPr lang="en-US" sz="1400" dirty="0" smtClean="0"/>
              <a:t>Mech. design </a:t>
            </a:r>
          </a:p>
          <a:p>
            <a:r>
              <a:rPr lang="en-US" sz="1400" dirty="0" smtClean="0"/>
              <a:t>@</a:t>
            </a:r>
            <a:r>
              <a:rPr lang="en-US" sz="1400" dirty="0" smtClean="0">
                <a:solidFill>
                  <a:srgbClr val="FF0000"/>
                </a:solidFill>
              </a:rPr>
              <a:t>LANL/ALICE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1" y="3249769"/>
            <a:ext cx="1339964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Mech. </a:t>
            </a:r>
            <a:r>
              <a:rPr lang="en-US" sz="1400" dirty="0" err="1" smtClean="0"/>
              <a:t>Integr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&amp; Prototype</a:t>
            </a:r>
            <a:r>
              <a:rPr lang="en-US" sz="1400" dirty="0"/>
              <a:t> 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@</a:t>
            </a:r>
            <a:r>
              <a:rPr lang="en-US" sz="1400" dirty="0" smtClean="0">
                <a:solidFill>
                  <a:srgbClr val="FF0000"/>
                </a:solidFill>
              </a:rPr>
              <a:t>MIT</a:t>
            </a:r>
            <a:r>
              <a:rPr lang="en-US" sz="1400" dirty="0" smtClean="0">
                <a:solidFill>
                  <a:srgbClr val="FF0000"/>
                </a:solidFill>
              </a:rPr>
              <a:t>/LBNL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8150" y="4470980"/>
            <a:ext cx="121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Production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8150" y="318788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Key R&amp;D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704850" y="1118699"/>
            <a:ext cx="7734300" cy="1316502"/>
            <a:chOff x="704850" y="1118699"/>
            <a:chExt cx="7734300" cy="1316502"/>
          </a:xfrm>
        </p:grpSpPr>
        <p:grpSp>
          <p:nvGrpSpPr>
            <p:cNvPr id="69" name="Group 68"/>
            <p:cNvGrpSpPr/>
            <p:nvPr/>
          </p:nvGrpSpPr>
          <p:grpSpPr>
            <a:xfrm>
              <a:off x="704850" y="1118699"/>
              <a:ext cx="7734300" cy="595801"/>
              <a:chOff x="704850" y="1118699"/>
              <a:chExt cx="7734300" cy="595801"/>
            </a:xfrm>
          </p:grpSpPr>
          <p:sp>
            <p:nvSpPr>
              <p:cNvPr id="6" name="Right Arrow 5"/>
              <p:cNvSpPr/>
              <p:nvPr/>
            </p:nvSpPr>
            <p:spPr>
              <a:xfrm>
                <a:off x="704850" y="1416050"/>
                <a:ext cx="7734300" cy="29845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704850" y="1118699"/>
                <a:ext cx="7548667" cy="387364"/>
                <a:chOff x="704850" y="1118699"/>
                <a:chExt cx="7548667" cy="387364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1972640" y="1136731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FY2017</a:t>
                  </a:r>
                  <a:endParaRPr lang="en-US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3344240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FY2018</a:t>
                  </a:r>
                  <a:endParaRPr lang="en-US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679344" y="1126148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FY2019</a:t>
                  </a:r>
                  <a:endParaRPr lang="en-US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117605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FY2020</a:t>
                  </a:r>
                  <a:endParaRPr lang="en-US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382328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FY2021</a:t>
                  </a:r>
                  <a:endParaRPr lang="en-US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704850" y="1136731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FY2016</a:t>
                  </a:r>
                  <a:endParaRPr lang="en-US" dirty="0"/>
                </a:p>
              </p:txBody>
            </p:sp>
          </p:grpSp>
        </p:grpSp>
        <p:grpSp>
          <p:nvGrpSpPr>
            <p:cNvPr id="67" name="Group 66"/>
            <p:cNvGrpSpPr/>
            <p:nvPr/>
          </p:nvGrpSpPr>
          <p:grpSpPr>
            <a:xfrm>
              <a:off x="1527539" y="1696537"/>
              <a:ext cx="6842516" cy="738664"/>
              <a:chOff x="1527539" y="1696537"/>
              <a:chExt cx="6842516" cy="738664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942701" y="1730295"/>
                <a:ext cx="53681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CD-1</a:t>
                </a:r>
              </a:p>
              <a:p>
                <a:r>
                  <a:rPr lang="en-US" sz="1400" dirty="0" smtClean="0"/>
                  <a:t>11/1</a:t>
                </a:r>
                <a:endParaRPr lang="en-US" sz="14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812546" y="1714500"/>
                <a:ext cx="6976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CD-2/3</a:t>
                </a:r>
              </a:p>
              <a:p>
                <a:r>
                  <a:rPr lang="en-US" sz="1400" dirty="0" smtClean="0"/>
                  <a:t>8/1</a:t>
                </a:r>
                <a:endParaRPr lang="en-US" sz="1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527539" y="1716719"/>
                <a:ext cx="53681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CD-0</a:t>
                </a:r>
              </a:p>
              <a:p>
                <a:r>
                  <a:rPr lang="en-US" sz="1400" dirty="0" smtClean="0"/>
                  <a:t>11/1</a:t>
                </a:r>
                <a:endParaRPr lang="en-US" sz="14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480068" y="1696537"/>
                <a:ext cx="889987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Ready for </a:t>
                </a:r>
              </a:p>
              <a:p>
                <a:r>
                  <a:rPr lang="en-US" sz="1400" dirty="0"/>
                  <a:t>B</a:t>
                </a:r>
                <a:r>
                  <a:rPr lang="en-US" sz="1400" dirty="0" smtClean="0"/>
                  <a:t>eam</a:t>
                </a:r>
              </a:p>
              <a:p>
                <a:r>
                  <a:rPr lang="en-US" sz="1400" dirty="0" smtClean="0"/>
                  <a:t>6/1</a:t>
                </a:r>
                <a:endParaRPr lang="en-US" sz="1400" dirty="0"/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457200" y="5556131"/>
            <a:ext cx="6233147" cy="80021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MoU</a:t>
            </a:r>
            <a:r>
              <a:rPr lang="en-US" dirty="0" smtClean="0"/>
              <a:t>” w/ </a:t>
            </a:r>
            <a:r>
              <a:rPr lang="en-US" dirty="0" smtClean="0"/>
              <a:t>ALICE/ITS: 11/</a:t>
            </a:r>
            <a:r>
              <a:rPr lang="en-US" dirty="0" smtClean="0"/>
              <a:t>2016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- </a:t>
            </a:r>
            <a:r>
              <a:rPr lang="en-US" sz="1400" dirty="0">
                <a:solidFill>
                  <a:srgbClr val="FF0000"/>
                </a:solidFill>
              </a:rPr>
              <a:t>P</a:t>
            </a:r>
            <a:r>
              <a:rPr lang="en-US" sz="1400" dirty="0" smtClean="0">
                <a:solidFill>
                  <a:srgbClr val="FF0000"/>
                </a:solidFill>
              </a:rPr>
              <a:t>roduce MAPS chips for </a:t>
            </a:r>
            <a:r>
              <a:rPr lang="en-US" sz="1400" dirty="0" err="1" smtClean="0">
                <a:solidFill>
                  <a:srgbClr val="FF0000"/>
                </a:solidFill>
              </a:rPr>
              <a:t>sPHENIX</a:t>
            </a:r>
            <a:r>
              <a:rPr lang="en-US" sz="1400" dirty="0" smtClean="0">
                <a:solidFill>
                  <a:srgbClr val="FF0000"/>
                </a:solidFill>
              </a:rPr>
              <a:t> as part of ALICE production!</a:t>
            </a:r>
          </a:p>
          <a:p>
            <a:r>
              <a:rPr lang="en-US" sz="1400" dirty="0" smtClean="0"/>
              <a:t>- Full </a:t>
            </a:r>
            <a:r>
              <a:rPr lang="en-US" sz="1400" dirty="0"/>
              <a:t>s</a:t>
            </a:r>
            <a:r>
              <a:rPr lang="en-US" sz="1400" dirty="0" smtClean="0"/>
              <a:t>taves</a:t>
            </a:r>
            <a:r>
              <a:rPr lang="en-US" sz="1400" dirty="0" smtClean="0"/>
              <a:t>, </a:t>
            </a:r>
            <a:r>
              <a:rPr lang="en-US" sz="1400" dirty="0" smtClean="0"/>
              <a:t>space frames </a:t>
            </a:r>
            <a:r>
              <a:rPr lang="en-US" sz="1400" dirty="0" smtClean="0"/>
              <a:t>and </a:t>
            </a:r>
            <a:r>
              <a:rPr lang="en-US" sz="1400" dirty="0" smtClean="0"/>
              <a:t>RUs production cost &amp; schedule TBD   </a:t>
            </a:r>
            <a:r>
              <a:rPr lang="en-US" sz="1400" dirty="0" smtClean="0">
                <a:sym typeface="Wingdings"/>
              </a:rPr>
              <a:t> </a:t>
            </a:r>
            <a:r>
              <a:rPr lang="en-US" sz="1400" b="1" dirty="0" smtClean="0">
                <a:sym typeface="Wingdings"/>
              </a:rPr>
              <a:t>a new MIE</a:t>
            </a:r>
            <a:endParaRPr lang="en-US" sz="1400" b="1" dirty="0"/>
          </a:p>
        </p:txBody>
      </p:sp>
      <p:grpSp>
        <p:nvGrpSpPr>
          <p:cNvPr id="46" name="Group 45"/>
          <p:cNvGrpSpPr/>
          <p:nvPr/>
        </p:nvGrpSpPr>
        <p:grpSpPr>
          <a:xfrm>
            <a:off x="5294278" y="4493160"/>
            <a:ext cx="1376384" cy="484829"/>
            <a:chOff x="4982820" y="4355483"/>
            <a:chExt cx="1166534" cy="484829"/>
          </a:xfrm>
        </p:grpSpPr>
        <p:sp>
          <p:nvSpPr>
            <p:cNvPr id="12" name="TextBox 11"/>
            <p:cNvSpPr txBox="1"/>
            <p:nvPr/>
          </p:nvSpPr>
          <p:spPr>
            <a:xfrm>
              <a:off x="4990286" y="4359397"/>
              <a:ext cx="1103684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Detector. </a:t>
              </a:r>
              <a:r>
                <a:rPr lang="en-US" sz="1100" dirty="0" smtClean="0"/>
                <a:t>Assembly </a:t>
              </a:r>
              <a:endParaRPr lang="en-US" sz="1100" dirty="0" smtClean="0"/>
            </a:p>
            <a:p>
              <a:pPr algn="ctr"/>
              <a:r>
                <a:rPr lang="en-US" sz="1100" dirty="0" smtClean="0"/>
                <a:t>&amp; Test @</a:t>
              </a:r>
              <a:r>
                <a:rPr lang="en-US" sz="1100" dirty="0" smtClean="0"/>
                <a:t>BNL</a:t>
              </a:r>
              <a:endParaRPr lang="en-US" sz="11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991658" y="4490172"/>
            <a:ext cx="1310816" cy="484829"/>
            <a:chOff x="4951070" y="4355483"/>
            <a:chExt cx="1310816" cy="484829"/>
          </a:xfrm>
        </p:grpSpPr>
        <p:sp>
          <p:nvSpPr>
            <p:cNvPr id="48" name="TextBox 47"/>
            <p:cNvSpPr txBox="1"/>
            <p:nvPr/>
          </p:nvSpPr>
          <p:spPr>
            <a:xfrm>
              <a:off x="4951070" y="4359397"/>
              <a:ext cx="131081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MAPS </a:t>
              </a:r>
              <a:r>
                <a:rPr lang="en-US" sz="1100" dirty="0"/>
                <a:t>Prod</a:t>
              </a:r>
              <a:r>
                <a:rPr lang="en-US" sz="1100" dirty="0" smtClean="0"/>
                <a:t>. &amp; QA </a:t>
              </a:r>
              <a:endParaRPr lang="en-US" sz="1100" dirty="0"/>
            </a:p>
            <a:p>
              <a:pPr algn="ctr"/>
              <a:r>
                <a:rPr lang="en-US" sz="1100" dirty="0" smtClean="0"/>
                <a:t>@ALICE</a:t>
              </a:r>
              <a:endParaRPr lang="en-US" sz="11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738465" y="4389634"/>
            <a:ext cx="1161621" cy="697931"/>
            <a:chOff x="4924204" y="4355483"/>
            <a:chExt cx="1271486" cy="484829"/>
          </a:xfrm>
        </p:grpSpPr>
        <p:sp>
          <p:nvSpPr>
            <p:cNvPr id="51" name="TextBox 50"/>
            <p:cNvSpPr txBox="1"/>
            <p:nvPr/>
          </p:nvSpPr>
          <p:spPr>
            <a:xfrm>
              <a:off x="4924204" y="4359397"/>
              <a:ext cx="1271486" cy="4169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Stave </a:t>
              </a:r>
              <a:r>
                <a:rPr lang="en-US" sz="1100" dirty="0" err="1"/>
                <a:t>p</a:t>
              </a:r>
              <a:r>
                <a:rPr lang="en-US" sz="1100" dirty="0" err="1" smtClean="0"/>
                <a:t>rod.&amp;</a:t>
              </a:r>
              <a:r>
                <a:rPr lang="en-US" sz="1100" dirty="0" err="1" smtClean="0"/>
                <a:t>Test</a:t>
              </a:r>
              <a:r>
                <a:rPr lang="en-US" sz="1100" dirty="0" smtClean="0"/>
                <a:t>  @CERN;</a:t>
              </a:r>
            </a:p>
            <a:p>
              <a:r>
                <a:rPr lang="en-US" sz="1100" dirty="0" smtClean="0"/>
                <a:t>RUs</a:t>
              </a:r>
              <a:r>
                <a:rPr lang="en-US" sz="1100" dirty="0" smtClean="0"/>
                <a:t> </a:t>
              </a:r>
              <a:r>
                <a:rPr lang="en-US" sz="1100" dirty="0" smtClean="0"/>
                <a:t>Prod. @US</a:t>
              </a:r>
              <a:endParaRPr lang="en-US" sz="11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>
            <a:off x="3211108" y="4731634"/>
            <a:ext cx="5790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6670666" y="4743101"/>
            <a:ext cx="179596" cy="69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750" y="4338449"/>
            <a:ext cx="996869" cy="78155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691" y="20638"/>
            <a:ext cx="1129310" cy="9212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0800" y="51689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+2%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160858" y="5168900"/>
            <a:ext cx="69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+50%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2F59-4E44-184E-8318-A630F0DE2ADB}" type="datetime1">
              <a:rPr lang="en-US" smtClean="0"/>
              <a:t>12/14/16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635641">
            <a:off x="4940585" y="3034346"/>
            <a:ext cx="4096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 schedule driven project!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6266" y="2435201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ALICE ITS/IB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completed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3658825" y="2505369"/>
            <a:ext cx="307441" cy="34636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6908" y="20638"/>
            <a:ext cx="1520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09/2016</a:t>
            </a:r>
          </a:p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484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8200"/>
            <a:ext cx="3909527" cy="45611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67E3D-C2A4-A941-9475-E3450B9F78A3}" type="datetime1">
              <a:rPr lang="en-US" smtClean="0"/>
              <a:t>12/14/16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8997-1228-B644-96C5-49F0937B56CD}" type="slidenum">
              <a:rPr lang="en-US" smtClean="0"/>
              <a:t>13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14600" y="5181600"/>
            <a:ext cx="6477000" cy="1569660"/>
          </a:xfrm>
          <a:prstGeom prst="rect">
            <a:avLst/>
          </a:prstGeom>
          <a:noFill/>
          <a:ln w="28575">
            <a:solidFill>
              <a:srgbClr val="0080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MIE scope will be tracked with EVMS and reported to </a:t>
            </a:r>
            <a:r>
              <a:rPr lang="en-US" sz="1600" b="1" dirty="0" smtClean="0"/>
              <a:t>DOE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Infrastructure and Facility upgrade will be managed by  the Project team. Likely reported to </a:t>
            </a:r>
            <a:r>
              <a:rPr lang="en-US" sz="1600" b="1" dirty="0" smtClean="0"/>
              <a:t>NPP/BNL. </a:t>
            </a:r>
            <a:r>
              <a:rPr lang="en-US" sz="1600" dirty="0" smtClean="0"/>
              <a:t>Could require EVMS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Ops labor supporting the MIE will also be managed by the Project team and reported to </a:t>
            </a:r>
            <a:r>
              <a:rPr lang="en-US" sz="1600" b="1" dirty="0" smtClean="0"/>
              <a:t>NPP.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MAPS and INTT are treated like deliverables and tracked with milestones</a:t>
            </a:r>
            <a:endParaRPr lang="en-US" sz="16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45824" r="-83"/>
          <a:stretch/>
        </p:blipFill>
        <p:spPr>
          <a:xfrm>
            <a:off x="4452060" y="749299"/>
            <a:ext cx="4234740" cy="43015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29727" y="1604818"/>
            <a:ext cx="2159000" cy="18472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29727" y="4735945"/>
            <a:ext cx="3302000" cy="18472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/>
              <a:t>Scope of </a:t>
            </a:r>
            <a:r>
              <a:rPr lang="en-US" dirty="0" err="1" smtClean="0"/>
              <a:t>sPHENIX</a:t>
            </a:r>
            <a:r>
              <a:rPr lang="en-US" dirty="0" smtClean="0"/>
              <a:t> MIE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4746" y="5749636"/>
            <a:ext cx="171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Ed O’Brien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038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MAPS Inner Tracker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8473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WBS 1.3 – A MAPS Telescope</a:t>
            </a:r>
          </a:p>
          <a:p>
            <a:pPr lvl="1"/>
            <a:r>
              <a:rPr lang="en-US" dirty="0" smtClean="0"/>
              <a:t>About 10 staves</a:t>
            </a:r>
          </a:p>
          <a:p>
            <a:pPr lvl="1"/>
            <a:r>
              <a:rPr lang="en-US" dirty="0" smtClean="0"/>
              <a:t>Optimized geometry for maximum physics, TBD</a:t>
            </a:r>
          </a:p>
          <a:p>
            <a:pPr lvl="1"/>
            <a:r>
              <a:rPr lang="en-US" dirty="0" smtClean="0"/>
              <a:t>$500K (including contingency)</a:t>
            </a:r>
          </a:p>
          <a:p>
            <a:pPr lvl="1"/>
            <a:r>
              <a:rPr lang="en-US" dirty="0" smtClean="0"/>
              <a:t>Day-1 physics for b-jet  </a:t>
            </a:r>
          </a:p>
          <a:p>
            <a:pPr lvl="1"/>
            <a:r>
              <a:rPr lang="en-US" dirty="0" smtClean="0"/>
              <a:t>Commissioning MAPS detector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WBS 1.13 – The full MAPS inner tracker</a:t>
            </a:r>
          </a:p>
          <a:p>
            <a:pPr lvl="1"/>
            <a:r>
              <a:rPr lang="en-US" dirty="0" smtClean="0"/>
              <a:t>3 layers of MAPS detectors</a:t>
            </a:r>
          </a:p>
          <a:p>
            <a:pPr lvl="1"/>
            <a:r>
              <a:rPr lang="en-US" dirty="0" smtClean="0"/>
              <a:t>$5M construction fund from DOE</a:t>
            </a:r>
          </a:p>
          <a:p>
            <a:pPr lvl="1"/>
            <a:r>
              <a:rPr lang="en-US" dirty="0" smtClean="0"/>
              <a:t>A new MIE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6A93-ED79-FA4C-8E62-B99FEF074DA4}" type="datetime1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01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/>
              <a:t>Cost Basis – Major Items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4225" y="1346200"/>
            <a:ext cx="5246448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MAPS and Staves</a:t>
            </a:r>
          </a:p>
          <a:p>
            <a:pPr lvl="1"/>
            <a:r>
              <a:rPr lang="en-US" dirty="0" smtClean="0"/>
              <a:t>ALICE ITS production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Readout  </a:t>
            </a:r>
          </a:p>
          <a:p>
            <a:pPr lvl="1"/>
            <a:r>
              <a:rPr lang="en-US" dirty="0" smtClean="0"/>
              <a:t>ALICE ITS RDO and CRU production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Electronics Interface to </a:t>
            </a:r>
            <a:r>
              <a:rPr lang="en-US" dirty="0" err="1" smtClean="0"/>
              <a:t>sPHENIX</a:t>
            </a:r>
            <a:r>
              <a:rPr lang="en-US" dirty="0" smtClean="0"/>
              <a:t>/DAQ</a:t>
            </a:r>
          </a:p>
          <a:p>
            <a:pPr lvl="1"/>
            <a:r>
              <a:rPr lang="en-US" dirty="0" smtClean="0"/>
              <a:t>FVTX/PHENIX experience </a:t>
            </a:r>
          </a:p>
          <a:p>
            <a:pPr lvl="1"/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low control, DCM-II etc.</a:t>
            </a:r>
          </a:p>
          <a:p>
            <a:pPr lvl="1"/>
            <a:r>
              <a:rPr lang="en-US" dirty="0" smtClean="0"/>
              <a:t>FVTX/PHENIX experience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Mechanical structures and cooling</a:t>
            </a:r>
          </a:p>
          <a:p>
            <a:pPr lvl="1"/>
            <a:r>
              <a:rPr lang="en-US" dirty="0" smtClean="0"/>
              <a:t>ALICE ITS inner tracker </a:t>
            </a:r>
            <a:r>
              <a:rPr lang="en-US" dirty="0" err="1" smtClean="0"/>
              <a:t>desgin</a:t>
            </a:r>
            <a:endParaRPr lang="en-US" dirty="0" smtClean="0"/>
          </a:p>
          <a:p>
            <a:pPr lvl="1"/>
            <a:r>
              <a:rPr lang="en-US" dirty="0" smtClean="0"/>
              <a:t>FVTX/PHENIX experience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691" y="20638"/>
            <a:ext cx="1129310" cy="92127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080782" y="1669813"/>
            <a:ext cx="2847050" cy="1565768"/>
            <a:chOff x="6160115" y="1346200"/>
            <a:chExt cx="2847050" cy="1565768"/>
          </a:xfrm>
        </p:grpSpPr>
        <p:pic>
          <p:nvPicPr>
            <p:cNvPr id="9" name="Content Placeholder 6"/>
            <p:cNvPicPr>
              <a:picLocks noChangeAspect="1"/>
            </p:cNvPicPr>
            <p:nvPr/>
          </p:nvPicPr>
          <p:blipFill>
            <a:blip r:embed="rId3"/>
            <a:srcRect t="6977" b="6977"/>
            <a:stretch>
              <a:fillRect/>
            </a:stretch>
          </p:blipFill>
          <p:spPr>
            <a:xfrm>
              <a:off x="6160115" y="1346200"/>
              <a:ext cx="2847050" cy="156576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068505" y="2263905"/>
              <a:ext cx="5008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x</a:t>
              </a:r>
              <a:r>
                <a:rPr lang="en-US" sz="1200" dirty="0" smtClean="0">
                  <a:solidFill>
                    <a:srgbClr val="FF0000"/>
                  </a:solidFill>
                </a:rPr>
                <a:t>48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47124" y="3761015"/>
            <a:ext cx="2583454" cy="1694675"/>
            <a:chOff x="4343400" y="990600"/>
            <a:chExt cx="3818732" cy="2590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3400" y="990600"/>
              <a:ext cx="3818732" cy="2590800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791200" y="3436299"/>
              <a:ext cx="1143000" cy="1451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24800" y="3360099"/>
              <a:ext cx="228600" cy="2213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13513"/>
            <a:ext cx="1520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09/2016</a:t>
            </a:r>
          </a:p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174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2359" y="25151"/>
            <a:ext cx="8043333" cy="773113"/>
          </a:xfrm>
        </p:spPr>
        <p:txBody>
          <a:bodyPr>
            <a:noAutofit/>
          </a:bodyPr>
          <a:lstStyle/>
          <a:p>
            <a:r>
              <a:rPr lang="en-US" sz="3600" dirty="0" smtClean="0"/>
              <a:t>Major Item Cost Estimate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691" y="20638"/>
            <a:ext cx="1129310" cy="921279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923003"/>
              </p:ext>
            </p:extLst>
          </p:nvPr>
        </p:nvGraphicFramePr>
        <p:xfrm>
          <a:off x="511970" y="941926"/>
          <a:ext cx="8005365" cy="5341738"/>
        </p:xfrm>
        <a:graphic>
          <a:graphicData uri="http://schemas.openxmlformats.org/drawingml/2006/table">
            <a:tbl>
              <a:tblPr/>
              <a:tblGrid>
                <a:gridCol w="1418466"/>
                <a:gridCol w="529886"/>
                <a:gridCol w="864123"/>
                <a:gridCol w="807058"/>
                <a:gridCol w="717386"/>
                <a:gridCol w="554343"/>
                <a:gridCol w="1320640"/>
                <a:gridCol w="570648"/>
                <a:gridCol w="415757"/>
                <a:gridCol w="807058"/>
              </a:tblGrid>
              <a:tr h="3253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sPHENIX</a:t>
                      </a:r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MAPS Inner </a:t>
                      </a:r>
                      <a:r>
                        <a:rPr lang="en-US" sz="9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Tracker</a:t>
                      </a:r>
                      <a:r>
                        <a:rPr lang="en-US" sz="9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en-US" sz="9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Cost </a:t>
                      </a:r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Estimate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391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MAPS layers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Updated: 9/2/2016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LANL STD Labor Rates w/o OH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LANL STD Labor Rates w/o OH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FY16 dollars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Funding Profile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60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R&amp;D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R&amp;D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Construction (k$)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Comments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Contingency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M&amp;S OH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Full M&amp;S Cost with Contingengy (k$)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LANL (k$)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              Collaboration (k$)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M&amp;S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Labor Cost w/o Cont. &amp; OH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M&amp;S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Labor Cost w/o Cont.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Produce &amp; Test MAPS Staves at CERN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205.4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945.7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139.7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1654.975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RDO boards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265.7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464.975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CRU boards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16.9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271.7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475.475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sPHENIX readout R&amp;D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203.4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DAQ integration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Setup 2 ALICE Readout Teststand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52.9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SamTec cables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cost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Optical links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cost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142.8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LV, Cables etc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cost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Racks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Chiller &amp; Cooling Plant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41.8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production; may need to modify them to fit sPHENIX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Safety system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Mechnical integration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65.1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Assembly Jigs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48.37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production; may need to modify them to fit sPHENIX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beam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 wheels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Cylindrical Structure Shells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Detector half barrels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Service half barrels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Detector and Service Half Barrels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Two Half Support Structures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production; may need to modify them to fit sPHENIX 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932.37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110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162.9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2080.7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171.4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3833.725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LDRD fully burdened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R&amp;D M&amp;S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R&amp;D Labor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Prod. M&amp;S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Prod. Labor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Pod. M&amp;S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wirh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Cont. &amp; OH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996704" y="48364"/>
            <a:ext cx="1520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09/2016</a:t>
            </a:r>
          </a:p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3688"/>
            <a:ext cx="1520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09/2016</a:t>
            </a:r>
          </a:p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464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94721"/>
            <a:ext cx="748328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Major Item </a:t>
            </a:r>
            <a:r>
              <a:rPr lang="en-US" dirty="0" smtClean="0"/>
              <a:t>R&amp;D Prototype </a:t>
            </a:r>
            <a:r>
              <a:rPr lang="en-US" dirty="0" smtClean="0"/>
              <a:t>Costs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42863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LANL </a:t>
            </a:r>
            <a:r>
              <a:rPr lang="en-US" dirty="0" smtClean="0"/>
              <a:t>LDRD: </a:t>
            </a:r>
            <a:r>
              <a:rPr lang="en-US" dirty="0" smtClean="0"/>
              <a:t>$</a:t>
            </a:r>
            <a:r>
              <a:rPr lang="en-US" dirty="0" smtClean="0"/>
              <a:t>930K</a:t>
            </a:r>
            <a:endParaRPr lang="en-US" dirty="0" smtClean="0"/>
          </a:p>
          <a:p>
            <a:pPr lvl="1"/>
            <a:r>
              <a:rPr lang="en-US" dirty="0" smtClean="0"/>
              <a:t>$1.1M/year for 3 years (FTE’s and M&amp;S )</a:t>
            </a:r>
          </a:p>
          <a:p>
            <a:pPr lvl="2"/>
            <a:r>
              <a:rPr lang="en-US" dirty="0" smtClean="0"/>
              <a:t>DAQ Interface: $</a:t>
            </a:r>
            <a:r>
              <a:rPr lang="en-US" dirty="0" smtClean="0"/>
              <a:t>600K</a:t>
            </a:r>
            <a:endParaRPr lang="en-US" dirty="0" smtClean="0"/>
          </a:p>
          <a:p>
            <a:pPr lvl="2"/>
            <a:r>
              <a:rPr lang="en-US" dirty="0" smtClean="0"/>
              <a:t>Mechanics: $</a:t>
            </a:r>
            <a:r>
              <a:rPr lang="en-US" dirty="0" smtClean="0"/>
              <a:t>230K</a:t>
            </a:r>
            <a:endParaRPr lang="en-US" dirty="0" smtClean="0"/>
          </a:p>
          <a:p>
            <a:pPr lvl="2"/>
            <a:r>
              <a:rPr lang="en-US" dirty="0" smtClean="0"/>
              <a:t>Test beam: </a:t>
            </a:r>
            <a:r>
              <a:rPr lang="en-US" dirty="0" smtClean="0"/>
              <a:t>$</a:t>
            </a:r>
            <a:r>
              <a:rPr lang="en-US" dirty="0" smtClean="0"/>
              <a:t>100</a:t>
            </a:r>
            <a:r>
              <a:rPr lang="en-US" dirty="0" smtClean="0"/>
              <a:t>K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en-US" dirty="0" smtClean="0"/>
              <a:t>Mechanics System Prototype</a:t>
            </a:r>
            <a:r>
              <a:rPr lang="en-US" dirty="0" smtClean="0"/>
              <a:t>: $</a:t>
            </a:r>
            <a:r>
              <a:rPr lang="en-US" dirty="0" smtClean="0"/>
              <a:t>270K</a:t>
            </a:r>
            <a:endParaRPr lang="en-US" dirty="0" smtClean="0"/>
          </a:p>
          <a:p>
            <a:pPr lvl="1"/>
            <a:r>
              <a:rPr lang="en-US" dirty="0" smtClean="0"/>
              <a:t>Mechanical design and integration: $</a:t>
            </a:r>
            <a:r>
              <a:rPr lang="en-US" dirty="0" smtClean="0"/>
              <a:t>220K  </a:t>
            </a:r>
            <a:endParaRPr lang="en-US" dirty="0" smtClean="0"/>
          </a:p>
          <a:p>
            <a:pPr lvl="1"/>
            <a:r>
              <a:rPr lang="en-US" dirty="0" smtClean="0"/>
              <a:t>Mechanical prototype: $50K</a:t>
            </a:r>
          </a:p>
          <a:p>
            <a:pPr lvl="1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17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691" y="20638"/>
            <a:ext cx="1129310" cy="92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03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384" y="0"/>
            <a:ext cx="8061518" cy="937745"/>
          </a:xfrm>
        </p:spPr>
        <p:txBody>
          <a:bodyPr>
            <a:normAutofit/>
          </a:bodyPr>
          <a:lstStyle/>
          <a:p>
            <a:r>
              <a:rPr lang="en-US" dirty="0" smtClean="0"/>
              <a:t>Key Schedule: ALICE</a:t>
            </a:r>
            <a:r>
              <a:rPr lang="en-US" dirty="0" smtClean="0"/>
              <a:t> and </a:t>
            </a:r>
            <a:r>
              <a:rPr lang="en-US" dirty="0" err="1" smtClean="0"/>
              <a:t>sPHENIX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18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883155" y="6018768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About 6 months of schedule float</a:t>
            </a:r>
            <a:endParaRPr lang="en-US" dirty="0"/>
          </a:p>
        </p:txBody>
      </p:sp>
      <p:pic>
        <p:nvPicPr>
          <p:cNvPr id="12" name="Picture 11" descr="MAPS_Inner_Barrel_Master-2016_09_02a_sPHENIX_noCost_overvie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001"/>
          <a:stretch/>
        </p:blipFill>
        <p:spPr>
          <a:xfrm>
            <a:off x="0" y="937745"/>
            <a:ext cx="9143558" cy="513166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564" y="3930206"/>
            <a:ext cx="9130436" cy="2088561"/>
            <a:chOff x="13564" y="3930206"/>
            <a:chExt cx="9130436" cy="2088561"/>
          </a:xfrm>
        </p:grpSpPr>
        <p:sp>
          <p:nvSpPr>
            <p:cNvPr id="21" name="TextBox 20"/>
            <p:cNvSpPr txBox="1"/>
            <p:nvPr/>
          </p:nvSpPr>
          <p:spPr>
            <a:xfrm>
              <a:off x="7353300" y="446193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endParaRPr lang="en-US" dirty="0" smtClean="0">
                <a:solidFill>
                  <a:srgbClr val="FF0000"/>
                </a:solidFill>
              </a:endParaRPr>
            </a:p>
            <a:p>
              <a:r>
                <a:rPr lang="en-US" dirty="0" smtClean="0">
                  <a:solidFill>
                    <a:srgbClr val="FF0000"/>
                  </a:solidFill>
                </a:rPr>
                <a:t>MAPS Tracker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3564" y="3930206"/>
              <a:ext cx="9130436" cy="2088561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54" y="3018146"/>
            <a:ext cx="9140845" cy="899583"/>
            <a:chOff x="3154" y="3018146"/>
            <a:chExt cx="9140845" cy="899583"/>
          </a:xfrm>
        </p:grpSpPr>
        <p:sp>
          <p:nvSpPr>
            <p:cNvPr id="20" name="TextBox 19"/>
            <p:cNvSpPr txBox="1"/>
            <p:nvPr/>
          </p:nvSpPr>
          <p:spPr>
            <a:xfrm>
              <a:off x="6729101" y="3397250"/>
              <a:ext cx="2224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LANL R&amp;D Milestones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154" y="3018146"/>
              <a:ext cx="9140845" cy="899583"/>
            </a:xfrm>
            <a:prstGeom prst="rect">
              <a:avLst/>
            </a:prstGeom>
            <a:noFill/>
            <a:ln w="158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2397791"/>
            <a:ext cx="9144000" cy="590060"/>
            <a:chOff x="0" y="2397791"/>
            <a:chExt cx="9144000" cy="590060"/>
          </a:xfrm>
        </p:grpSpPr>
        <p:sp>
          <p:nvSpPr>
            <p:cNvPr id="22" name="TextBox 21"/>
            <p:cNvSpPr txBox="1"/>
            <p:nvPr/>
          </p:nvSpPr>
          <p:spPr>
            <a:xfrm>
              <a:off x="7549786" y="2500868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dirty="0" smtClean="0">
                  <a:solidFill>
                    <a:srgbClr val="FF0000"/>
                  </a:solidFill>
                </a:rPr>
                <a:t> CDs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0" y="2397791"/>
              <a:ext cx="9144000" cy="590060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√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154" y="1665699"/>
            <a:ext cx="9140403" cy="700858"/>
            <a:chOff x="3154" y="1665699"/>
            <a:chExt cx="9140403" cy="700858"/>
          </a:xfrm>
        </p:grpSpPr>
        <p:sp>
          <p:nvSpPr>
            <p:cNvPr id="19" name="TextBox 18"/>
            <p:cNvSpPr txBox="1"/>
            <p:nvPr/>
          </p:nvSpPr>
          <p:spPr>
            <a:xfrm>
              <a:off x="7153007" y="1891044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ALICE Milestones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54" y="1665699"/>
              <a:ext cx="9140403" cy="700858"/>
            </a:xfrm>
            <a:prstGeom prst="rect">
              <a:avLst/>
            </a:prstGeom>
            <a:noFill/>
            <a:ln w="1587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9419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36773"/>
          </a:xfrm>
        </p:spPr>
        <p:txBody>
          <a:bodyPr/>
          <a:lstStyle/>
          <a:p>
            <a:r>
              <a:rPr lang="en-US" dirty="0" smtClean="0"/>
              <a:t>MAPS </a:t>
            </a:r>
            <a:r>
              <a:rPr lang="en-US" dirty="0" smtClean="0"/>
              <a:t>Updates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32864"/>
            <a:ext cx="6585527" cy="5569247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/MAPS discussion at </a:t>
            </a:r>
            <a:r>
              <a:rPr lang="en-US" dirty="0" smtClean="0"/>
              <a:t>MIT, Oct. 2016</a:t>
            </a:r>
            <a:endParaRPr lang="en-US" dirty="0" smtClean="0"/>
          </a:p>
          <a:p>
            <a:pPr lvl="1"/>
            <a:r>
              <a:rPr lang="en-US" dirty="0" smtClean="0"/>
              <a:t>Identified  MIT’s interest and responsibility </a:t>
            </a:r>
          </a:p>
          <a:p>
            <a:pPr lvl="1"/>
            <a:r>
              <a:rPr lang="en-US" dirty="0" smtClean="0"/>
              <a:t>Major tasks to lead – Mechanical integration </a:t>
            </a:r>
          </a:p>
          <a:p>
            <a:pPr lvl="1"/>
            <a:r>
              <a:rPr lang="en-US" dirty="0" smtClean="0"/>
              <a:t>MIT Physics and Bates Engineering Group  </a:t>
            </a:r>
          </a:p>
          <a:p>
            <a:pPr lvl="1"/>
            <a:r>
              <a:rPr lang="en-US" dirty="0" smtClean="0"/>
              <a:t>Resource and timeline</a:t>
            </a:r>
          </a:p>
          <a:p>
            <a:pPr lvl="2"/>
            <a:r>
              <a:rPr lang="en-US" dirty="0" smtClean="0"/>
              <a:t>Engineers and Techs </a:t>
            </a:r>
          </a:p>
          <a:p>
            <a:pPr lvl="2"/>
            <a:r>
              <a:rPr lang="en-US" dirty="0" smtClean="0"/>
              <a:t>Students and postdocs </a:t>
            </a:r>
            <a:endParaRPr lang="en-US" dirty="0" smtClean="0"/>
          </a:p>
          <a:p>
            <a:pPr lvl="2"/>
            <a:endParaRPr lang="en-US" dirty="0" smtClean="0"/>
          </a:p>
          <a:p>
            <a:r>
              <a:rPr lang="en-US" dirty="0" smtClean="0"/>
              <a:t>LBNL joins </a:t>
            </a:r>
            <a:r>
              <a:rPr lang="en-US" dirty="0" err="1" smtClean="0"/>
              <a:t>sPHENIX</a:t>
            </a:r>
            <a:r>
              <a:rPr lang="en-US" dirty="0" smtClean="0"/>
              <a:t>  12/2016</a:t>
            </a:r>
          </a:p>
          <a:p>
            <a:pPr lvl="1"/>
            <a:r>
              <a:rPr lang="en-US" dirty="0" smtClean="0"/>
              <a:t>LV, HV PS and controls</a:t>
            </a:r>
          </a:p>
          <a:p>
            <a:pPr lvl="1"/>
            <a:r>
              <a:rPr lang="en-US" dirty="0" smtClean="0"/>
              <a:t>Mechanic carbon structures</a:t>
            </a:r>
          </a:p>
          <a:p>
            <a:pPr lvl="1"/>
            <a:r>
              <a:rPr lang="en-US" dirty="0" smtClean="0"/>
              <a:t>Physics simulations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A separate MIE </a:t>
            </a:r>
            <a:r>
              <a:rPr lang="en-US" dirty="0" smtClean="0"/>
              <a:t>being developed</a:t>
            </a:r>
            <a:r>
              <a:rPr lang="en-US" dirty="0" smtClean="0"/>
              <a:t> </a:t>
            </a:r>
            <a:r>
              <a:rPr lang="en-US" dirty="0" smtClean="0"/>
              <a:t>for </a:t>
            </a:r>
            <a:r>
              <a:rPr lang="en-US" dirty="0" smtClean="0"/>
              <a:t>full MAPS</a:t>
            </a:r>
            <a:endParaRPr lang="en-US" dirty="0" smtClean="0"/>
          </a:p>
          <a:p>
            <a:pPr lvl="1"/>
            <a:r>
              <a:rPr lang="en-US" dirty="0" smtClean="0"/>
              <a:t>Feasibility, start communication with DOE </a:t>
            </a:r>
          </a:p>
          <a:p>
            <a:pPr lvl="1"/>
            <a:r>
              <a:rPr lang="en-US" dirty="0" smtClean="0"/>
              <a:t>Develop a plan to identify tasks, resources and timeline 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irst </a:t>
            </a:r>
            <a:r>
              <a:rPr lang="en-US" dirty="0" smtClean="0"/>
              <a:t>draft/</a:t>
            </a:r>
            <a:r>
              <a:rPr lang="en-US" dirty="0" smtClean="0"/>
              <a:t>outline ~Dec </a:t>
            </a:r>
            <a:r>
              <a:rPr lang="en-US" dirty="0" smtClean="0"/>
              <a:t>15</a:t>
            </a:r>
          </a:p>
          <a:p>
            <a:pPr lvl="2"/>
            <a:r>
              <a:rPr lang="en-US" dirty="0" smtClean="0"/>
              <a:t>First full doc by Jan 2017, to be ready for discussions with </a:t>
            </a:r>
            <a:r>
              <a:rPr lang="en-US" dirty="0" smtClean="0"/>
              <a:t>DOE in Feb.</a:t>
            </a:r>
            <a:endParaRPr lang="en-US" dirty="0" smtClean="0"/>
          </a:p>
          <a:p>
            <a:pPr lvl="1"/>
            <a:r>
              <a:rPr lang="en-US" dirty="0" smtClean="0"/>
              <a:t>Timeline of MIE</a:t>
            </a:r>
          </a:p>
          <a:p>
            <a:pPr lvl="2"/>
            <a:r>
              <a:rPr lang="en-US" dirty="0" smtClean="0"/>
              <a:t>Submitted and reviewed in FY17, establish DOE “mission need”</a:t>
            </a:r>
          </a:p>
          <a:p>
            <a:pPr lvl="2"/>
            <a:r>
              <a:rPr lang="en-US" dirty="0" smtClean="0"/>
              <a:t>Federal budget request by DOE in Feb 2018, </a:t>
            </a:r>
          </a:p>
          <a:p>
            <a:pPr lvl="2"/>
            <a:r>
              <a:rPr lang="en-US" dirty="0" smtClean="0"/>
              <a:t>Fund available FY20 for construction </a:t>
            </a:r>
          </a:p>
          <a:p>
            <a:pPr lvl="1"/>
            <a:r>
              <a:rPr lang="en-US" dirty="0" smtClean="0"/>
              <a:t>Advanced fund in mid 2018 to produce </a:t>
            </a:r>
            <a:r>
              <a:rPr lang="en-US" dirty="0" smtClean="0"/>
              <a:t>full </a:t>
            </a:r>
            <a:r>
              <a:rPr lang="en-US" dirty="0" smtClean="0"/>
              <a:t>staves </a:t>
            </a:r>
            <a:r>
              <a:rPr lang="en-US" dirty="0" smtClean="0"/>
              <a:t>following </a:t>
            </a:r>
            <a:r>
              <a:rPr lang="en-US" dirty="0" smtClean="0"/>
              <a:t>the completion of ALICE</a:t>
            </a:r>
            <a:r>
              <a:rPr lang="en-US" dirty="0" smtClean="0"/>
              <a:t>/ITS production at CERN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A05A-542E-F84E-89B2-28DEC6335225}" type="datetime1">
              <a:rPr lang="en-US" smtClean="0"/>
              <a:t>12/14/16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699-3B5E-5B44-AA1B-ADBF047BB3F7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83035" y="1835728"/>
            <a:ext cx="4147289" cy="1754327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Visited ALICE/CERN Nov. 2016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LANL-ALICE/ITS MOU achieved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Associate member on ITS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Joint R&amp;D for </a:t>
            </a:r>
            <a:r>
              <a:rPr lang="en-US" dirty="0" err="1" smtClean="0"/>
              <a:t>sPHENIX</a:t>
            </a:r>
            <a:r>
              <a:rPr lang="en-US" dirty="0" smtClean="0"/>
              <a:t>/MAPS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Help ALICE/ITS &amp; train </a:t>
            </a:r>
            <a:r>
              <a:rPr lang="en-US" dirty="0" err="1" smtClean="0"/>
              <a:t>sPHENIX</a:t>
            </a:r>
            <a:r>
              <a:rPr lang="en-US" dirty="0" smtClean="0"/>
              <a:t> experts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Produce MAPS chips for </a:t>
            </a:r>
            <a:r>
              <a:rPr lang="en-US" dirty="0" err="1" smtClean="0"/>
              <a:t>sPHENIX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553200" y="4006379"/>
            <a:ext cx="2467342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 possible joint Readout</a:t>
            </a:r>
          </a:p>
          <a:p>
            <a:r>
              <a:rPr lang="en-US" dirty="0" smtClean="0"/>
              <a:t>Unit for TPC and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160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Motivation </a:t>
            </a:r>
          </a:p>
          <a:p>
            <a:r>
              <a:rPr lang="en-US" dirty="0" smtClean="0"/>
              <a:t>MAPS Inner Tracker</a:t>
            </a:r>
          </a:p>
          <a:p>
            <a:r>
              <a:rPr lang="en-US" dirty="0" smtClean="0"/>
              <a:t>Project Status </a:t>
            </a:r>
          </a:p>
          <a:p>
            <a:r>
              <a:rPr lang="en-US" dirty="0" smtClean="0"/>
              <a:t>R&amp;D</a:t>
            </a:r>
          </a:p>
          <a:p>
            <a:endParaRPr lang="en-US" dirty="0" smtClean="0"/>
          </a:p>
          <a:p>
            <a:r>
              <a:rPr lang="en-US" dirty="0" smtClean="0"/>
              <a:t>Full MIE proposal 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Santa Fe HF-Jet/MAPS </a:t>
            </a:r>
            <a:r>
              <a:rPr lang="en-US" dirty="0" err="1" smtClean="0"/>
              <a:t>Workfest</a:t>
            </a:r>
            <a:r>
              <a:rPr lang="en-US" dirty="0" smtClean="0"/>
              <a:t> 1/5-7, 2017</a:t>
            </a:r>
          </a:p>
          <a:p>
            <a:pPr marL="0" indent="0">
              <a:buNone/>
            </a:pPr>
            <a:r>
              <a:rPr lang="en-US" sz="1900" dirty="0" smtClean="0"/>
              <a:t>https://</a:t>
            </a:r>
            <a:r>
              <a:rPr lang="en-US" sz="1900" dirty="0" err="1" smtClean="0"/>
              <a:t>indico.bnl.gov</a:t>
            </a:r>
            <a:r>
              <a:rPr lang="en-US" sz="1900" dirty="0" smtClean="0"/>
              <a:t>/</a:t>
            </a:r>
            <a:r>
              <a:rPr lang="en-US" sz="1900" dirty="0" err="1" smtClean="0"/>
              <a:t>conferenceDisplay.py?ovw</a:t>
            </a:r>
            <a:r>
              <a:rPr lang="en-US" sz="1900" dirty="0" smtClean="0"/>
              <a:t>=</a:t>
            </a:r>
            <a:r>
              <a:rPr lang="en-US" sz="1900" dirty="0" err="1" smtClean="0"/>
              <a:t>True&amp;confId</a:t>
            </a:r>
            <a:r>
              <a:rPr lang="en-US" sz="1900" dirty="0" smtClean="0"/>
              <a:t>=2641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AD14-99F1-D04F-B865-AB217C5ECF23}" type="datetime1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62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2679"/>
          </a:xfrm>
        </p:spPr>
        <p:txBody>
          <a:bodyPr>
            <a:norm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Milestone: </a:t>
            </a:r>
            <a:r>
              <a:rPr lang="en-US" dirty="0" err="1" smtClean="0"/>
              <a:t>MoU</a:t>
            </a:r>
            <a:r>
              <a:rPr lang="en-US" dirty="0" smtClean="0"/>
              <a:t> with ALICE/ITS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095" y="1030677"/>
            <a:ext cx="6489662" cy="531709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CERN Visit to discuss </a:t>
            </a:r>
            <a:r>
              <a:rPr lang="en-US" dirty="0" err="1" smtClean="0">
                <a:solidFill>
                  <a:srgbClr val="0000FF"/>
                </a:solidFill>
              </a:rPr>
              <a:t>MoU</a:t>
            </a:r>
            <a:r>
              <a:rPr lang="en-US" dirty="0" smtClean="0">
                <a:solidFill>
                  <a:srgbClr val="0000FF"/>
                </a:solidFill>
              </a:rPr>
              <a:t>: November 10-15, 2016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Visited MAPS R&amp;D and construction labs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Agreement on </a:t>
            </a:r>
            <a:r>
              <a:rPr lang="en-US" dirty="0" err="1" smtClean="0">
                <a:solidFill>
                  <a:srgbClr val="FF0000"/>
                </a:solidFill>
              </a:rPr>
              <a:t>MoU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achieved!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LANL </a:t>
            </a:r>
            <a:r>
              <a:rPr lang="en-US" dirty="0" err="1" smtClean="0">
                <a:solidFill>
                  <a:srgbClr val="0000FF"/>
                </a:solidFill>
              </a:rPr>
              <a:t>MoU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with ALICE/ITS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Associate member on the ALICE/ITS project at CERN</a:t>
            </a:r>
          </a:p>
          <a:p>
            <a:pPr lvl="2"/>
            <a:r>
              <a:rPr lang="en-US" dirty="0" smtClean="0"/>
              <a:t>Access all technical design files and documents</a:t>
            </a:r>
          </a:p>
          <a:p>
            <a:pPr lvl="2"/>
            <a:r>
              <a:rPr lang="en-US" dirty="0" smtClean="0"/>
              <a:t>Access other technical resources, including Engineering and Computing support, joint R&amp;D on LDRD project</a:t>
            </a:r>
          </a:p>
          <a:p>
            <a:pPr lvl="2"/>
            <a:r>
              <a:rPr lang="en-US" dirty="0" smtClean="0"/>
              <a:t>Train LANL personnel on the job  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Procurement of critical items from CERN </a:t>
            </a:r>
          </a:p>
          <a:p>
            <a:pPr lvl="2"/>
            <a:r>
              <a:rPr lang="en-US" dirty="0" smtClean="0"/>
              <a:t>5 single-chip MAPS readout evaluation boards </a:t>
            </a:r>
          </a:p>
          <a:p>
            <a:pPr lvl="2"/>
            <a:r>
              <a:rPr lang="en-US" dirty="0" smtClean="0"/>
              <a:t>1-2 high-speed readout out test boards (MOSAIC test bench)</a:t>
            </a:r>
          </a:p>
          <a:p>
            <a:pPr lvl="2"/>
            <a:r>
              <a:rPr lang="en-US" dirty="0"/>
              <a:t>4</a:t>
            </a:r>
            <a:r>
              <a:rPr lang="en-US" dirty="0" smtClean="0"/>
              <a:t>+ Readout-Unit and 2+ Common-Readout-Unit prototypes and associated electronics components, including CERN GBT optical links</a:t>
            </a:r>
          </a:p>
          <a:p>
            <a:pPr lvl="2"/>
            <a:r>
              <a:rPr lang="en-US" dirty="0" smtClean="0"/>
              <a:t>Mechanical support frame prototypes</a:t>
            </a:r>
          </a:p>
          <a:p>
            <a:pPr lvl="2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LDRD milestones developed to match: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ALICE R&amp;D and production schedule</a:t>
            </a:r>
          </a:p>
          <a:p>
            <a:pPr lvl="1"/>
            <a:r>
              <a:rPr lang="en-US" dirty="0" err="1" smtClean="0"/>
              <a:t>sPHENIX</a:t>
            </a:r>
            <a:r>
              <a:rPr lang="en-US" dirty="0" smtClean="0"/>
              <a:t> proposed installation and run schedule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3A702-A974-3F4A-8283-F0DE39648CB1}" type="datetime1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20</a:t>
            </a:fld>
            <a:endParaRPr lang="en-US" dirty="0"/>
          </a:p>
        </p:txBody>
      </p:sp>
      <p:pic>
        <p:nvPicPr>
          <p:cNvPr id="8" name="Picture 7" descr="IMG_816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250" y="4689431"/>
            <a:ext cx="1913550" cy="1435163"/>
          </a:xfrm>
          <a:prstGeom prst="rect">
            <a:avLst/>
          </a:prstGeom>
        </p:spPr>
      </p:pic>
      <p:pic>
        <p:nvPicPr>
          <p:cNvPr id="10" name="Picture 9" descr="IMG_811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250" y="1316423"/>
            <a:ext cx="1905291" cy="1428968"/>
          </a:xfrm>
          <a:prstGeom prst="rect">
            <a:avLst/>
          </a:prstGeom>
        </p:spPr>
      </p:pic>
      <p:pic>
        <p:nvPicPr>
          <p:cNvPr id="11" name="Picture 10" descr="IMG_815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267" y="4737359"/>
            <a:ext cx="1066490" cy="14219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64991" y="1257784"/>
            <a:ext cx="1692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Automated chip </a:t>
            </a:r>
          </a:p>
          <a:p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ounting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7593" y="6063962"/>
            <a:ext cx="208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High speed readout test 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9616" y="5335762"/>
            <a:ext cx="1480384" cy="1199111"/>
          </a:xfrm>
          <a:prstGeom prst="rect">
            <a:avLst/>
          </a:prstGeom>
        </p:spPr>
      </p:pic>
      <p:pic>
        <p:nvPicPr>
          <p:cNvPr id="17" name="Picture 16" descr="IMG_810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991" y="2860988"/>
            <a:ext cx="1951337" cy="146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72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Status of MAPS R&amp;D at ALICE/CERN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608" y="1071993"/>
            <a:ext cx="4254071" cy="578577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MAPS chip readout with test board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Also tested at LANL</a:t>
            </a:r>
          </a:p>
          <a:p>
            <a:pPr lvl="1"/>
            <a:r>
              <a:rPr lang="en-US" dirty="0" smtClean="0"/>
              <a:t>Telescope</a:t>
            </a:r>
          </a:p>
          <a:p>
            <a:pPr lvl="1"/>
            <a:endParaRPr lang="en-US" dirty="0" smtClean="0"/>
          </a:p>
          <a:p>
            <a:r>
              <a:rPr lang="en-US" dirty="0">
                <a:solidFill>
                  <a:srgbClr val="0000FF"/>
                </a:solidFill>
              </a:rPr>
              <a:t>M</a:t>
            </a:r>
            <a:r>
              <a:rPr lang="en-US" dirty="0" smtClean="0">
                <a:solidFill>
                  <a:srgbClr val="0000FF"/>
                </a:solidFill>
              </a:rPr>
              <a:t>ultichip MAPS high speed readout</a:t>
            </a:r>
          </a:p>
          <a:p>
            <a:pPr lvl="1"/>
            <a:r>
              <a:rPr lang="en-US" dirty="0" smtClean="0"/>
              <a:t>with the first prototype Readout Cards (RUv0)</a:t>
            </a:r>
          </a:p>
          <a:p>
            <a:pPr lvl="1"/>
            <a:r>
              <a:rPr lang="en-US" dirty="0" err="1"/>
              <a:t>M</a:t>
            </a:r>
            <a:r>
              <a:rPr lang="en-US" dirty="0" err="1" smtClean="0"/>
              <a:t>iniDAQ</a:t>
            </a:r>
            <a:r>
              <a:rPr lang="en-US" dirty="0" smtClean="0"/>
              <a:t> (MOSAIC board) test bench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RU fiber optics communication established with a prototype Common Readout Unit (CRU)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Stave space frame being produced 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ervice End Wheel being prototyped 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rocurement for LANL LDRD R&amp;D items</a:t>
            </a:r>
          </a:p>
          <a:p>
            <a:pPr lvl="1"/>
            <a:r>
              <a:rPr lang="en-US" dirty="0" smtClean="0"/>
              <a:t>Key test electronics and mechanic prototypes being produced for LANL LDRD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86BFC-1526-C14A-9354-55B179B657A7}" type="datetime1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680" y="1303638"/>
            <a:ext cx="2079423" cy="14976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680" y="3205445"/>
            <a:ext cx="2079423" cy="14970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54680" y="2431910"/>
            <a:ext cx="182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Single MAPS Chip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4680" y="3205445"/>
            <a:ext cx="679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RUv0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994" y="3523697"/>
            <a:ext cx="2335074" cy="11787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08472" y="3136504"/>
            <a:ext cx="231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MOSAIC  Test Bench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" name="Picture 15" descr="IMG_818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995" y="1303638"/>
            <a:ext cx="2154922" cy="14976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64712" y="935701"/>
            <a:ext cx="2520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7-single-chip telescope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679" y="5081254"/>
            <a:ext cx="2079423" cy="12243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471" y="5045336"/>
            <a:ext cx="2316597" cy="128213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752155" y="4896588"/>
            <a:ext cx="681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stave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25490" y="5936300"/>
            <a:ext cx="147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Service wheel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912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3"/>
            <a:ext cx="7478772" cy="935408"/>
          </a:xfrm>
        </p:spPr>
        <p:txBody>
          <a:bodyPr>
            <a:normAutofit/>
          </a:bodyPr>
          <a:lstStyle/>
          <a:p>
            <a:r>
              <a:rPr lang="en-US" dirty="0" smtClean="0"/>
              <a:t>LANL LDRD Activities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464" y="1169291"/>
            <a:ext cx="3976598" cy="480396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LALN internal </a:t>
            </a:r>
          </a:p>
          <a:p>
            <a:pPr lvl="1"/>
            <a:r>
              <a:rPr lang="en-US" dirty="0" smtClean="0"/>
              <a:t>Simulations</a:t>
            </a:r>
          </a:p>
          <a:p>
            <a:pPr lvl="1"/>
            <a:r>
              <a:rPr lang="en-US" dirty="0" smtClean="0"/>
              <a:t>Electronics </a:t>
            </a:r>
          </a:p>
          <a:p>
            <a:pPr lvl="1"/>
            <a:r>
              <a:rPr lang="en-US" dirty="0" smtClean="0"/>
              <a:t>Mechanics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External collaboration</a:t>
            </a:r>
          </a:p>
          <a:p>
            <a:pPr lvl="1"/>
            <a:r>
              <a:rPr lang="en-US" dirty="0" smtClean="0"/>
              <a:t>CERN/ITS group </a:t>
            </a:r>
          </a:p>
          <a:p>
            <a:pPr lvl="1"/>
            <a:r>
              <a:rPr lang="en-US" dirty="0" smtClean="0"/>
              <a:t>ALICE US groups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Lead </a:t>
            </a:r>
            <a:r>
              <a:rPr lang="en-US" dirty="0">
                <a:solidFill>
                  <a:srgbClr val="0000FF"/>
                </a:solidFill>
              </a:rPr>
              <a:t>people identified for key </a:t>
            </a:r>
            <a:r>
              <a:rPr lang="en-US" dirty="0" smtClean="0">
                <a:solidFill>
                  <a:srgbClr val="0000FF"/>
                </a:solidFill>
              </a:rPr>
              <a:t>tasks</a:t>
            </a:r>
          </a:p>
          <a:p>
            <a:pPr lvl="1"/>
            <a:r>
              <a:rPr lang="en-US" dirty="0" smtClean="0"/>
              <a:t>Team of experts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Job AD out for a new staff</a:t>
            </a:r>
          </a:p>
          <a:p>
            <a:pPr lvl="1"/>
            <a:r>
              <a:rPr lang="en-US" dirty="0" smtClean="0"/>
              <a:t>Several outstanding candidates </a:t>
            </a:r>
            <a:endParaRPr lang="en-US" dirty="0"/>
          </a:p>
        </p:txBody>
      </p:sp>
      <p:pic>
        <p:nvPicPr>
          <p:cNvPr id="4" name="pasted-image-enhanc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9132" y="1306628"/>
            <a:ext cx="1088136" cy="1088136"/>
          </a:xfrm>
          <a:prstGeom prst="rect">
            <a:avLst/>
          </a:prstGeom>
          <a:ln w="101600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471" y="1306627"/>
            <a:ext cx="1088201" cy="1088201"/>
          </a:xfrm>
          <a:prstGeom prst="rect">
            <a:avLst/>
          </a:prstGeom>
        </p:spPr>
      </p:pic>
      <p:pic>
        <p:nvPicPr>
          <p:cNvPr id="6" name="pasted-image-enhanced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8471" y="2878095"/>
            <a:ext cx="1083937" cy="1083937"/>
          </a:xfrm>
          <a:prstGeom prst="rect">
            <a:avLst/>
          </a:prstGeom>
          <a:ln w="101600">
            <a:noFill/>
          </a:ln>
        </p:spPr>
      </p:pic>
      <p:pic>
        <p:nvPicPr>
          <p:cNvPr id="7" name="pasted-image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09132" y="2874190"/>
            <a:ext cx="1088136" cy="1088136"/>
          </a:xfrm>
          <a:prstGeom prst="rect">
            <a:avLst/>
          </a:prstGeom>
          <a:ln w="101600">
            <a:noFill/>
          </a:ln>
        </p:spPr>
      </p:pic>
      <p:pic>
        <p:nvPicPr>
          <p:cNvPr id="9" name="sondheim_walt-enhanced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09131" y="4490654"/>
            <a:ext cx="1088136" cy="1088136"/>
          </a:xfrm>
          <a:prstGeom prst="rect">
            <a:avLst/>
          </a:prstGeom>
          <a:ln w="101600">
            <a:noFill/>
          </a:ln>
        </p:spPr>
      </p:pic>
      <p:pic>
        <p:nvPicPr>
          <p:cNvPr id="12" name="vanhecke_hubert-enhanced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98471" y="4490655"/>
            <a:ext cx="1088136" cy="1088136"/>
          </a:xfrm>
          <a:prstGeom prst="rect">
            <a:avLst/>
          </a:prstGeom>
          <a:ln w="25400">
            <a:noFill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6431E-0835-9741-BC9D-35A61679D18C}" type="datetime1">
              <a:rPr lang="en-US" smtClean="0"/>
              <a:t>12/14/16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LDRD/DR Feasibility Review - Overview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22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32464" y="6032008"/>
            <a:ext cx="12497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Cesar’s talk</a:t>
            </a:r>
            <a:endParaRPr lang="en-US" dirty="0"/>
          </a:p>
        </p:txBody>
      </p:sp>
      <p:pic>
        <p:nvPicPr>
          <p:cNvPr id="28" name="Picture 27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945" y="5487940"/>
            <a:ext cx="1088136" cy="108813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222989" y="5973258"/>
            <a:ext cx="901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 new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staff</a:t>
            </a:r>
          </a:p>
        </p:txBody>
      </p:sp>
      <p:pic>
        <p:nvPicPr>
          <p:cNvPr id="23" name="Picture 22" descr="2016-12-01-Sho.jpeg"/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7952" y="1306692"/>
            <a:ext cx="1088136" cy="1088136"/>
          </a:xfrm>
          <a:prstGeom prst="rect">
            <a:avLst/>
          </a:prstGeom>
        </p:spPr>
      </p:pic>
      <p:pic>
        <p:nvPicPr>
          <p:cNvPr id="24" name="Picture 23"/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5441" y="2873896"/>
            <a:ext cx="1088136" cy="108813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643979" y="3207088"/>
            <a:ext cx="7053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Mark </a:t>
            </a:r>
          </a:p>
          <a:p>
            <a:r>
              <a:rPr lang="en-US" sz="1400" dirty="0" err="1" smtClean="0">
                <a:solidFill>
                  <a:srgbClr val="0000FF"/>
                </a:solidFill>
              </a:rPr>
              <a:t>Prokop</a:t>
            </a:r>
            <a:endParaRPr lang="en-US" sz="1400" dirty="0" smtClean="0">
              <a:solidFill>
                <a:srgbClr val="0000FF"/>
              </a:solidFill>
            </a:endParaRPr>
          </a:p>
          <a:p>
            <a:r>
              <a:rPr lang="en-US" sz="1400" dirty="0" smtClean="0">
                <a:solidFill>
                  <a:srgbClr val="0000FF"/>
                </a:solidFill>
              </a:rPr>
              <a:t>(AOT)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7952" y="4490654"/>
            <a:ext cx="1088136" cy="108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95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29"/>
            <a:ext cx="8229600" cy="1143000"/>
          </a:xfrm>
        </p:spPr>
        <p:txBody>
          <a:bodyPr/>
          <a:lstStyle/>
          <a:p>
            <a:r>
              <a:rPr lang="en-US" dirty="0" smtClean="0"/>
              <a:t>R&amp;D at LANL:MAPS Chips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92499-B8E9-5F48-92F5-624CA65DA752}" type="datetime1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651" y="1021544"/>
            <a:ext cx="6405804" cy="46108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29651" y="5756201"/>
            <a:ext cx="4256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Have one chip with slow readout working; </a:t>
            </a:r>
          </a:p>
          <a:p>
            <a:r>
              <a:rPr lang="en-US" dirty="0" smtClean="0"/>
              <a:t>- 5 more on the way to build a telescope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366212" y="4727126"/>
            <a:ext cx="1632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A single chip: </a:t>
            </a:r>
          </a:p>
          <a:p>
            <a:r>
              <a:rPr lang="it-IT" dirty="0" smtClean="0"/>
              <a:t>15 x 30 mm</a:t>
            </a:r>
            <a:endParaRPr lang="it-IT" dirty="0"/>
          </a:p>
          <a:p>
            <a:r>
              <a:rPr lang="it-IT" dirty="0" err="1"/>
              <a:t>active</a:t>
            </a:r>
            <a:r>
              <a:rPr lang="it-IT" dirty="0"/>
              <a:t>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056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941"/>
            <a:ext cx="8229600" cy="1143000"/>
          </a:xfrm>
        </p:spPr>
        <p:txBody>
          <a:bodyPr/>
          <a:lstStyle/>
          <a:p>
            <a:r>
              <a:rPr lang="en-US" dirty="0" smtClean="0"/>
              <a:t>ALICE Readout Unit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80ACB-7E8D-B84B-BEBA-0E59419B1B38}" type="datetime1">
              <a:rPr lang="en-US" smtClean="0"/>
              <a:t>12/14/16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94" y="1222447"/>
            <a:ext cx="8022106" cy="510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21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879908"/>
          </a:xfrm>
        </p:spPr>
        <p:txBody>
          <a:bodyPr/>
          <a:lstStyle/>
          <a:p>
            <a:r>
              <a:rPr lang="en-US" dirty="0" smtClean="0"/>
              <a:t>Readout Unit – Prototype 0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80ACB-7E8D-B84B-BEBA-0E59419B1B38}" type="datetime1">
              <a:rPr lang="en-US" smtClean="0"/>
              <a:t>12/14/16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02" y="902046"/>
            <a:ext cx="8458272" cy="545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81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6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GBT Optic Transceiver Daughterboard for Readout Unit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80ACB-7E8D-B84B-BEBA-0E59419B1B38}" type="datetime1">
              <a:rPr lang="en-US" smtClean="0"/>
              <a:t>12/14/16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34" y="1172969"/>
            <a:ext cx="7990566" cy="530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69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Readout Unit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80ACB-7E8D-B84B-BEBA-0E59419B1B38}" type="datetime1">
              <a:rPr lang="en-US" smtClean="0"/>
              <a:t>12/14/16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36361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3868" y="5294103"/>
            <a:ext cx="5096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Each CRU reads out 2 </a:t>
            </a:r>
            <a:r>
              <a:rPr lang="en-US" dirty="0" err="1" smtClean="0"/>
              <a:t>Rus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Expected at LANL summer 2017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Also exploring other options, ATLAS/FELIX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394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80ACB-7E8D-B84B-BEBA-0E59419B1B38}" type="datetime1">
              <a:rPr lang="en-US" smtClean="0"/>
              <a:t>12/14/16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99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872"/>
            <a:ext cx="8229600" cy="1143000"/>
          </a:xfrm>
        </p:spPr>
        <p:txBody>
          <a:bodyPr/>
          <a:lstStyle/>
          <a:p>
            <a:r>
              <a:rPr lang="en-US" dirty="0" smtClean="0"/>
              <a:t>Data Formatting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80ACB-7E8D-B84B-BEBA-0E59419B1B38}" type="datetime1">
              <a:rPr lang="en-US" smtClean="0"/>
              <a:t>12/14/16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3004"/>
            <a:ext cx="9144000" cy="528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48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63" y="20638"/>
            <a:ext cx="8739909" cy="8962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Exciting</a:t>
            </a:r>
            <a:r>
              <a:rPr lang="en-US" dirty="0" smtClean="0"/>
              <a:t> Science: Physics of the 3</a:t>
            </a:r>
            <a:r>
              <a:rPr lang="en-US" baseline="30000" dirty="0" smtClean="0"/>
              <a:t>rd</a:t>
            </a:r>
            <a:r>
              <a:rPr lang="en-US" dirty="0" smtClean="0"/>
              <a:t> Pillar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11" y="1203064"/>
            <a:ext cx="4643407" cy="225811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is the </a:t>
            </a:r>
            <a:r>
              <a:rPr lang="en-US" dirty="0" smtClean="0"/>
              <a:t>next </a:t>
            </a:r>
            <a:r>
              <a:rPr lang="en-US" dirty="0" smtClean="0"/>
              <a:t>flagship </a:t>
            </a:r>
            <a:r>
              <a:rPr lang="en-US" dirty="0" smtClean="0"/>
              <a:t>heavy </a:t>
            </a:r>
            <a:r>
              <a:rPr lang="en-US" dirty="0" smtClean="0"/>
              <a:t>ion </a:t>
            </a:r>
            <a:r>
              <a:rPr lang="en-US" dirty="0" smtClean="0"/>
              <a:t>physics experiment in US</a:t>
            </a:r>
          </a:p>
          <a:p>
            <a:pPr lvl="1"/>
            <a:r>
              <a:rPr lang="en-US" dirty="0" smtClean="0"/>
              <a:t>Jets</a:t>
            </a:r>
          </a:p>
          <a:p>
            <a:pPr lvl="1"/>
            <a:r>
              <a:rPr lang="en-US" dirty="0" smtClean="0"/>
              <a:t>Upsilons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B-jets</a:t>
            </a:r>
            <a:endParaRPr lang="en-US" dirty="0" smtClean="0">
              <a:solidFill>
                <a:srgbClr val="FF0000"/>
              </a:solidFill>
            </a:endParaRPr>
          </a:p>
        </p:txBody>
      </p:sp>
      <p:grpSp>
        <p:nvGrpSpPr>
          <p:cNvPr id="5" name="Group 76"/>
          <p:cNvGrpSpPr/>
          <p:nvPr/>
        </p:nvGrpSpPr>
        <p:grpSpPr>
          <a:xfrm>
            <a:off x="5114636" y="1881909"/>
            <a:ext cx="3988583" cy="2098509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5345167" y="936371"/>
            <a:ext cx="3798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0" dirty="0" smtClean="0">
                <a:solidFill>
                  <a:srgbClr val="FF0000"/>
                </a:solidFill>
              </a:rPr>
              <a:t>Cannot be done at the LHC</a:t>
            </a:r>
            <a:r>
              <a:rPr lang="en-US" sz="2000" b="1" dirty="0" smtClean="0">
                <a:solidFill>
                  <a:srgbClr val="FF0000"/>
                </a:solidFill>
              </a:rPr>
              <a:t> for lack of low </a:t>
            </a:r>
            <a:r>
              <a:rPr lang="en-US" sz="2000" b="1" dirty="0" err="1" smtClean="0">
                <a:solidFill>
                  <a:srgbClr val="FF0000"/>
                </a:solidFill>
              </a:rPr>
              <a:t>pT</a:t>
            </a:r>
            <a:r>
              <a:rPr lang="en-US" sz="2000" b="1" dirty="0" smtClean="0">
                <a:solidFill>
                  <a:srgbClr val="FF0000"/>
                </a:solidFill>
              </a:rPr>
              <a:t> reach and huge backgrounds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E1140-4854-2645-BAD2-5A3C39AA8B2F}" type="datetime1">
              <a:rPr lang="en-US" smtClean="0"/>
              <a:t>12/14/16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3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758949" y="6157741"/>
            <a:ext cx="7427463" cy="34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58949" y="4133599"/>
            <a:ext cx="1563168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24200" y="4126523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22117" y="3716314"/>
            <a:ext cx="2982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sPHENIX</a:t>
            </a:r>
            <a:r>
              <a:rPr lang="en-US" b="1" dirty="0" smtClean="0">
                <a:solidFill>
                  <a:srgbClr val="0000FF"/>
                </a:solidFill>
              </a:rPr>
              <a:t> Three Physics </a:t>
            </a:r>
            <a:r>
              <a:rPr lang="en-US" b="1" dirty="0">
                <a:solidFill>
                  <a:srgbClr val="0000FF"/>
                </a:solidFill>
              </a:rPr>
              <a:t>Pillars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788859" y="4133599"/>
            <a:ext cx="2397552" cy="2015162"/>
            <a:chOff x="5460593" y="3827413"/>
            <a:chExt cx="2407058" cy="2024142"/>
          </a:xfrm>
          <a:noFill/>
        </p:grpSpPr>
        <p:grpSp>
          <p:nvGrpSpPr>
            <p:cNvPr id="22" name="Group 21"/>
            <p:cNvGrpSpPr/>
            <p:nvPr/>
          </p:nvGrpSpPr>
          <p:grpSpPr>
            <a:xfrm>
              <a:off x="5460593" y="3827413"/>
              <a:ext cx="2407058" cy="2024142"/>
              <a:chOff x="5349670" y="3827413"/>
              <a:chExt cx="2407058" cy="2024142"/>
            </a:xfrm>
            <a:grpFill/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639549" y="4241243"/>
                <a:ext cx="1827299" cy="1370997"/>
              </a:xfrm>
              <a:prstGeom prst="rect">
                <a:avLst/>
              </a:prstGeom>
              <a:grp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5349670" y="3827413"/>
                <a:ext cx="2407058" cy="2024142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5766773" y="3871911"/>
              <a:ext cx="1501086" cy="37097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B-</a:t>
              </a:r>
              <a:r>
                <a:rPr lang="en-US" b="1" dirty="0" smtClean="0">
                  <a:solidFill>
                    <a:srgbClr val="FF0000"/>
                  </a:solidFill>
                </a:rPr>
                <a:t>Jets Physics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58949" y="41779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49788" y="4177900"/>
            <a:ext cx="98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Upsilons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49" y="4547232"/>
            <a:ext cx="1536068" cy="14658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788" y="4626142"/>
            <a:ext cx="1527942" cy="141578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149788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6049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6412" y="578133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Jin’s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091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4"/>
            <a:ext cx="8229600" cy="1143000"/>
          </a:xfrm>
        </p:spPr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MAPS Data Bandwidth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80ACB-7E8D-B84B-BEBA-0E59419B1B38}" type="datetime1">
              <a:rPr lang="en-US" smtClean="0"/>
              <a:t>12/14/16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11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8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93208"/>
            <a:ext cx="8229600" cy="792259"/>
          </a:xfrm>
        </p:spPr>
        <p:txBody>
          <a:bodyPr>
            <a:normAutofit/>
          </a:bodyPr>
          <a:lstStyle/>
          <a:p>
            <a:r>
              <a:rPr lang="en-US" dirty="0" smtClean="0"/>
              <a:t>A MIE Proposal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885467"/>
            <a:ext cx="8229600" cy="561572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 MAPS detector subgroup to identify and work on  </a:t>
            </a:r>
          </a:p>
          <a:p>
            <a:pPr lvl="1"/>
            <a:r>
              <a:rPr lang="en-US" dirty="0" smtClean="0"/>
              <a:t>Tasks, Resources and Responsibilities for each institution</a:t>
            </a:r>
          </a:p>
          <a:p>
            <a:pPr lvl="1"/>
            <a:r>
              <a:rPr lang="en-US" dirty="0" smtClean="0"/>
              <a:t>Agreement on each institution’s interest and available resource </a:t>
            </a:r>
          </a:p>
          <a:p>
            <a:pPr lvl="1"/>
            <a:r>
              <a:rPr lang="en-US" dirty="0" smtClean="0"/>
              <a:t>Start joint R&amp;D on critical tasks </a:t>
            </a:r>
          </a:p>
          <a:p>
            <a:pPr lvl="2"/>
            <a:r>
              <a:rPr lang="en-US" dirty="0" smtClean="0"/>
              <a:t>LDRD, associate members and other R&amp;D fund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Pre-proposal writing? </a:t>
            </a:r>
          </a:p>
          <a:p>
            <a:pPr lvl="1"/>
            <a:r>
              <a:rPr lang="en-US" dirty="0" smtClean="0"/>
              <a:t>Identify required resources ($$ and manpower) and timeline </a:t>
            </a:r>
          </a:p>
          <a:p>
            <a:pPr lvl="1"/>
            <a:r>
              <a:rPr lang="en-US" dirty="0" smtClean="0"/>
              <a:t>Intended contributions from all institutions </a:t>
            </a:r>
          </a:p>
          <a:p>
            <a:pPr lvl="1"/>
            <a:r>
              <a:rPr lang="en-US" dirty="0" smtClean="0"/>
              <a:t>Electronics and readout – LANL	</a:t>
            </a:r>
          </a:p>
          <a:p>
            <a:pPr lvl="1"/>
            <a:r>
              <a:rPr lang="en-US" dirty="0" smtClean="0"/>
              <a:t>Mechanic system and integration – MIT</a:t>
            </a:r>
          </a:p>
          <a:p>
            <a:pPr lvl="1"/>
            <a:r>
              <a:rPr lang="en-US" dirty="0" smtClean="0"/>
              <a:t>Ancillary and other systems – other collaborators</a:t>
            </a:r>
          </a:p>
          <a:p>
            <a:pPr lvl="1"/>
            <a:r>
              <a:rPr lang="en-US" dirty="0" smtClean="0"/>
              <a:t>A draft by January 2017? Discussions with DOE during Feb budget meeting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More communications with DOE</a:t>
            </a:r>
          </a:p>
          <a:p>
            <a:pPr lvl="1"/>
            <a:r>
              <a:rPr lang="en-US" dirty="0" smtClean="0"/>
              <a:t>Based on updated resource loaded Cost and Schedule from pre-proposal </a:t>
            </a:r>
          </a:p>
          <a:p>
            <a:pPr lvl="1"/>
            <a:r>
              <a:rPr lang="en-US" dirty="0" smtClean="0"/>
              <a:t>Then decide on next step</a:t>
            </a:r>
          </a:p>
          <a:p>
            <a:pPr lvl="2"/>
            <a:r>
              <a:rPr lang="en-US" dirty="0" smtClean="0"/>
              <a:t>either go forward or not, work out a plan with DOE</a:t>
            </a:r>
          </a:p>
          <a:p>
            <a:pPr lvl="1"/>
            <a:r>
              <a:rPr lang="en-US" dirty="0" smtClean="0"/>
              <a:t>Get more support from ALD &amp; DOE on CERN-SPHENIX agreement etc.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E9977-EE6E-D64B-BC74-8F7A3F24FC25}" type="datetime1">
              <a:rPr lang="en-US" smtClean="0"/>
              <a:t>12/14/16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E0FEF-2927-B74B-BFF8-E7854C79DED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08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06"/>
            <a:ext cx="8229600" cy="891665"/>
          </a:xfrm>
        </p:spPr>
        <p:txBody>
          <a:bodyPr/>
          <a:lstStyle/>
          <a:p>
            <a:r>
              <a:rPr lang="en-US" dirty="0" smtClean="0"/>
              <a:t>DOE MIE Process and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2071"/>
            <a:ext cx="8229600" cy="5639025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Contact for new scientific proposals</a:t>
            </a:r>
          </a:p>
          <a:p>
            <a:pPr lvl="1"/>
            <a:r>
              <a:rPr lang="en-US" dirty="0" smtClean="0"/>
              <a:t>Associate Director for NP (Tim), who will then identify point of contact for the project </a:t>
            </a:r>
          </a:p>
          <a:p>
            <a:pPr lvl="2"/>
            <a:r>
              <a:rPr lang="en-US" dirty="0" err="1" smtClean="0"/>
              <a:t>Jehanne</a:t>
            </a:r>
            <a:r>
              <a:rPr lang="en-US" dirty="0" smtClean="0"/>
              <a:t> </a:t>
            </a:r>
            <a:r>
              <a:rPr lang="en-US" dirty="0" err="1" smtClean="0"/>
              <a:t>Gillo</a:t>
            </a:r>
            <a:r>
              <a:rPr lang="en-US" dirty="0" smtClean="0"/>
              <a:t> </a:t>
            </a:r>
          </a:p>
          <a:p>
            <a:r>
              <a:rPr lang="en-US" dirty="0" smtClean="0"/>
              <a:t>For a project with Total Estimated Cost(TEC) &lt; $10M</a:t>
            </a:r>
          </a:p>
          <a:p>
            <a:pPr lvl="1"/>
            <a:r>
              <a:rPr lang="en-US" dirty="0" smtClean="0"/>
              <a:t>no CD process needed: good news</a:t>
            </a:r>
          </a:p>
          <a:p>
            <a:pPr lvl="1"/>
            <a:r>
              <a:rPr lang="en-US" dirty="0" smtClean="0"/>
              <a:t>The 3-layer MAPS inner tracker fit this scope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For a project with TPC &gt; $2M</a:t>
            </a:r>
          </a:p>
          <a:p>
            <a:pPr lvl="1"/>
            <a:r>
              <a:rPr lang="en-US" dirty="0" smtClean="0"/>
              <a:t>“includes all engineering and fabrication costs, needs to be identified individually in the federal budget as Major Item of Equipment(MIE)” -  concern over timeline </a:t>
            </a:r>
          </a:p>
          <a:p>
            <a:pPr lvl="1"/>
            <a:r>
              <a:rPr lang="en-US" dirty="0" smtClean="0"/>
              <a:t>If submitted and reviewed and DOE “mission need” approved in FY17</a:t>
            </a:r>
          </a:p>
          <a:p>
            <a:pPr lvl="2"/>
            <a:r>
              <a:rPr lang="en-US" dirty="0" smtClean="0"/>
              <a:t>the earliest date to receive fund is FY20, Oct. 2019. </a:t>
            </a:r>
          </a:p>
          <a:p>
            <a:pPr lvl="1"/>
            <a:r>
              <a:rPr lang="en-US" dirty="0" smtClean="0"/>
              <a:t>Federal budget prepared 2-year in advance </a:t>
            </a:r>
          </a:p>
          <a:p>
            <a:pPr lvl="1"/>
            <a:r>
              <a:rPr lang="en-US" dirty="0" smtClean="0"/>
              <a:t>DOE budget request to Congress ~Feb 2018 </a:t>
            </a:r>
          </a:p>
          <a:p>
            <a:pPr lvl="1"/>
            <a:r>
              <a:rPr lang="en-US" dirty="0" smtClean="0"/>
              <a:t>It is hard to have a complete proposal submitted, reviewed and approved for “DOE mission need” and have this MIE included in the Feb. 2017 DOE budget request (~3 months from now) </a:t>
            </a:r>
          </a:p>
          <a:p>
            <a:pPr lvl="2"/>
            <a:r>
              <a:rPr lang="en-US" dirty="0" smtClean="0"/>
              <a:t>while we are still waiting for (CD0 and) CD1 approval from DOE</a:t>
            </a:r>
          </a:p>
          <a:p>
            <a:pPr lvl="1"/>
            <a:r>
              <a:rPr lang="en-US" dirty="0">
                <a:hlinkClick r:id="rId2"/>
              </a:rPr>
              <a:t>http://science.energy.gov/np/facilities/project-development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Challenges to match ALICE/ITS production schedules</a:t>
            </a:r>
          </a:p>
          <a:p>
            <a:pPr lvl="1"/>
            <a:r>
              <a:rPr lang="en-US" dirty="0" smtClean="0"/>
              <a:t>Early fund (~$1M) needed summer 2018 to continue ALICE/ITS production line for </a:t>
            </a:r>
            <a:r>
              <a:rPr lang="en-US" dirty="0" err="1" smtClean="0"/>
              <a:t>sPHENIX</a:t>
            </a:r>
            <a:r>
              <a:rPr lang="en-US" dirty="0" smtClean="0"/>
              <a:t> MAPS staves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My Conclusion</a:t>
            </a:r>
          </a:p>
          <a:p>
            <a:r>
              <a:rPr lang="en-US" dirty="0" smtClean="0"/>
              <a:t>The normal MIE process may not match current ALICE/ITS and </a:t>
            </a:r>
            <a:r>
              <a:rPr lang="en-US" dirty="0" err="1" smtClean="0"/>
              <a:t>sPHENIX</a:t>
            </a:r>
            <a:r>
              <a:rPr lang="en-US" dirty="0" smtClean="0"/>
              <a:t> installation and run schedules, need to work closely with DOE how to proceed   </a:t>
            </a:r>
          </a:p>
          <a:p>
            <a:r>
              <a:rPr lang="en-US" dirty="0" smtClean="0"/>
              <a:t>Some minimum fund (~$1M) must be secured for the MAPS stave production at CERN following the completion of ALICE/ITS project, such as $$ from RHIC operation savings or foreign contributions etc. 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Other considerations:</a:t>
            </a:r>
          </a:p>
          <a:p>
            <a:pPr lvl="1"/>
            <a:r>
              <a:rPr lang="en-US" dirty="0" smtClean="0"/>
              <a:t>Can we defend the “BNL base line TPC only” tracking system for the </a:t>
            </a:r>
            <a:r>
              <a:rPr lang="en-US" dirty="0" err="1" smtClean="0"/>
              <a:t>sPHENIX</a:t>
            </a:r>
            <a:r>
              <a:rPr lang="en-US" dirty="0" smtClean="0"/>
              <a:t> physics program, with separate MAPS MIE? </a:t>
            </a:r>
          </a:p>
          <a:p>
            <a:pPr lvl="1"/>
            <a:r>
              <a:rPr lang="en-US" dirty="0" smtClean="0"/>
              <a:t>If MAPS delayed, with TPC only, it won’t be able to do tracking 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B6E11-228B-F246-8329-2B205CDCD53C}" type="datetime1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E0FEF-2927-B74B-BFF8-E7854C79DED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40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Readout integration </a:t>
            </a:r>
          </a:p>
          <a:p>
            <a:pPr lvl="1"/>
            <a:r>
              <a:rPr lang="en-US" dirty="0" smtClean="0"/>
              <a:t>LANL, UT-Austin</a:t>
            </a:r>
          </a:p>
          <a:p>
            <a:r>
              <a:rPr lang="en-US" dirty="0" smtClean="0"/>
              <a:t>Mechanical integration </a:t>
            </a:r>
          </a:p>
          <a:p>
            <a:pPr lvl="1"/>
            <a:r>
              <a:rPr lang="en-US" dirty="0" smtClean="0"/>
              <a:t>MIT, LBNL</a:t>
            </a:r>
          </a:p>
          <a:p>
            <a:r>
              <a:rPr lang="en-US" dirty="0" smtClean="0"/>
              <a:t>PS and slow control </a:t>
            </a:r>
          </a:p>
          <a:p>
            <a:pPr lvl="1"/>
            <a:r>
              <a:rPr lang="en-US" dirty="0" smtClean="0"/>
              <a:t>LBNL</a:t>
            </a:r>
          </a:p>
          <a:p>
            <a:r>
              <a:rPr lang="en-US" dirty="0" smtClean="0"/>
              <a:t>Module assembly and test at CERN </a:t>
            </a:r>
          </a:p>
          <a:p>
            <a:pPr lvl="1"/>
            <a:r>
              <a:rPr lang="en-US" dirty="0" smtClean="0"/>
              <a:t>MIT and other collaborators</a:t>
            </a:r>
          </a:p>
          <a:p>
            <a:r>
              <a:rPr lang="en-US" dirty="0" smtClean="0"/>
              <a:t>Detector geometry, tracking and simulations </a:t>
            </a:r>
          </a:p>
          <a:p>
            <a:pPr lvl="1"/>
            <a:r>
              <a:rPr lang="en-US" dirty="0" smtClean="0"/>
              <a:t>NMSU, FSU, LANL</a:t>
            </a:r>
          </a:p>
          <a:p>
            <a:pPr lvl="1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78A04-29EA-2242-AF7C-DA6B0B5030B1}" type="datetime1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43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222834" y="124959"/>
            <a:ext cx="8501063" cy="65186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 smtClean="0"/>
              <a:t>Experimental </a:t>
            </a:r>
            <a:r>
              <a:rPr dirty="0"/>
              <a:t>R&amp;D </a:t>
            </a:r>
            <a:r>
              <a:rPr lang="en-US" dirty="0" smtClean="0"/>
              <a:t>Deliverables: Physics</a:t>
            </a:r>
            <a:endParaRPr dirty="0"/>
          </a:p>
        </p:txBody>
      </p:sp>
      <p:sp>
        <p:nvSpPr>
          <p:cNvPr id="183" name="Shape 183"/>
          <p:cNvSpPr/>
          <p:nvPr/>
        </p:nvSpPr>
        <p:spPr>
          <a:xfrm>
            <a:off x="409610" y="792054"/>
            <a:ext cx="8380537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r>
              <a:rPr sz="2000" dirty="0" smtClean="0">
                <a:solidFill>
                  <a:srgbClr val="FF0000"/>
                </a:solidFill>
              </a:rPr>
              <a:t>LDRD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sz="2000" dirty="0" smtClean="0">
                <a:solidFill>
                  <a:srgbClr val="FF0000"/>
                </a:solidFill>
              </a:rPr>
              <a:t>Goal</a:t>
            </a:r>
            <a:r>
              <a:rPr sz="2000" dirty="0">
                <a:solidFill>
                  <a:srgbClr val="FF0000"/>
                </a:solidFill>
              </a:rPr>
              <a:t>: </a:t>
            </a:r>
            <a:r>
              <a:rPr lang="en-US" sz="2000" dirty="0" smtClean="0">
                <a:solidFill>
                  <a:srgbClr val="FF0000"/>
                </a:solidFill>
              </a:rPr>
              <a:t>much </a:t>
            </a:r>
            <a:r>
              <a:rPr lang="en-US" sz="2000" dirty="0">
                <a:solidFill>
                  <a:srgbClr val="FF0000"/>
                </a:solidFill>
              </a:rPr>
              <a:t>i</a:t>
            </a:r>
            <a:r>
              <a:rPr sz="2000" dirty="0" smtClean="0">
                <a:solidFill>
                  <a:srgbClr val="FF0000"/>
                </a:solidFill>
              </a:rPr>
              <a:t>mproved </a:t>
            </a:r>
            <a:r>
              <a:rPr sz="2000" dirty="0">
                <a:solidFill>
                  <a:srgbClr val="FF0000"/>
                </a:solidFill>
              </a:rPr>
              <a:t>B-jet Identification in Heavy Ion Collisions</a:t>
            </a:r>
          </a:p>
        </p:txBody>
      </p:sp>
      <p:sp>
        <p:nvSpPr>
          <p:cNvPr id="188" name="Shape 188"/>
          <p:cNvSpPr/>
          <p:nvPr/>
        </p:nvSpPr>
        <p:spPr>
          <a:xfrm>
            <a:off x="4527840" y="1286473"/>
            <a:ext cx="4196057" cy="41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marL="0" marR="0" defTabSz="457200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rgbClr val="008000"/>
                </a:solidFill>
              </a:rPr>
              <a:t>Secondary </a:t>
            </a:r>
            <a:r>
              <a:rPr dirty="0" smtClean="0">
                <a:solidFill>
                  <a:srgbClr val="008000"/>
                </a:solidFill>
              </a:rPr>
              <a:t>Vertexing</a:t>
            </a:r>
            <a:r>
              <a:rPr lang="en-US" dirty="0" smtClean="0">
                <a:solidFill>
                  <a:srgbClr val="008000"/>
                </a:solidFill>
              </a:rPr>
              <a:t> Possible!</a:t>
            </a:r>
            <a:endParaRPr dirty="0">
              <a:solidFill>
                <a:srgbClr val="008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06874" y="1697159"/>
            <a:ext cx="4567892" cy="35968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27" name="Subtitle 2"/>
          <p:cNvSpPr txBox="1">
            <a:spLocks/>
          </p:cNvSpPr>
          <p:nvPr/>
        </p:nvSpPr>
        <p:spPr>
          <a:xfrm>
            <a:off x="234425" y="5336040"/>
            <a:ext cx="8677950" cy="1062328"/>
          </a:xfrm>
          <a:prstGeom prst="rect">
            <a:avLst/>
          </a:prstGeom>
        </p:spPr>
        <p:txBody>
          <a:bodyPr lIns="64291" tIns="32146" rIns="64291" bIns="32146">
            <a:normAutofit/>
          </a:bodyPr>
          <a:lstStyle>
            <a:lvl1pPr marL="378925" marR="55751" indent="-339725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839526" marR="55751" indent="-343126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77450" marR="55751" indent="-32385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64090" marR="55751" indent="-35329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457177" indent="-457177">
              <a:buFont typeface="Arial"/>
              <a:buChar char="•"/>
            </a:pPr>
            <a:r>
              <a:rPr lang="en-US" sz="1700" dirty="0">
                <a:latin typeface="+mn-lt"/>
              </a:rPr>
              <a:t>A</a:t>
            </a:r>
            <a:r>
              <a:rPr lang="en-US" sz="1700" dirty="0" smtClean="0">
                <a:latin typeface="+mn-lt"/>
              </a:rPr>
              <a:t> </a:t>
            </a:r>
            <a:r>
              <a:rPr lang="en-US" sz="1700" dirty="0">
                <a:latin typeface="+mn-lt"/>
              </a:rPr>
              <a:t>new b-jet identification with </a:t>
            </a:r>
            <a:r>
              <a:rPr lang="en-US" sz="1700" b="1" dirty="0">
                <a:latin typeface="+mn-lt"/>
              </a:rPr>
              <a:t>high efficiency </a:t>
            </a:r>
            <a:r>
              <a:rPr lang="en-US" sz="1700" dirty="0">
                <a:latin typeface="+mn-lt"/>
              </a:rPr>
              <a:t>and </a:t>
            </a:r>
            <a:r>
              <a:rPr lang="en-US" sz="1700" b="1" dirty="0">
                <a:latin typeface="+mn-lt"/>
              </a:rPr>
              <a:t>high purity </a:t>
            </a:r>
            <a:r>
              <a:rPr lang="en-US" sz="1700" dirty="0">
                <a:latin typeface="+mn-lt"/>
              </a:rPr>
              <a:t>is possible </a:t>
            </a:r>
          </a:p>
          <a:p>
            <a:pPr marL="457177" indent="-457177">
              <a:buFont typeface="Arial"/>
              <a:buChar char="•"/>
            </a:pPr>
            <a:r>
              <a:rPr lang="en-US" sz="1700" dirty="0">
                <a:latin typeface="+mn-lt"/>
              </a:rPr>
              <a:t>Figure of merit is </a:t>
            </a:r>
            <a:r>
              <a:rPr lang="en-US" sz="1700" b="1" i="1" dirty="0">
                <a:latin typeface="+mn-lt"/>
              </a:rPr>
              <a:t>efficiency</a:t>
            </a:r>
            <a:r>
              <a:rPr lang="en-US" sz="1700" i="1" dirty="0">
                <a:latin typeface="+mn-lt"/>
              </a:rPr>
              <a:t> x </a:t>
            </a:r>
            <a:r>
              <a:rPr lang="en-US" sz="1700" b="1" i="1" dirty="0">
                <a:latin typeface="+mn-lt"/>
              </a:rPr>
              <a:t>purity.</a:t>
            </a:r>
            <a:r>
              <a:rPr lang="en-US" sz="1700" i="1" dirty="0">
                <a:latin typeface="+mn-lt"/>
              </a:rPr>
              <a:t> </a:t>
            </a:r>
            <a:r>
              <a:rPr lang="en-US" sz="1700" dirty="0">
                <a:latin typeface="+mn-lt"/>
              </a:rPr>
              <a:t>Greatly enhancing the b-jet physics program, x4 improvement in </a:t>
            </a:r>
            <a:r>
              <a:rPr lang="en-US" sz="1700" dirty="0" smtClean="0">
                <a:latin typeface="+mn-lt"/>
              </a:rPr>
              <a:t>FOM (compared to alternatives)</a:t>
            </a:r>
            <a:endParaRPr lang="en-US" sz="2000" dirty="0"/>
          </a:p>
          <a:p>
            <a:pPr marL="457177" indent="-457177">
              <a:buFont typeface="Arial"/>
              <a:buChar char="•"/>
            </a:pP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849" y="1425915"/>
            <a:ext cx="166309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Sanghoon’s</a:t>
            </a:r>
            <a:r>
              <a:rPr lang="en-US" dirty="0" smtClean="0"/>
              <a:t> talk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894" y="1425915"/>
            <a:ext cx="3471080" cy="35501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72146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25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Experimental R&amp;D Deliverables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</a:t>
            </a:r>
            <a:r>
              <a:rPr lang="en-US" sz="3600" dirty="0" smtClean="0">
                <a:solidFill>
                  <a:srgbClr val="FF0000"/>
                </a:solidFill>
              </a:rPr>
              <a:t>a 4-Stave Telescope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35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1" y="2967181"/>
            <a:ext cx="5671135" cy="2946505"/>
          </a:xfrm>
          <a:prstGeom prst="rect">
            <a:avLst/>
          </a:prstGeom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304801" y="1360827"/>
            <a:ext cx="6427997" cy="24253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erformance of prototype tracker</a:t>
            </a:r>
          </a:p>
          <a:p>
            <a:pPr lvl="1"/>
            <a:r>
              <a:rPr lang="en-US" dirty="0" smtClean="0"/>
              <a:t>High speed readout of staves</a:t>
            </a:r>
          </a:p>
          <a:p>
            <a:pPr lvl="1"/>
            <a:r>
              <a:rPr lang="en-US" dirty="0" smtClean="0"/>
              <a:t>Spatial resolution</a:t>
            </a:r>
          </a:p>
          <a:p>
            <a:pPr lvl="1"/>
            <a:r>
              <a:rPr lang="en-US" dirty="0" smtClean="0"/>
              <a:t>Electrical and </a:t>
            </a:r>
            <a:r>
              <a:rPr lang="en-US" dirty="0"/>
              <a:t>m</a:t>
            </a:r>
            <a:r>
              <a:rPr lang="en-US" dirty="0" smtClean="0"/>
              <a:t>echanical stability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ooling etc.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NIM paper</a:t>
            </a:r>
          </a:p>
          <a:p>
            <a:pPr lvl="1"/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40959" y="2967181"/>
            <a:ext cx="1083241" cy="2946505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9" name="Group 8"/>
          <p:cNvGrpSpPr/>
          <p:nvPr/>
        </p:nvGrpSpPr>
        <p:grpSpPr>
          <a:xfrm>
            <a:off x="1" y="7691774"/>
            <a:ext cx="6553200" cy="1318858"/>
            <a:chOff x="-2478" y="6872051"/>
            <a:chExt cx="12519741" cy="2138581"/>
          </a:xfrm>
        </p:grpSpPr>
        <p:pic>
          <p:nvPicPr>
            <p:cNvPr id="10" name="pasted-image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2478" y="6952877"/>
              <a:ext cx="12519741" cy="20577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Shape 191"/>
            <p:cNvSpPr/>
            <p:nvPr/>
          </p:nvSpPr>
          <p:spPr>
            <a:xfrm>
              <a:off x="10658334" y="6872051"/>
              <a:ext cx="1740961" cy="166132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chemeClr val="accent5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647700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2401" y="7844174"/>
            <a:ext cx="6553200" cy="1318858"/>
            <a:chOff x="-2478" y="6872051"/>
            <a:chExt cx="12519741" cy="2138581"/>
          </a:xfrm>
        </p:grpSpPr>
        <p:pic>
          <p:nvPicPr>
            <p:cNvPr id="13" name="pasted-image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2478" y="6952877"/>
              <a:ext cx="12519741" cy="20577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" name="Shape 191"/>
            <p:cNvSpPr/>
            <p:nvPr/>
          </p:nvSpPr>
          <p:spPr>
            <a:xfrm>
              <a:off x="10658334" y="6872051"/>
              <a:ext cx="1740961" cy="166132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chemeClr val="accent5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647700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4801" y="7996574"/>
            <a:ext cx="6553200" cy="1318858"/>
            <a:chOff x="-2478" y="6872051"/>
            <a:chExt cx="12519741" cy="2138581"/>
          </a:xfrm>
        </p:grpSpPr>
        <p:pic>
          <p:nvPicPr>
            <p:cNvPr id="17" name="pasted-image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2478" y="6952877"/>
              <a:ext cx="12519741" cy="20577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" name="Shape 191"/>
            <p:cNvSpPr/>
            <p:nvPr/>
          </p:nvSpPr>
          <p:spPr>
            <a:xfrm>
              <a:off x="10658334" y="6872051"/>
              <a:ext cx="1740961" cy="166132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chemeClr val="accent5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647700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pic>
        <p:nvPicPr>
          <p:cNvPr id="19" name="pasted-imag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46517" y="5523080"/>
            <a:ext cx="6088460" cy="100070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19"/>
          <p:cNvSpPr txBox="1"/>
          <p:nvPr/>
        </p:nvSpPr>
        <p:spPr>
          <a:xfrm>
            <a:off x="7786124" y="4934634"/>
            <a:ext cx="1357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r>
              <a:rPr lang="en-US" dirty="0" smtClean="0"/>
              <a:t>Data Format</a:t>
            </a:r>
            <a:endParaRPr lang="en-US" dirty="0"/>
          </a:p>
        </p:txBody>
      </p:sp>
      <p:grpSp>
        <p:nvGrpSpPr>
          <p:cNvPr id="21" name="Group 176"/>
          <p:cNvGrpSpPr/>
          <p:nvPr/>
        </p:nvGrpSpPr>
        <p:grpSpPr>
          <a:xfrm>
            <a:off x="6289682" y="3040561"/>
            <a:ext cx="2658090" cy="2111551"/>
            <a:chOff x="0" y="0"/>
            <a:chExt cx="3704224" cy="2383542"/>
          </a:xfrm>
        </p:grpSpPr>
        <p:pic>
          <p:nvPicPr>
            <p:cNvPr id="22" name="IMG_2346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7000" y="88900"/>
              <a:ext cx="3450225" cy="20533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" name="Picture 22"/>
            <p:cNvPicPr>
              <a:picLocks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3704225" cy="2383543"/>
            </a:xfrm>
            <a:prstGeom prst="rect">
              <a:avLst/>
            </a:prstGeom>
            <a:effectLst/>
          </p:spPr>
        </p:pic>
      </p:grpSp>
      <p:sp>
        <p:nvSpPr>
          <p:cNvPr id="24" name="TextBox 23"/>
          <p:cNvSpPr txBox="1"/>
          <p:nvPr/>
        </p:nvSpPr>
        <p:spPr>
          <a:xfrm>
            <a:off x="6553200" y="4565302"/>
            <a:ext cx="224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Beam test at </a:t>
            </a:r>
            <a:r>
              <a:rPr lang="en-US" dirty="0" err="1" smtClean="0">
                <a:solidFill>
                  <a:srgbClr val="CCFFCC"/>
                </a:solidFill>
              </a:rPr>
              <a:t>Fermilab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FA83-7769-854D-9FAB-E8C404F97E25}" type="datetime1">
              <a:rPr lang="en-US" smtClean="0"/>
              <a:t>12/14/16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1143" y="5987018"/>
            <a:ext cx="203166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Pat and Walt’s talks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854686" y="5580965"/>
            <a:ext cx="932170" cy="2525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026877" y="2977990"/>
            <a:ext cx="120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Cosmic ray</a:t>
            </a:r>
            <a:endParaRPr lang="en-US" dirty="0"/>
          </a:p>
        </p:txBody>
      </p:sp>
      <p:pic>
        <p:nvPicPr>
          <p:cNvPr id="29" name="Picture 28" descr="IMG_818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248" y="1163625"/>
            <a:ext cx="2456275" cy="170703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404248" y="794293"/>
            <a:ext cx="2520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5-single-chip telescope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3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58"/>
            <a:ext cx="8229600" cy="1143000"/>
          </a:xfrm>
        </p:spPr>
        <p:txBody>
          <a:bodyPr/>
          <a:lstStyle/>
          <a:p>
            <a:r>
              <a:rPr lang="en-US" dirty="0" smtClean="0"/>
              <a:t>Project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469" y="1331387"/>
            <a:ext cx="8589909" cy="4538317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MoU</a:t>
            </a:r>
            <a:r>
              <a:rPr lang="en-US" dirty="0" smtClean="0">
                <a:solidFill>
                  <a:srgbClr val="0000FF"/>
                </a:solidFill>
              </a:rPr>
              <a:t> with ALICE/ITS </a:t>
            </a:r>
            <a:r>
              <a:rPr lang="en-US" dirty="0">
                <a:solidFill>
                  <a:srgbClr val="0000FF"/>
                </a:solidFill>
              </a:rPr>
              <a:t>achieved </a:t>
            </a:r>
            <a:r>
              <a:rPr lang="en-US" dirty="0" smtClean="0">
                <a:solidFill>
                  <a:srgbClr val="0000FF"/>
                </a:solidFill>
              </a:rPr>
              <a:t>(in advance)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Initial cost, schedule and risk management plan developed 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Key R</a:t>
            </a:r>
            <a:r>
              <a:rPr lang="en-US" dirty="0">
                <a:solidFill>
                  <a:srgbClr val="0000FF"/>
                </a:solidFill>
              </a:rPr>
              <a:t>&amp;D item procurement in progress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Physics and detector simulation work underway 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MIE pre-proposal writing in progress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43F26-4427-1342-BE5D-EC9E803E73EA}" type="datetime1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075"/>
            <a:ext cx="2028022" cy="10536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3560" y="0"/>
            <a:ext cx="1560440" cy="159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77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868"/>
            <a:ext cx="8229600" cy="1143000"/>
          </a:xfrm>
        </p:spPr>
        <p:txBody>
          <a:bodyPr/>
          <a:lstStyle/>
          <a:p>
            <a:r>
              <a:rPr lang="en-US" dirty="0" smtClean="0"/>
              <a:t>LDRD Project Scope and Plan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2057" y="1054641"/>
            <a:ext cx="8788219" cy="530170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Minimal scope</a:t>
            </a:r>
          </a:p>
          <a:p>
            <a:pPr lvl="1"/>
            <a:r>
              <a:rPr lang="en-US" dirty="0" smtClean="0"/>
              <a:t>Develop a MAPS telescope with </a:t>
            </a:r>
            <a:r>
              <a:rPr lang="en-US" dirty="0"/>
              <a:t>2</a:t>
            </a:r>
            <a:r>
              <a:rPr lang="en-US" dirty="0" smtClean="0"/>
              <a:t>-4 early prototype staves with ALICE readout, </a:t>
            </a:r>
            <a:r>
              <a:rPr lang="en-US" dirty="0" err="1" smtClean="0"/>
              <a:t>sPHENIX</a:t>
            </a:r>
            <a:r>
              <a:rPr lang="en-US" dirty="0" smtClean="0"/>
              <a:t> DAQ integration</a:t>
            </a:r>
          </a:p>
          <a:p>
            <a:pPr lvl="1"/>
            <a:r>
              <a:rPr lang="en-US" dirty="0" smtClean="0"/>
              <a:t>Complete R&amp;D on Mechanics conceptual design, </a:t>
            </a:r>
            <a:r>
              <a:rPr lang="en-US" dirty="0" err="1" smtClean="0"/>
              <a:t>sPHENIX</a:t>
            </a:r>
            <a:r>
              <a:rPr lang="en-US" dirty="0" smtClean="0"/>
              <a:t> mechanical system integration </a:t>
            </a:r>
          </a:p>
          <a:p>
            <a:pPr lvl="1"/>
            <a:r>
              <a:rPr lang="en-US" dirty="0" smtClean="0"/>
              <a:t>Develop b-jet tagging algorithms</a:t>
            </a:r>
          </a:p>
          <a:p>
            <a:pPr lvl="1"/>
            <a:r>
              <a:rPr lang="en-US" dirty="0" smtClean="0"/>
              <a:t>DOE MIE proposal submitted to fund the full detector construction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Desired scope</a:t>
            </a:r>
          </a:p>
          <a:p>
            <a:pPr lvl="1"/>
            <a:r>
              <a:rPr lang="en-US" dirty="0" smtClean="0"/>
              <a:t>Develop a full 4-production-staves MAPS telescope, test beam run with integrated </a:t>
            </a:r>
            <a:r>
              <a:rPr lang="en-US" dirty="0" err="1" smtClean="0"/>
              <a:t>sPHENIX</a:t>
            </a:r>
            <a:r>
              <a:rPr lang="en-US" dirty="0" smtClean="0"/>
              <a:t> DAQ</a:t>
            </a:r>
          </a:p>
          <a:p>
            <a:pPr lvl="1"/>
            <a:r>
              <a:rPr lang="en-US" dirty="0" smtClean="0"/>
              <a:t>DOE MIE proposal approved for the full detector construction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2F52-A667-7F47-A90B-58E1DED86654}" type="datetime1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83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Line 4"/>
          <p:cNvSpPr>
            <a:spLocks noChangeShapeType="1"/>
          </p:cNvSpPr>
          <p:nvPr/>
        </p:nvSpPr>
        <p:spPr bwMode="auto">
          <a:xfrm>
            <a:off x="1219200" y="4778375"/>
            <a:ext cx="647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66" name="Rectangle 3"/>
          <p:cNvSpPr>
            <a:spLocks/>
          </p:cNvSpPr>
          <p:nvPr/>
        </p:nvSpPr>
        <p:spPr bwMode="auto">
          <a:xfrm>
            <a:off x="0" y="17463"/>
            <a:ext cx="9144000" cy="692150"/>
          </a:xfrm>
          <a:prstGeom prst="rect">
            <a:avLst/>
          </a:prstGeom>
          <a:solidFill>
            <a:srgbClr val="008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>
            <a:spAutoFit/>
          </a:bodyPr>
          <a:lstStyle/>
          <a:p>
            <a:pPr algn="ctr"/>
            <a:r>
              <a:rPr lang="en-US" sz="4000" b="1">
                <a:solidFill>
                  <a:srgbClr val="FFFFFF"/>
                </a:solidFill>
                <a:latin typeface="Times New Roman" charset="0"/>
              </a:rPr>
              <a:t>Possible sPHENIX Project Scenario</a:t>
            </a:r>
            <a:endParaRPr lang="en-US" sz="4000" b="1">
              <a:solidFill>
                <a:srgbClr val="FFFFFF"/>
              </a:solidFill>
              <a:latin typeface="Century Gothic" charset="0"/>
              <a:sym typeface="Century Gothic" charset="0"/>
            </a:endParaRPr>
          </a:p>
        </p:txBody>
      </p:sp>
      <p:sp>
        <p:nvSpPr>
          <p:cNvPr id="11267" name="Rectangle 5"/>
          <p:cNvSpPr>
            <a:spLocks/>
          </p:cNvSpPr>
          <p:nvPr/>
        </p:nvSpPr>
        <p:spPr bwMode="auto">
          <a:xfrm>
            <a:off x="152400" y="5473700"/>
            <a:ext cx="8851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>
              <a:spcBef>
                <a:spcPts val="5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900">
                <a:latin typeface="Lucida Grande" charset="0"/>
                <a:sym typeface="Lucida Grande" charset="0"/>
              </a:rPr>
              <a:t>Operating Funds are used for conceptual design  between CD-0 and CD-1.  Operating funds may also be used prior to CD-4 for R&amp;D, NEPA, D&amp;D, ES&amp;H, transition, startup, and training costs. Non-federal funds from other sources that are considered capital funds and are included in the “Total line item cost” as OPC.</a:t>
            </a:r>
            <a:endParaRPr lang="en-US">
              <a:latin typeface="Lucida Grande" charset="0"/>
              <a:sym typeface="Lucida Grande" charset="0"/>
            </a:endParaRPr>
          </a:p>
          <a:p>
            <a:pPr>
              <a:spcBef>
                <a:spcPts val="5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900">
                <a:latin typeface="Lucida Grande" charset="0"/>
                <a:sym typeface="Lucida Grande" charset="0"/>
              </a:rPr>
              <a:t>Good Practice—For the first year that TEC is requested, ensure that OPC is also requested for that year.  The OPC will allow the project to continue in a long CR until TEC is available and new starts are allowed.</a:t>
            </a:r>
            <a:endParaRPr lang="en-US">
              <a:latin typeface="Lucida Grande" charset="0"/>
              <a:sym typeface="Lucida Grande" charset="0"/>
            </a:endParaRPr>
          </a:p>
          <a:p>
            <a:pPr>
              <a:spcBef>
                <a:spcPts val="5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900">
                <a:latin typeface="Lucida Grande" charset="0"/>
                <a:sym typeface="Lucida Grande" charset="0"/>
              </a:rPr>
              <a:t>MIE funds are more flexible than Line Items.  Moving OPC to TEC or vice versa is much easier than for Line-Item reprogramming since MIE funds are “batched.”</a:t>
            </a:r>
            <a:endParaRPr lang="en-US" altLang="ja-JP">
              <a:latin typeface="Lucida Grande" charset="0"/>
              <a:sym typeface="Lucida Grande" charset="0"/>
            </a:endParaRPr>
          </a:p>
          <a:p>
            <a:pPr>
              <a:spcBef>
                <a:spcPts val="5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900">
                <a:latin typeface="Lucida Grande" charset="0"/>
                <a:sym typeface="Lucida Grande" charset="0"/>
              </a:rPr>
              <a:t>New Start is defined as the first use/appropriation of any TEC funds (including TEC PED) for both line items and MIEs project.</a:t>
            </a:r>
          </a:p>
        </p:txBody>
      </p:sp>
      <p:sp>
        <p:nvSpPr>
          <p:cNvPr id="11268" name="Line 6"/>
          <p:cNvSpPr>
            <a:spLocks noChangeShapeType="1"/>
          </p:cNvSpPr>
          <p:nvPr/>
        </p:nvSpPr>
        <p:spPr bwMode="auto">
          <a:xfrm>
            <a:off x="2876550" y="1003300"/>
            <a:ext cx="0" cy="3873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69" name="Line 7"/>
          <p:cNvSpPr>
            <a:spLocks noChangeShapeType="1"/>
          </p:cNvSpPr>
          <p:nvPr/>
        </p:nvSpPr>
        <p:spPr bwMode="auto">
          <a:xfrm>
            <a:off x="5410200" y="946150"/>
            <a:ext cx="0" cy="3873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70" name="Rectangle 8"/>
          <p:cNvSpPr>
            <a:spLocks/>
          </p:cNvSpPr>
          <p:nvPr/>
        </p:nvSpPr>
        <p:spPr bwMode="auto">
          <a:xfrm>
            <a:off x="639763" y="2555875"/>
            <a:ext cx="5556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ctr"/>
            <a:r>
              <a:rPr lang="en-US" sz="800" b="1" i="1">
                <a:latin typeface="Arial" charset="0"/>
                <a:sym typeface="Arial" charset="0"/>
              </a:rPr>
              <a:t>Critical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 b="1" i="1">
                <a:latin typeface="Arial" charset="0"/>
                <a:sym typeface="Arial" charset="0"/>
              </a:rPr>
              <a:t>Decisions</a:t>
            </a:r>
          </a:p>
        </p:txBody>
      </p:sp>
      <p:sp>
        <p:nvSpPr>
          <p:cNvPr id="11271" name="Line 9"/>
          <p:cNvSpPr>
            <a:spLocks noChangeShapeType="1"/>
          </p:cNvSpPr>
          <p:nvPr/>
        </p:nvSpPr>
        <p:spPr bwMode="auto">
          <a:xfrm rot="10800000" flipH="1">
            <a:off x="1377950" y="1927225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72" name="Line 10"/>
          <p:cNvSpPr>
            <a:spLocks noChangeShapeType="1"/>
          </p:cNvSpPr>
          <p:nvPr/>
        </p:nvSpPr>
        <p:spPr bwMode="auto">
          <a:xfrm rot="10800000" flipH="1">
            <a:off x="2870200" y="1960563"/>
            <a:ext cx="0" cy="534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73" name="Line 11"/>
          <p:cNvSpPr>
            <a:spLocks noChangeShapeType="1"/>
          </p:cNvSpPr>
          <p:nvPr/>
        </p:nvSpPr>
        <p:spPr bwMode="auto">
          <a:xfrm rot="10800000" flipH="1">
            <a:off x="3619500" y="1949450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74" name="Line 12"/>
          <p:cNvSpPr>
            <a:spLocks noChangeShapeType="1"/>
          </p:cNvSpPr>
          <p:nvPr/>
        </p:nvSpPr>
        <p:spPr bwMode="auto">
          <a:xfrm rot="10800000" flipH="1">
            <a:off x="6248400" y="2012950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11275" name="Group 13"/>
          <p:cNvGrpSpPr>
            <a:grpSpLocks/>
          </p:cNvGrpSpPr>
          <p:nvPr/>
        </p:nvGrpSpPr>
        <p:grpSpPr bwMode="auto">
          <a:xfrm>
            <a:off x="1600200" y="1422400"/>
            <a:ext cx="1425575" cy="504825"/>
            <a:chOff x="0" y="0"/>
            <a:chExt cx="898" cy="318"/>
          </a:xfrm>
        </p:grpSpPr>
        <p:sp>
          <p:nvSpPr>
            <p:cNvPr id="11427" name="AutoShape 14"/>
            <p:cNvSpPr>
              <a:spLocks/>
            </p:cNvSpPr>
            <p:nvPr/>
          </p:nvSpPr>
          <p:spPr bwMode="auto">
            <a:xfrm>
              <a:off x="0" y="0"/>
              <a:ext cx="898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0"/>
                  </a:moveTo>
                  <a:lnTo>
                    <a:pt x="12059" y="0"/>
                  </a:lnTo>
                  <a:lnTo>
                    <a:pt x="21600" y="10800"/>
                  </a:lnTo>
                  <a:lnTo>
                    <a:pt x="12059" y="21600"/>
                  </a:lnTo>
                  <a:lnTo>
                    <a:pt x="0" y="21600"/>
                  </a:lnTo>
                  <a:lnTo>
                    <a:pt x="9541" y="108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FFFF">
                <a:alpha val="49411"/>
              </a:srgbClr>
            </a:solidFill>
            <a:ln w="1905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428" name="Rectangle 15"/>
            <p:cNvSpPr>
              <a:spLocks/>
            </p:cNvSpPr>
            <p:nvPr/>
          </p:nvSpPr>
          <p:spPr bwMode="auto">
            <a:xfrm>
              <a:off x="188" y="97"/>
              <a:ext cx="52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/>
              <a:r>
                <a:rPr lang="en-US" sz="800">
                  <a:latin typeface="Arial" charset="0"/>
                  <a:sym typeface="Arial" charset="0"/>
                </a:rPr>
                <a:t>          </a:t>
              </a:r>
              <a:r>
                <a:rPr lang="en-US" sz="800" b="1">
                  <a:latin typeface="Arial" charset="0"/>
                  <a:sym typeface="Arial" charset="0"/>
                </a:rPr>
                <a:t>Definition</a:t>
              </a:r>
            </a:p>
          </p:txBody>
        </p:sp>
      </p:grpSp>
      <p:grpSp>
        <p:nvGrpSpPr>
          <p:cNvPr id="11276" name="Group 16"/>
          <p:cNvGrpSpPr>
            <a:grpSpLocks/>
          </p:cNvGrpSpPr>
          <p:nvPr/>
        </p:nvGrpSpPr>
        <p:grpSpPr bwMode="auto">
          <a:xfrm>
            <a:off x="852488" y="1422400"/>
            <a:ext cx="1204912" cy="504825"/>
            <a:chOff x="0" y="0"/>
            <a:chExt cx="758" cy="318"/>
          </a:xfrm>
        </p:grpSpPr>
        <p:sp>
          <p:nvSpPr>
            <p:cNvPr id="11425" name="AutoShape 17"/>
            <p:cNvSpPr>
              <a:spLocks/>
            </p:cNvSpPr>
            <p:nvPr/>
          </p:nvSpPr>
          <p:spPr bwMode="auto">
            <a:xfrm>
              <a:off x="0" y="0"/>
              <a:ext cx="758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0 h 21600"/>
                <a:gd name="T23" fmla="*/ 21600 w 21600"/>
                <a:gd name="T24" fmla="*/ 21600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0"/>
                  </a:moveTo>
                  <a:lnTo>
                    <a:pt x="10785" y="0"/>
                  </a:lnTo>
                  <a:lnTo>
                    <a:pt x="21600" y="10800"/>
                  </a:lnTo>
                  <a:lnTo>
                    <a:pt x="10785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FFFF">
                <a:alpha val="49411"/>
              </a:srgbClr>
            </a:solidFill>
            <a:ln w="1905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426" name="Rectangle 18"/>
            <p:cNvSpPr>
              <a:spLocks/>
            </p:cNvSpPr>
            <p:nvPr/>
          </p:nvSpPr>
          <p:spPr bwMode="auto">
            <a:xfrm>
              <a:off x="127" y="97"/>
              <a:ext cx="31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/>
              <a:r>
                <a:rPr lang="en-US" sz="800" b="1">
                  <a:latin typeface="Arial" charset="0"/>
                  <a:sym typeface="Arial" charset="0"/>
                </a:rPr>
                <a:t>Initiation</a:t>
              </a:r>
            </a:p>
          </p:txBody>
        </p:sp>
      </p:grpSp>
      <p:grpSp>
        <p:nvGrpSpPr>
          <p:cNvPr id="11277" name="Group 19"/>
          <p:cNvGrpSpPr>
            <a:grpSpLocks/>
          </p:cNvGrpSpPr>
          <p:nvPr/>
        </p:nvGrpSpPr>
        <p:grpSpPr bwMode="auto">
          <a:xfrm>
            <a:off x="2563813" y="1422400"/>
            <a:ext cx="2913062" cy="504825"/>
            <a:chOff x="0" y="0"/>
            <a:chExt cx="1834" cy="318"/>
          </a:xfrm>
        </p:grpSpPr>
        <p:sp>
          <p:nvSpPr>
            <p:cNvPr id="11423" name="AutoShape 20"/>
            <p:cNvSpPr>
              <a:spLocks/>
            </p:cNvSpPr>
            <p:nvPr/>
          </p:nvSpPr>
          <p:spPr bwMode="auto">
            <a:xfrm>
              <a:off x="0" y="0"/>
              <a:ext cx="1834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0"/>
                  </a:moveTo>
                  <a:lnTo>
                    <a:pt x="16809" y="0"/>
                  </a:lnTo>
                  <a:lnTo>
                    <a:pt x="21600" y="10800"/>
                  </a:lnTo>
                  <a:lnTo>
                    <a:pt x="16809" y="21600"/>
                  </a:lnTo>
                  <a:lnTo>
                    <a:pt x="0" y="21600"/>
                  </a:lnTo>
                  <a:lnTo>
                    <a:pt x="4791" y="108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FF9966">
                <a:alpha val="49411"/>
              </a:srgbClr>
            </a:solidFill>
            <a:ln w="1905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424" name="Rectangle 21"/>
            <p:cNvSpPr>
              <a:spLocks/>
            </p:cNvSpPr>
            <p:nvPr/>
          </p:nvSpPr>
          <p:spPr bwMode="auto">
            <a:xfrm>
              <a:off x="741" y="97"/>
              <a:ext cx="35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/>
              <a:r>
                <a:rPr lang="en-US" sz="800" b="1">
                  <a:latin typeface="Arial" charset="0"/>
                  <a:sym typeface="Arial" charset="0"/>
                </a:rPr>
                <a:t>Execution</a:t>
              </a:r>
            </a:p>
          </p:txBody>
        </p:sp>
      </p:grpSp>
      <p:grpSp>
        <p:nvGrpSpPr>
          <p:cNvPr id="11278" name="Group 22"/>
          <p:cNvGrpSpPr>
            <a:grpSpLocks/>
          </p:cNvGrpSpPr>
          <p:nvPr/>
        </p:nvGrpSpPr>
        <p:grpSpPr bwMode="auto">
          <a:xfrm>
            <a:off x="5241925" y="1454150"/>
            <a:ext cx="1624013" cy="506413"/>
            <a:chOff x="0" y="0"/>
            <a:chExt cx="1023" cy="318"/>
          </a:xfrm>
        </p:grpSpPr>
        <p:sp>
          <p:nvSpPr>
            <p:cNvPr id="11421" name="AutoShape 23"/>
            <p:cNvSpPr>
              <a:spLocks/>
            </p:cNvSpPr>
            <p:nvPr/>
          </p:nvSpPr>
          <p:spPr bwMode="auto">
            <a:xfrm>
              <a:off x="0" y="0"/>
              <a:ext cx="1023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0"/>
                  </a:moveTo>
                  <a:lnTo>
                    <a:pt x="13222" y="0"/>
                  </a:lnTo>
                  <a:lnTo>
                    <a:pt x="21600" y="10800"/>
                  </a:lnTo>
                  <a:lnTo>
                    <a:pt x="13222" y="21600"/>
                  </a:lnTo>
                  <a:lnTo>
                    <a:pt x="0" y="21600"/>
                  </a:lnTo>
                  <a:lnTo>
                    <a:pt x="8378" y="108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FFFF">
                <a:alpha val="49411"/>
              </a:srgbClr>
            </a:solidFill>
            <a:ln w="1905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422" name="Rectangle 24"/>
            <p:cNvSpPr>
              <a:spLocks/>
            </p:cNvSpPr>
            <p:nvPr/>
          </p:nvSpPr>
          <p:spPr bwMode="auto">
            <a:xfrm>
              <a:off x="253" y="97"/>
              <a:ext cx="517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/>
              <a:r>
                <a:rPr lang="en-US" sz="800">
                  <a:latin typeface="Arial" charset="0"/>
                  <a:sym typeface="Arial" charset="0"/>
                </a:rPr>
                <a:t>         </a:t>
              </a:r>
              <a:r>
                <a:rPr lang="en-US" sz="800" b="1">
                  <a:latin typeface="Arial" charset="0"/>
                  <a:sym typeface="Arial" charset="0"/>
                </a:rPr>
                <a:t>  Closeout</a:t>
              </a:r>
            </a:p>
          </p:txBody>
        </p:sp>
      </p:grpSp>
      <p:sp>
        <p:nvSpPr>
          <p:cNvPr id="11279" name="Line 25"/>
          <p:cNvSpPr>
            <a:spLocks noChangeShapeType="1"/>
          </p:cNvSpPr>
          <p:nvPr/>
        </p:nvSpPr>
        <p:spPr bwMode="auto">
          <a:xfrm rot="10800000" flipH="1">
            <a:off x="1143000" y="836613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0" name="Rectangle 26"/>
          <p:cNvSpPr>
            <a:spLocks/>
          </p:cNvSpPr>
          <p:nvPr/>
        </p:nvSpPr>
        <p:spPr bwMode="auto">
          <a:xfrm>
            <a:off x="1795463" y="957263"/>
            <a:ext cx="685800" cy="317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Operating</a:t>
            </a:r>
            <a:r>
              <a:rPr lang="en-US" sz="900">
                <a:solidFill>
                  <a:srgbClr val="C00000"/>
                </a:solidFill>
                <a:latin typeface="Arial" charset="0"/>
                <a:sym typeface="Arial" charset="0"/>
              </a:rPr>
              <a:t>*</a:t>
            </a:r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 Funds</a:t>
            </a:r>
          </a:p>
        </p:txBody>
      </p:sp>
      <p:sp>
        <p:nvSpPr>
          <p:cNvPr id="11281" name="Line 27"/>
          <p:cNvSpPr>
            <a:spLocks noChangeShapeType="1"/>
          </p:cNvSpPr>
          <p:nvPr/>
        </p:nvSpPr>
        <p:spPr bwMode="auto">
          <a:xfrm>
            <a:off x="1387475" y="995363"/>
            <a:ext cx="0" cy="3873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2" name="Line 28"/>
          <p:cNvSpPr>
            <a:spLocks noChangeShapeType="1"/>
          </p:cNvSpPr>
          <p:nvPr/>
        </p:nvSpPr>
        <p:spPr bwMode="auto">
          <a:xfrm>
            <a:off x="6264275" y="987425"/>
            <a:ext cx="3175" cy="6461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3" name="Rectangle 29"/>
          <p:cNvSpPr>
            <a:spLocks/>
          </p:cNvSpPr>
          <p:nvPr/>
        </p:nvSpPr>
        <p:spPr bwMode="auto">
          <a:xfrm>
            <a:off x="5440363" y="946150"/>
            <a:ext cx="8382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Operating Funds</a:t>
            </a:r>
          </a:p>
        </p:txBody>
      </p:sp>
      <p:sp>
        <p:nvSpPr>
          <p:cNvPr id="11284" name="Line 30"/>
          <p:cNvSpPr>
            <a:spLocks noChangeShapeType="1"/>
          </p:cNvSpPr>
          <p:nvPr/>
        </p:nvSpPr>
        <p:spPr bwMode="auto">
          <a:xfrm rot="10800000" flipH="1">
            <a:off x="2992438" y="836613"/>
            <a:ext cx="224948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5" name="Rectangle 31"/>
          <p:cNvSpPr>
            <a:spLocks/>
          </p:cNvSpPr>
          <p:nvPr/>
        </p:nvSpPr>
        <p:spPr bwMode="auto">
          <a:xfrm>
            <a:off x="3429000" y="920750"/>
            <a:ext cx="8509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Construction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 &amp; PED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Funds</a:t>
            </a:r>
          </a:p>
        </p:txBody>
      </p:sp>
      <p:sp>
        <p:nvSpPr>
          <p:cNvPr id="11286" name="Rectangle 32"/>
          <p:cNvSpPr>
            <a:spLocks/>
          </p:cNvSpPr>
          <p:nvPr/>
        </p:nvSpPr>
        <p:spPr bwMode="auto">
          <a:xfrm>
            <a:off x="5332413" y="2352675"/>
            <a:ext cx="3000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1400">
                <a:solidFill>
                  <a:srgbClr val="C00000"/>
                </a:solidFill>
                <a:latin typeface="Arial" charset="0"/>
                <a:sym typeface="Arial" charset="0"/>
              </a:rPr>
              <a:t>*</a:t>
            </a:r>
          </a:p>
        </p:txBody>
      </p:sp>
      <p:sp>
        <p:nvSpPr>
          <p:cNvPr id="11287" name="Rectangle 33"/>
          <p:cNvSpPr>
            <a:spLocks/>
          </p:cNvSpPr>
          <p:nvPr/>
        </p:nvSpPr>
        <p:spPr bwMode="auto">
          <a:xfrm>
            <a:off x="3162300" y="3752850"/>
            <a:ext cx="111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solidFill>
                  <a:srgbClr val="C00000"/>
                </a:solidFill>
                <a:latin typeface="Arial" charset="0"/>
                <a:sym typeface="Arial" charset="0"/>
              </a:rPr>
              <a:t>Request/Receive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 b="1">
                <a:solidFill>
                  <a:srgbClr val="C00000"/>
                </a:solidFill>
                <a:latin typeface="Arial" charset="0"/>
                <a:sym typeface="Arial" charset="0"/>
              </a:rPr>
              <a:t>Construction Funds</a:t>
            </a:r>
          </a:p>
        </p:txBody>
      </p:sp>
      <p:sp>
        <p:nvSpPr>
          <p:cNvPr id="11288" name="Line 34"/>
          <p:cNvSpPr>
            <a:spLocks noChangeShapeType="1"/>
          </p:cNvSpPr>
          <p:nvPr/>
        </p:nvSpPr>
        <p:spPr bwMode="auto">
          <a:xfrm>
            <a:off x="30480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9" name="Line 35"/>
          <p:cNvSpPr>
            <a:spLocks noChangeShapeType="1"/>
          </p:cNvSpPr>
          <p:nvPr/>
        </p:nvSpPr>
        <p:spPr bwMode="auto">
          <a:xfrm>
            <a:off x="39624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0" name="Line 36"/>
          <p:cNvSpPr>
            <a:spLocks noChangeShapeType="1"/>
          </p:cNvSpPr>
          <p:nvPr/>
        </p:nvSpPr>
        <p:spPr bwMode="auto">
          <a:xfrm>
            <a:off x="48768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1" name="Line 37"/>
          <p:cNvSpPr>
            <a:spLocks noChangeShapeType="1"/>
          </p:cNvSpPr>
          <p:nvPr/>
        </p:nvSpPr>
        <p:spPr bwMode="auto">
          <a:xfrm>
            <a:off x="57912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2" name="Line 38"/>
          <p:cNvSpPr>
            <a:spLocks noChangeShapeType="1"/>
          </p:cNvSpPr>
          <p:nvPr/>
        </p:nvSpPr>
        <p:spPr bwMode="auto">
          <a:xfrm>
            <a:off x="67056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3" name="Line 39"/>
          <p:cNvSpPr>
            <a:spLocks noChangeShapeType="1"/>
          </p:cNvSpPr>
          <p:nvPr/>
        </p:nvSpPr>
        <p:spPr bwMode="auto">
          <a:xfrm>
            <a:off x="76200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4" name="Line 40"/>
          <p:cNvSpPr>
            <a:spLocks noChangeShapeType="1"/>
          </p:cNvSpPr>
          <p:nvPr/>
        </p:nvSpPr>
        <p:spPr bwMode="auto">
          <a:xfrm>
            <a:off x="21336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5" name="Line 41"/>
          <p:cNvSpPr>
            <a:spLocks noChangeShapeType="1"/>
          </p:cNvSpPr>
          <p:nvPr/>
        </p:nvSpPr>
        <p:spPr bwMode="auto">
          <a:xfrm>
            <a:off x="2209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6" name="Line 42"/>
          <p:cNvSpPr>
            <a:spLocks noChangeShapeType="1"/>
          </p:cNvSpPr>
          <p:nvPr/>
        </p:nvSpPr>
        <p:spPr bwMode="auto">
          <a:xfrm>
            <a:off x="2362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7" name="Line 43"/>
          <p:cNvSpPr>
            <a:spLocks noChangeShapeType="1"/>
          </p:cNvSpPr>
          <p:nvPr/>
        </p:nvSpPr>
        <p:spPr bwMode="auto">
          <a:xfrm>
            <a:off x="2286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8" name="Line 44"/>
          <p:cNvSpPr>
            <a:spLocks noChangeShapeType="1"/>
          </p:cNvSpPr>
          <p:nvPr/>
        </p:nvSpPr>
        <p:spPr bwMode="auto">
          <a:xfrm>
            <a:off x="2438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9" name="Line 45"/>
          <p:cNvSpPr>
            <a:spLocks noChangeShapeType="1"/>
          </p:cNvSpPr>
          <p:nvPr/>
        </p:nvSpPr>
        <p:spPr bwMode="auto">
          <a:xfrm>
            <a:off x="2514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0" name="Line 46"/>
          <p:cNvSpPr>
            <a:spLocks noChangeShapeType="1"/>
          </p:cNvSpPr>
          <p:nvPr/>
        </p:nvSpPr>
        <p:spPr bwMode="auto">
          <a:xfrm>
            <a:off x="2667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1" name="Line 47"/>
          <p:cNvSpPr>
            <a:spLocks noChangeShapeType="1"/>
          </p:cNvSpPr>
          <p:nvPr/>
        </p:nvSpPr>
        <p:spPr bwMode="auto">
          <a:xfrm>
            <a:off x="2590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2" name="Line 48"/>
          <p:cNvSpPr>
            <a:spLocks noChangeShapeType="1"/>
          </p:cNvSpPr>
          <p:nvPr/>
        </p:nvSpPr>
        <p:spPr bwMode="auto">
          <a:xfrm>
            <a:off x="2743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3" name="Line 49"/>
          <p:cNvSpPr>
            <a:spLocks noChangeShapeType="1"/>
          </p:cNvSpPr>
          <p:nvPr/>
        </p:nvSpPr>
        <p:spPr bwMode="auto">
          <a:xfrm>
            <a:off x="2743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4" name="Line 50"/>
          <p:cNvSpPr>
            <a:spLocks noChangeShapeType="1"/>
          </p:cNvSpPr>
          <p:nvPr/>
        </p:nvSpPr>
        <p:spPr bwMode="auto">
          <a:xfrm>
            <a:off x="2895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" name="Line 51"/>
          <p:cNvSpPr>
            <a:spLocks noChangeShapeType="1"/>
          </p:cNvSpPr>
          <p:nvPr/>
        </p:nvSpPr>
        <p:spPr bwMode="auto">
          <a:xfrm>
            <a:off x="2819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6" name="Line 52"/>
          <p:cNvSpPr>
            <a:spLocks noChangeShapeType="1"/>
          </p:cNvSpPr>
          <p:nvPr/>
        </p:nvSpPr>
        <p:spPr bwMode="auto">
          <a:xfrm>
            <a:off x="2971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7" name="Rectangle 53"/>
          <p:cNvSpPr>
            <a:spLocks/>
          </p:cNvSpPr>
          <p:nvPr/>
        </p:nvSpPr>
        <p:spPr bwMode="auto">
          <a:xfrm>
            <a:off x="990600" y="4913313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2016</a:t>
            </a:r>
          </a:p>
        </p:txBody>
      </p:sp>
      <p:sp>
        <p:nvSpPr>
          <p:cNvPr id="11308" name="Rectangle 54"/>
          <p:cNvSpPr>
            <a:spLocks/>
          </p:cNvSpPr>
          <p:nvPr/>
        </p:nvSpPr>
        <p:spPr bwMode="auto">
          <a:xfrm>
            <a:off x="1916113" y="4930775"/>
            <a:ext cx="5334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2017</a:t>
            </a:r>
          </a:p>
        </p:txBody>
      </p:sp>
      <p:sp>
        <p:nvSpPr>
          <p:cNvPr id="11309" name="Rectangle 55"/>
          <p:cNvSpPr>
            <a:spLocks/>
          </p:cNvSpPr>
          <p:nvPr/>
        </p:nvSpPr>
        <p:spPr bwMode="auto">
          <a:xfrm>
            <a:off x="2819400" y="4930775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2018</a:t>
            </a:r>
          </a:p>
        </p:txBody>
      </p:sp>
      <p:sp>
        <p:nvSpPr>
          <p:cNvPr id="11310" name="Rectangle 56"/>
          <p:cNvSpPr>
            <a:spLocks/>
          </p:cNvSpPr>
          <p:nvPr/>
        </p:nvSpPr>
        <p:spPr bwMode="auto">
          <a:xfrm>
            <a:off x="3733800" y="4930775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2019</a:t>
            </a:r>
          </a:p>
        </p:txBody>
      </p:sp>
      <p:sp>
        <p:nvSpPr>
          <p:cNvPr id="11311" name="Rectangle 57"/>
          <p:cNvSpPr>
            <a:spLocks/>
          </p:cNvSpPr>
          <p:nvPr/>
        </p:nvSpPr>
        <p:spPr bwMode="auto">
          <a:xfrm>
            <a:off x="5562600" y="4906963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2021</a:t>
            </a:r>
          </a:p>
        </p:txBody>
      </p:sp>
      <p:sp>
        <p:nvSpPr>
          <p:cNvPr id="11312" name="Rectangle 58"/>
          <p:cNvSpPr>
            <a:spLocks/>
          </p:cNvSpPr>
          <p:nvPr/>
        </p:nvSpPr>
        <p:spPr bwMode="auto">
          <a:xfrm>
            <a:off x="4648200" y="4906963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2020</a:t>
            </a:r>
          </a:p>
        </p:txBody>
      </p:sp>
      <p:sp>
        <p:nvSpPr>
          <p:cNvPr id="11313" name="Line 59"/>
          <p:cNvSpPr>
            <a:spLocks noChangeShapeType="1"/>
          </p:cNvSpPr>
          <p:nvPr/>
        </p:nvSpPr>
        <p:spPr bwMode="auto">
          <a:xfrm>
            <a:off x="3124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4" name="Line 60"/>
          <p:cNvSpPr>
            <a:spLocks noChangeShapeType="1"/>
          </p:cNvSpPr>
          <p:nvPr/>
        </p:nvSpPr>
        <p:spPr bwMode="auto">
          <a:xfrm>
            <a:off x="3276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5" name="Line 61"/>
          <p:cNvSpPr>
            <a:spLocks noChangeShapeType="1"/>
          </p:cNvSpPr>
          <p:nvPr/>
        </p:nvSpPr>
        <p:spPr bwMode="auto">
          <a:xfrm>
            <a:off x="3200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6" name="Line 62"/>
          <p:cNvSpPr>
            <a:spLocks noChangeShapeType="1"/>
          </p:cNvSpPr>
          <p:nvPr/>
        </p:nvSpPr>
        <p:spPr bwMode="auto">
          <a:xfrm>
            <a:off x="3352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7" name="Line 63"/>
          <p:cNvSpPr>
            <a:spLocks noChangeShapeType="1"/>
          </p:cNvSpPr>
          <p:nvPr/>
        </p:nvSpPr>
        <p:spPr bwMode="auto">
          <a:xfrm>
            <a:off x="3429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8" name="Line 64"/>
          <p:cNvSpPr>
            <a:spLocks noChangeShapeType="1"/>
          </p:cNvSpPr>
          <p:nvPr/>
        </p:nvSpPr>
        <p:spPr bwMode="auto">
          <a:xfrm>
            <a:off x="3581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9" name="Line 65"/>
          <p:cNvSpPr>
            <a:spLocks noChangeShapeType="1"/>
          </p:cNvSpPr>
          <p:nvPr/>
        </p:nvSpPr>
        <p:spPr bwMode="auto">
          <a:xfrm>
            <a:off x="3505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0" name="Line 66"/>
          <p:cNvSpPr>
            <a:spLocks noChangeShapeType="1"/>
          </p:cNvSpPr>
          <p:nvPr/>
        </p:nvSpPr>
        <p:spPr bwMode="auto">
          <a:xfrm>
            <a:off x="3657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1" name="Line 67"/>
          <p:cNvSpPr>
            <a:spLocks noChangeShapeType="1"/>
          </p:cNvSpPr>
          <p:nvPr/>
        </p:nvSpPr>
        <p:spPr bwMode="auto">
          <a:xfrm>
            <a:off x="3657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2" name="Line 68"/>
          <p:cNvSpPr>
            <a:spLocks noChangeShapeType="1"/>
          </p:cNvSpPr>
          <p:nvPr/>
        </p:nvSpPr>
        <p:spPr bwMode="auto">
          <a:xfrm>
            <a:off x="3810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3" name="Line 69"/>
          <p:cNvSpPr>
            <a:spLocks noChangeShapeType="1"/>
          </p:cNvSpPr>
          <p:nvPr/>
        </p:nvSpPr>
        <p:spPr bwMode="auto">
          <a:xfrm>
            <a:off x="3733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4" name="Line 70"/>
          <p:cNvSpPr>
            <a:spLocks noChangeShapeType="1"/>
          </p:cNvSpPr>
          <p:nvPr/>
        </p:nvSpPr>
        <p:spPr bwMode="auto">
          <a:xfrm>
            <a:off x="3886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5" name="Line 71"/>
          <p:cNvSpPr>
            <a:spLocks noChangeShapeType="1"/>
          </p:cNvSpPr>
          <p:nvPr/>
        </p:nvSpPr>
        <p:spPr bwMode="auto">
          <a:xfrm>
            <a:off x="4038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6" name="Line 72"/>
          <p:cNvSpPr>
            <a:spLocks noChangeShapeType="1"/>
          </p:cNvSpPr>
          <p:nvPr/>
        </p:nvSpPr>
        <p:spPr bwMode="auto">
          <a:xfrm>
            <a:off x="4191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7" name="Line 73"/>
          <p:cNvSpPr>
            <a:spLocks noChangeShapeType="1"/>
          </p:cNvSpPr>
          <p:nvPr/>
        </p:nvSpPr>
        <p:spPr bwMode="auto">
          <a:xfrm>
            <a:off x="4114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8" name="Line 74"/>
          <p:cNvSpPr>
            <a:spLocks noChangeShapeType="1"/>
          </p:cNvSpPr>
          <p:nvPr/>
        </p:nvSpPr>
        <p:spPr bwMode="auto">
          <a:xfrm>
            <a:off x="4267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9" name="Line 75"/>
          <p:cNvSpPr>
            <a:spLocks noChangeShapeType="1"/>
          </p:cNvSpPr>
          <p:nvPr/>
        </p:nvSpPr>
        <p:spPr bwMode="auto">
          <a:xfrm>
            <a:off x="4343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0" name="Line 76"/>
          <p:cNvSpPr>
            <a:spLocks noChangeShapeType="1"/>
          </p:cNvSpPr>
          <p:nvPr/>
        </p:nvSpPr>
        <p:spPr bwMode="auto">
          <a:xfrm>
            <a:off x="4495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1" name="Line 77"/>
          <p:cNvSpPr>
            <a:spLocks noChangeShapeType="1"/>
          </p:cNvSpPr>
          <p:nvPr/>
        </p:nvSpPr>
        <p:spPr bwMode="auto">
          <a:xfrm>
            <a:off x="4419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2" name="Line 78"/>
          <p:cNvSpPr>
            <a:spLocks noChangeShapeType="1"/>
          </p:cNvSpPr>
          <p:nvPr/>
        </p:nvSpPr>
        <p:spPr bwMode="auto">
          <a:xfrm>
            <a:off x="4572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3" name="Line 79"/>
          <p:cNvSpPr>
            <a:spLocks noChangeShapeType="1"/>
          </p:cNvSpPr>
          <p:nvPr/>
        </p:nvSpPr>
        <p:spPr bwMode="auto">
          <a:xfrm>
            <a:off x="4572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4" name="Line 80"/>
          <p:cNvSpPr>
            <a:spLocks noChangeShapeType="1"/>
          </p:cNvSpPr>
          <p:nvPr/>
        </p:nvSpPr>
        <p:spPr bwMode="auto">
          <a:xfrm>
            <a:off x="4724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5" name="Line 81"/>
          <p:cNvSpPr>
            <a:spLocks noChangeShapeType="1"/>
          </p:cNvSpPr>
          <p:nvPr/>
        </p:nvSpPr>
        <p:spPr bwMode="auto">
          <a:xfrm>
            <a:off x="4648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6" name="Line 82"/>
          <p:cNvSpPr>
            <a:spLocks noChangeShapeType="1"/>
          </p:cNvSpPr>
          <p:nvPr/>
        </p:nvSpPr>
        <p:spPr bwMode="auto">
          <a:xfrm>
            <a:off x="4800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7" name="Line 83"/>
          <p:cNvSpPr>
            <a:spLocks noChangeShapeType="1"/>
          </p:cNvSpPr>
          <p:nvPr/>
        </p:nvSpPr>
        <p:spPr bwMode="auto">
          <a:xfrm>
            <a:off x="4953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8" name="Line 84"/>
          <p:cNvSpPr>
            <a:spLocks noChangeShapeType="1"/>
          </p:cNvSpPr>
          <p:nvPr/>
        </p:nvSpPr>
        <p:spPr bwMode="auto">
          <a:xfrm>
            <a:off x="5105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9" name="Line 85"/>
          <p:cNvSpPr>
            <a:spLocks noChangeShapeType="1"/>
          </p:cNvSpPr>
          <p:nvPr/>
        </p:nvSpPr>
        <p:spPr bwMode="auto">
          <a:xfrm>
            <a:off x="5029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0" name="Line 86"/>
          <p:cNvSpPr>
            <a:spLocks noChangeShapeType="1"/>
          </p:cNvSpPr>
          <p:nvPr/>
        </p:nvSpPr>
        <p:spPr bwMode="auto">
          <a:xfrm>
            <a:off x="5181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1" name="Line 87"/>
          <p:cNvSpPr>
            <a:spLocks noChangeShapeType="1"/>
          </p:cNvSpPr>
          <p:nvPr/>
        </p:nvSpPr>
        <p:spPr bwMode="auto">
          <a:xfrm>
            <a:off x="5257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2" name="Line 88"/>
          <p:cNvSpPr>
            <a:spLocks noChangeShapeType="1"/>
          </p:cNvSpPr>
          <p:nvPr/>
        </p:nvSpPr>
        <p:spPr bwMode="auto">
          <a:xfrm>
            <a:off x="5410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3" name="Line 89"/>
          <p:cNvSpPr>
            <a:spLocks noChangeShapeType="1"/>
          </p:cNvSpPr>
          <p:nvPr/>
        </p:nvSpPr>
        <p:spPr bwMode="auto">
          <a:xfrm>
            <a:off x="5334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4" name="Line 90"/>
          <p:cNvSpPr>
            <a:spLocks noChangeShapeType="1"/>
          </p:cNvSpPr>
          <p:nvPr/>
        </p:nvSpPr>
        <p:spPr bwMode="auto">
          <a:xfrm>
            <a:off x="5486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5" name="Line 91"/>
          <p:cNvSpPr>
            <a:spLocks noChangeShapeType="1"/>
          </p:cNvSpPr>
          <p:nvPr/>
        </p:nvSpPr>
        <p:spPr bwMode="auto">
          <a:xfrm>
            <a:off x="5486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6" name="Line 92"/>
          <p:cNvSpPr>
            <a:spLocks noChangeShapeType="1"/>
          </p:cNvSpPr>
          <p:nvPr/>
        </p:nvSpPr>
        <p:spPr bwMode="auto">
          <a:xfrm>
            <a:off x="5638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7" name="Line 93"/>
          <p:cNvSpPr>
            <a:spLocks noChangeShapeType="1"/>
          </p:cNvSpPr>
          <p:nvPr/>
        </p:nvSpPr>
        <p:spPr bwMode="auto">
          <a:xfrm>
            <a:off x="5562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8" name="Line 94"/>
          <p:cNvSpPr>
            <a:spLocks noChangeShapeType="1"/>
          </p:cNvSpPr>
          <p:nvPr/>
        </p:nvSpPr>
        <p:spPr bwMode="auto">
          <a:xfrm>
            <a:off x="5715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9" name="Line 95"/>
          <p:cNvSpPr>
            <a:spLocks noChangeShapeType="1"/>
          </p:cNvSpPr>
          <p:nvPr/>
        </p:nvSpPr>
        <p:spPr bwMode="auto">
          <a:xfrm>
            <a:off x="5867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0" name="Line 96"/>
          <p:cNvSpPr>
            <a:spLocks noChangeShapeType="1"/>
          </p:cNvSpPr>
          <p:nvPr/>
        </p:nvSpPr>
        <p:spPr bwMode="auto">
          <a:xfrm>
            <a:off x="6019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1" name="Line 97"/>
          <p:cNvSpPr>
            <a:spLocks noChangeShapeType="1"/>
          </p:cNvSpPr>
          <p:nvPr/>
        </p:nvSpPr>
        <p:spPr bwMode="auto">
          <a:xfrm>
            <a:off x="5943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2" name="Line 98"/>
          <p:cNvSpPr>
            <a:spLocks noChangeShapeType="1"/>
          </p:cNvSpPr>
          <p:nvPr/>
        </p:nvSpPr>
        <p:spPr bwMode="auto">
          <a:xfrm>
            <a:off x="6096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3" name="Line 99"/>
          <p:cNvSpPr>
            <a:spLocks noChangeShapeType="1"/>
          </p:cNvSpPr>
          <p:nvPr/>
        </p:nvSpPr>
        <p:spPr bwMode="auto">
          <a:xfrm>
            <a:off x="6172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4" name="Line 100"/>
          <p:cNvSpPr>
            <a:spLocks noChangeShapeType="1"/>
          </p:cNvSpPr>
          <p:nvPr/>
        </p:nvSpPr>
        <p:spPr bwMode="auto">
          <a:xfrm>
            <a:off x="6324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5" name="Line 101"/>
          <p:cNvSpPr>
            <a:spLocks noChangeShapeType="1"/>
          </p:cNvSpPr>
          <p:nvPr/>
        </p:nvSpPr>
        <p:spPr bwMode="auto">
          <a:xfrm>
            <a:off x="6248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6" name="Line 102"/>
          <p:cNvSpPr>
            <a:spLocks noChangeShapeType="1"/>
          </p:cNvSpPr>
          <p:nvPr/>
        </p:nvSpPr>
        <p:spPr bwMode="auto">
          <a:xfrm>
            <a:off x="6400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7" name="Line 103"/>
          <p:cNvSpPr>
            <a:spLocks noChangeShapeType="1"/>
          </p:cNvSpPr>
          <p:nvPr/>
        </p:nvSpPr>
        <p:spPr bwMode="auto">
          <a:xfrm>
            <a:off x="6400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8" name="Line 104"/>
          <p:cNvSpPr>
            <a:spLocks noChangeShapeType="1"/>
          </p:cNvSpPr>
          <p:nvPr/>
        </p:nvSpPr>
        <p:spPr bwMode="auto">
          <a:xfrm>
            <a:off x="6553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9" name="Line 105"/>
          <p:cNvSpPr>
            <a:spLocks noChangeShapeType="1"/>
          </p:cNvSpPr>
          <p:nvPr/>
        </p:nvSpPr>
        <p:spPr bwMode="auto">
          <a:xfrm>
            <a:off x="6477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0" name="Line 106"/>
          <p:cNvSpPr>
            <a:spLocks noChangeShapeType="1"/>
          </p:cNvSpPr>
          <p:nvPr/>
        </p:nvSpPr>
        <p:spPr bwMode="auto">
          <a:xfrm>
            <a:off x="6629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1" name="Line 107"/>
          <p:cNvSpPr>
            <a:spLocks noChangeShapeType="1"/>
          </p:cNvSpPr>
          <p:nvPr/>
        </p:nvSpPr>
        <p:spPr bwMode="auto">
          <a:xfrm>
            <a:off x="6781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2" name="Line 108"/>
          <p:cNvSpPr>
            <a:spLocks noChangeShapeType="1"/>
          </p:cNvSpPr>
          <p:nvPr/>
        </p:nvSpPr>
        <p:spPr bwMode="auto">
          <a:xfrm>
            <a:off x="6934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3" name="Line 109"/>
          <p:cNvSpPr>
            <a:spLocks noChangeShapeType="1"/>
          </p:cNvSpPr>
          <p:nvPr/>
        </p:nvSpPr>
        <p:spPr bwMode="auto">
          <a:xfrm>
            <a:off x="6858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4" name="Line 110"/>
          <p:cNvSpPr>
            <a:spLocks noChangeShapeType="1"/>
          </p:cNvSpPr>
          <p:nvPr/>
        </p:nvSpPr>
        <p:spPr bwMode="auto">
          <a:xfrm>
            <a:off x="7010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5" name="Line 111"/>
          <p:cNvSpPr>
            <a:spLocks noChangeShapeType="1"/>
          </p:cNvSpPr>
          <p:nvPr/>
        </p:nvSpPr>
        <p:spPr bwMode="auto">
          <a:xfrm>
            <a:off x="7086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6" name="Line 112"/>
          <p:cNvSpPr>
            <a:spLocks noChangeShapeType="1"/>
          </p:cNvSpPr>
          <p:nvPr/>
        </p:nvSpPr>
        <p:spPr bwMode="auto">
          <a:xfrm>
            <a:off x="7239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7" name="Line 113"/>
          <p:cNvSpPr>
            <a:spLocks noChangeShapeType="1"/>
          </p:cNvSpPr>
          <p:nvPr/>
        </p:nvSpPr>
        <p:spPr bwMode="auto">
          <a:xfrm>
            <a:off x="7162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8" name="Line 114"/>
          <p:cNvSpPr>
            <a:spLocks noChangeShapeType="1"/>
          </p:cNvSpPr>
          <p:nvPr/>
        </p:nvSpPr>
        <p:spPr bwMode="auto">
          <a:xfrm>
            <a:off x="7315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9" name="Line 115"/>
          <p:cNvSpPr>
            <a:spLocks noChangeShapeType="1"/>
          </p:cNvSpPr>
          <p:nvPr/>
        </p:nvSpPr>
        <p:spPr bwMode="auto">
          <a:xfrm>
            <a:off x="7315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0" name="Line 116"/>
          <p:cNvSpPr>
            <a:spLocks noChangeShapeType="1"/>
          </p:cNvSpPr>
          <p:nvPr/>
        </p:nvSpPr>
        <p:spPr bwMode="auto">
          <a:xfrm>
            <a:off x="7467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1" name="Line 117"/>
          <p:cNvSpPr>
            <a:spLocks noChangeShapeType="1"/>
          </p:cNvSpPr>
          <p:nvPr/>
        </p:nvSpPr>
        <p:spPr bwMode="auto">
          <a:xfrm>
            <a:off x="7391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2" name="Line 118"/>
          <p:cNvSpPr>
            <a:spLocks noChangeShapeType="1"/>
          </p:cNvSpPr>
          <p:nvPr/>
        </p:nvSpPr>
        <p:spPr bwMode="auto">
          <a:xfrm>
            <a:off x="7543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3" name="Line 119"/>
          <p:cNvSpPr>
            <a:spLocks noChangeShapeType="1"/>
          </p:cNvSpPr>
          <p:nvPr/>
        </p:nvSpPr>
        <p:spPr bwMode="auto">
          <a:xfrm>
            <a:off x="1295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4" name="Line 120"/>
          <p:cNvSpPr>
            <a:spLocks noChangeShapeType="1"/>
          </p:cNvSpPr>
          <p:nvPr/>
        </p:nvSpPr>
        <p:spPr bwMode="auto">
          <a:xfrm>
            <a:off x="1447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5" name="Line 121"/>
          <p:cNvSpPr>
            <a:spLocks noChangeShapeType="1"/>
          </p:cNvSpPr>
          <p:nvPr/>
        </p:nvSpPr>
        <p:spPr bwMode="auto">
          <a:xfrm>
            <a:off x="1371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6" name="Line 122"/>
          <p:cNvSpPr>
            <a:spLocks noChangeShapeType="1"/>
          </p:cNvSpPr>
          <p:nvPr/>
        </p:nvSpPr>
        <p:spPr bwMode="auto">
          <a:xfrm>
            <a:off x="1524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7" name="Line 123"/>
          <p:cNvSpPr>
            <a:spLocks noChangeShapeType="1"/>
          </p:cNvSpPr>
          <p:nvPr/>
        </p:nvSpPr>
        <p:spPr bwMode="auto">
          <a:xfrm>
            <a:off x="1600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8" name="Line 124"/>
          <p:cNvSpPr>
            <a:spLocks noChangeShapeType="1"/>
          </p:cNvSpPr>
          <p:nvPr/>
        </p:nvSpPr>
        <p:spPr bwMode="auto">
          <a:xfrm>
            <a:off x="1752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9" name="Line 125"/>
          <p:cNvSpPr>
            <a:spLocks noChangeShapeType="1"/>
          </p:cNvSpPr>
          <p:nvPr/>
        </p:nvSpPr>
        <p:spPr bwMode="auto">
          <a:xfrm>
            <a:off x="1676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0" name="Line 126"/>
          <p:cNvSpPr>
            <a:spLocks noChangeShapeType="1"/>
          </p:cNvSpPr>
          <p:nvPr/>
        </p:nvSpPr>
        <p:spPr bwMode="auto">
          <a:xfrm>
            <a:off x="1828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1" name="Line 127"/>
          <p:cNvSpPr>
            <a:spLocks noChangeShapeType="1"/>
          </p:cNvSpPr>
          <p:nvPr/>
        </p:nvSpPr>
        <p:spPr bwMode="auto">
          <a:xfrm>
            <a:off x="1828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2" name="Line 128"/>
          <p:cNvSpPr>
            <a:spLocks noChangeShapeType="1"/>
          </p:cNvSpPr>
          <p:nvPr/>
        </p:nvSpPr>
        <p:spPr bwMode="auto">
          <a:xfrm>
            <a:off x="1981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3" name="Line 129"/>
          <p:cNvSpPr>
            <a:spLocks noChangeShapeType="1"/>
          </p:cNvSpPr>
          <p:nvPr/>
        </p:nvSpPr>
        <p:spPr bwMode="auto">
          <a:xfrm>
            <a:off x="1905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4" name="Line 130"/>
          <p:cNvSpPr>
            <a:spLocks noChangeShapeType="1"/>
          </p:cNvSpPr>
          <p:nvPr/>
        </p:nvSpPr>
        <p:spPr bwMode="auto">
          <a:xfrm>
            <a:off x="2057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5" name="Line 131"/>
          <p:cNvSpPr>
            <a:spLocks noChangeShapeType="1"/>
          </p:cNvSpPr>
          <p:nvPr/>
        </p:nvSpPr>
        <p:spPr bwMode="auto">
          <a:xfrm>
            <a:off x="2865438" y="4357688"/>
            <a:ext cx="0" cy="71437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6" name="Line 132"/>
          <p:cNvSpPr>
            <a:spLocks noChangeShapeType="1"/>
          </p:cNvSpPr>
          <p:nvPr/>
        </p:nvSpPr>
        <p:spPr bwMode="auto">
          <a:xfrm>
            <a:off x="1371600" y="4268788"/>
            <a:ext cx="0" cy="119062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7" name="Line 133"/>
          <p:cNvSpPr>
            <a:spLocks noChangeShapeType="1"/>
          </p:cNvSpPr>
          <p:nvPr/>
        </p:nvSpPr>
        <p:spPr bwMode="auto">
          <a:xfrm>
            <a:off x="3619500" y="435292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8" name="Line 134"/>
          <p:cNvSpPr>
            <a:spLocks noChangeShapeType="1"/>
          </p:cNvSpPr>
          <p:nvPr/>
        </p:nvSpPr>
        <p:spPr bwMode="auto">
          <a:xfrm>
            <a:off x="6267450" y="4335463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9" name="Rectangle 135"/>
          <p:cNvSpPr>
            <a:spLocks/>
          </p:cNvSpPr>
          <p:nvPr/>
        </p:nvSpPr>
        <p:spPr bwMode="auto">
          <a:xfrm>
            <a:off x="8193242" y="2352675"/>
            <a:ext cx="88725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1000" b="1" dirty="0">
                <a:latin typeface="Century Gothic" charset="0"/>
                <a:sym typeface="Century Gothic" charset="0"/>
              </a:rPr>
              <a:t>Assumption: 	</a:t>
            </a:r>
            <a:endParaRPr lang="en-US" dirty="0">
              <a:latin typeface="Century Gothic" charset="0"/>
              <a:sym typeface="Century Gothic" charset="0"/>
            </a:endParaRPr>
          </a:p>
          <a:p>
            <a:pPr>
              <a:buClr>
                <a:srgbClr val="000000"/>
              </a:buClr>
              <a:buFont typeface="Arial" charset="0"/>
              <a:buChar char="•"/>
            </a:pPr>
            <a:r>
              <a:rPr lang="en-US" sz="1000" b="1" dirty="0">
                <a:latin typeface="Century Gothic" charset="0"/>
                <a:sym typeface="Century Gothic" charset="0"/>
              </a:rPr>
              <a:t>3 Months CR</a:t>
            </a:r>
            <a:endParaRPr lang="en-US" dirty="0">
              <a:latin typeface="Century Gothic" charset="0"/>
              <a:sym typeface="Century Gothic" charset="0"/>
            </a:endParaRPr>
          </a:p>
          <a:p>
            <a:pPr>
              <a:buClr>
                <a:srgbClr val="000000"/>
              </a:buClr>
              <a:buFont typeface="Arial" charset="0"/>
              <a:buChar char="•"/>
            </a:pPr>
            <a:r>
              <a:rPr lang="en-US" sz="1000" b="1" dirty="0">
                <a:latin typeface="Century Gothic" charset="0"/>
                <a:sym typeface="Century Gothic" charset="0"/>
              </a:rPr>
              <a:t>Will receive 1/12 per month during CR</a:t>
            </a:r>
          </a:p>
        </p:txBody>
      </p:sp>
      <p:sp>
        <p:nvSpPr>
          <p:cNvPr id="11390" name="Rectangle 136"/>
          <p:cNvSpPr>
            <a:spLocks/>
          </p:cNvSpPr>
          <p:nvPr/>
        </p:nvSpPr>
        <p:spPr bwMode="auto">
          <a:xfrm>
            <a:off x="6477000" y="4906963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2022</a:t>
            </a:r>
          </a:p>
        </p:txBody>
      </p:sp>
      <p:sp>
        <p:nvSpPr>
          <p:cNvPr id="11391" name="Line 137"/>
          <p:cNvSpPr>
            <a:spLocks noChangeShapeType="1"/>
          </p:cNvSpPr>
          <p:nvPr/>
        </p:nvSpPr>
        <p:spPr bwMode="auto">
          <a:xfrm>
            <a:off x="1219200" y="46021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2" name="Rectangle 138"/>
          <p:cNvSpPr>
            <a:spLocks/>
          </p:cNvSpPr>
          <p:nvPr/>
        </p:nvSpPr>
        <p:spPr bwMode="auto">
          <a:xfrm>
            <a:off x="1738313" y="2066925"/>
            <a:ext cx="9398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900" i="1">
                <a:solidFill>
                  <a:srgbClr val="A5947E"/>
                </a:solidFill>
                <a:latin typeface="Century Gothic" charset="0"/>
                <a:sym typeface="Century Gothic" charset="0"/>
              </a:rPr>
              <a:t>Conceptual Design</a:t>
            </a:r>
          </a:p>
        </p:txBody>
      </p:sp>
      <p:sp>
        <p:nvSpPr>
          <p:cNvPr id="11393" name="Rectangle 139"/>
          <p:cNvSpPr>
            <a:spLocks/>
          </p:cNvSpPr>
          <p:nvPr/>
        </p:nvSpPr>
        <p:spPr bwMode="auto">
          <a:xfrm>
            <a:off x="2857500" y="2005013"/>
            <a:ext cx="8509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900" i="1">
                <a:solidFill>
                  <a:srgbClr val="A5947E"/>
                </a:solidFill>
                <a:latin typeface="Century Gothic" charset="0"/>
                <a:sym typeface="Century Gothic" charset="0"/>
              </a:rPr>
              <a:t>Preliminary and Final Design</a:t>
            </a:r>
          </a:p>
        </p:txBody>
      </p:sp>
      <p:sp>
        <p:nvSpPr>
          <p:cNvPr id="11394" name="Rectangle 140"/>
          <p:cNvSpPr>
            <a:spLocks/>
          </p:cNvSpPr>
          <p:nvPr/>
        </p:nvSpPr>
        <p:spPr bwMode="auto">
          <a:xfrm>
            <a:off x="3976688" y="2057400"/>
            <a:ext cx="1231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900" i="1">
                <a:solidFill>
                  <a:srgbClr val="A5947E"/>
                </a:solidFill>
                <a:latin typeface="Century Gothic" charset="0"/>
                <a:sym typeface="Century Gothic" charset="0"/>
              </a:rPr>
              <a:t>Construction</a:t>
            </a:r>
          </a:p>
        </p:txBody>
      </p:sp>
      <p:sp>
        <p:nvSpPr>
          <p:cNvPr id="11395" name="Line 141"/>
          <p:cNvSpPr>
            <a:spLocks noChangeShapeType="1"/>
          </p:cNvSpPr>
          <p:nvPr/>
        </p:nvSpPr>
        <p:spPr bwMode="auto">
          <a:xfrm flipH="1">
            <a:off x="1454150" y="2232025"/>
            <a:ext cx="304800" cy="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6" name="Line 142"/>
          <p:cNvSpPr>
            <a:spLocks noChangeShapeType="1"/>
          </p:cNvSpPr>
          <p:nvPr/>
        </p:nvSpPr>
        <p:spPr bwMode="auto">
          <a:xfrm flipH="1">
            <a:off x="2876550" y="2209800"/>
            <a:ext cx="228600" cy="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7" name="Line 143"/>
          <p:cNvSpPr>
            <a:spLocks noChangeShapeType="1"/>
          </p:cNvSpPr>
          <p:nvPr/>
        </p:nvSpPr>
        <p:spPr bwMode="auto">
          <a:xfrm rot="10800000">
            <a:off x="3694113" y="2208213"/>
            <a:ext cx="496887" cy="1587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8" name="Line 144"/>
          <p:cNvSpPr>
            <a:spLocks noChangeShapeType="1"/>
          </p:cNvSpPr>
          <p:nvPr/>
        </p:nvSpPr>
        <p:spPr bwMode="auto">
          <a:xfrm>
            <a:off x="2590800" y="2217738"/>
            <a:ext cx="255588" cy="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9" name="Line 145"/>
          <p:cNvSpPr>
            <a:spLocks noChangeShapeType="1"/>
          </p:cNvSpPr>
          <p:nvPr/>
        </p:nvSpPr>
        <p:spPr bwMode="auto">
          <a:xfrm>
            <a:off x="3449638" y="2224088"/>
            <a:ext cx="180975" cy="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0" name="Line 146"/>
          <p:cNvSpPr>
            <a:spLocks noChangeShapeType="1"/>
          </p:cNvSpPr>
          <p:nvPr/>
        </p:nvSpPr>
        <p:spPr bwMode="auto">
          <a:xfrm rot="10800000" flipH="1">
            <a:off x="4968875" y="2203450"/>
            <a:ext cx="520700" cy="635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1" name="Rectangle 147"/>
          <p:cNvSpPr>
            <a:spLocks/>
          </p:cNvSpPr>
          <p:nvPr/>
        </p:nvSpPr>
        <p:spPr bwMode="auto">
          <a:xfrm>
            <a:off x="381000" y="4876800"/>
            <a:ext cx="6223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900" b="1">
                <a:solidFill>
                  <a:srgbClr val="002060"/>
                </a:solidFill>
                <a:latin typeface="Century Gothic" charset="0"/>
                <a:sym typeface="Century Gothic" charset="0"/>
              </a:rPr>
              <a:t>CY</a:t>
            </a:r>
          </a:p>
        </p:txBody>
      </p:sp>
      <p:sp>
        <p:nvSpPr>
          <p:cNvPr id="11402" name="Oval 148"/>
          <p:cNvSpPr>
            <a:spLocks/>
          </p:cNvSpPr>
          <p:nvPr/>
        </p:nvSpPr>
        <p:spPr bwMode="auto">
          <a:xfrm>
            <a:off x="5130800" y="2281238"/>
            <a:ext cx="738188" cy="78263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Arial" charset="0"/>
            </a:endParaRPr>
          </a:p>
        </p:txBody>
      </p:sp>
      <p:sp>
        <p:nvSpPr>
          <p:cNvPr id="11404" name="Line 150"/>
          <p:cNvSpPr>
            <a:spLocks noChangeShapeType="1"/>
          </p:cNvSpPr>
          <p:nvPr/>
        </p:nvSpPr>
        <p:spPr bwMode="auto">
          <a:xfrm>
            <a:off x="2865438" y="2794000"/>
            <a:ext cx="0" cy="1281113"/>
          </a:xfrm>
          <a:prstGeom prst="line">
            <a:avLst/>
          </a:prstGeom>
          <a:noFill/>
          <a:ln w="9525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5" name="Rectangle 151"/>
          <p:cNvSpPr>
            <a:spLocks/>
          </p:cNvSpPr>
          <p:nvPr/>
        </p:nvSpPr>
        <p:spPr bwMode="auto">
          <a:xfrm>
            <a:off x="2438400" y="2549525"/>
            <a:ext cx="8763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latin typeface="Arial" charset="0"/>
                <a:sym typeface="Arial" charset="0"/>
              </a:rPr>
              <a:t>CD-1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Approve Alternative Selection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and Cost 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Range</a:t>
            </a:r>
          </a:p>
        </p:txBody>
      </p:sp>
      <p:sp>
        <p:nvSpPr>
          <p:cNvPr id="11406" name="Line 152"/>
          <p:cNvSpPr>
            <a:spLocks noChangeShapeType="1"/>
          </p:cNvSpPr>
          <p:nvPr/>
        </p:nvSpPr>
        <p:spPr bwMode="auto">
          <a:xfrm>
            <a:off x="1377950" y="2794000"/>
            <a:ext cx="0" cy="1281113"/>
          </a:xfrm>
          <a:prstGeom prst="line">
            <a:avLst/>
          </a:prstGeom>
          <a:noFill/>
          <a:ln w="9525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7" name="Line 153"/>
          <p:cNvSpPr>
            <a:spLocks noChangeShapeType="1"/>
          </p:cNvSpPr>
          <p:nvPr/>
        </p:nvSpPr>
        <p:spPr bwMode="auto">
          <a:xfrm>
            <a:off x="3619500" y="2724150"/>
            <a:ext cx="0" cy="1281113"/>
          </a:xfrm>
          <a:prstGeom prst="line">
            <a:avLst/>
          </a:prstGeom>
          <a:noFill/>
          <a:ln w="9525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8" name="Line 154"/>
          <p:cNvSpPr>
            <a:spLocks noChangeShapeType="1"/>
          </p:cNvSpPr>
          <p:nvPr/>
        </p:nvSpPr>
        <p:spPr bwMode="auto">
          <a:xfrm>
            <a:off x="6256338" y="2703513"/>
            <a:ext cx="0" cy="1279525"/>
          </a:xfrm>
          <a:prstGeom prst="line">
            <a:avLst/>
          </a:prstGeom>
          <a:noFill/>
          <a:ln w="9525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9" name="Rectangle 155"/>
          <p:cNvSpPr>
            <a:spLocks/>
          </p:cNvSpPr>
          <p:nvPr/>
        </p:nvSpPr>
        <p:spPr bwMode="auto">
          <a:xfrm>
            <a:off x="5791200" y="2505075"/>
            <a:ext cx="927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latin typeface="Arial" charset="0"/>
                <a:sym typeface="Arial" charset="0"/>
              </a:rPr>
              <a:t>CD-4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Approve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Start of Operations or Project Completion</a:t>
            </a:r>
          </a:p>
        </p:txBody>
      </p:sp>
      <p:sp>
        <p:nvSpPr>
          <p:cNvPr id="11410" name="Rectangle 156"/>
          <p:cNvSpPr>
            <a:spLocks/>
          </p:cNvSpPr>
          <p:nvPr/>
        </p:nvSpPr>
        <p:spPr bwMode="auto">
          <a:xfrm>
            <a:off x="3200400" y="3070225"/>
            <a:ext cx="850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latin typeface="Arial" charset="0"/>
                <a:sym typeface="Arial" charset="0"/>
              </a:rPr>
              <a:t>CD-3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Approve Start of Construction or Execution</a:t>
            </a:r>
          </a:p>
        </p:txBody>
      </p:sp>
      <p:sp>
        <p:nvSpPr>
          <p:cNvPr id="11411" name="Rectangle 157"/>
          <p:cNvSpPr>
            <a:spLocks/>
          </p:cNvSpPr>
          <p:nvPr/>
        </p:nvSpPr>
        <p:spPr bwMode="auto">
          <a:xfrm>
            <a:off x="3063875" y="2544763"/>
            <a:ext cx="10033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latin typeface="Arial" charset="0"/>
                <a:sym typeface="Arial" charset="0"/>
              </a:rPr>
              <a:t>CD-2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Approve Performance Baseline (PB)</a:t>
            </a:r>
          </a:p>
        </p:txBody>
      </p:sp>
      <p:sp>
        <p:nvSpPr>
          <p:cNvPr id="11412" name="Rectangle 158"/>
          <p:cNvSpPr>
            <a:spLocks/>
          </p:cNvSpPr>
          <p:nvPr/>
        </p:nvSpPr>
        <p:spPr bwMode="auto">
          <a:xfrm>
            <a:off x="1270980" y="2540645"/>
            <a:ext cx="749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 dirty="0">
                <a:latin typeface="Arial" charset="0"/>
                <a:sym typeface="Arial" charset="0"/>
              </a:rPr>
              <a:t>CD-0</a:t>
            </a:r>
            <a:endParaRPr lang="en-US" dirty="0">
              <a:latin typeface="Lucida Grande" charset="0"/>
              <a:sym typeface="Lucida Grande" charset="0"/>
            </a:endParaRPr>
          </a:p>
          <a:p>
            <a:pPr algn="ctr"/>
            <a:r>
              <a:rPr lang="en-US" sz="800" dirty="0">
                <a:solidFill>
                  <a:srgbClr val="7F7F7F"/>
                </a:solidFill>
                <a:latin typeface="Arial" charset="0"/>
                <a:sym typeface="Arial" charset="0"/>
              </a:rPr>
              <a:t>Approve Mission Need</a:t>
            </a:r>
          </a:p>
        </p:txBody>
      </p:sp>
      <p:sp>
        <p:nvSpPr>
          <p:cNvPr id="11413" name="Rectangle 160"/>
          <p:cNvSpPr>
            <a:spLocks/>
          </p:cNvSpPr>
          <p:nvPr/>
        </p:nvSpPr>
        <p:spPr bwMode="auto">
          <a:xfrm>
            <a:off x="7391400" y="4943475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2023</a:t>
            </a:r>
          </a:p>
        </p:txBody>
      </p:sp>
      <p:sp>
        <p:nvSpPr>
          <p:cNvPr id="11414" name="Rectangle 161"/>
          <p:cNvSpPr>
            <a:spLocks/>
          </p:cNvSpPr>
          <p:nvPr/>
        </p:nvSpPr>
        <p:spPr bwMode="auto">
          <a:xfrm>
            <a:off x="5162550" y="2549525"/>
            <a:ext cx="5984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endParaRPr lang="en-US" sz="800">
              <a:latin typeface="Century Gothic" charset="0"/>
              <a:sym typeface="Century Gothic" charset="0"/>
            </a:endParaRPr>
          </a:p>
          <a:p>
            <a:r>
              <a:rPr lang="en-US" sz="800">
                <a:latin typeface="Century Gothic" charset="0"/>
                <a:sym typeface="Century Gothic" charset="0"/>
              </a:rPr>
              <a:t>Installation</a:t>
            </a:r>
          </a:p>
        </p:txBody>
      </p:sp>
      <p:sp>
        <p:nvSpPr>
          <p:cNvPr id="11415" name="Text Box 162"/>
          <p:cNvSpPr txBox="1">
            <a:spLocks noChangeArrowheads="1"/>
          </p:cNvSpPr>
          <p:nvPr/>
        </p:nvSpPr>
        <p:spPr bwMode="auto">
          <a:xfrm>
            <a:off x="8428038" y="6454775"/>
            <a:ext cx="2587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21420008-9194-2C43-AE43-112B23CF1C57}" type="slidenum">
              <a:rPr lang="en-US" sz="1200">
                <a:solidFill>
                  <a:srgbClr val="564B3C"/>
                </a:solidFill>
                <a:latin typeface="Century Gothic" charset="0"/>
                <a:sym typeface="Century Gothic" charset="0"/>
              </a:rPr>
              <a:pPr algn="r" eaLnBrk="1" hangingPunct="1"/>
              <a:t>38</a:t>
            </a:fld>
            <a:endParaRPr lang="en-US" sz="1200">
              <a:solidFill>
                <a:srgbClr val="564B3C"/>
              </a:solidFill>
              <a:latin typeface="Century Gothic" charset="0"/>
              <a:sym typeface="Century Gothic" charset="0"/>
            </a:endParaRPr>
          </a:p>
        </p:txBody>
      </p:sp>
      <p:sp>
        <p:nvSpPr>
          <p:cNvPr id="11417" name="Line 164"/>
          <p:cNvSpPr>
            <a:spLocks noChangeShapeType="1"/>
          </p:cNvSpPr>
          <p:nvPr/>
        </p:nvSpPr>
        <p:spPr bwMode="auto">
          <a:xfrm rot="10800000" flipH="1">
            <a:off x="5334000" y="836613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5D3613A-C870-B147-B3B8-662A468F48F3}" type="datetime1">
              <a:rPr lang="en-US" smtClean="0"/>
              <a:t>12/14/16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114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5DD331D-3D8B-CB42-A3F8-CCBE4D3396BC}" type="slidenum">
              <a:rPr lang="en-US" sz="1200">
                <a:solidFill>
                  <a:srgbClr val="898989"/>
                </a:solidFill>
              </a:rPr>
              <a:pPr eaLnBrk="1" hangingPunct="1"/>
              <a:t>38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795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7CB58-D9B9-044C-B7D8-24B7D363BA95}" type="datetime1">
              <a:rPr lang="en-US" smtClean="0"/>
              <a:t>12/14/16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39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5063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8564" y="12706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Jin’s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382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Heavy Quark: Sensitive to Medium Properties 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92499-B8E9-5F48-92F5-624CA65DA752}" type="datetime1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5" y="1602304"/>
            <a:ext cx="9104825" cy="43365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43538" y="1232972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Moore &amp; Teaney, PRC 71 (2005) 064904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69819" y="4491181"/>
            <a:ext cx="1395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Charm quark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5938869"/>
            <a:ext cx="102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Xin’s</a:t>
            </a:r>
            <a:r>
              <a:rPr lang="en-US" dirty="0" smtClean="0"/>
              <a:t>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5050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8D7B-5BE9-E44F-8BD1-42FF6AB17355}" type="datetime1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835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Term LHC Schedule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12DD-5AA5-2749-B18A-8D34F647508D}" type="datetime1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E8FF-A80D-0442-A6C3-37958183E394}" type="slidenum">
              <a:rPr lang="en-US" smtClean="0"/>
              <a:t>41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4900"/>
            <a:ext cx="9144000" cy="21039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00619" y="3890818"/>
            <a:ext cx="183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ALICE/ITS </a:t>
            </a:r>
          </a:p>
          <a:p>
            <a:r>
              <a:rPr lang="en-US" dirty="0" smtClean="0"/>
              <a:t>MAPS installation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9345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Line 4"/>
          <p:cNvSpPr>
            <a:spLocks noChangeShapeType="1"/>
          </p:cNvSpPr>
          <p:nvPr/>
        </p:nvSpPr>
        <p:spPr bwMode="auto">
          <a:xfrm>
            <a:off x="1219200" y="4778375"/>
            <a:ext cx="647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67" name="Rectangle 5"/>
          <p:cNvSpPr>
            <a:spLocks/>
          </p:cNvSpPr>
          <p:nvPr/>
        </p:nvSpPr>
        <p:spPr bwMode="auto">
          <a:xfrm>
            <a:off x="152400" y="5346705"/>
            <a:ext cx="8851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>
              <a:spcBef>
                <a:spcPts val="5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900" dirty="0">
                <a:latin typeface="Lucida Grande" charset="0"/>
                <a:sym typeface="Lucida Grande" charset="0"/>
              </a:rPr>
              <a:t>Operating Funds are used for conceptual design  between CD-0 and CD-1.  Operating funds may also be used prior to CD-4 for R&amp;D, NEPA, D&amp;D, ES&amp;H, transition, startup, and training costs. Non-federal funds from other sources that are considered capital funds and are included in the “Total line item cost” as OPC.</a:t>
            </a:r>
            <a:endParaRPr lang="en-US" dirty="0">
              <a:latin typeface="Lucida Grande" charset="0"/>
              <a:sym typeface="Lucida Grande" charset="0"/>
            </a:endParaRPr>
          </a:p>
          <a:p>
            <a:pPr>
              <a:spcBef>
                <a:spcPts val="5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900" dirty="0">
                <a:latin typeface="Lucida Grande" charset="0"/>
                <a:sym typeface="Lucida Grande" charset="0"/>
              </a:rPr>
              <a:t>Good Practice—For the first year that TEC is requested, ensure that OPC is also requested for that year.  The OPC will allow the project to continue in a long CR until TEC is available and new starts are allowed.</a:t>
            </a:r>
            <a:endParaRPr lang="en-US" dirty="0">
              <a:latin typeface="Lucida Grande" charset="0"/>
              <a:sym typeface="Lucida Grande" charset="0"/>
            </a:endParaRPr>
          </a:p>
          <a:p>
            <a:pPr>
              <a:spcBef>
                <a:spcPts val="5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900" dirty="0">
                <a:latin typeface="Lucida Grande" charset="0"/>
                <a:sym typeface="Lucida Grande" charset="0"/>
              </a:rPr>
              <a:t>MIE funds are more flexible than Line Items.  Moving OPC to TEC or vice versa is much easier than for Line-Item reprogramming since MIE funds are “batched.”</a:t>
            </a:r>
            <a:endParaRPr lang="en-US" altLang="ja-JP" dirty="0">
              <a:latin typeface="Lucida Grande" charset="0"/>
              <a:sym typeface="Lucida Grande" charset="0"/>
            </a:endParaRPr>
          </a:p>
          <a:p>
            <a:pPr>
              <a:spcBef>
                <a:spcPts val="5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900" dirty="0">
                <a:latin typeface="Lucida Grande" charset="0"/>
                <a:sym typeface="Lucida Grande" charset="0"/>
              </a:rPr>
              <a:t>New Start is defined as the first use/appropriation of any TEC funds (including TEC PED) for both line items and MIEs project.</a:t>
            </a:r>
          </a:p>
        </p:txBody>
      </p:sp>
      <p:sp>
        <p:nvSpPr>
          <p:cNvPr id="11268" name="Line 6"/>
          <p:cNvSpPr>
            <a:spLocks noChangeShapeType="1"/>
          </p:cNvSpPr>
          <p:nvPr/>
        </p:nvSpPr>
        <p:spPr bwMode="auto">
          <a:xfrm>
            <a:off x="2876550" y="1003300"/>
            <a:ext cx="0" cy="3873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69" name="Line 7"/>
          <p:cNvSpPr>
            <a:spLocks noChangeShapeType="1"/>
          </p:cNvSpPr>
          <p:nvPr/>
        </p:nvSpPr>
        <p:spPr bwMode="auto">
          <a:xfrm>
            <a:off x="5410200" y="946150"/>
            <a:ext cx="0" cy="3873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70" name="Rectangle 8"/>
          <p:cNvSpPr>
            <a:spLocks/>
          </p:cNvSpPr>
          <p:nvPr/>
        </p:nvSpPr>
        <p:spPr bwMode="auto">
          <a:xfrm>
            <a:off x="639763" y="2555875"/>
            <a:ext cx="5556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ctr"/>
            <a:r>
              <a:rPr lang="en-US" sz="800" b="1" i="1">
                <a:latin typeface="Arial" charset="0"/>
                <a:sym typeface="Arial" charset="0"/>
              </a:rPr>
              <a:t>Critical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 b="1" i="1">
                <a:latin typeface="Arial" charset="0"/>
                <a:sym typeface="Arial" charset="0"/>
              </a:rPr>
              <a:t>Decisions</a:t>
            </a:r>
          </a:p>
        </p:txBody>
      </p:sp>
      <p:sp>
        <p:nvSpPr>
          <p:cNvPr id="11271" name="Line 9"/>
          <p:cNvSpPr>
            <a:spLocks noChangeShapeType="1"/>
          </p:cNvSpPr>
          <p:nvPr/>
        </p:nvSpPr>
        <p:spPr bwMode="auto">
          <a:xfrm rot="10800000" flipH="1">
            <a:off x="1377950" y="1927225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72" name="Line 10"/>
          <p:cNvSpPr>
            <a:spLocks noChangeShapeType="1"/>
          </p:cNvSpPr>
          <p:nvPr/>
        </p:nvSpPr>
        <p:spPr bwMode="auto">
          <a:xfrm rot="10800000" flipH="1">
            <a:off x="2870200" y="1960563"/>
            <a:ext cx="0" cy="534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73" name="Line 11"/>
          <p:cNvSpPr>
            <a:spLocks noChangeShapeType="1"/>
          </p:cNvSpPr>
          <p:nvPr/>
        </p:nvSpPr>
        <p:spPr bwMode="auto">
          <a:xfrm rot="10800000" flipH="1">
            <a:off x="3619500" y="1949450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74" name="Line 12"/>
          <p:cNvSpPr>
            <a:spLocks noChangeShapeType="1"/>
          </p:cNvSpPr>
          <p:nvPr/>
        </p:nvSpPr>
        <p:spPr bwMode="auto">
          <a:xfrm rot="10800000" flipH="1">
            <a:off x="6248400" y="2012950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11275" name="Group 13"/>
          <p:cNvGrpSpPr>
            <a:grpSpLocks/>
          </p:cNvGrpSpPr>
          <p:nvPr/>
        </p:nvGrpSpPr>
        <p:grpSpPr bwMode="auto">
          <a:xfrm>
            <a:off x="1600200" y="1422400"/>
            <a:ext cx="1425575" cy="504825"/>
            <a:chOff x="0" y="0"/>
            <a:chExt cx="898" cy="318"/>
          </a:xfrm>
        </p:grpSpPr>
        <p:sp>
          <p:nvSpPr>
            <p:cNvPr id="11427" name="AutoShape 14"/>
            <p:cNvSpPr>
              <a:spLocks/>
            </p:cNvSpPr>
            <p:nvPr/>
          </p:nvSpPr>
          <p:spPr bwMode="auto">
            <a:xfrm>
              <a:off x="0" y="0"/>
              <a:ext cx="898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0"/>
                  </a:moveTo>
                  <a:lnTo>
                    <a:pt x="12059" y="0"/>
                  </a:lnTo>
                  <a:lnTo>
                    <a:pt x="21600" y="10800"/>
                  </a:lnTo>
                  <a:lnTo>
                    <a:pt x="12059" y="21600"/>
                  </a:lnTo>
                  <a:lnTo>
                    <a:pt x="0" y="21600"/>
                  </a:lnTo>
                  <a:lnTo>
                    <a:pt x="9541" y="108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FFFF">
                <a:alpha val="49411"/>
              </a:srgbClr>
            </a:solidFill>
            <a:ln w="1905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428" name="Rectangle 15"/>
            <p:cNvSpPr>
              <a:spLocks/>
            </p:cNvSpPr>
            <p:nvPr/>
          </p:nvSpPr>
          <p:spPr bwMode="auto">
            <a:xfrm>
              <a:off x="188" y="97"/>
              <a:ext cx="52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/>
              <a:r>
                <a:rPr lang="en-US" sz="800">
                  <a:latin typeface="Arial" charset="0"/>
                  <a:sym typeface="Arial" charset="0"/>
                </a:rPr>
                <a:t>          </a:t>
              </a:r>
              <a:r>
                <a:rPr lang="en-US" sz="800" b="1">
                  <a:latin typeface="Arial" charset="0"/>
                  <a:sym typeface="Arial" charset="0"/>
                </a:rPr>
                <a:t>Definition</a:t>
              </a:r>
            </a:p>
          </p:txBody>
        </p:sp>
      </p:grpSp>
      <p:grpSp>
        <p:nvGrpSpPr>
          <p:cNvPr id="11276" name="Group 16"/>
          <p:cNvGrpSpPr>
            <a:grpSpLocks/>
          </p:cNvGrpSpPr>
          <p:nvPr/>
        </p:nvGrpSpPr>
        <p:grpSpPr bwMode="auto">
          <a:xfrm>
            <a:off x="852488" y="1422400"/>
            <a:ext cx="1204912" cy="504825"/>
            <a:chOff x="0" y="0"/>
            <a:chExt cx="758" cy="318"/>
          </a:xfrm>
        </p:grpSpPr>
        <p:sp>
          <p:nvSpPr>
            <p:cNvPr id="11425" name="AutoShape 17"/>
            <p:cNvSpPr>
              <a:spLocks/>
            </p:cNvSpPr>
            <p:nvPr/>
          </p:nvSpPr>
          <p:spPr bwMode="auto">
            <a:xfrm>
              <a:off x="0" y="0"/>
              <a:ext cx="758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0 h 21600"/>
                <a:gd name="T23" fmla="*/ 21600 w 21600"/>
                <a:gd name="T24" fmla="*/ 21600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0"/>
                  </a:moveTo>
                  <a:lnTo>
                    <a:pt x="10785" y="0"/>
                  </a:lnTo>
                  <a:lnTo>
                    <a:pt x="21600" y="10800"/>
                  </a:lnTo>
                  <a:lnTo>
                    <a:pt x="10785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FFFF">
                <a:alpha val="49411"/>
              </a:srgbClr>
            </a:solidFill>
            <a:ln w="1905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426" name="Rectangle 18"/>
            <p:cNvSpPr>
              <a:spLocks/>
            </p:cNvSpPr>
            <p:nvPr/>
          </p:nvSpPr>
          <p:spPr bwMode="auto">
            <a:xfrm>
              <a:off x="127" y="97"/>
              <a:ext cx="31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/>
              <a:r>
                <a:rPr lang="en-US" sz="800" b="1">
                  <a:latin typeface="Arial" charset="0"/>
                  <a:sym typeface="Arial" charset="0"/>
                </a:rPr>
                <a:t>Initiation</a:t>
              </a:r>
            </a:p>
          </p:txBody>
        </p:sp>
      </p:grpSp>
      <p:grpSp>
        <p:nvGrpSpPr>
          <p:cNvPr id="11277" name="Group 19"/>
          <p:cNvGrpSpPr>
            <a:grpSpLocks/>
          </p:cNvGrpSpPr>
          <p:nvPr/>
        </p:nvGrpSpPr>
        <p:grpSpPr bwMode="auto">
          <a:xfrm>
            <a:off x="2563813" y="1422400"/>
            <a:ext cx="2913062" cy="504825"/>
            <a:chOff x="0" y="0"/>
            <a:chExt cx="1834" cy="318"/>
          </a:xfrm>
        </p:grpSpPr>
        <p:sp>
          <p:nvSpPr>
            <p:cNvPr id="11423" name="AutoShape 20"/>
            <p:cNvSpPr>
              <a:spLocks/>
            </p:cNvSpPr>
            <p:nvPr/>
          </p:nvSpPr>
          <p:spPr bwMode="auto">
            <a:xfrm>
              <a:off x="0" y="0"/>
              <a:ext cx="1834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0"/>
                  </a:moveTo>
                  <a:lnTo>
                    <a:pt x="16809" y="0"/>
                  </a:lnTo>
                  <a:lnTo>
                    <a:pt x="21600" y="10800"/>
                  </a:lnTo>
                  <a:lnTo>
                    <a:pt x="16809" y="21600"/>
                  </a:lnTo>
                  <a:lnTo>
                    <a:pt x="0" y="21600"/>
                  </a:lnTo>
                  <a:lnTo>
                    <a:pt x="4791" y="108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FF9966">
                <a:alpha val="49411"/>
              </a:srgbClr>
            </a:solidFill>
            <a:ln w="1905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424" name="Rectangle 21"/>
            <p:cNvSpPr>
              <a:spLocks/>
            </p:cNvSpPr>
            <p:nvPr/>
          </p:nvSpPr>
          <p:spPr bwMode="auto">
            <a:xfrm>
              <a:off x="741" y="97"/>
              <a:ext cx="35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/>
              <a:r>
                <a:rPr lang="en-US" sz="800" b="1">
                  <a:latin typeface="Arial" charset="0"/>
                  <a:sym typeface="Arial" charset="0"/>
                </a:rPr>
                <a:t>Execution</a:t>
              </a:r>
            </a:p>
          </p:txBody>
        </p:sp>
      </p:grpSp>
      <p:grpSp>
        <p:nvGrpSpPr>
          <p:cNvPr id="11278" name="Group 22"/>
          <p:cNvGrpSpPr>
            <a:grpSpLocks/>
          </p:cNvGrpSpPr>
          <p:nvPr/>
        </p:nvGrpSpPr>
        <p:grpSpPr bwMode="auto">
          <a:xfrm>
            <a:off x="5241925" y="1454150"/>
            <a:ext cx="1624013" cy="506413"/>
            <a:chOff x="0" y="0"/>
            <a:chExt cx="1023" cy="318"/>
          </a:xfrm>
        </p:grpSpPr>
        <p:sp>
          <p:nvSpPr>
            <p:cNvPr id="11421" name="AutoShape 23"/>
            <p:cNvSpPr>
              <a:spLocks/>
            </p:cNvSpPr>
            <p:nvPr/>
          </p:nvSpPr>
          <p:spPr bwMode="auto">
            <a:xfrm>
              <a:off x="0" y="0"/>
              <a:ext cx="1023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0"/>
                  </a:moveTo>
                  <a:lnTo>
                    <a:pt x="13222" y="0"/>
                  </a:lnTo>
                  <a:lnTo>
                    <a:pt x="21600" y="10800"/>
                  </a:lnTo>
                  <a:lnTo>
                    <a:pt x="13222" y="21600"/>
                  </a:lnTo>
                  <a:lnTo>
                    <a:pt x="0" y="21600"/>
                  </a:lnTo>
                  <a:lnTo>
                    <a:pt x="8378" y="108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FFFF">
                <a:alpha val="49411"/>
              </a:srgbClr>
            </a:solidFill>
            <a:ln w="1905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422" name="Rectangle 24"/>
            <p:cNvSpPr>
              <a:spLocks/>
            </p:cNvSpPr>
            <p:nvPr/>
          </p:nvSpPr>
          <p:spPr bwMode="auto">
            <a:xfrm>
              <a:off x="253" y="97"/>
              <a:ext cx="517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/>
              <a:r>
                <a:rPr lang="en-US" sz="800">
                  <a:latin typeface="Arial" charset="0"/>
                  <a:sym typeface="Arial" charset="0"/>
                </a:rPr>
                <a:t>         </a:t>
              </a:r>
              <a:r>
                <a:rPr lang="en-US" sz="800" b="1">
                  <a:latin typeface="Arial" charset="0"/>
                  <a:sym typeface="Arial" charset="0"/>
                </a:rPr>
                <a:t>  Closeout</a:t>
              </a:r>
            </a:p>
          </p:txBody>
        </p:sp>
      </p:grpSp>
      <p:sp>
        <p:nvSpPr>
          <p:cNvPr id="11279" name="Line 25"/>
          <p:cNvSpPr>
            <a:spLocks noChangeShapeType="1"/>
          </p:cNvSpPr>
          <p:nvPr/>
        </p:nvSpPr>
        <p:spPr bwMode="auto">
          <a:xfrm rot="10800000" flipH="1">
            <a:off x="1143000" y="836613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0" name="Rectangle 26"/>
          <p:cNvSpPr>
            <a:spLocks/>
          </p:cNvSpPr>
          <p:nvPr/>
        </p:nvSpPr>
        <p:spPr bwMode="auto">
          <a:xfrm>
            <a:off x="1795463" y="957263"/>
            <a:ext cx="685800" cy="317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Operating</a:t>
            </a:r>
            <a:r>
              <a:rPr lang="en-US" sz="900">
                <a:solidFill>
                  <a:srgbClr val="C00000"/>
                </a:solidFill>
                <a:latin typeface="Arial" charset="0"/>
                <a:sym typeface="Arial" charset="0"/>
              </a:rPr>
              <a:t>*</a:t>
            </a:r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 Funds</a:t>
            </a:r>
          </a:p>
        </p:txBody>
      </p:sp>
      <p:sp>
        <p:nvSpPr>
          <p:cNvPr id="11281" name="Line 27"/>
          <p:cNvSpPr>
            <a:spLocks noChangeShapeType="1"/>
          </p:cNvSpPr>
          <p:nvPr/>
        </p:nvSpPr>
        <p:spPr bwMode="auto">
          <a:xfrm>
            <a:off x="1387475" y="995363"/>
            <a:ext cx="0" cy="3873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2" name="Line 28"/>
          <p:cNvSpPr>
            <a:spLocks noChangeShapeType="1"/>
          </p:cNvSpPr>
          <p:nvPr/>
        </p:nvSpPr>
        <p:spPr bwMode="auto">
          <a:xfrm>
            <a:off x="6264275" y="987425"/>
            <a:ext cx="3175" cy="6461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3" name="Rectangle 29"/>
          <p:cNvSpPr>
            <a:spLocks/>
          </p:cNvSpPr>
          <p:nvPr/>
        </p:nvSpPr>
        <p:spPr bwMode="auto">
          <a:xfrm>
            <a:off x="5440363" y="946150"/>
            <a:ext cx="8382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Operating Funds</a:t>
            </a:r>
          </a:p>
        </p:txBody>
      </p:sp>
      <p:sp>
        <p:nvSpPr>
          <p:cNvPr id="11284" name="Line 30"/>
          <p:cNvSpPr>
            <a:spLocks noChangeShapeType="1"/>
          </p:cNvSpPr>
          <p:nvPr/>
        </p:nvSpPr>
        <p:spPr bwMode="auto">
          <a:xfrm rot="10800000" flipH="1">
            <a:off x="2992438" y="836613"/>
            <a:ext cx="224948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5" name="Rectangle 31"/>
          <p:cNvSpPr>
            <a:spLocks/>
          </p:cNvSpPr>
          <p:nvPr/>
        </p:nvSpPr>
        <p:spPr bwMode="auto">
          <a:xfrm>
            <a:off x="3429000" y="920750"/>
            <a:ext cx="8509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Construction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 &amp; PED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Funds</a:t>
            </a:r>
          </a:p>
        </p:txBody>
      </p:sp>
      <p:sp>
        <p:nvSpPr>
          <p:cNvPr id="11286" name="Rectangle 32"/>
          <p:cNvSpPr>
            <a:spLocks/>
          </p:cNvSpPr>
          <p:nvPr/>
        </p:nvSpPr>
        <p:spPr bwMode="auto">
          <a:xfrm>
            <a:off x="5332413" y="2352675"/>
            <a:ext cx="3000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1400">
                <a:solidFill>
                  <a:srgbClr val="C00000"/>
                </a:solidFill>
                <a:latin typeface="Arial" charset="0"/>
                <a:sym typeface="Arial" charset="0"/>
              </a:rPr>
              <a:t>*</a:t>
            </a:r>
          </a:p>
        </p:txBody>
      </p:sp>
      <p:sp>
        <p:nvSpPr>
          <p:cNvPr id="11287" name="Rectangle 33"/>
          <p:cNvSpPr>
            <a:spLocks/>
          </p:cNvSpPr>
          <p:nvPr/>
        </p:nvSpPr>
        <p:spPr bwMode="auto">
          <a:xfrm>
            <a:off x="3162300" y="3752850"/>
            <a:ext cx="111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solidFill>
                  <a:srgbClr val="C00000"/>
                </a:solidFill>
                <a:latin typeface="Arial" charset="0"/>
                <a:sym typeface="Arial" charset="0"/>
              </a:rPr>
              <a:t>Request/Receive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 b="1">
                <a:solidFill>
                  <a:srgbClr val="C00000"/>
                </a:solidFill>
                <a:latin typeface="Arial" charset="0"/>
                <a:sym typeface="Arial" charset="0"/>
              </a:rPr>
              <a:t>Construction Funds</a:t>
            </a:r>
          </a:p>
        </p:txBody>
      </p:sp>
      <p:sp>
        <p:nvSpPr>
          <p:cNvPr id="11288" name="Line 34"/>
          <p:cNvSpPr>
            <a:spLocks noChangeShapeType="1"/>
          </p:cNvSpPr>
          <p:nvPr/>
        </p:nvSpPr>
        <p:spPr bwMode="auto">
          <a:xfrm>
            <a:off x="30480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9" name="Line 35"/>
          <p:cNvSpPr>
            <a:spLocks noChangeShapeType="1"/>
          </p:cNvSpPr>
          <p:nvPr/>
        </p:nvSpPr>
        <p:spPr bwMode="auto">
          <a:xfrm>
            <a:off x="39624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0" name="Line 36"/>
          <p:cNvSpPr>
            <a:spLocks noChangeShapeType="1"/>
          </p:cNvSpPr>
          <p:nvPr/>
        </p:nvSpPr>
        <p:spPr bwMode="auto">
          <a:xfrm>
            <a:off x="48768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1" name="Line 37"/>
          <p:cNvSpPr>
            <a:spLocks noChangeShapeType="1"/>
          </p:cNvSpPr>
          <p:nvPr/>
        </p:nvSpPr>
        <p:spPr bwMode="auto">
          <a:xfrm>
            <a:off x="57912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2" name="Line 38"/>
          <p:cNvSpPr>
            <a:spLocks noChangeShapeType="1"/>
          </p:cNvSpPr>
          <p:nvPr/>
        </p:nvSpPr>
        <p:spPr bwMode="auto">
          <a:xfrm>
            <a:off x="67056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3" name="Line 39"/>
          <p:cNvSpPr>
            <a:spLocks noChangeShapeType="1"/>
          </p:cNvSpPr>
          <p:nvPr/>
        </p:nvSpPr>
        <p:spPr bwMode="auto">
          <a:xfrm>
            <a:off x="76200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4" name="Line 40"/>
          <p:cNvSpPr>
            <a:spLocks noChangeShapeType="1"/>
          </p:cNvSpPr>
          <p:nvPr/>
        </p:nvSpPr>
        <p:spPr bwMode="auto">
          <a:xfrm>
            <a:off x="21336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5" name="Line 41"/>
          <p:cNvSpPr>
            <a:spLocks noChangeShapeType="1"/>
          </p:cNvSpPr>
          <p:nvPr/>
        </p:nvSpPr>
        <p:spPr bwMode="auto">
          <a:xfrm>
            <a:off x="2209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6" name="Line 42"/>
          <p:cNvSpPr>
            <a:spLocks noChangeShapeType="1"/>
          </p:cNvSpPr>
          <p:nvPr/>
        </p:nvSpPr>
        <p:spPr bwMode="auto">
          <a:xfrm>
            <a:off x="2362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7" name="Line 43"/>
          <p:cNvSpPr>
            <a:spLocks noChangeShapeType="1"/>
          </p:cNvSpPr>
          <p:nvPr/>
        </p:nvSpPr>
        <p:spPr bwMode="auto">
          <a:xfrm>
            <a:off x="2286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8" name="Line 44"/>
          <p:cNvSpPr>
            <a:spLocks noChangeShapeType="1"/>
          </p:cNvSpPr>
          <p:nvPr/>
        </p:nvSpPr>
        <p:spPr bwMode="auto">
          <a:xfrm>
            <a:off x="2438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9" name="Line 45"/>
          <p:cNvSpPr>
            <a:spLocks noChangeShapeType="1"/>
          </p:cNvSpPr>
          <p:nvPr/>
        </p:nvSpPr>
        <p:spPr bwMode="auto">
          <a:xfrm>
            <a:off x="2514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0" name="Line 46"/>
          <p:cNvSpPr>
            <a:spLocks noChangeShapeType="1"/>
          </p:cNvSpPr>
          <p:nvPr/>
        </p:nvSpPr>
        <p:spPr bwMode="auto">
          <a:xfrm>
            <a:off x="2667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1" name="Line 47"/>
          <p:cNvSpPr>
            <a:spLocks noChangeShapeType="1"/>
          </p:cNvSpPr>
          <p:nvPr/>
        </p:nvSpPr>
        <p:spPr bwMode="auto">
          <a:xfrm>
            <a:off x="2590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2" name="Line 48"/>
          <p:cNvSpPr>
            <a:spLocks noChangeShapeType="1"/>
          </p:cNvSpPr>
          <p:nvPr/>
        </p:nvSpPr>
        <p:spPr bwMode="auto">
          <a:xfrm>
            <a:off x="2743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3" name="Line 49"/>
          <p:cNvSpPr>
            <a:spLocks noChangeShapeType="1"/>
          </p:cNvSpPr>
          <p:nvPr/>
        </p:nvSpPr>
        <p:spPr bwMode="auto">
          <a:xfrm>
            <a:off x="2743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4" name="Line 50"/>
          <p:cNvSpPr>
            <a:spLocks noChangeShapeType="1"/>
          </p:cNvSpPr>
          <p:nvPr/>
        </p:nvSpPr>
        <p:spPr bwMode="auto">
          <a:xfrm>
            <a:off x="2895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" name="Line 51"/>
          <p:cNvSpPr>
            <a:spLocks noChangeShapeType="1"/>
          </p:cNvSpPr>
          <p:nvPr/>
        </p:nvSpPr>
        <p:spPr bwMode="auto">
          <a:xfrm>
            <a:off x="2819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6" name="Line 52"/>
          <p:cNvSpPr>
            <a:spLocks noChangeShapeType="1"/>
          </p:cNvSpPr>
          <p:nvPr/>
        </p:nvSpPr>
        <p:spPr bwMode="auto">
          <a:xfrm>
            <a:off x="2971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7" name="Rectangle 53"/>
          <p:cNvSpPr>
            <a:spLocks/>
          </p:cNvSpPr>
          <p:nvPr/>
        </p:nvSpPr>
        <p:spPr bwMode="auto">
          <a:xfrm>
            <a:off x="990600" y="4913313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2016</a:t>
            </a:r>
          </a:p>
        </p:txBody>
      </p:sp>
      <p:sp>
        <p:nvSpPr>
          <p:cNvPr id="11308" name="Rectangle 54"/>
          <p:cNvSpPr>
            <a:spLocks/>
          </p:cNvSpPr>
          <p:nvPr/>
        </p:nvSpPr>
        <p:spPr bwMode="auto">
          <a:xfrm>
            <a:off x="1916113" y="4930775"/>
            <a:ext cx="5334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2017</a:t>
            </a:r>
          </a:p>
        </p:txBody>
      </p:sp>
      <p:sp>
        <p:nvSpPr>
          <p:cNvPr id="11309" name="Rectangle 55"/>
          <p:cNvSpPr>
            <a:spLocks/>
          </p:cNvSpPr>
          <p:nvPr/>
        </p:nvSpPr>
        <p:spPr bwMode="auto">
          <a:xfrm>
            <a:off x="2819400" y="4930775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2018</a:t>
            </a:r>
          </a:p>
        </p:txBody>
      </p:sp>
      <p:sp>
        <p:nvSpPr>
          <p:cNvPr id="11310" name="Rectangle 56"/>
          <p:cNvSpPr>
            <a:spLocks/>
          </p:cNvSpPr>
          <p:nvPr/>
        </p:nvSpPr>
        <p:spPr bwMode="auto">
          <a:xfrm>
            <a:off x="3733800" y="4930775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2019</a:t>
            </a:r>
          </a:p>
        </p:txBody>
      </p:sp>
      <p:sp>
        <p:nvSpPr>
          <p:cNvPr id="11311" name="Rectangle 57"/>
          <p:cNvSpPr>
            <a:spLocks/>
          </p:cNvSpPr>
          <p:nvPr/>
        </p:nvSpPr>
        <p:spPr bwMode="auto">
          <a:xfrm>
            <a:off x="5562600" y="4906963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2021</a:t>
            </a:r>
          </a:p>
        </p:txBody>
      </p:sp>
      <p:sp>
        <p:nvSpPr>
          <p:cNvPr id="11312" name="Rectangle 58"/>
          <p:cNvSpPr>
            <a:spLocks/>
          </p:cNvSpPr>
          <p:nvPr/>
        </p:nvSpPr>
        <p:spPr bwMode="auto">
          <a:xfrm>
            <a:off x="4648200" y="4906963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2020</a:t>
            </a:r>
          </a:p>
        </p:txBody>
      </p:sp>
      <p:sp>
        <p:nvSpPr>
          <p:cNvPr id="11313" name="Line 59"/>
          <p:cNvSpPr>
            <a:spLocks noChangeShapeType="1"/>
          </p:cNvSpPr>
          <p:nvPr/>
        </p:nvSpPr>
        <p:spPr bwMode="auto">
          <a:xfrm>
            <a:off x="3124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4" name="Line 60"/>
          <p:cNvSpPr>
            <a:spLocks noChangeShapeType="1"/>
          </p:cNvSpPr>
          <p:nvPr/>
        </p:nvSpPr>
        <p:spPr bwMode="auto">
          <a:xfrm>
            <a:off x="3276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5" name="Line 61"/>
          <p:cNvSpPr>
            <a:spLocks noChangeShapeType="1"/>
          </p:cNvSpPr>
          <p:nvPr/>
        </p:nvSpPr>
        <p:spPr bwMode="auto">
          <a:xfrm>
            <a:off x="3200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6" name="Line 62"/>
          <p:cNvSpPr>
            <a:spLocks noChangeShapeType="1"/>
          </p:cNvSpPr>
          <p:nvPr/>
        </p:nvSpPr>
        <p:spPr bwMode="auto">
          <a:xfrm>
            <a:off x="3352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7" name="Line 63"/>
          <p:cNvSpPr>
            <a:spLocks noChangeShapeType="1"/>
          </p:cNvSpPr>
          <p:nvPr/>
        </p:nvSpPr>
        <p:spPr bwMode="auto">
          <a:xfrm>
            <a:off x="3429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8" name="Line 64"/>
          <p:cNvSpPr>
            <a:spLocks noChangeShapeType="1"/>
          </p:cNvSpPr>
          <p:nvPr/>
        </p:nvSpPr>
        <p:spPr bwMode="auto">
          <a:xfrm>
            <a:off x="3581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9" name="Line 65"/>
          <p:cNvSpPr>
            <a:spLocks noChangeShapeType="1"/>
          </p:cNvSpPr>
          <p:nvPr/>
        </p:nvSpPr>
        <p:spPr bwMode="auto">
          <a:xfrm>
            <a:off x="3505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0" name="Line 66"/>
          <p:cNvSpPr>
            <a:spLocks noChangeShapeType="1"/>
          </p:cNvSpPr>
          <p:nvPr/>
        </p:nvSpPr>
        <p:spPr bwMode="auto">
          <a:xfrm>
            <a:off x="3657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1" name="Line 67"/>
          <p:cNvSpPr>
            <a:spLocks noChangeShapeType="1"/>
          </p:cNvSpPr>
          <p:nvPr/>
        </p:nvSpPr>
        <p:spPr bwMode="auto">
          <a:xfrm>
            <a:off x="3657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2" name="Line 68"/>
          <p:cNvSpPr>
            <a:spLocks noChangeShapeType="1"/>
          </p:cNvSpPr>
          <p:nvPr/>
        </p:nvSpPr>
        <p:spPr bwMode="auto">
          <a:xfrm>
            <a:off x="3810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3" name="Line 69"/>
          <p:cNvSpPr>
            <a:spLocks noChangeShapeType="1"/>
          </p:cNvSpPr>
          <p:nvPr/>
        </p:nvSpPr>
        <p:spPr bwMode="auto">
          <a:xfrm>
            <a:off x="3733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4" name="Line 70"/>
          <p:cNvSpPr>
            <a:spLocks noChangeShapeType="1"/>
          </p:cNvSpPr>
          <p:nvPr/>
        </p:nvSpPr>
        <p:spPr bwMode="auto">
          <a:xfrm>
            <a:off x="3886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5" name="Line 71"/>
          <p:cNvSpPr>
            <a:spLocks noChangeShapeType="1"/>
          </p:cNvSpPr>
          <p:nvPr/>
        </p:nvSpPr>
        <p:spPr bwMode="auto">
          <a:xfrm>
            <a:off x="4038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6" name="Line 72"/>
          <p:cNvSpPr>
            <a:spLocks noChangeShapeType="1"/>
          </p:cNvSpPr>
          <p:nvPr/>
        </p:nvSpPr>
        <p:spPr bwMode="auto">
          <a:xfrm>
            <a:off x="4191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7" name="Line 73"/>
          <p:cNvSpPr>
            <a:spLocks noChangeShapeType="1"/>
          </p:cNvSpPr>
          <p:nvPr/>
        </p:nvSpPr>
        <p:spPr bwMode="auto">
          <a:xfrm>
            <a:off x="4114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8" name="Line 74"/>
          <p:cNvSpPr>
            <a:spLocks noChangeShapeType="1"/>
          </p:cNvSpPr>
          <p:nvPr/>
        </p:nvSpPr>
        <p:spPr bwMode="auto">
          <a:xfrm>
            <a:off x="4267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9" name="Line 75"/>
          <p:cNvSpPr>
            <a:spLocks noChangeShapeType="1"/>
          </p:cNvSpPr>
          <p:nvPr/>
        </p:nvSpPr>
        <p:spPr bwMode="auto">
          <a:xfrm>
            <a:off x="4343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0" name="Line 76"/>
          <p:cNvSpPr>
            <a:spLocks noChangeShapeType="1"/>
          </p:cNvSpPr>
          <p:nvPr/>
        </p:nvSpPr>
        <p:spPr bwMode="auto">
          <a:xfrm>
            <a:off x="4495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1" name="Line 77"/>
          <p:cNvSpPr>
            <a:spLocks noChangeShapeType="1"/>
          </p:cNvSpPr>
          <p:nvPr/>
        </p:nvSpPr>
        <p:spPr bwMode="auto">
          <a:xfrm>
            <a:off x="4419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2" name="Line 78"/>
          <p:cNvSpPr>
            <a:spLocks noChangeShapeType="1"/>
          </p:cNvSpPr>
          <p:nvPr/>
        </p:nvSpPr>
        <p:spPr bwMode="auto">
          <a:xfrm>
            <a:off x="4572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3" name="Line 79"/>
          <p:cNvSpPr>
            <a:spLocks noChangeShapeType="1"/>
          </p:cNvSpPr>
          <p:nvPr/>
        </p:nvSpPr>
        <p:spPr bwMode="auto">
          <a:xfrm>
            <a:off x="4572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4" name="Line 80"/>
          <p:cNvSpPr>
            <a:spLocks noChangeShapeType="1"/>
          </p:cNvSpPr>
          <p:nvPr/>
        </p:nvSpPr>
        <p:spPr bwMode="auto">
          <a:xfrm>
            <a:off x="4724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5" name="Line 81"/>
          <p:cNvSpPr>
            <a:spLocks noChangeShapeType="1"/>
          </p:cNvSpPr>
          <p:nvPr/>
        </p:nvSpPr>
        <p:spPr bwMode="auto">
          <a:xfrm>
            <a:off x="4648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6" name="Line 82"/>
          <p:cNvSpPr>
            <a:spLocks noChangeShapeType="1"/>
          </p:cNvSpPr>
          <p:nvPr/>
        </p:nvSpPr>
        <p:spPr bwMode="auto">
          <a:xfrm>
            <a:off x="4800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7" name="Line 83"/>
          <p:cNvSpPr>
            <a:spLocks noChangeShapeType="1"/>
          </p:cNvSpPr>
          <p:nvPr/>
        </p:nvSpPr>
        <p:spPr bwMode="auto">
          <a:xfrm>
            <a:off x="4953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8" name="Line 84"/>
          <p:cNvSpPr>
            <a:spLocks noChangeShapeType="1"/>
          </p:cNvSpPr>
          <p:nvPr/>
        </p:nvSpPr>
        <p:spPr bwMode="auto">
          <a:xfrm>
            <a:off x="5105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9" name="Line 85"/>
          <p:cNvSpPr>
            <a:spLocks noChangeShapeType="1"/>
          </p:cNvSpPr>
          <p:nvPr/>
        </p:nvSpPr>
        <p:spPr bwMode="auto">
          <a:xfrm>
            <a:off x="5029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0" name="Line 86"/>
          <p:cNvSpPr>
            <a:spLocks noChangeShapeType="1"/>
          </p:cNvSpPr>
          <p:nvPr/>
        </p:nvSpPr>
        <p:spPr bwMode="auto">
          <a:xfrm>
            <a:off x="5181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1" name="Line 87"/>
          <p:cNvSpPr>
            <a:spLocks noChangeShapeType="1"/>
          </p:cNvSpPr>
          <p:nvPr/>
        </p:nvSpPr>
        <p:spPr bwMode="auto">
          <a:xfrm>
            <a:off x="5257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2" name="Line 88"/>
          <p:cNvSpPr>
            <a:spLocks noChangeShapeType="1"/>
          </p:cNvSpPr>
          <p:nvPr/>
        </p:nvSpPr>
        <p:spPr bwMode="auto">
          <a:xfrm>
            <a:off x="5410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3" name="Line 89"/>
          <p:cNvSpPr>
            <a:spLocks noChangeShapeType="1"/>
          </p:cNvSpPr>
          <p:nvPr/>
        </p:nvSpPr>
        <p:spPr bwMode="auto">
          <a:xfrm>
            <a:off x="5334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4" name="Line 90"/>
          <p:cNvSpPr>
            <a:spLocks noChangeShapeType="1"/>
          </p:cNvSpPr>
          <p:nvPr/>
        </p:nvSpPr>
        <p:spPr bwMode="auto">
          <a:xfrm>
            <a:off x="5486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5" name="Line 91"/>
          <p:cNvSpPr>
            <a:spLocks noChangeShapeType="1"/>
          </p:cNvSpPr>
          <p:nvPr/>
        </p:nvSpPr>
        <p:spPr bwMode="auto">
          <a:xfrm>
            <a:off x="5486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6" name="Line 92"/>
          <p:cNvSpPr>
            <a:spLocks noChangeShapeType="1"/>
          </p:cNvSpPr>
          <p:nvPr/>
        </p:nvSpPr>
        <p:spPr bwMode="auto">
          <a:xfrm>
            <a:off x="5638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7" name="Line 93"/>
          <p:cNvSpPr>
            <a:spLocks noChangeShapeType="1"/>
          </p:cNvSpPr>
          <p:nvPr/>
        </p:nvSpPr>
        <p:spPr bwMode="auto">
          <a:xfrm>
            <a:off x="5562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8" name="Line 94"/>
          <p:cNvSpPr>
            <a:spLocks noChangeShapeType="1"/>
          </p:cNvSpPr>
          <p:nvPr/>
        </p:nvSpPr>
        <p:spPr bwMode="auto">
          <a:xfrm>
            <a:off x="5715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9" name="Line 95"/>
          <p:cNvSpPr>
            <a:spLocks noChangeShapeType="1"/>
          </p:cNvSpPr>
          <p:nvPr/>
        </p:nvSpPr>
        <p:spPr bwMode="auto">
          <a:xfrm>
            <a:off x="5867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0" name="Line 96"/>
          <p:cNvSpPr>
            <a:spLocks noChangeShapeType="1"/>
          </p:cNvSpPr>
          <p:nvPr/>
        </p:nvSpPr>
        <p:spPr bwMode="auto">
          <a:xfrm>
            <a:off x="6019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1" name="Line 97"/>
          <p:cNvSpPr>
            <a:spLocks noChangeShapeType="1"/>
          </p:cNvSpPr>
          <p:nvPr/>
        </p:nvSpPr>
        <p:spPr bwMode="auto">
          <a:xfrm>
            <a:off x="5943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2" name="Line 98"/>
          <p:cNvSpPr>
            <a:spLocks noChangeShapeType="1"/>
          </p:cNvSpPr>
          <p:nvPr/>
        </p:nvSpPr>
        <p:spPr bwMode="auto">
          <a:xfrm>
            <a:off x="6096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3" name="Line 99"/>
          <p:cNvSpPr>
            <a:spLocks noChangeShapeType="1"/>
          </p:cNvSpPr>
          <p:nvPr/>
        </p:nvSpPr>
        <p:spPr bwMode="auto">
          <a:xfrm>
            <a:off x="6172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4" name="Line 100"/>
          <p:cNvSpPr>
            <a:spLocks noChangeShapeType="1"/>
          </p:cNvSpPr>
          <p:nvPr/>
        </p:nvSpPr>
        <p:spPr bwMode="auto">
          <a:xfrm>
            <a:off x="6324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5" name="Line 101"/>
          <p:cNvSpPr>
            <a:spLocks noChangeShapeType="1"/>
          </p:cNvSpPr>
          <p:nvPr/>
        </p:nvSpPr>
        <p:spPr bwMode="auto">
          <a:xfrm>
            <a:off x="6248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6" name="Line 102"/>
          <p:cNvSpPr>
            <a:spLocks noChangeShapeType="1"/>
          </p:cNvSpPr>
          <p:nvPr/>
        </p:nvSpPr>
        <p:spPr bwMode="auto">
          <a:xfrm>
            <a:off x="6400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7" name="Line 103"/>
          <p:cNvSpPr>
            <a:spLocks noChangeShapeType="1"/>
          </p:cNvSpPr>
          <p:nvPr/>
        </p:nvSpPr>
        <p:spPr bwMode="auto">
          <a:xfrm>
            <a:off x="6400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8" name="Line 104"/>
          <p:cNvSpPr>
            <a:spLocks noChangeShapeType="1"/>
          </p:cNvSpPr>
          <p:nvPr/>
        </p:nvSpPr>
        <p:spPr bwMode="auto">
          <a:xfrm>
            <a:off x="6553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9" name="Line 105"/>
          <p:cNvSpPr>
            <a:spLocks noChangeShapeType="1"/>
          </p:cNvSpPr>
          <p:nvPr/>
        </p:nvSpPr>
        <p:spPr bwMode="auto">
          <a:xfrm>
            <a:off x="6477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0" name="Line 106"/>
          <p:cNvSpPr>
            <a:spLocks noChangeShapeType="1"/>
          </p:cNvSpPr>
          <p:nvPr/>
        </p:nvSpPr>
        <p:spPr bwMode="auto">
          <a:xfrm>
            <a:off x="6629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1" name="Line 107"/>
          <p:cNvSpPr>
            <a:spLocks noChangeShapeType="1"/>
          </p:cNvSpPr>
          <p:nvPr/>
        </p:nvSpPr>
        <p:spPr bwMode="auto">
          <a:xfrm>
            <a:off x="6781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2" name="Line 108"/>
          <p:cNvSpPr>
            <a:spLocks noChangeShapeType="1"/>
          </p:cNvSpPr>
          <p:nvPr/>
        </p:nvSpPr>
        <p:spPr bwMode="auto">
          <a:xfrm>
            <a:off x="6934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3" name="Line 109"/>
          <p:cNvSpPr>
            <a:spLocks noChangeShapeType="1"/>
          </p:cNvSpPr>
          <p:nvPr/>
        </p:nvSpPr>
        <p:spPr bwMode="auto">
          <a:xfrm>
            <a:off x="6858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4" name="Line 110"/>
          <p:cNvSpPr>
            <a:spLocks noChangeShapeType="1"/>
          </p:cNvSpPr>
          <p:nvPr/>
        </p:nvSpPr>
        <p:spPr bwMode="auto">
          <a:xfrm>
            <a:off x="7010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5" name="Line 111"/>
          <p:cNvSpPr>
            <a:spLocks noChangeShapeType="1"/>
          </p:cNvSpPr>
          <p:nvPr/>
        </p:nvSpPr>
        <p:spPr bwMode="auto">
          <a:xfrm>
            <a:off x="7086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6" name="Line 112"/>
          <p:cNvSpPr>
            <a:spLocks noChangeShapeType="1"/>
          </p:cNvSpPr>
          <p:nvPr/>
        </p:nvSpPr>
        <p:spPr bwMode="auto">
          <a:xfrm>
            <a:off x="7239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7" name="Line 113"/>
          <p:cNvSpPr>
            <a:spLocks noChangeShapeType="1"/>
          </p:cNvSpPr>
          <p:nvPr/>
        </p:nvSpPr>
        <p:spPr bwMode="auto">
          <a:xfrm>
            <a:off x="7162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8" name="Line 114"/>
          <p:cNvSpPr>
            <a:spLocks noChangeShapeType="1"/>
          </p:cNvSpPr>
          <p:nvPr/>
        </p:nvSpPr>
        <p:spPr bwMode="auto">
          <a:xfrm>
            <a:off x="7315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9" name="Line 115"/>
          <p:cNvSpPr>
            <a:spLocks noChangeShapeType="1"/>
          </p:cNvSpPr>
          <p:nvPr/>
        </p:nvSpPr>
        <p:spPr bwMode="auto">
          <a:xfrm>
            <a:off x="7315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0" name="Line 116"/>
          <p:cNvSpPr>
            <a:spLocks noChangeShapeType="1"/>
          </p:cNvSpPr>
          <p:nvPr/>
        </p:nvSpPr>
        <p:spPr bwMode="auto">
          <a:xfrm>
            <a:off x="7467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1" name="Line 117"/>
          <p:cNvSpPr>
            <a:spLocks noChangeShapeType="1"/>
          </p:cNvSpPr>
          <p:nvPr/>
        </p:nvSpPr>
        <p:spPr bwMode="auto">
          <a:xfrm>
            <a:off x="7391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2" name="Line 118"/>
          <p:cNvSpPr>
            <a:spLocks noChangeShapeType="1"/>
          </p:cNvSpPr>
          <p:nvPr/>
        </p:nvSpPr>
        <p:spPr bwMode="auto">
          <a:xfrm>
            <a:off x="7543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3" name="Line 119"/>
          <p:cNvSpPr>
            <a:spLocks noChangeShapeType="1"/>
          </p:cNvSpPr>
          <p:nvPr/>
        </p:nvSpPr>
        <p:spPr bwMode="auto">
          <a:xfrm>
            <a:off x="1295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4" name="Line 120"/>
          <p:cNvSpPr>
            <a:spLocks noChangeShapeType="1"/>
          </p:cNvSpPr>
          <p:nvPr/>
        </p:nvSpPr>
        <p:spPr bwMode="auto">
          <a:xfrm>
            <a:off x="1447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5" name="Line 121"/>
          <p:cNvSpPr>
            <a:spLocks noChangeShapeType="1"/>
          </p:cNvSpPr>
          <p:nvPr/>
        </p:nvSpPr>
        <p:spPr bwMode="auto">
          <a:xfrm>
            <a:off x="1371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6" name="Line 122"/>
          <p:cNvSpPr>
            <a:spLocks noChangeShapeType="1"/>
          </p:cNvSpPr>
          <p:nvPr/>
        </p:nvSpPr>
        <p:spPr bwMode="auto">
          <a:xfrm>
            <a:off x="1524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7" name="Line 123"/>
          <p:cNvSpPr>
            <a:spLocks noChangeShapeType="1"/>
          </p:cNvSpPr>
          <p:nvPr/>
        </p:nvSpPr>
        <p:spPr bwMode="auto">
          <a:xfrm>
            <a:off x="1600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8" name="Line 124"/>
          <p:cNvSpPr>
            <a:spLocks noChangeShapeType="1"/>
          </p:cNvSpPr>
          <p:nvPr/>
        </p:nvSpPr>
        <p:spPr bwMode="auto">
          <a:xfrm>
            <a:off x="1752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9" name="Line 125"/>
          <p:cNvSpPr>
            <a:spLocks noChangeShapeType="1"/>
          </p:cNvSpPr>
          <p:nvPr/>
        </p:nvSpPr>
        <p:spPr bwMode="auto">
          <a:xfrm>
            <a:off x="1676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0" name="Line 126"/>
          <p:cNvSpPr>
            <a:spLocks noChangeShapeType="1"/>
          </p:cNvSpPr>
          <p:nvPr/>
        </p:nvSpPr>
        <p:spPr bwMode="auto">
          <a:xfrm>
            <a:off x="1828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1" name="Line 127"/>
          <p:cNvSpPr>
            <a:spLocks noChangeShapeType="1"/>
          </p:cNvSpPr>
          <p:nvPr/>
        </p:nvSpPr>
        <p:spPr bwMode="auto">
          <a:xfrm>
            <a:off x="1828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2" name="Line 128"/>
          <p:cNvSpPr>
            <a:spLocks noChangeShapeType="1"/>
          </p:cNvSpPr>
          <p:nvPr/>
        </p:nvSpPr>
        <p:spPr bwMode="auto">
          <a:xfrm>
            <a:off x="1981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3" name="Line 129"/>
          <p:cNvSpPr>
            <a:spLocks noChangeShapeType="1"/>
          </p:cNvSpPr>
          <p:nvPr/>
        </p:nvSpPr>
        <p:spPr bwMode="auto">
          <a:xfrm>
            <a:off x="1905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4" name="Line 130"/>
          <p:cNvSpPr>
            <a:spLocks noChangeShapeType="1"/>
          </p:cNvSpPr>
          <p:nvPr/>
        </p:nvSpPr>
        <p:spPr bwMode="auto">
          <a:xfrm>
            <a:off x="2057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5" name="Line 131"/>
          <p:cNvSpPr>
            <a:spLocks noChangeShapeType="1"/>
          </p:cNvSpPr>
          <p:nvPr/>
        </p:nvSpPr>
        <p:spPr bwMode="auto">
          <a:xfrm>
            <a:off x="2865438" y="4357688"/>
            <a:ext cx="0" cy="71437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6" name="Line 132"/>
          <p:cNvSpPr>
            <a:spLocks noChangeShapeType="1"/>
          </p:cNvSpPr>
          <p:nvPr/>
        </p:nvSpPr>
        <p:spPr bwMode="auto">
          <a:xfrm>
            <a:off x="1371600" y="4268788"/>
            <a:ext cx="0" cy="119062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7" name="Line 133"/>
          <p:cNvSpPr>
            <a:spLocks noChangeShapeType="1"/>
          </p:cNvSpPr>
          <p:nvPr/>
        </p:nvSpPr>
        <p:spPr bwMode="auto">
          <a:xfrm>
            <a:off x="3619500" y="435292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8" name="Line 134"/>
          <p:cNvSpPr>
            <a:spLocks noChangeShapeType="1"/>
          </p:cNvSpPr>
          <p:nvPr/>
        </p:nvSpPr>
        <p:spPr bwMode="auto">
          <a:xfrm>
            <a:off x="6267450" y="4335463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9" name="Rectangle 135"/>
          <p:cNvSpPr>
            <a:spLocks/>
          </p:cNvSpPr>
          <p:nvPr/>
        </p:nvSpPr>
        <p:spPr bwMode="auto">
          <a:xfrm>
            <a:off x="8193242" y="2352675"/>
            <a:ext cx="88725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1000" b="1" dirty="0">
                <a:latin typeface="Century Gothic" charset="0"/>
                <a:sym typeface="Century Gothic" charset="0"/>
              </a:rPr>
              <a:t>Assumption: 	</a:t>
            </a:r>
            <a:endParaRPr lang="en-US" dirty="0">
              <a:latin typeface="Century Gothic" charset="0"/>
              <a:sym typeface="Century Gothic" charset="0"/>
            </a:endParaRPr>
          </a:p>
          <a:p>
            <a:pPr>
              <a:buClr>
                <a:srgbClr val="000000"/>
              </a:buClr>
              <a:buFont typeface="Arial" charset="0"/>
              <a:buChar char="•"/>
            </a:pPr>
            <a:r>
              <a:rPr lang="en-US" sz="1000" b="1" dirty="0">
                <a:latin typeface="Century Gothic" charset="0"/>
                <a:sym typeface="Century Gothic" charset="0"/>
              </a:rPr>
              <a:t>3 Months CR</a:t>
            </a:r>
            <a:endParaRPr lang="en-US" dirty="0">
              <a:latin typeface="Century Gothic" charset="0"/>
              <a:sym typeface="Century Gothic" charset="0"/>
            </a:endParaRPr>
          </a:p>
          <a:p>
            <a:pPr>
              <a:buClr>
                <a:srgbClr val="000000"/>
              </a:buClr>
              <a:buFont typeface="Arial" charset="0"/>
              <a:buChar char="•"/>
            </a:pPr>
            <a:r>
              <a:rPr lang="en-US" sz="1000" b="1" dirty="0">
                <a:latin typeface="Century Gothic" charset="0"/>
                <a:sym typeface="Century Gothic" charset="0"/>
              </a:rPr>
              <a:t>Will receive 1/12 per month during CR</a:t>
            </a:r>
          </a:p>
        </p:txBody>
      </p:sp>
      <p:sp>
        <p:nvSpPr>
          <p:cNvPr id="11390" name="Rectangle 136"/>
          <p:cNvSpPr>
            <a:spLocks/>
          </p:cNvSpPr>
          <p:nvPr/>
        </p:nvSpPr>
        <p:spPr bwMode="auto">
          <a:xfrm>
            <a:off x="6477000" y="4906963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2022</a:t>
            </a:r>
          </a:p>
        </p:txBody>
      </p:sp>
      <p:sp>
        <p:nvSpPr>
          <p:cNvPr id="11391" name="Line 137"/>
          <p:cNvSpPr>
            <a:spLocks noChangeShapeType="1"/>
          </p:cNvSpPr>
          <p:nvPr/>
        </p:nvSpPr>
        <p:spPr bwMode="auto">
          <a:xfrm>
            <a:off x="1219200" y="46021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2" name="Rectangle 138"/>
          <p:cNvSpPr>
            <a:spLocks/>
          </p:cNvSpPr>
          <p:nvPr/>
        </p:nvSpPr>
        <p:spPr bwMode="auto">
          <a:xfrm>
            <a:off x="1738313" y="2066925"/>
            <a:ext cx="9398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900" i="1">
                <a:solidFill>
                  <a:srgbClr val="A5947E"/>
                </a:solidFill>
                <a:latin typeface="Century Gothic" charset="0"/>
                <a:sym typeface="Century Gothic" charset="0"/>
              </a:rPr>
              <a:t>Conceptual Design</a:t>
            </a:r>
          </a:p>
        </p:txBody>
      </p:sp>
      <p:sp>
        <p:nvSpPr>
          <p:cNvPr id="11393" name="Rectangle 139"/>
          <p:cNvSpPr>
            <a:spLocks/>
          </p:cNvSpPr>
          <p:nvPr/>
        </p:nvSpPr>
        <p:spPr bwMode="auto">
          <a:xfrm>
            <a:off x="2857500" y="2005013"/>
            <a:ext cx="8509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900" i="1">
                <a:solidFill>
                  <a:srgbClr val="A5947E"/>
                </a:solidFill>
                <a:latin typeface="Century Gothic" charset="0"/>
                <a:sym typeface="Century Gothic" charset="0"/>
              </a:rPr>
              <a:t>Preliminary and Final Design</a:t>
            </a:r>
          </a:p>
        </p:txBody>
      </p:sp>
      <p:sp>
        <p:nvSpPr>
          <p:cNvPr id="11394" name="Rectangle 140"/>
          <p:cNvSpPr>
            <a:spLocks/>
          </p:cNvSpPr>
          <p:nvPr/>
        </p:nvSpPr>
        <p:spPr bwMode="auto">
          <a:xfrm>
            <a:off x="3976688" y="2057400"/>
            <a:ext cx="1231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900" i="1">
                <a:solidFill>
                  <a:srgbClr val="A5947E"/>
                </a:solidFill>
                <a:latin typeface="Century Gothic" charset="0"/>
                <a:sym typeface="Century Gothic" charset="0"/>
              </a:rPr>
              <a:t>Construction</a:t>
            </a:r>
          </a:p>
        </p:txBody>
      </p:sp>
      <p:sp>
        <p:nvSpPr>
          <p:cNvPr id="11395" name="Line 141"/>
          <p:cNvSpPr>
            <a:spLocks noChangeShapeType="1"/>
          </p:cNvSpPr>
          <p:nvPr/>
        </p:nvSpPr>
        <p:spPr bwMode="auto">
          <a:xfrm flipH="1">
            <a:off x="1454150" y="2232025"/>
            <a:ext cx="304800" cy="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6" name="Line 142"/>
          <p:cNvSpPr>
            <a:spLocks noChangeShapeType="1"/>
          </p:cNvSpPr>
          <p:nvPr/>
        </p:nvSpPr>
        <p:spPr bwMode="auto">
          <a:xfrm flipH="1">
            <a:off x="2876550" y="2209800"/>
            <a:ext cx="228600" cy="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7" name="Line 143"/>
          <p:cNvSpPr>
            <a:spLocks noChangeShapeType="1"/>
          </p:cNvSpPr>
          <p:nvPr/>
        </p:nvSpPr>
        <p:spPr bwMode="auto">
          <a:xfrm rot="10800000">
            <a:off x="3694113" y="2208213"/>
            <a:ext cx="496887" cy="1587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8" name="Line 144"/>
          <p:cNvSpPr>
            <a:spLocks noChangeShapeType="1"/>
          </p:cNvSpPr>
          <p:nvPr/>
        </p:nvSpPr>
        <p:spPr bwMode="auto">
          <a:xfrm>
            <a:off x="2590800" y="2217738"/>
            <a:ext cx="255588" cy="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9" name="Line 145"/>
          <p:cNvSpPr>
            <a:spLocks noChangeShapeType="1"/>
          </p:cNvSpPr>
          <p:nvPr/>
        </p:nvSpPr>
        <p:spPr bwMode="auto">
          <a:xfrm>
            <a:off x="3449638" y="2224088"/>
            <a:ext cx="180975" cy="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0" name="Line 146"/>
          <p:cNvSpPr>
            <a:spLocks noChangeShapeType="1"/>
          </p:cNvSpPr>
          <p:nvPr/>
        </p:nvSpPr>
        <p:spPr bwMode="auto">
          <a:xfrm rot="10800000" flipH="1">
            <a:off x="4968875" y="2203450"/>
            <a:ext cx="520700" cy="635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1" name="Rectangle 147"/>
          <p:cNvSpPr>
            <a:spLocks/>
          </p:cNvSpPr>
          <p:nvPr/>
        </p:nvSpPr>
        <p:spPr bwMode="auto">
          <a:xfrm>
            <a:off x="381000" y="4876800"/>
            <a:ext cx="6223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900" b="1">
                <a:solidFill>
                  <a:srgbClr val="002060"/>
                </a:solidFill>
                <a:latin typeface="Century Gothic" charset="0"/>
                <a:sym typeface="Century Gothic" charset="0"/>
              </a:rPr>
              <a:t>CY</a:t>
            </a:r>
          </a:p>
        </p:txBody>
      </p:sp>
      <p:sp>
        <p:nvSpPr>
          <p:cNvPr id="11402" name="Oval 148"/>
          <p:cNvSpPr>
            <a:spLocks/>
          </p:cNvSpPr>
          <p:nvPr/>
        </p:nvSpPr>
        <p:spPr bwMode="auto">
          <a:xfrm>
            <a:off x="5130800" y="2281238"/>
            <a:ext cx="738188" cy="78263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Arial" charset="0"/>
            </a:endParaRPr>
          </a:p>
        </p:txBody>
      </p:sp>
      <p:sp>
        <p:nvSpPr>
          <p:cNvPr id="11404" name="Line 150"/>
          <p:cNvSpPr>
            <a:spLocks noChangeShapeType="1"/>
          </p:cNvSpPr>
          <p:nvPr/>
        </p:nvSpPr>
        <p:spPr bwMode="auto">
          <a:xfrm>
            <a:off x="2865438" y="2794000"/>
            <a:ext cx="0" cy="1281113"/>
          </a:xfrm>
          <a:prstGeom prst="line">
            <a:avLst/>
          </a:prstGeom>
          <a:noFill/>
          <a:ln w="9525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5" name="Rectangle 151"/>
          <p:cNvSpPr>
            <a:spLocks/>
          </p:cNvSpPr>
          <p:nvPr/>
        </p:nvSpPr>
        <p:spPr bwMode="auto">
          <a:xfrm>
            <a:off x="2438400" y="2549525"/>
            <a:ext cx="8763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latin typeface="Arial" charset="0"/>
                <a:sym typeface="Arial" charset="0"/>
              </a:rPr>
              <a:t>CD-1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Approve Alternative Selection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and Cost 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Range</a:t>
            </a:r>
          </a:p>
        </p:txBody>
      </p:sp>
      <p:sp>
        <p:nvSpPr>
          <p:cNvPr id="11406" name="Line 152"/>
          <p:cNvSpPr>
            <a:spLocks noChangeShapeType="1"/>
          </p:cNvSpPr>
          <p:nvPr/>
        </p:nvSpPr>
        <p:spPr bwMode="auto">
          <a:xfrm>
            <a:off x="1377950" y="2794000"/>
            <a:ext cx="0" cy="1281113"/>
          </a:xfrm>
          <a:prstGeom prst="line">
            <a:avLst/>
          </a:prstGeom>
          <a:noFill/>
          <a:ln w="9525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7" name="Line 153"/>
          <p:cNvSpPr>
            <a:spLocks noChangeShapeType="1"/>
          </p:cNvSpPr>
          <p:nvPr/>
        </p:nvSpPr>
        <p:spPr bwMode="auto">
          <a:xfrm>
            <a:off x="3619500" y="2724150"/>
            <a:ext cx="0" cy="1281113"/>
          </a:xfrm>
          <a:prstGeom prst="line">
            <a:avLst/>
          </a:prstGeom>
          <a:noFill/>
          <a:ln w="9525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8" name="Line 154"/>
          <p:cNvSpPr>
            <a:spLocks noChangeShapeType="1"/>
          </p:cNvSpPr>
          <p:nvPr/>
        </p:nvSpPr>
        <p:spPr bwMode="auto">
          <a:xfrm>
            <a:off x="6256338" y="2703513"/>
            <a:ext cx="0" cy="1279525"/>
          </a:xfrm>
          <a:prstGeom prst="line">
            <a:avLst/>
          </a:prstGeom>
          <a:noFill/>
          <a:ln w="9525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9" name="Rectangle 155"/>
          <p:cNvSpPr>
            <a:spLocks/>
          </p:cNvSpPr>
          <p:nvPr/>
        </p:nvSpPr>
        <p:spPr bwMode="auto">
          <a:xfrm>
            <a:off x="5791200" y="2505075"/>
            <a:ext cx="927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latin typeface="Arial" charset="0"/>
                <a:sym typeface="Arial" charset="0"/>
              </a:rPr>
              <a:t>CD-4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Approve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Start of Operations or Project Completion</a:t>
            </a:r>
          </a:p>
        </p:txBody>
      </p:sp>
      <p:sp>
        <p:nvSpPr>
          <p:cNvPr id="11410" name="Rectangle 156"/>
          <p:cNvSpPr>
            <a:spLocks/>
          </p:cNvSpPr>
          <p:nvPr/>
        </p:nvSpPr>
        <p:spPr bwMode="auto">
          <a:xfrm>
            <a:off x="3200400" y="3070225"/>
            <a:ext cx="850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latin typeface="Arial" charset="0"/>
                <a:sym typeface="Arial" charset="0"/>
              </a:rPr>
              <a:t>CD-3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Approve Start of Construction or Execution</a:t>
            </a:r>
          </a:p>
        </p:txBody>
      </p:sp>
      <p:sp>
        <p:nvSpPr>
          <p:cNvPr id="11411" name="Rectangle 157"/>
          <p:cNvSpPr>
            <a:spLocks/>
          </p:cNvSpPr>
          <p:nvPr/>
        </p:nvSpPr>
        <p:spPr bwMode="auto">
          <a:xfrm>
            <a:off x="3063875" y="2544763"/>
            <a:ext cx="10033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latin typeface="Arial" charset="0"/>
                <a:sym typeface="Arial" charset="0"/>
              </a:rPr>
              <a:t>CD-2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Approve Performance Baseline (PB)</a:t>
            </a:r>
          </a:p>
        </p:txBody>
      </p:sp>
      <p:sp>
        <p:nvSpPr>
          <p:cNvPr id="11412" name="Rectangle 158"/>
          <p:cNvSpPr>
            <a:spLocks/>
          </p:cNvSpPr>
          <p:nvPr/>
        </p:nvSpPr>
        <p:spPr bwMode="auto">
          <a:xfrm>
            <a:off x="1270980" y="2540645"/>
            <a:ext cx="749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 dirty="0">
                <a:latin typeface="Arial" charset="0"/>
                <a:sym typeface="Arial" charset="0"/>
              </a:rPr>
              <a:t>CD-0</a:t>
            </a:r>
            <a:endParaRPr lang="en-US" dirty="0">
              <a:latin typeface="Lucida Grande" charset="0"/>
              <a:sym typeface="Lucida Grande" charset="0"/>
            </a:endParaRPr>
          </a:p>
          <a:p>
            <a:pPr algn="ctr"/>
            <a:r>
              <a:rPr lang="en-US" sz="800" dirty="0">
                <a:solidFill>
                  <a:srgbClr val="7F7F7F"/>
                </a:solidFill>
                <a:latin typeface="Arial" charset="0"/>
                <a:sym typeface="Arial" charset="0"/>
              </a:rPr>
              <a:t>Approve Mission Need</a:t>
            </a:r>
          </a:p>
        </p:txBody>
      </p:sp>
      <p:sp>
        <p:nvSpPr>
          <p:cNvPr id="11413" name="Rectangle 160"/>
          <p:cNvSpPr>
            <a:spLocks/>
          </p:cNvSpPr>
          <p:nvPr/>
        </p:nvSpPr>
        <p:spPr bwMode="auto">
          <a:xfrm>
            <a:off x="7391400" y="4943475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2023</a:t>
            </a:r>
          </a:p>
        </p:txBody>
      </p:sp>
      <p:sp>
        <p:nvSpPr>
          <p:cNvPr id="11414" name="Rectangle 161"/>
          <p:cNvSpPr>
            <a:spLocks/>
          </p:cNvSpPr>
          <p:nvPr/>
        </p:nvSpPr>
        <p:spPr bwMode="auto">
          <a:xfrm>
            <a:off x="5162550" y="2549525"/>
            <a:ext cx="5984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endParaRPr lang="en-US" sz="800">
              <a:latin typeface="Century Gothic" charset="0"/>
              <a:sym typeface="Century Gothic" charset="0"/>
            </a:endParaRPr>
          </a:p>
          <a:p>
            <a:r>
              <a:rPr lang="en-US" sz="800">
                <a:latin typeface="Century Gothic" charset="0"/>
                <a:sym typeface="Century Gothic" charset="0"/>
              </a:rPr>
              <a:t>Installation</a:t>
            </a:r>
          </a:p>
        </p:txBody>
      </p:sp>
      <p:sp>
        <p:nvSpPr>
          <p:cNvPr id="11415" name="Text Box 162"/>
          <p:cNvSpPr txBox="1">
            <a:spLocks noChangeArrowheads="1"/>
          </p:cNvSpPr>
          <p:nvPr/>
        </p:nvSpPr>
        <p:spPr bwMode="auto">
          <a:xfrm>
            <a:off x="8428038" y="6454775"/>
            <a:ext cx="2587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21420008-9194-2C43-AE43-112B23CF1C57}" type="slidenum">
              <a:rPr lang="en-US" sz="1200">
                <a:solidFill>
                  <a:srgbClr val="564B3C"/>
                </a:solidFill>
                <a:latin typeface="Century Gothic" charset="0"/>
                <a:sym typeface="Century Gothic" charset="0"/>
              </a:rPr>
              <a:pPr algn="r" eaLnBrk="1" hangingPunct="1"/>
              <a:t>42</a:t>
            </a:fld>
            <a:endParaRPr lang="en-US" sz="1200">
              <a:solidFill>
                <a:srgbClr val="564B3C"/>
              </a:solidFill>
              <a:latin typeface="Century Gothic" charset="0"/>
              <a:sym typeface="Century Gothic" charset="0"/>
            </a:endParaRPr>
          </a:p>
        </p:txBody>
      </p:sp>
      <p:sp>
        <p:nvSpPr>
          <p:cNvPr id="11417" name="Line 164"/>
          <p:cNvSpPr>
            <a:spLocks noChangeShapeType="1"/>
          </p:cNvSpPr>
          <p:nvPr/>
        </p:nvSpPr>
        <p:spPr bwMode="auto">
          <a:xfrm rot="10800000" flipH="1">
            <a:off x="5334000" y="836613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32183"/>
            <a:ext cx="8229600" cy="888567"/>
          </a:xfrm>
        </p:spPr>
        <p:txBody>
          <a:bodyPr/>
          <a:lstStyle/>
          <a:p>
            <a:r>
              <a:rPr lang="en-US" dirty="0" smtClean="0"/>
              <a:t>Possible </a:t>
            </a:r>
            <a:r>
              <a:rPr lang="en-US" dirty="0" err="1" smtClean="0"/>
              <a:t>sPHENIX</a:t>
            </a:r>
            <a:r>
              <a:rPr lang="en-US" dirty="0" smtClean="0"/>
              <a:t> Schedule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F4A809-609A-5142-A2AC-276B371F1898}" type="datetime1">
              <a:rPr lang="en-US" smtClean="0"/>
              <a:t>12/14/16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114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5DD331D-3D8B-CB42-A3F8-CCBE4D3396BC}" type="slidenum">
              <a:rPr lang="en-US" sz="1200">
                <a:solidFill>
                  <a:srgbClr val="898989"/>
                </a:solidFill>
              </a:rPr>
              <a:pPr eaLnBrk="1" hangingPunct="1"/>
              <a:t>42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93242" y="1136650"/>
            <a:ext cx="57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8589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467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1111250"/>
            <a:ext cx="7258050" cy="310515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15250" y="1339850"/>
            <a:ext cx="1876034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Chips:</a:t>
            </a:r>
          </a:p>
          <a:p>
            <a:r>
              <a:rPr lang="en-US" sz="1600" dirty="0" smtClean="0"/>
              <a:t>1k/50k = 2%</a:t>
            </a:r>
          </a:p>
          <a:p>
            <a:r>
              <a:rPr lang="en-US" sz="1600" dirty="0" smtClean="0"/>
              <a:t> - $100K</a:t>
            </a:r>
          </a:p>
          <a:p>
            <a:endParaRPr lang="en-US" sz="1600" dirty="0" smtClean="0"/>
          </a:p>
          <a:p>
            <a:r>
              <a:rPr lang="en-US" sz="1600" dirty="0" smtClean="0"/>
              <a:t>Staves:</a:t>
            </a:r>
          </a:p>
          <a:p>
            <a:r>
              <a:rPr lang="en-US" sz="1600" dirty="0" smtClean="0"/>
              <a:t>68/120 = 60%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-$340K</a:t>
            </a:r>
          </a:p>
          <a:p>
            <a:endParaRPr lang="en-US" sz="1600" dirty="0" smtClean="0"/>
          </a:p>
          <a:p>
            <a:r>
              <a:rPr lang="en-US" sz="1600" dirty="0" smtClean="0"/>
              <a:t>Full cost recovery </a:t>
            </a:r>
          </a:p>
          <a:p>
            <a:r>
              <a:rPr lang="en-US" sz="1600" dirty="0" smtClean="0"/>
              <a:t>for CERN labor</a:t>
            </a:r>
          </a:p>
          <a:p>
            <a:r>
              <a:rPr lang="en-US" sz="1600" dirty="0" smtClean="0"/>
              <a:t>  -$500K</a:t>
            </a:r>
          </a:p>
          <a:p>
            <a:r>
              <a:rPr lang="en-US" sz="1600" dirty="0" smtClean="0"/>
              <a:t>(cover in production </a:t>
            </a:r>
          </a:p>
          <a:p>
            <a:r>
              <a:rPr lang="en-US" sz="1600" dirty="0" smtClean="0"/>
              <a:t>labor cost)</a:t>
            </a:r>
          </a:p>
          <a:p>
            <a:r>
              <a:rPr lang="en-US" sz="1600" dirty="0" smtClean="0"/>
              <a:t>“Buy staves” </a:t>
            </a:r>
          </a:p>
          <a:p>
            <a:r>
              <a:rPr lang="en-US" sz="1600" dirty="0" smtClean="0"/>
              <a:t>and </a:t>
            </a:r>
            <a:r>
              <a:rPr lang="en-US" sz="1600" dirty="0" err="1" smtClean="0"/>
              <a:t>MoU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>
                <a:solidFill>
                  <a:srgbClr val="FF0000"/>
                </a:solidFill>
              </a:rPr>
              <a:t>Total ~$1M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7308" y="0"/>
            <a:ext cx="1907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Musa @Santa Fe </a:t>
            </a:r>
          </a:p>
          <a:p>
            <a:r>
              <a:rPr lang="en-US" dirty="0" smtClean="0"/>
              <a:t>Workshop, 4/1/16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97F9-655D-DA41-9446-26DE66341F49}" type="datetime1">
              <a:rPr lang="en-US" smtClean="0"/>
              <a:t>12/14/16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578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35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1111250"/>
            <a:ext cx="7258050" cy="239395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5829300"/>
            <a:ext cx="7258050" cy="892174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3EE75-0D4E-3D4E-99E6-4B9F4300FF5A}" type="datetime1">
              <a:rPr lang="en-US" smtClean="0"/>
              <a:t>12/14/16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908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244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1111250"/>
            <a:ext cx="7258050" cy="423545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B0A6F-B3ED-244C-888A-5CC1AA9A16DB}" type="datetime1">
              <a:rPr lang="en-US" smtClean="0"/>
              <a:t>12/14/16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498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s_up_schedule_short_rev1_corr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9550"/>
            <a:ext cx="9144000" cy="614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19671" y="1343860"/>
            <a:ext cx="2667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Overall project delayed</a:t>
            </a:r>
          </a:p>
          <a:p>
            <a:r>
              <a:rPr lang="en-US" dirty="0" smtClean="0"/>
              <a:t> ~6 months as of 4/1/2016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46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A6362-ED50-A04E-97FB-11054D2E7D65}" type="datetime1">
              <a:rPr lang="en-US" smtClean="0"/>
              <a:t>12/14/16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948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s_up_schedule_short_rev1_corr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47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8E962-46DC-A241-83FE-641591906673}" type="datetime1">
              <a:rPr lang="en-US" smtClean="0"/>
              <a:t>12/14/16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51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s_up_schedule_short_rev1_corr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7214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48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E5BC7-0F1D-5748-B66F-350C5EA7A36F}" type="datetime1">
              <a:rPr lang="en-US" smtClean="0"/>
              <a:t>12/14/16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11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s_up_schedule_short_rev1_corr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796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49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89795-F3FE-B04F-94B4-587AB8947516}" type="datetime1">
              <a:rPr lang="en-US" smtClean="0"/>
              <a:t>12/14/16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92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2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Heavy Quark Energy Loss @RHIC</a:t>
            </a:r>
            <a:br>
              <a:rPr lang="en-US" dirty="0" smtClean="0"/>
            </a:br>
            <a:r>
              <a:rPr lang="en-US" sz="3600" dirty="0" smtClean="0">
                <a:solidFill>
                  <a:srgbClr val="0000FF"/>
                </a:solidFill>
              </a:rPr>
              <a:t>“Jet flavor tomography”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80ACB-7E8D-B84B-BEBA-0E59419B1B38}" type="datetime1">
              <a:rPr lang="en-US" smtClean="0"/>
              <a:t>12/14/16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439" y="2067711"/>
            <a:ext cx="4502561" cy="42886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00720" y="1612990"/>
            <a:ext cx="370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Buzzatti</a:t>
            </a:r>
            <a:r>
              <a:rPr lang="it-IT" dirty="0"/>
              <a:t> et al., PRL 108 (2012) 022301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2322"/>
            <a:ext cx="4901052" cy="42495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1608" y="1612989"/>
            <a:ext cx="300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PHENIX PRC 93 (2016) 034904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6381" y="6047182"/>
            <a:ext cx="102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Xin’s</a:t>
            </a:r>
            <a:r>
              <a:rPr lang="en-US" dirty="0" smtClean="0"/>
              <a:t> talk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482" y="2690091"/>
            <a:ext cx="2100721" cy="68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9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4392" y="33338"/>
            <a:ext cx="8868307" cy="891402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sPHENIX</a:t>
            </a:r>
            <a:r>
              <a:rPr lang="en-US" sz="3600" dirty="0" smtClean="0"/>
              <a:t> </a:t>
            </a:r>
            <a:r>
              <a:rPr lang="en-US" sz="3600" dirty="0" smtClean="0"/>
              <a:t>MAPS Inner Tracker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6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987455" y="1799107"/>
            <a:ext cx="2978302" cy="440573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482685" y="1141987"/>
            <a:ext cx="2732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ITS Upgrade (2021+);</a:t>
            </a:r>
          </a:p>
          <a:p>
            <a:r>
              <a:rPr lang="en-US" dirty="0" smtClean="0"/>
              <a:t>Inner Tracker </a:t>
            </a:r>
            <a:r>
              <a:rPr lang="en-US" dirty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  <p:grpSp>
        <p:nvGrpSpPr>
          <p:cNvPr id="26" name="Group 112"/>
          <p:cNvGrpSpPr/>
          <p:nvPr/>
        </p:nvGrpSpPr>
        <p:grpSpPr>
          <a:xfrm>
            <a:off x="568325" y="3989079"/>
            <a:ext cx="2851151" cy="2249686"/>
            <a:chOff x="7365933" y="494668"/>
            <a:chExt cx="3771955" cy="3013162"/>
          </a:xfrm>
        </p:grpSpPr>
        <p:pic>
          <p:nvPicPr>
            <p:cNvPr id="27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8" name="Shape 111"/>
            <p:cNvSpPr/>
            <p:nvPr/>
          </p:nvSpPr>
          <p:spPr>
            <a:xfrm>
              <a:off x="8005560" y="494668"/>
              <a:ext cx="2443054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dirty="0" smtClean="0">
                  <a:solidFill>
                    <a:srgbClr val="FF0000"/>
                  </a:solidFill>
                </a:rPr>
                <a:t>Inner Trackin</a:t>
              </a:r>
              <a:r>
                <a:rPr lang="en-US" dirty="0" smtClean="0">
                  <a:solidFill>
                    <a:srgbClr val="FF0000"/>
                  </a:solidFill>
                </a:rPr>
                <a:t>g</a:t>
              </a:r>
              <a:endParaRPr dirty="0">
                <a:solidFill>
                  <a:srgbClr val="FF0000"/>
                </a:solidFill>
              </a:endParaRPr>
            </a:p>
          </p:txBody>
        </p:sp>
      </p:grpSp>
      <p:sp>
        <p:nvSpPr>
          <p:cNvPr id="42" name="Left Arrow 41"/>
          <p:cNvSpPr/>
          <p:nvPr/>
        </p:nvSpPr>
        <p:spPr>
          <a:xfrm>
            <a:off x="3237724" y="4995500"/>
            <a:ext cx="2619927" cy="1457742"/>
          </a:xfrm>
          <a:prstGeom prst="leftArrow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“Adopt” ALICE/ITS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Mini. risk,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Max. physics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90720" y="1492285"/>
            <a:ext cx="2333516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Key integration issues:</a:t>
            </a:r>
          </a:p>
          <a:p>
            <a:r>
              <a:rPr lang="en-US" dirty="0" smtClean="0"/>
              <a:t>- Readout</a:t>
            </a:r>
          </a:p>
          <a:p>
            <a:r>
              <a:rPr lang="en-US" dirty="0" smtClean="0"/>
              <a:t>- Mechanics</a:t>
            </a:r>
            <a:endParaRPr lang="en-US" dirty="0"/>
          </a:p>
        </p:txBody>
      </p:sp>
      <p:pic>
        <p:nvPicPr>
          <p:cNvPr id="29" name="Screen Shot 2016-01-25 at 9.19.1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2667" y="3067443"/>
            <a:ext cx="1544811" cy="1928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49141-38D0-A047-8C9F-728A7FC2C5A7}" type="datetime1">
              <a:rPr lang="en-US" smtClean="0"/>
              <a:t>12/14/16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41" y="906432"/>
            <a:ext cx="3115794" cy="3190010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1993900" y="2488543"/>
            <a:ext cx="697553" cy="15172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174750" y="2488543"/>
            <a:ext cx="711200" cy="15172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2737" y="1080861"/>
            <a:ext cx="76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2022+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938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MAPS: a State of the Art Tracker</a:t>
            </a:r>
            <a:endParaRPr lang="en-US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450" y="1029597"/>
            <a:ext cx="5608190" cy="275803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Advantages of MAPS:</a:t>
            </a:r>
          </a:p>
          <a:p>
            <a:pPr lvl="1"/>
            <a:r>
              <a:rPr lang="en-US" dirty="0" smtClean="0"/>
              <a:t>Very fine pitch (28x28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efficiency (&gt;99%) and low noise (&lt;10</a:t>
            </a:r>
            <a:r>
              <a:rPr lang="en-US" baseline="30000" dirty="0" smtClean="0"/>
              <a:t>-6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speed, 2~4 </a:t>
            </a:r>
            <a:r>
              <a:rPr lang="en-US" dirty="0" err="1" smtClean="0"/>
              <a:t>μS</a:t>
            </a:r>
            <a:endParaRPr lang="en-US" dirty="0" smtClean="0"/>
          </a:p>
          <a:p>
            <a:pPr lvl="1"/>
            <a:r>
              <a:rPr lang="en-US" dirty="0" smtClean="0"/>
              <a:t>Ultra-thin/low mass, 50</a:t>
            </a:r>
            <a:r>
              <a:rPr lang="en-US" dirty="0"/>
              <a:t>μm</a:t>
            </a:r>
            <a:r>
              <a:rPr lang="en-US" dirty="0" smtClean="0"/>
              <a:t> (~0.3% X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On-pixel digitization, low power dissipation </a:t>
            </a:r>
          </a:p>
          <a:p>
            <a:pPr lvl="1"/>
            <a:r>
              <a:rPr lang="en-US" dirty="0" smtClean="0"/>
              <a:t>15+ years of R&amp;D at CERN for ALICE upgrade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An ideal detector for QGP b-jet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1BA3A-1B04-6449-8ACE-C7D5B99C34E6}" type="datetime1">
              <a:rPr lang="en-US" smtClean="0"/>
              <a:t>12/14/16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7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358" y="3659268"/>
            <a:ext cx="7745167" cy="2897729"/>
          </a:xfrm>
          <a:prstGeom prst="rect">
            <a:avLst/>
          </a:prstGeom>
          <a:ln w="25400" cap="flat">
            <a:noFill/>
            <a:rou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01812" y="1327665"/>
            <a:ext cx="3246214" cy="245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633128" y="4147975"/>
            <a:ext cx="13230" cy="22292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2450" y="4981021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31687" y="6249231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73920" y="6377197"/>
            <a:ext cx="465013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01812" y="1029597"/>
            <a:ext cx="2109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9-chip MAPS stave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2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81204" y="-277996"/>
            <a:ext cx="8960019" cy="1518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200" b="0" dirty="0" smtClean="0">
                <a:solidFill>
                  <a:schemeClr val="tx1"/>
                </a:solidFill>
              </a:rPr>
              <a:t>MAPS</a:t>
            </a:r>
            <a:r>
              <a:rPr lang="en-US" sz="3200" b="0" dirty="0" smtClean="0">
                <a:solidFill>
                  <a:schemeClr val="tx1"/>
                </a:solidFill>
              </a:rPr>
              <a:t>-</a:t>
            </a:r>
            <a:r>
              <a:rPr lang="en-US" sz="3200" b="0" dirty="0" err="1" smtClean="0">
                <a:solidFill>
                  <a:schemeClr val="tx1"/>
                </a:solidFill>
              </a:rPr>
              <a:t>sPHENIX</a:t>
            </a:r>
            <a:r>
              <a:rPr sz="3200" b="0" dirty="0" smtClean="0">
                <a:solidFill>
                  <a:schemeClr val="tx1"/>
                </a:solidFill>
              </a:rPr>
              <a:t> Electronics</a:t>
            </a:r>
            <a:r>
              <a:rPr lang="en-US" sz="3200" b="0" dirty="0" smtClean="0">
                <a:solidFill>
                  <a:schemeClr val="tx1"/>
                </a:solidFill>
              </a:rPr>
              <a:t> Integration</a:t>
            </a:r>
            <a:endParaRPr sz="3200" b="0" dirty="0">
              <a:solidFill>
                <a:schemeClr val="tx1"/>
              </a:solidFill>
            </a:endParaRP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xfrm>
            <a:off x="8845308" y="6469558"/>
            <a:ext cx="159829" cy="2411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171" name="pasted-image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204" y="1424226"/>
            <a:ext cx="8802943" cy="1446859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3296519" y="914768"/>
            <a:ext cx="2944763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200" b="1">
                <a:solidFill>
                  <a:srgbClr val="6998C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 dirty="0">
                <a:solidFill>
                  <a:srgbClr val="0000FF"/>
                </a:solidFill>
              </a:rPr>
              <a:t>ALICE readout path</a:t>
            </a:r>
          </a:p>
        </p:txBody>
      </p:sp>
      <p:grpSp>
        <p:nvGrpSpPr>
          <p:cNvPr id="190" name="Group 190"/>
          <p:cNvGrpSpPr/>
          <p:nvPr/>
        </p:nvGrpSpPr>
        <p:grpSpPr>
          <a:xfrm>
            <a:off x="30129" y="3137745"/>
            <a:ext cx="9315914" cy="3304287"/>
            <a:chOff x="0" y="282"/>
            <a:chExt cx="13249297" cy="4699429"/>
          </a:xfrm>
        </p:grpSpPr>
        <p:pic>
          <p:nvPicPr>
            <p:cNvPr id="173" name="pasted-image.pd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977455"/>
              <a:ext cx="12519740" cy="2057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Shape 174"/>
            <p:cNvSpPr/>
            <p:nvPr/>
          </p:nvSpPr>
          <p:spPr>
            <a:xfrm>
              <a:off x="1344226" y="282"/>
              <a:ext cx="9226027" cy="5836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2000" dirty="0">
                  <a:solidFill>
                    <a:srgbClr val="FF0000"/>
                  </a:solidFill>
                </a:rPr>
                <a:t>Plan B: sPHENIX readout path (held as contingency)</a:t>
              </a:r>
            </a:p>
          </p:txBody>
        </p:sp>
        <p:sp>
          <p:nvSpPr>
            <p:cNvPr id="175" name="Shape 175"/>
            <p:cNvSpPr/>
            <p:nvPr/>
          </p:nvSpPr>
          <p:spPr>
            <a:xfrm>
              <a:off x="7158313" y="1043101"/>
              <a:ext cx="2063927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>
                  <a:solidFill>
                    <a:srgbClr val="FF0000"/>
                  </a:solidFill>
                </a:rPr>
                <a:t>MAPS FEM</a:t>
              </a:r>
            </a:p>
          </p:txBody>
        </p:sp>
        <p:sp>
          <p:nvSpPr>
            <p:cNvPr id="176" name="Shape 176"/>
            <p:cNvSpPr/>
            <p:nvPr/>
          </p:nvSpPr>
          <p:spPr>
            <a:xfrm>
              <a:off x="8808376" y="1808479"/>
              <a:ext cx="2063927" cy="3957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6787156" y="908003"/>
              <a:ext cx="2230506" cy="209550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rgbClr val="FF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10696905" y="908003"/>
              <a:ext cx="1814051" cy="2095501"/>
            </a:xfrm>
            <a:prstGeom prst="roundRect">
              <a:avLst>
                <a:gd name="adj" fmla="val 28402"/>
              </a:avLst>
            </a:prstGeom>
            <a:noFill/>
            <a:ln w="635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80" name="Shape 180"/>
            <p:cNvSpPr/>
            <p:nvPr/>
          </p:nvSpPr>
          <p:spPr>
            <a:xfrm>
              <a:off x="10974564" y="3319002"/>
              <a:ext cx="2274733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busy out</a:t>
              </a:r>
            </a:p>
          </p:txBody>
        </p:sp>
        <p:sp>
          <p:nvSpPr>
            <p:cNvPr id="181" name="Shape 181"/>
            <p:cNvSpPr/>
            <p:nvPr/>
          </p:nvSpPr>
          <p:spPr>
            <a:xfrm>
              <a:off x="10905871" y="1010069"/>
              <a:ext cx="1396118" cy="6201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DCM2</a:t>
              </a:r>
            </a:p>
          </p:txBody>
        </p:sp>
        <p:sp>
          <p:nvSpPr>
            <p:cNvPr id="182" name="Shape 182"/>
            <p:cNvSpPr/>
            <p:nvPr/>
          </p:nvSpPr>
          <p:spPr>
            <a:xfrm>
              <a:off x="11603930" y="2869380"/>
              <a:ext cx="1" cy="468035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83" name="Shape 183"/>
            <p:cNvSpPr/>
            <p:nvPr/>
          </p:nvSpPr>
          <p:spPr>
            <a:xfrm>
              <a:off x="11790197" y="2585263"/>
              <a:ext cx="1066801" cy="1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84" name="Shape 184"/>
            <p:cNvSpPr/>
            <p:nvPr/>
          </p:nvSpPr>
          <p:spPr>
            <a:xfrm>
              <a:off x="11695003" y="2064896"/>
              <a:ext cx="838976" cy="620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EvB</a:t>
              </a:r>
            </a:p>
          </p:txBody>
        </p:sp>
        <p:sp>
          <p:nvSpPr>
            <p:cNvPr id="185" name="Shape 185"/>
            <p:cNvSpPr/>
            <p:nvPr/>
          </p:nvSpPr>
          <p:spPr>
            <a:xfrm>
              <a:off x="10578350" y="3791730"/>
              <a:ext cx="2423694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 i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design</a:t>
              </a:r>
            </a:p>
          </p:txBody>
        </p:sp>
        <p:sp>
          <p:nvSpPr>
            <p:cNvPr id="186" name="Shape 186"/>
            <p:cNvSpPr/>
            <p:nvPr/>
          </p:nvSpPr>
          <p:spPr>
            <a:xfrm>
              <a:off x="10392083" y="3797462"/>
              <a:ext cx="2423694" cy="8149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defTabSz="647700">
                <a:lnSpc>
                  <a:spcPct val="110000"/>
                </a:lnSpc>
                <a:defRPr sz="2000" b="1" i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sPHENIX design</a:t>
              </a:r>
            </a:p>
          </p:txBody>
        </p:sp>
        <p:sp>
          <p:nvSpPr>
            <p:cNvPr id="187" name="Shape 187"/>
            <p:cNvSpPr/>
            <p:nvPr/>
          </p:nvSpPr>
          <p:spPr>
            <a:xfrm>
              <a:off x="6106202" y="3404040"/>
              <a:ext cx="3592414" cy="1295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40638" marR="40638" defTabSz="455398">
                <a:lnSpc>
                  <a:spcPct val="110000"/>
                </a:lnSpc>
                <a:defRPr sz="2000" b="1" i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600" dirty="0">
                  <a:solidFill>
                    <a:srgbClr val="FF0000"/>
                  </a:solidFill>
                </a:rPr>
                <a:t>modified design, </a:t>
              </a:r>
            </a:p>
            <a:p>
              <a:pPr marL="40638" marR="40638" defTabSz="455398">
                <a:lnSpc>
                  <a:spcPct val="110000"/>
                </a:lnSpc>
                <a:defRPr sz="2000" b="1" i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600" dirty="0">
                  <a:solidFill>
                    <a:srgbClr val="FF0000"/>
                  </a:solidFill>
                </a:rPr>
                <a:t>starting with ALICE boards</a:t>
              </a:r>
            </a:p>
          </p:txBody>
        </p:sp>
        <p:sp>
          <p:nvSpPr>
            <p:cNvPr id="188" name="Shape 188"/>
            <p:cNvSpPr/>
            <p:nvPr/>
          </p:nvSpPr>
          <p:spPr>
            <a:xfrm>
              <a:off x="1051122" y="2474689"/>
              <a:ext cx="2965562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 i="1">
                  <a:solidFill>
                    <a:srgbClr val="6998C7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ALICE design</a:t>
              </a:r>
            </a:p>
          </p:txBody>
        </p:sp>
        <p:sp>
          <p:nvSpPr>
            <p:cNvPr id="189" name="Shape 189"/>
            <p:cNvSpPr/>
            <p:nvPr/>
          </p:nvSpPr>
          <p:spPr>
            <a:xfrm>
              <a:off x="7276845" y="3100471"/>
              <a:ext cx="1396118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>
                  <a:solidFill>
                    <a:srgbClr val="FF0000"/>
                  </a:solidFill>
                </a:rPr>
                <a:t>trigger in</a:t>
              </a:r>
            </a:p>
          </p:txBody>
        </p:sp>
      </p:grpSp>
      <p:grpSp>
        <p:nvGrpSpPr>
          <p:cNvPr id="193" name="Group 193"/>
          <p:cNvGrpSpPr/>
          <p:nvPr/>
        </p:nvGrpSpPr>
        <p:grpSpPr>
          <a:xfrm>
            <a:off x="7434376" y="623193"/>
            <a:ext cx="1385370" cy="1912318"/>
            <a:chOff x="0" y="22719"/>
            <a:chExt cx="1970303" cy="2719740"/>
          </a:xfrm>
        </p:grpSpPr>
        <p:sp>
          <p:nvSpPr>
            <p:cNvPr id="191" name="Shape 191"/>
            <p:cNvSpPr/>
            <p:nvPr/>
          </p:nvSpPr>
          <p:spPr>
            <a:xfrm>
              <a:off x="202968" y="1081139"/>
              <a:ext cx="1740960" cy="1661320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rgbClr val="FF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>
              <a:off x="0" y="22719"/>
              <a:ext cx="1970303" cy="1021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00" dirty="0">
                  <a:solidFill>
                    <a:srgbClr val="FF0000"/>
                  </a:solidFill>
                </a:rPr>
                <a:t>Plan A:</a:t>
              </a:r>
            </a:p>
            <a:p>
              <a: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00" dirty="0">
                  <a:solidFill>
                    <a:srgbClr val="FF0000"/>
                  </a:solidFill>
                </a:rPr>
                <a:t>reprogram</a:t>
              </a:r>
            </a:p>
          </p:txBody>
        </p:sp>
      </p:grpSp>
      <p:sp>
        <p:nvSpPr>
          <p:cNvPr id="27" name="Shape 179"/>
          <p:cNvSpPr/>
          <p:nvPr/>
        </p:nvSpPr>
        <p:spPr>
          <a:xfrm flipV="1">
            <a:off x="5586513" y="5123869"/>
            <a:ext cx="0" cy="307412"/>
          </a:xfrm>
          <a:prstGeom prst="line">
            <a:avLst/>
          </a:prstGeom>
          <a:noFill/>
          <a:ln w="31750" cap="flat">
            <a:solidFill>
              <a:srgbClr val="FF0000"/>
            </a:solidFill>
            <a:prstDash val="solid"/>
            <a:miter lim="400000"/>
            <a:tailEnd type="arrow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314607" y="4031205"/>
            <a:ext cx="932170" cy="2525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4607" y="4031205"/>
            <a:ext cx="932170" cy="2525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32210" y="1643712"/>
            <a:ext cx="932170" cy="2525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2100" y="5471221"/>
            <a:ext cx="2736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New: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- ATLAS FELIX Readout Unit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to replace CRU?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- TPC &amp; MAPS</a:t>
            </a:r>
          </a:p>
        </p:txBody>
      </p:sp>
    </p:spTree>
    <p:extLst>
      <p:ext uri="{BB962C8B-B14F-4D97-AF65-F5344CB8AC3E}">
        <p14:creationId xmlns:p14="http://schemas.microsoft.com/office/powerpoint/2010/main" val="350717267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5B9C-DB13-46F4-A97F-E16BC22F669A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25" y="770522"/>
            <a:ext cx="7685750" cy="3288274"/>
          </a:xfrm>
          <a:prstGeom prst="rect">
            <a:avLst/>
          </a:prstGeom>
        </p:spPr>
      </p:pic>
      <p:pic>
        <p:nvPicPr>
          <p:cNvPr id="7" name="Picture 4" descr="C:\alcadpict\8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08092">
            <a:off x="279555" y="4322323"/>
            <a:ext cx="2394781" cy="150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92816" y="4984665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smtClean="0"/>
              <a:t>48 RU 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24 CRU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2262" y="9043"/>
            <a:ext cx="72026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Readout Units Required for ITS &amp; </a:t>
            </a:r>
            <a:r>
              <a:rPr lang="en-US" sz="3200" dirty="0" err="1" smtClean="0"/>
              <a:t>sPHENIX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367198" y="5446330"/>
            <a:ext cx="159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 inner staves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729125" y="1851749"/>
            <a:ext cx="7685750" cy="807173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10200" y="4842333"/>
            <a:ext cx="31030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ITS IB:   </a:t>
            </a:r>
          </a:p>
          <a:p>
            <a:r>
              <a:rPr lang="en-US" dirty="0" smtClean="0"/>
              <a:t>Produce 120 staves in one year</a:t>
            </a:r>
          </a:p>
          <a:p>
            <a:endParaRPr lang="en-US" dirty="0"/>
          </a:p>
          <a:p>
            <a:r>
              <a:rPr lang="en-US" dirty="0" smtClean="0"/>
              <a:t>120% contingency 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90800" y="5907568"/>
            <a:ext cx="234511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r>
              <a:rPr lang="en-US" dirty="0" smtClean="0">
                <a:solidFill>
                  <a:srgbClr val="FF0000"/>
                </a:solidFill>
              </a:rPr>
              <a:t>: 48 +40% = 68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46BE9-B793-914D-BCC2-5F71BF65EE1A}" type="datetime1">
              <a:rPr lang="en-US" smtClean="0"/>
              <a:t>12/14/16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01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2737</TotalTime>
  <Words>3727</Words>
  <Application>Microsoft Macintosh PowerPoint</Application>
  <PresentationFormat>On-screen Show (4:3)</PresentationFormat>
  <Paragraphs>1062</Paragraphs>
  <Slides>49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sPHENIX MAPS Inner Tracker</vt:lpstr>
      <vt:lpstr>Outline</vt:lpstr>
      <vt:lpstr>Exciting Science: Physics of the 3rd Pillar</vt:lpstr>
      <vt:lpstr>Heavy Quark: Sensitive to Medium Properties </vt:lpstr>
      <vt:lpstr>Heavy Quark Energy Loss @RHIC “Jet flavor tomography” </vt:lpstr>
      <vt:lpstr>sPHENIX MAPS Inner Tracker</vt:lpstr>
      <vt:lpstr>MAPS: a State of the Art Tracker</vt:lpstr>
      <vt:lpstr>MAPS-sPHENIX Electronics Integration</vt:lpstr>
      <vt:lpstr>PowerPoint Presentation</vt:lpstr>
      <vt:lpstr>MAPS-sPHENIX Mechanical Integration</vt:lpstr>
      <vt:lpstr>Scope of the Full Project</vt:lpstr>
      <vt:lpstr>Project Task and Timeline</vt:lpstr>
      <vt:lpstr>Scope of sPHENIX MIE</vt:lpstr>
      <vt:lpstr>MAPS Inner Tracker</vt:lpstr>
      <vt:lpstr>Cost Basis – Major Items</vt:lpstr>
      <vt:lpstr>Major Item Cost Estimate</vt:lpstr>
      <vt:lpstr>Major Item R&amp;D Prototype Costs</vt:lpstr>
      <vt:lpstr>Key Schedule: ALICE and sPHENIX</vt:lpstr>
      <vt:lpstr>MAPS Updates</vt:lpstr>
      <vt:lpstr>1st Milestone: MoU with ALICE/ITS</vt:lpstr>
      <vt:lpstr>Status of MAPS R&amp;D at ALICE/CERN</vt:lpstr>
      <vt:lpstr>LANL LDRD Activities </vt:lpstr>
      <vt:lpstr>R&amp;D at LANL:MAPS Chips</vt:lpstr>
      <vt:lpstr>ALICE Readout Unit</vt:lpstr>
      <vt:lpstr>Readout Unit – Prototype 0 </vt:lpstr>
      <vt:lpstr>GBT Optic Transceiver Daughterboard for Readout Unit</vt:lpstr>
      <vt:lpstr>Common Readout Unit</vt:lpstr>
      <vt:lpstr>PowerPoint Presentation</vt:lpstr>
      <vt:lpstr>Data Formatting </vt:lpstr>
      <vt:lpstr>sPHENIX MAPS Data Bandwidth</vt:lpstr>
      <vt:lpstr>A MIE Proposal </vt:lpstr>
      <vt:lpstr>DOE MIE Process and Challenges</vt:lpstr>
      <vt:lpstr>Major Tasks</vt:lpstr>
      <vt:lpstr>Experimental R&amp;D Deliverables: Physics</vt:lpstr>
      <vt:lpstr>Experimental R&amp;D Deliverables      a 4-Stave Telescope</vt:lpstr>
      <vt:lpstr>Project Status</vt:lpstr>
      <vt:lpstr>LDRD Project Scope and Plan</vt:lpstr>
      <vt:lpstr>PowerPoint Presentation</vt:lpstr>
      <vt:lpstr>PowerPoint Presentation</vt:lpstr>
      <vt:lpstr>Backup slides</vt:lpstr>
      <vt:lpstr>Long Term LHC Schedule</vt:lpstr>
      <vt:lpstr>Possible sPHENIX Schedule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MAPS Inner Tracker</dc:title>
  <dc:creator>Ming Liu (LANL)</dc:creator>
  <cp:lastModifiedBy>Ming Liu (LANL)</cp:lastModifiedBy>
  <cp:revision>135</cp:revision>
  <dcterms:created xsi:type="dcterms:W3CDTF">2016-12-13T05:32:45Z</dcterms:created>
  <dcterms:modified xsi:type="dcterms:W3CDTF">2016-12-15T03:10:03Z</dcterms:modified>
</cp:coreProperties>
</file>