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257" r:id="rId3"/>
    <p:sldId id="277" r:id="rId4"/>
    <p:sldId id="301" r:id="rId5"/>
    <p:sldId id="300" r:id="rId6"/>
    <p:sldId id="268" r:id="rId7"/>
    <p:sldId id="354" r:id="rId8"/>
    <p:sldId id="269" r:id="rId9"/>
    <p:sldId id="270" r:id="rId10"/>
    <p:sldId id="271" r:id="rId11"/>
    <p:sldId id="345" r:id="rId12"/>
    <p:sldId id="344" r:id="rId13"/>
    <p:sldId id="294" r:id="rId14"/>
    <p:sldId id="267" r:id="rId15"/>
    <p:sldId id="299" r:id="rId16"/>
    <p:sldId id="297" r:id="rId17"/>
    <p:sldId id="296" r:id="rId18"/>
    <p:sldId id="319" r:id="rId19"/>
    <p:sldId id="272" r:id="rId20"/>
    <p:sldId id="320" r:id="rId21"/>
    <p:sldId id="355" r:id="rId22"/>
    <p:sldId id="357" r:id="rId23"/>
    <p:sldId id="358" r:id="rId24"/>
    <p:sldId id="263" r:id="rId25"/>
    <p:sldId id="346" r:id="rId26"/>
    <p:sldId id="314" r:id="rId27"/>
    <p:sldId id="356" r:id="rId28"/>
    <p:sldId id="275" r:id="rId29"/>
    <p:sldId id="312" r:id="rId30"/>
    <p:sldId id="274" r:id="rId31"/>
    <p:sldId id="276" r:id="rId32"/>
    <p:sldId id="278" r:id="rId33"/>
    <p:sldId id="304" r:id="rId34"/>
    <p:sldId id="306" r:id="rId35"/>
    <p:sldId id="305" r:id="rId36"/>
    <p:sldId id="308" r:id="rId37"/>
    <p:sldId id="309" r:id="rId38"/>
    <p:sldId id="336" r:id="rId39"/>
    <p:sldId id="279" r:id="rId40"/>
    <p:sldId id="302" r:id="rId41"/>
    <p:sldId id="285" r:id="rId42"/>
    <p:sldId id="262" r:id="rId43"/>
    <p:sldId id="265" r:id="rId44"/>
    <p:sldId id="290" r:id="rId45"/>
    <p:sldId id="291" r:id="rId46"/>
    <p:sldId id="292" r:id="rId47"/>
    <p:sldId id="317" r:id="rId48"/>
    <p:sldId id="322" r:id="rId49"/>
    <p:sldId id="324" r:id="rId50"/>
    <p:sldId id="325" r:id="rId51"/>
    <p:sldId id="327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335" r:id="rId60"/>
    <p:sldId id="353" r:id="rId61"/>
    <p:sldId id="352" r:id="rId62"/>
    <p:sldId id="347" r:id="rId63"/>
    <p:sldId id="348" r:id="rId64"/>
    <p:sldId id="349" r:id="rId65"/>
    <p:sldId id="350" r:id="rId66"/>
    <p:sldId id="351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2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96259-518B-FD41-A071-13A8222A8E03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34C86-4BA1-1A44-9537-D35CDAC92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137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8C0E2-2D1C-E14A-8FD2-580D27CE37C4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F3BA8-1646-354E-9ECC-30956B140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67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AAF76-D745-1D4A-98D9-B7AB0517E39F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41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B6DC-E96E-8142-83E4-9F0E9DC7CD4D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9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41181-A837-3347-ABDA-F79212DFAEB8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49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333287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Click to edit Master title style</a:t>
            </a:r>
            <a:endParaRPr sz="1800">
              <a:solidFill>
                <a:srgbClr val="51504D"/>
              </a:solidFill>
            </a:endParaRP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Fifth level</a:t>
            </a:r>
            <a:endParaRPr sz="1800">
              <a:solidFill>
                <a:srgbClr val="51504D"/>
              </a:solidFill>
            </a:endParaRP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813629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7B7B-61BA-E94C-B944-3C4FBE50DF5A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3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6A5A-458A-EF4D-8213-E724D62099CD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3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BBD8-4B61-EE4A-8DEC-BC0C0CB0AA70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8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D636-4E1F-0445-A44A-93429BB5770D}" type="datetime1">
              <a:rPr lang="en-US" smtClean="0"/>
              <a:t>12/15/16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8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9D1D-8877-FB4F-ABB3-241BAE2F6DB2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5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89E5-5815-8E46-AC1F-8425E0207D64}" type="datetime1">
              <a:rPr lang="en-US" smtClean="0"/>
              <a:t>12/15/16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6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907F-1627-B647-A7FE-7728139F4481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7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8E2E-B1E8-2C40-BB36-B48778374B5A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3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E65ED-82B9-CC41-A2C0-E13EA093575B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1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tif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png"/><Relationship Id="rId9" Type="http://schemas.openxmlformats.org/officeDocument/2006/relationships/image" Target="../media/image44.jpeg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emf"/><Relationship Id="rId3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ience.energy.gov/np/facilities/project-development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6575"/>
            <a:ext cx="7772400" cy="1470025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 MAPS Inner Tracker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869" y="2889104"/>
            <a:ext cx="8401931" cy="309346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Ming X. Liu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Los Alamos National Laboratory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Inputs from Mike </a:t>
            </a:r>
            <a:r>
              <a:rPr lang="en-US" dirty="0" err="1" smtClean="0">
                <a:solidFill>
                  <a:srgbClr val="0000FF"/>
                </a:solidFill>
              </a:rPr>
              <a:t>McCumber</a:t>
            </a:r>
            <a:r>
              <a:rPr lang="en-US" dirty="0" smtClean="0">
                <a:solidFill>
                  <a:srgbClr val="0000FF"/>
                </a:solidFill>
              </a:rPr>
              <a:t>, Cesar da Silva, Pat </a:t>
            </a:r>
            <a:r>
              <a:rPr lang="en-US" dirty="0" err="1" smtClean="0">
                <a:solidFill>
                  <a:srgbClr val="0000FF"/>
                </a:solidFill>
              </a:rPr>
              <a:t>McGaughey</a:t>
            </a:r>
            <a:r>
              <a:rPr lang="en-US" dirty="0" smtClean="0">
                <a:solidFill>
                  <a:srgbClr val="0000FF"/>
                </a:solidFill>
              </a:rPr>
              <a:t>, Dave Lee, Jin Huang, </a:t>
            </a:r>
            <a:r>
              <a:rPr lang="en-US" dirty="0" err="1" smtClean="0">
                <a:solidFill>
                  <a:srgbClr val="0000FF"/>
                </a:solidFill>
              </a:rPr>
              <a:t>Xuan</a:t>
            </a:r>
            <a:r>
              <a:rPr lang="en-US" dirty="0" smtClean="0">
                <a:solidFill>
                  <a:srgbClr val="0000FF"/>
                </a:solidFill>
              </a:rPr>
              <a:t> Li, Marks </a:t>
            </a:r>
            <a:r>
              <a:rPr lang="en-US" dirty="0" err="1" smtClean="0">
                <a:solidFill>
                  <a:srgbClr val="0000FF"/>
                </a:solidFill>
              </a:rPr>
              <a:t>Prokop</a:t>
            </a:r>
            <a:r>
              <a:rPr lang="en-US" dirty="0" smtClean="0">
                <a:solidFill>
                  <a:srgbClr val="0000FF"/>
                </a:solidFill>
              </a:rPr>
              <a:t>, Walt Sondheim, </a:t>
            </a:r>
            <a:r>
              <a:rPr lang="en-US" dirty="0" err="1" smtClean="0">
                <a:solidFill>
                  <a:srgbClr val="0000FF"/>
                </a:solidFill>
              </a:rPr>
              <a:t>Sanghoon</a:t>
            </a:r>
            <a:r>
              <a:rPr lang="en-US" dirty="0" smtClean="0">
                <a:solidFill>
                  <a:srgbClr val="0000FF"/>
                </a:solidFill>
              </a:rPr>
              <a:t> Lim, Hubert van </a:t>
            </a:r>
            <a:r>
              <a:rPr lang="en-US" dirty="0" err="1" smtClean="0">
                <a:solidFill>
                  <a:srgbClr val="0000FF"/>
                </a:solidFill>
              </a:rPr>
              <a:t>Hecke</a:t>
            </a:r>
            <a:r>
              <a:rPr lang="en-US" smtClean="0">
                <a:solidFill>
                  <a:srgbClr val="0000FF"/>
                </a:solidFill>
              </a:rPr>
              <a:t>, Haiwang</a:t>
            </a:r>
            <a:r>
              <a:rPr lang="en-US" dirty="0" smtClean="0">
                <a:solidFill>
                  <a:srgbClr val="0000FF"/>
                </a:solidFill>
              </a:rPr>
              <a:t> Yu, Ed O’Brien, John Haggerty, Leo Greiner, Luciano Musa </a:t>
            </a:r>
            <a:r>
              <a:rPr lang="is-IS" dirty="0" smtClean="0">
                <a:solidFill>
                  <a:srgbClr val="0000FF"/>
                </a:solidFill>
              </a:rPr>
              <a:t>…</a:t>
            </a:r>
            <a:r>
              <a:rPr lang="en-US" dirty="0" smtClean="0">
                <a:solidFill>
                  <a:srgbClr val="0000FF"/>
                </a:solidFill>
              </a:rPr>
              <a:t> et al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B45C-E843-F34F-A63E-09C42870DE38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54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97" y="12171"/>
            <a:ext cx="8591335" cy="995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</a:t>
            </a:r>
            <a:r>
              <a:rPr lang="en-US" sz="3600" dirty="0" smtClean="0"/>
              <a:t>-</a:t>
            </a:r>
            <a:r>
              <a:rPr lang="en-US" sz="3600" dirty="0" err="1" smtClean="0"/>
              <a:t>sPHENIX</a:t>
            </a:r>
            <a:r>
              <a:rPr lang="en-US" sz="3600" dirty="0" smtClean="0"/>
              <a:t> Mechanical Integration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10</a:t>
            </a:fld>
            <a:endParaRPr lang="en-US"/>
          </a:p>
        </p:txBody>
      </p:sp>
      <p:pic>
        <p:nvPicPr>
          <p:cNvPr id="18" name="Picture 17" descr="IB- staves + end wheels + panels + Be-beampipe + ITNN + TPC ver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976780"/>
            <a:ext cx="8313882" cy="537957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60B4-F633-1B4C-9256-B5D97EEEDC45}" type="datetime1">
              <a:rPr lang="en-US" smtClean="0"/>
              <a:t>12/15/16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3865" y="4077478"/>
            <a:ext cx="3166456" cy="2418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057" y="4156860"/>
            <a:ext cx="1998848" cy="21994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321878"/>
            <a:ext cx="22749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Service End Wheel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Possible modifications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High speed signal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Analogy power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Digital power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Cooling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590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95" y="144066"/>
            <a:ext cx="8842811" cy="7580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MAPS Inner Tracker Mechanic Frames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9D1D-8877-FB4F-ABB3-241BAE2F6DB2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3643"/>
            <a:ext cx="5601058" cy="4052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918" y="783432"/>
            <a:ext cx="4369082" cy="58371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1982321"/>
            <a:ext cx="3393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Assembled half-barrel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8397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7B5A-1EAA-3F49-9F5E-2EF4CF2F361A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28" y="0"/>
            <a:ext cx="7094610" cy="656908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17823" y="291594"/>
            <a:ext cx="6918238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Other Services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940689" y="4083344"/>
            <a:ext cx="724042" cy="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0409" y="3157469"/>
            <a:ext cx="20697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MAPS-&gt;RU: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“5m” copper wires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- 6U VME modules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- 48 modules</a:t>
            </a:r>
          </a:p>
          <a:p>
            <a:endParaRPr lang="en-US" dirty="0"/>
          </a:p>
          <a:p>
            <a:r>
              <a:rPr lang="en-US" dirty="0" smtClean="0"/>
              <a:t>RU-&gt;CRU@CH:</a:t>
            </a:r>
          </a:p>
          <a:p>
            <a:r>
              <a:rPr lang="en-US" dirty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0+m fibers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614258" y="2967547"/>
            <a:ext cx="2136518" cy="676600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750776" y="3561056"/>
            <a:ext cx="189913" cy="4035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50776" y="4295095"/>
            <a:ext cx="189913" cy="4035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14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000198"/>
          </a:xfrm>
        </p:spPr>
        <p:txBody>
          <a:bodyPr/>
          <a:lstStyle/>
          <a:p>
            <a:r>
              <a:rPr lang="en-US" dirty="0" smtClean="0"/>
              <a:t>Scope of </a:t>
            </a:r>
            <a:r>
              <a:rPr lang="en-US" dirty="0" smtClean="0"/>
              <a:t>the MAPS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48167" y="1111251"/>
            <a:ext cx="4347633" cy="4699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Detectors</a:t>
            </a:r>
            <a:endParaRPr lang="en-US" dirty="0"/>
          </a:p>
          <a:p>
            <a:pPr lvl="2"/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</a:t>
            </a:r>
            <a:r>
              <a:rPr lang="en-US" dirty="0" smtClean="0"/>
              <a:t>to build 68 ITS </a:t>
            </a:r>
            <a:r>
              <a:rPr lang="en-US" dirty="0"/>
              <a:t>MAPS </a:t>
            </a:r>
            <a:r>
              <a:rPr lang="en-US" dirty="0" smtClean="0"/>
              <a:t>staves</a:t>
            </a:r>
          </a:p>
          <a:p>
            <a:pPr lvl="2"/>
            <a:r>
              <a:rPr lang="en-US" dirty="0"/>
              <a:t>No modification 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Readout Electronics </a:t>
            </a:r>
          </a:p>
          <a:p>
            <a:pPr lvl="2"/>
            <a:r>
              <a:rPr lang="en-US" dirty="0" smtClean="0"/>
              <a:t>Use ALICE/ITS, </a:t>
            </a:r>
            <a:r>
              <a:rPr lang="en-US" dirty="0" smtClean="0"/>
              <a:t>RU </a:t>
            </a:r>
            <a:r>
              <a:rPr lang="en-US" dirty="0" smtClean="0"/>
              <a:t>+ CRU </a:t>
            </a:r>
          </a:p>
          <a:p>
            <a:pPr lvl="2"/>
            <a:r>
              <a:rPr lang="en-US" dirty="0" smtClean="0"/>
              <a:t>Modify/reprogram CRU for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Plan-B: build a custom board to convert ALICE/ITS into </a:t>
            </a:r>
            <a:r>
              <a:rPr lang="en-US" dirty="0" err="1" smtClean="0"/>
              <a:t>sPHENIX</a:t>
            </a:r>
            <a:r>
              <a:rPr lang="en-US" dirty="0" smtClean="0"/>
              <a:t> DAQ format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R&amp;D by LANL LDRD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Production </a:t>
            </a:r>
          </a:p>
          <a:p>
            <a:pPr lvl="2"/>
            <a:r>
              <a:rPr lang="en-US" dirty="0" smtClean="0"/>
              <a:t>Extend ALICE/ITS MAPS stave production </a:t>
            </a:r>
          </a:p>
          <a:p>
            <a:pPr lvl="2"/>
            <a:r>
              <a:rPr lang="en-US" dirty="0" smtClean="0"/>
              <a:t>Train </a:t>
            </a:r>
            <a:r>
              <a:rPr lang="en-US" dirty="0" err="1" smtClean="0"/>
              <a:t>sPHENIX</a:t>
            </a:r>
            <a:r>
              <a:rPr lang="en-US" dirty="0" smtClean="0"/>
              <a:t> personnel for assembly and testing staves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 </a:t>
            </a:r>
            <a:r>
              <a:rPr lang="en-US" dirty="0" smtClean="0"/>
              <a:t>RU+</a:t>
            </a:r>
            <a:r>
              <a:rPr lang="en-US" dirty="0" smtClean="0"/>
              <a:t>CRU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</a:t>
            </a:r>
            <a:r>
              <a:rPr lang="en-US" dirty="0" smtClean="0"/>
              <a:t>systems, copy ALICE</a:t>
            </a:r>
            <a:endParaRPr lang="en-US" dirty="0" smtClean="0"/>
          </a:p>
          <a:p>
            <a:pPr lvl="2"/>
            <a:r>
              <a:rPr lang="en-US" dirty="0" smtClean="0"/>
              <a:t>LV, cables, crates, racks etc.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111251"/>
            <a:ext cx="4337050" cy="500591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No/</a:t>
            </a:r>
            <a:r>
              <a:rPr lang="en-US" dirty="0" smtClean="0">
                <a:solidFill>
                  <a:srgbClr val="008000"/>
                </a:solidFill>
              </a:rPr>
              <a:t>(minor)</a:t>
            </a:r>
            <a:r>
              <a:rPr lang="en-US" dirty="0" smtClean="0"/>
              <a:t> changes to ALICE/ITS inner tracker mechanical structures</a:t>
            </a:r>
          </a:p>
          <a:p>
            <a:pPr lvl="2"/>
            <a:r>
              <a:rPr lang="en-US" dirty="0" smtClean="0"/>
              <a:t>End Wheels</a:t>
            </a:r>
          </a:p>
          <a:p>
            <a:pPr lvl="2"/>
            <a:r>
              <a:rPr lang="en-US" dirty="0" smtClean="0"/>
              <a:t>Cylindrical structure shells</a:t>
            </a:r>
          </a:p>
          <a:p>
            <a:pPr lvl="2"/>
            <a:r>
              <a:rPr lang="en-US" dirty="0" smtClean="0"/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Half support structures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Mechanical </a:t>
            </a:r>
            <a:r>
              <a:rPr lang="en-US" dirty="0" smtClean="0"/>
              <a:t>Integration</a:t>
            </a:r>
            <a:endParaRPr lang="en-US" dirty="0"/>
          </a:p>
          <a:p>
            <a:pPr lvl="2"/>
            <a:r>
              <a:rPr lang="en-US" dirty="0" smtClean="0"/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R&amp;D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</a:t>
            </a:r>
            <a:r>
              <a:rPr lang="en-US" dirty="0" smtClean="0"/>
              <a:t> </a:t>
            </a:r>
            <a:r>
              <a:rPr lang="en-US" dirty="0" smtClean="0"/>
              <a:t>etc.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Copy ALICE cooling plant design</a:t>
            </a:r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7A36A-A9AB-5D4B-89C9-6F0CCC2DA59D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17996" y="5810251"/>
            <a:ext cx="486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 new MIE to fund the full MAPS detector, ~$5M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</a:t>
            </a:r>
            <a:r>
              <a:rPr lang="en-US" dirty="0" smtClean="0"/>
              <a:t>Tasks </a:t>
            </a:r>
            <a:r>
              <a:rPr lang="en-US" dirty="0" smtClean="0"/>
              <a:t>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14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2" y="4490172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>
            <a:endCxn id="45" idx="1"/>
          </p:cNvCxnSpPr>
          <p:nvPr/>
        </p:nvCxnSpPr>
        <p:spPr>
          <a:xfrm>
            <a:off x="4857754" y="4731634"/>
            <a:ext cx="436527" cy="3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39" y="2449224"/>
            <a:ext cx="119324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LANL/ALICE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1" y="3249769"/>
            <a:ext cx="1339964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MIT</a:t>
            </a:r>
            <a:r>
              <a:rPr lang="en-US" sz="1400" dirty="0" smtClean="0">
                <a:solidFill>
                  <a:srgbClr val="FF0000"/>
                </a:solidFill>
              </a:rPr>
              <a:t>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50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699"/>
            <a:ext cx="7734300" cy="1316502"/>
            <a:chOff x="704850" y="1118699"/>
            <a:chExt cx="7734300" cy="1316502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4"/>
                <a:chOff x="704850" y="1118699"/>
                <a:chExt cx="7548667" cy="387364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527539" y="1696537"/>
              <a:ext cx="6842516" cy="738664"/>
              <a:chOff x="1527539" y="1696537"/>
              <a:chExt cx="6842516" cy="73866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942701" y="1730295"/>
                <a:ext cx="5368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  <a:p>
                <a:r>
                  <a:rPr lang="en-US" sz="1400" dirty="0" smtClean="0"/>
                  <a:t>11/1</a:t>
                </a:r>
                <a:endParaRPr lang="en-US" sz="1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527539" y="1716719"/>
                <a:ext cx="5368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 smtClean="0"/>
                  <a:t>11/1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57200" y="5556131"/>
            <a:ext cx="5863993" cy="80021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w/ </a:t>
            </a:r>
            <a:r>
              <a:rPr lang="en-US" dirty="0" smtClean="0"/>
              <a:t>ALICE/ITS: 11/</a:t>
            </a:r>
            <a:r>
              <a:rPr lang="en-US" dirty="0" smtClean="0"/>
              <a:t>2016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roduce MAPS chips for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as part of ALICE production!</a:t>
            </a:r>
          </a:p>
          <a:p>
            <a:r>
              <a:rPr lang="en-US" sz="1400" dirty="0" smtClean="0"/>
              <a:t>- Full </a:t>
            </a:r>
            <a:r>
              <a:rPr lang="en-US" sz="1400" dirty="0"/>
              <a:t>s</a:t>
            </a:r>
            <a:r>
              <a:rPr lang="en-US" sz="1400" dirty="0" smtClean="0"/>
              <a:t>taves</a:t>
            </a:r>
            <a:r>
              <a:rPr lang="en-US" sz="1400" dirty="0" smtClean="0"/>
              <a:t>, </a:t>
            </a:r>
            <a:r>
              <a:rPr lang="en-US" sz="1400" dirty="0" smtClean="0"/>
              <a:t>space frames </a:t>
            </a:r>
            <a:r>
              <a:rPr lang="en-US" sz="1400" dirty="0" smtClean="0"/>
              <a:t>and </a:t>
            </a:r>
            <a:r>
              <a:rPr lang="en-US" sz="1400" dirty="0" smtClean="0"/>
              <a:t>RUs production cost &amp; schedule 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b="1" dirty="0" smtClean="0">
                <a:sym typeface="Wingdings"/>
              </a:rPr>
              <a:t>MAPS</a:t>
            </a:r>
            <a:r>
              <a:rPr lang="en-US" sz="1400" b="1" dirty="0" smtClean="0">
                <a:sym typeface="Wingdings"/>
              </a:rPr>
              <a:t> MIE</a:t>
            </a:r>
            <a:endParaRPr lang="en-US" sz="1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94278" y="4493160"/>
            <a:ext cx="1376384" cy="484829"/>
            <a:chOff x="4982820" y="4355483"/>
            <a:chExt cx="1166534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4990286" y="4359397"/>
              <a:ext cx="110368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Detector. </a:t>
              </a:r>
              <a:r>
                <a:rPr lang="en-US" sz="1100" dirty="0" smtClean="0"/>
                <a:t>Assembly </a:t>
              </a:r>
              <a:endParaRPr lang="en-US" sz="1100" dirty="0" smtClean="0"/>
            </a:p>
            <a:p>
              <a:pPr algn="ctr"/>
              <a:r>
                <a:rPr lang="en-US" sz="1100" dirty="0" smtClean="0"/>
                <a:t>&amp; Test @</a:t>
              </a:r>
              <a:r>
                <a:rPr lang="en-US" sz="1100" dirty="0" smtClean="0"/>
                <a:t>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2"/>
            <a:ext cx="1310816" cy="484829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7"/>
              <a:ext cx="131081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738465" y="4389634"/>
            <a:ext cx="1161621" cy="697931"/>
            <a:chOff x="4924204" y="4355483"/>
            <a:chExt cx="1271486" cy="484829"/>
          </a:xfrm>
        </p:grpSpPr>
        <p:sp>
          <p:nvSpPr>
            <p:cNvPr id="51" name="TextBox 50"/>
            <p:cNvSpPr txBox="1"/>
            <p:nvPr/>
          </p:nvSpPr>
          <p:spPr>
            <a:xfrm>
              <a:off x="4924204" y="4359397"/>
              <a:ext cx="1271486" cy="416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</a:t>
              </a:r>
              <a:r>
                <a:rPr lang="en-US" sz="1100" dirty="0" err="1" smtClean="0"/>
                <a:t>rod.&amp;</a:t>
              </a:r>
              <a:r>
                <a:rPr lang="en-US" sz="1100" dirty="0" err="1" smtClean="0"/>
                <a:t>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RUs</a:t>
              </a:r>
              <a:r>
                <a:rPr lang="en-US" sz="1100" dirty="0" smtClean="0"/>
                <a:t> </a:t>
              </a:r>
              <a:r>
                <a:rPr lang="en-US" sz="1100" dirty="0" smtClean="0"/>
                <a:t>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211108" y="4731634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1"/>
            <a:ext cx="179596" cy="69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750" y="4338449"/>
            <a:ext cx="996869" cy="781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51689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160858" y="5168900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+50%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939E2-3D73-8647-9FE6-350C1E22EC37}" type="datetime1">
              <a:rPr lang="en-US" smtClean="0"/>
              <a:t>12/15/16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940585" y="3034346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0765" y="2237720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95752" y="2130890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908" y="20638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944178" y="2332680"/>
            <a:ext cx="1798465" cy="157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48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384" y="0"/>
            <a:ext cx="6677623" cy="93774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Key Schedule: ALICE</a:t>
            </a:r>
            <a:r>
              <a:rPr lang="en-US" sz="3600" dirty="0" smtClean="0"/>
              <a:t> and </a:t>
            </a:r>
            <a:r>
              <a:rPr lang="en-US" sz="3600" dirty="0" err="1" smtClean="0"/>
              <a:t>sPHENIX</a:t>
            </a:r>
            <a:endParaRPr lang="en-US" sz="36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15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83155" y="6018768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6 months of schedule float</a:t>
            </a:r>
            <a:endParaRPr lang="en-US" dirty="0"/>
          </a:p>
        </p:txBody>
      </p:sp>
      <p:pic>
        <p:nvPicPr>
          <p:cNvPr id="12" name="Picture 11" descr="MAPS_Inner_Barrel_Master-2016_09_02a_sPHENIX_noCost_overview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16001"/>
          <a:stretch/>
        </p:blipFill>
        <p:spPr>
          <a:xfrm>
            <a:off x="0" y="937745"/>
            <a:ext cx="9143558" cy="51316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564" y="3930206"/>
            <a:ext cx="9130436" cy="2088561"/>
            <a:chOff x="13564" y="3930206"/>
            <a:chExt cx="9130436" cy="2088561"/>
          </a:xfrm>
        </p:grpSpPr>
        <p:sp>
          <p:nvSpPr>
            <p:cNvPr id="21" name="TextBox 20"/>
            <p:cNvSpPr txBox="1"/>
            <p:nvPr/>
          </p:nvSpPr>
          <p:spPr>
            <a:xfrm>
              <a:off x="7353300" y="446193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MAPS Tracker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564" y="3930206"/>
              <a:ext cx="9130436" cy="2088561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54" y="3018146"/>
            <a:ext cx="9140845" cy="899583"/>
            <a:chOff x="3154" y="3018146"/>
            <a:chExt cx="9140845" cy="899583"/>
          </a:xfrm>
        </p:grpSpPr>
        <p:sp>
          <p:nvSpPr>
            <p:cNvPr id="20" name="TextBox 19"/>
            <p:cNvSpPr txBox="1"/>
            <p:nvPr/>
          </p:nvSpPr>
          <p:spPr>
            <a:xfrm>
              <a:off x="6729101" y="3397250"/>
              <a:ext cx="2224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LANL R&amp;D Milestones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154" y="3018146"/>
              <a:ext cx="9140845" cy="899583"/>
            </a:xfrm>
            <a:prstGeom prst="rect">
              <a:avLst/>
            </a:prstGeom>
            <a:noFill/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2397791"/>
            <a:ext cx="9144000" cy="590060"/>
            <a:chOff x="0" y="2397791"/>
            <a:chExt cx="9144000" cy="590060"/>
          </a:xfrm>
        </p:grpSpPr>
        <p:sp>
          <p:nvSpPr>
            <p:cNvPr id="22" name="TextBox 21"/>
            <p:cNvSpPr txBox="1"/>
            <p:nvPr/>
          </p:nvSpPr>
          <p:spPr>
            <a:xfrm>
              <a:off x="7549786" y="2500868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CDs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0" y="2397791"/>
              <a:ext cx="9144000" cy="59006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√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154" y="1665699"/>
            <a:ext cx="9140403" cy="700858"/>
            <a:chOff x="3154" y="1665699"/>
            <a:chExt cx="9140403" cy="700858"/>
          </a:xfrm>
        </p:grpSpPr>
        <p:sp>
          <p:nvSpPr>
            <p:cNvPr id="19" name="TextBox 18"/>
            <p:cNvSpPr txBox="1"/>
            <p:nvPr/>
          </p:nvSpPr>
          <p:spPr>
            <a:xfrm>
              <a:off x="7153007" y="1891044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ALICE Milestones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54" y="1665699"/>
              <a:ext cx="9140403" cy="700858"/>
            </a:xfrm>
            <a:prstGeom prst="rect">
              <a:avLst/>
            </a:prstGeom>
            <a:noFill/>
            <a:ln w="158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0C6F-626F-314D-8CF6-E315281BF7FE}" type="datetime1">
              <a:rPr lang="en-US" smtClean="0"/>
              <a:t>12/15/16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623369" y="29406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1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418" y="239170"/>
            <a:ext cx="8229600" cy="1143000"/>
          </a:xfrm>
        </p:spPr>
        <p:txBody>
          <a:bodyPr/>
          <a:lstStyle/>
          <a:p>
            <a:r>
              <a:rPr lang="en-US" dirty="0" smtClean="0"/>
              <a:t>Cost Base for Major Items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225" y="1498033"/>
            <a:ext cx="5246448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MAPS and Staves</a:t>
            </a:r>
          </a:p>
          <a:p>
            <a:pPr lvl="1"/>
            <a:r>
              <a:rPr lang="en-US" dirty="0" smtClean="0"/>
              <a:t>ALICE ITS production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Readout  </a:t>
            </a:r>
          </a:p>
          <a:p>
            <a:pPr lvl="1"/>
            <a:r>
              <a:rPr lang="en-US" dirty="0" smtClean="0"/>
              <a:t>ALICE ITS </a:t>
            </a:r>
            <a:r>
              <a:rPr lang="en-US" dirty="0" smtClean="0"/>
              <a:t>RU </a:t>
            </a:r>
            <a:r>
              <a:rPr lang="en-US" dirty="0" smtClean="0"/>
              <a:t>and CRU production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Electronics Interface to </a:t>
            </a:r>
            <a:r>
              <a:rPr lang="en-US" dirty="0" err="1" smtClean="0"/>
              <a:t>sPHENIX</a:t>
            </a:r>
            <a:r>
              <a:rPr lang="en-US" dirty="0" smtClean="0"/>
              <a:t>/DAQ</a:t>
            </a:r>
          </a:p>
          <a:p>
            <a:pPr lvl="1"/>
            <a:r>
              <a:rPr lang="en-US" dirty="0" smtClean="0"/>
              <a:t>FVTX/PHENIX experience </a:t>
            </a:r>
          </a:p>
          <a:p>
            <a:pPr lvl="1"/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low control, DCM-II etc.</a:t>
            </a:r>
          </a:p>
          <a:p>
            <a:pPr lvl="1"/>
            <a:r>
              <a:rPr lang="en-US" dirty="0" smtClean="0"/>
              <a:t>FVTX/PHENIX experience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Mechanical structures and cooling</a:t>
            </a:r>
          </a:p>
          <a:p>
            <a:pPr lvl="1"/>
            <a:r>
              <a:rPr lang="en-US" dirty="0" smtClean="0"/>
              <a:t>ALICE ITS inner tracker </a:t>
            </a:r>
            <a:r>
              <a:rPr lang="en-US" dirty="0" err="1" smtClean="0"/>
              <a:t>desgin</a:t>
            </a:r>
            <a:endParaRPr lang="en-US" dirty="0" smtClean="0"/>
          </a:p>
          <a:p>
            <a:pPr lvl="1"/>
            <a:r>
              <a:rPr lang="en-US" dirty="0" smtClean="0"/>
              <a:t>FVTX/PHENIX experience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16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080782" y="1669813"/>
            <a:ext cx="2847050" cy="1565768"/>
            <a:chOff x="6160115" y="1346200"/>
            <a:chExt cx="2847050" cy="1565768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60115" y="1346200"/>
              <a:ext cx="2847050" cy="15657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68505" y="2263905"/>
              <a:ext cx="500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</a:t>
              </a:r>
              <a:r>
                <a:rPr lang="en-US" sz="1200" dirty="0" smtClean="0">
                  <a:solidFill>
                    <a:srgbClr val="FF0000"/>
                  </a:solidFill>
                </a:rPr>
                <a:t>48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47124" y="3761015"/>
            <a:ext cx="2583454" cy="1694675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13513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9EDF-D612-5D49-BB9C-3205D8119154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7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2359" y="25151"/>
            <a:ext cx="8043333" cy="773113"/>
          </a:xfrm>
        </p:spPr>
        <p:txBody>
          <a:bodyPr>
            <a:noAutofit/>
          </a:bodyPr>
          <a:lstStyle/>
          <a:p>
            <a:r>
              <a:rPr lang="en-US" sz="3600" dirty="0" smtClean="0"/>
              <a:t>Major Item Cost Estimate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745238"/>
              </p:ext>
            </p:extLst>
          </p:nvPr>
        </p:nvGraphicFramePr>
        <p:xfrm>
          <a:off x="511970" y="941926"/>
          <a:ext cx="8005365" cy="5341738"/>
        </p:xfrm>
        <a:graphic>
          <a:graphicData uri="http://schemas.openxmlformats.org/drawingml/2006/table">
            <a:tbl>
              <a:tblPr/>
              <a:tblGrid>
                <a:gridCol w="1418466"/>
                <a:gridCol w="529886"/>
                <a:gridCol w="864123"/>
                <a:gridCol w="807058"/>
                <a:gridCol w="717386"/>
                <a:gridCol w="554343"/>
                <a:gridCol w="1320640"/>
                <a:gridCol w="570648"/>
                <a:gridCol w="415757"/>
                <a:gridCol w="807058"/>
              </a:tblGrid>
              <a:tr h="3253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sPHENIX</a:t>
                      </a:r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MAPS Inner </a:t>
                      </a:r>
                      <a:r>
                        <a:rPr lang="en-US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Tracker</a:t>
                      </a:r>
                      <a:r>
                        <a:rPr lang="en-US" sz="9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Cost </a:t>
                      </a:r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Estimate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39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MAPS layers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Updated: 9/2/2016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LANL STD Labor Rates w/o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LANL STD Labor Rates w/o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FY16 dollars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Funding Profile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60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Construction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Comments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Contingency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M&amp;S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 M&amp;S Cost with Contingengy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LANL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              Collaboration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M&amp;S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Labor Cost w/o Cont. &amp;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M&amp;S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Labor Cost w/o Cont.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Produce &amp; Test MAPS Staves at CERN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945.7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1654.975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RDO boards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464.975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CRU boards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271.7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475.475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sPHENIX readout 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DAQ integration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Setup 2 ALICE Readout Teststand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SamTec cables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Optical links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142.8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LV, Cables etc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Racks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Chiller &amp; Cooling Plant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41.8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Safety system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Mechnical integration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65.1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Assembly Jigs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48.37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beam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 wheels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Cylindrical Structure Shells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Detector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Service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Detector and Service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Two Half Support Structures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932.37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162.9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2080.7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171.4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3833.725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LDRD fully burdened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R&amp;D M&amp;S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R&amp;D Labor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Prod. M&amp;S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Prod. Labor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Pod. M&amp;S </a:t>
                      </a:r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Cont. &amp; OH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96704" y="48364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688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64EE-8C40-D24A-9DFA-DA3E9C6DF77B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6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6031" y="31221"/>
            <a:ext cx="7807769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Participating and Interested Institutions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06259"/>
            <a:ext cx="8229600" cy="4875074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LANL -</a:t>
            </a:r>
            <a:r>
              <a:rPr lang="en-US" dirty="0" smtClean="0">
                <a:solidFill>
                  <a:srgbClr val="000000"/>
                </a:solidFill>
              </a:rPr>
              <a:t> Readout &amp; FEMs, </a:t>
            </a:r>
            <a:r>
              <a:rPr lang="en-US" dirty="0" smtClean="0">
                <a:solidFill>
                  <a:srgbClr val="000000"/>
                </a:solidFill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echanical design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MIT </a:t>
            </a:r>
            <a:r>
              <a:rPr lang="en-US" dirty="0" smtClean="0"/>
              <a:t>–</a:t>
            </a:r>
            <a:r>
              <a:rPr lang="en-US" dirty="0" smtClean="0">
                <a:solidFill>
                  <a:srgbClr val="000000"/>
                </a:solidFill>
              </a:rPr>
              <a:t> Mechanical integration, cooling system, stave assembly </a:t>
            </a:r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dirty="0" smtClean="0">
                <a:solidFill>
                  <a:srgbClr val="000000"/>
                </a:solidFill>
              </a:rPr>
              <a:t>testing at CERN and BNL, </a:t>
            </a:r>
          </a:p>
          <a:p>
            <a:r>
              <a:rPr lang="en-US" dirty="0" smtClean="0"/>
              <a:t>LBNL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– </a:t>
            </a: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arbon structure design and production, </a:t>
            </a:r>
            <a:r>
              <a:rPr lang="en-US" dirty="0" smtClean="0">
                <a:solidFill>
                  <a:srgbClr val="000000"/>
                </a:solidFill>
              </a:rPr>
              <a:t>LV/HV PS and controls, system assembly and test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BNL </a:t>
            </a:r>
            <a:r>
              <a:rPr lang="en-US" dirty="0" smtClean="0">
                <a:solidFill>
                  <a:srgbClr val="000000"/>
                </a:solidFill>
              </a:rPr>
              <a:t>– Integration and services, safety and monitoring </a:t>
            </a:r>
            <a:r>
              <a:rPr lang="en-US" dirty="0" smtClean="0"/>
              <a:t> </a:t>
            </a:r>
          </a:p>
          <a:p>
            <a:r>
              <a:rPr lang="en-US" dirty="0" smtClean="0"/>
              <a:t>UT-Austin </a:t>
            </a:r>
            <a:r>
              <a:rPr lang="en-US" dirty="0" smtClean="0">
                <a:solidFill>
                  <a:srgbClr val="000000"/>
                </a:solidFill>
              </a:rPr>
              <a:t>– MAPS readout electronics and testing   </a:t>
            </a:r>
          </a:p>
          <a:p>
            <a:r>
              <a:rPr lang="en-US" dirty="0" smtClean="0"/>
              <a:t>Univ. of Colorado </a:t>
            </a:r>
            <a:r>
              <a:rPr lang="en-US" dirty="0" smtClean="0">
                <a:solidFill>
                  <a:srgbClr val="000000"/>
                </a:solidFill>
              </a:rPr>
              <a:t>– </a:t>
            </a:r>
            <a:r>
              <a:rPr lang="en-US" dirty="0" err="1" smtClean="0">
                <a:solidFill>
                  <a:srgbClr val="000000"/>
                </a:solidFill>
              </a:rPr>
              <a:t>sPHENIX</a:t>
            </a:r>
            <a:r>
              <a:rPr lang="en-US" dirty="0" smtClean="0">
                <a:solidFill>
                  <a:srgbClr val="000000"/>
                </a:solidFill>
              </a:rPr>
              <a:t> DAQ/DCM-II integration  </a:t>
            </a:r>
          </a:p>
          <a:p>
            <a:r>
              <a:rPr lang="en-US" dirty="0" smtClean="0"/>
              <a:t>Univ. of New Mexico </a:t>
            </a:r>
            <a:r>
              <a:rPr lang="en-US" dirty="0" smtClean="0">
                <a:solidFill>
                  <a:srgbClr val="000000"/>
                </a:solidFill>
              </a:rPr>
              <a:t>– </a:t>
            </a:r>
            <a:r>
              <a:rPr lang="en-US" dirty="0" smtClean="0">
                <a:solidFill>
                  <a:srgbClr val="000000"/>
                </a:solidFill>
              </a:rPr>
              <a:t>LV c</a:t>
            </a:r>
            <a:r>
              <a:rPr lang="en-US" dirty="0" smtClean="0">
                <a:solidFill>
                  <a:srgbClr val="000000"/>
                </a:solidFill>
              </a:rPr>
              <a:t>abling </a:t>
            </a:r>
            <a:r>
              <a:rPr lang="en-US" dirty="0" smtClean="0">
                <a:solidFill>
                  <a:srgbClr val="000000"/>
                </a:solidFill>
              </a:rPr>
              <a:t>&amp; connectors </a:t>
            </a:r>
          </a:p>
          <a:p>
            <a:r>
              <a:rPr lang="en-US" dirty="0" smtClean="0"/>
              <a:t>New Mexico State University </a:t>
            </a:r>
            <a:r>
              <a:rPr lang="en-US" dirty="0" smtClean="0">
                <a:solidFill>
                  <a:srgbClr val="000000"/>
                </a:solidFill>
              </a:rPr>
              <a:t>– </a:t>
            </a:r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ffline tracking </a:t>
            </a:r>
            <a:r>
              <a:rPr lang="en-US" dirty="0" smtClean="0">
                <a:solidFill>
                  <a:srgbClr val="000000"/>
                </a:solidFill>
              </a:rPr>
              <a:t>and simulations</a:t>
            </a:r>
          </a:p>
          <a:p>
            <a:r>
              <a:rPr lang="en-US" dirty="0" smtClean="0"/>
              <a:t>Univ. of IL of Chicago </a:t>
            </a:r>
            <a:r>
              <a:rPr lang="en-US" dirty="0" smtClean="0">
                <a:solidFill>
                  <a:srgbClr val="000000"/>
                </a:solidFill>
              </a:rPr>
              <a:t>– Stave assembly and testing, </a:t>
            </a:r>
            <a:r>
              <a:rPr lang="en-US" dirty="0" smtClean="0">
                <a:solidFill>
                  <a:srgbClr val="000000"/>
                </a:solidFill>
              </a:rPr>
              <a:t>simulation and offline </a:t>
            </a:r>
            <a:r>
              <a:rPr lang="en-US" dirty="0" smtClean="0">
                <a:solidFill>
                  <a:srgbClr val="000000"/>
                </a:solidFill>
              </a:rPr>
              <a:t>analysis  </a:t>
            </a:r>
          </a:p>
          <a:p>
            <a:r>
              <a:rPr lang="en-US" dirty="0"/>
              <a:t>Iowa State University </a:t>
            </a:r>
            <a:r>
              <a:rPr lang="en-US" dirty="0">
                <a:solidFill>
                  <a:srgbClr val="000000"/>
                </a:solidFill>
              </a:rPr>
              <a:t>– Assembly and testing, simulations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Georgia State University  </a:t>
            </a:r>
            <a:r>
              <a:rPr lang="en-US" dirty="0" smtClean="0">
                <a:solidFill>
                  <a:srgbClr val="000000"/>
                </a:solidFill>
              </a:rPr>
              <a:t>- Slow control and </a:t>
            </a:r>
            <a:r>
              <a:rPr lang="en-US" dirty="0" smtClean="0">
                <a:solidFill>
                  <a:srgbClr val="000000"/>
                </a:solidFill>
              </a:rPr>
              <a:t>monitoring, safety system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Florida State University  </a:t>
            </a:r>
            <a:r>
              <a:rPr lang="en-US" dirty="0" smtClean="0">
                <a:solidFill>
                  <a:srgbClr val="000000"/>
                </a:solidFill>
              </a:rPr>
              <a:t>- Offline and simulations </a:t>
            </a:r>
          </a:p>
          <a:p>
            <a:r>
              <a:rPr lang="en-US" dirty="0" smtClean="0"/>
              <a:t>Univ. of California, Los Angeles </a:t>
            </a:r>
            <a:r>
              <a:rPr lang="en-US" dirty="0" smtClean="0">
                <a:solidFill>
                  <a:srgbClr val="000000"/>
                </a:solidFill>
              </a:rPr>
              <a:t>– Assembly and testing, simulations  </a:t>
            </a:r>
          </a:p>
          <a:p>
            <a:r>
              <a:rPr lang="en-US" dirty="0" smtClean="0"/>
              <a:t>Univ. of California, Riverside </a:t>
            </a:r>
            <a:r>
              <a:rPr lang="en-US" dirty="0" smtClean="0">
                <a:solidFill>
                  <a:srgbClr val="000000"/>
                </a:solidFill>
              </a:rPr>
              <a:t>– Assembly and testing, simulations  </a:t>
            </a:r>
          </a:p>
          <a:p>
            <a:r>
              <a:rPr lang="en-US" dirty="0" smtClean="0"/>
              <a:t>RIKEN/RBRC, Japan </a:t>
            </a:r>
            <a:r>
              <a:rPr lang="en-US" dirty="0" smtClean="0">
                <a:solidFill>
                  <a:srgbClr val="000000"/>
                </a:solidFill>
              </a:rPr>
              <a:t>– Assembly and testing, integration  </a:t>
            </a:r>
          </a:p>
          <a:p>
            <a:r>
              <a:rPr lang="en-US" dirty="0" err="1" smtClean="0"/>
              <a:t>Yonsei</a:t>
            </a:r>
            <a:r>
              <a:rPr lang="en-US" dirty="0" smtClean="0"/>
              <a:t>, Korea </a:t>
            </a:r>
            <a:r>
              <a:rPr lang="en-US" dirty="0" smtClean="0">
                <a:solidFill>
                  <a:srgbClr val="000000"/>
                </a:solidFill>
              </a:rPr>
              <a:t>– MAPS </a:t>
            </a:r>
            <a:r>
              <a:rPr lang="en-US" dirty="0" smtClean="0">
                <a:solidFill>
                  <a:srgbClr val="000000"/>
                </a:solidFill>
              </a:rPr>
              <a:t>QA, </a:t>
            </a:r>
            <a:r>
              <a:rPr lang="en-US" dirty="0" smtClean="0">
                <a:solidFill>
                  <a:srgbClr val="000000"/>
                </a:solidFill>
              </a:rPr>
              <a:t>simulations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Czech Group – Stave assembly and electronics testing at CERN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CCNU – ALICE/ITS upgrade, 5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layer experience, assembly and testing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6031" y="5884040"/>
            <a:ext cx="2324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Potential collaboration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ABD59-BD8B-2E47-931E-15A5F973DDD2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6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1065675"/>
          </a:xfrm>
        </p:spPr>
        <p:txBody>
          <a:bodyPr>
            <a:noAutofit/>
          </a:bodyPr>
          <a:lstStyle/>
          <a:p>
            <a:r>
              <a:rPr lang="en-US" sz="3200" dirty="0" smtClean="0"/>
              <a:t>Major Tasks and Lead Institutions</a:t>
            </a:r>
            <a:br>
              <a:rPr lang="en-US" sz="3200" dirty="0" smtClean="0"/>
            </a:br>
            <a:r>
              <a:rPr lang="en-US" sz="3200" dirty="0" smtClean="0"/>
              <a:t>for </a:t>
            </a:r>
            <a:r>
              <a:rPr lang="en-US" sz="3200" dirty="0" err="1" smtClean="0"/>
              <a:t>sPHENIX</a:t>
            </a:r>
            <a:r>
              <a:rPr lang="en-US" sz="3200" dirty="0" smtClean="0"/>
              <a:t> MAPS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7399"/>
            <a:ext cx="8229600" cy="525849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MAPS chips production </a:t>
            </a:r>
          </a:p>
          <a:p>
            <a:pPr lvl="1"/>
            <a:r>
              <a:rPr lang="en-US" dirty="0" smtClean="0"/>
              <a:t>LANL et al </a:t>
            </a:r>
            <a:endParaRPr lang="en-US" dirty="0"/>
          </a:p>
          <a:p>
            <a:r>
              <a:rPr lang="en-US" dirty="0" smtClean="0"/>
              <a:t>Readout integration and testing</a:t>
            </a:r>
          </a:p>
          <a:p>
            <a:pPr lvl="1"/>
            <a:r>
              <a:rPr lang="en-US" dirty="0" smtClean="0"/>
              <a:t>LANL, BNL, UT-Austin, U-Colorado </a:t>
            </a:r>
          </a:p>
          <a:p>
            <a:r>
              <a:rPr lang="en-US" dirty="0" smtClean="0"/>
              <a:t>Mechanical structures</a:t>
            </a:r>
          </a:p>
          <a:p>
            <a:pPr lvl="1"/>
            <a:r>
              <a:rPr lang="en-US" dirty="0" smtClean="0"/>
              <a:t>LBNL</a:t>
            </a:r>
          </a:p>
          <a:p>
            <a:r>
              <a:rPr lang="en-US" dirty="0" smtClean="0"/>
              <a:t>Mechanical integration </a:t>
            </a:r>
          </a:p>
          <a:p>
            <a:pPr lvl="1"/>
            <a:r>
              <a:rPr lang="en-US" dirty="0" smtClean="0"/>
              <a:t>MIT, LBNL</a:t>
            </a:r>
          </a:p>
          <a:p>
            <a:r>
              <a:rPr lang="en-US" dirty="0" smtClean="0"/>
              <a:t>LV, HV PS and controls </a:t>
            </a:r>
          </a:p>
          <a:p>
            <a:pPr lvl="1"/>
            <a:r>
              <a:rPr lang="en-US" dirty="0" smtClean="0"/>
              <a:t>LBNL</a:t>
            </a:r>
          </a:p>
          <a:p>
            <a:r>
              <a:rPr lang="en-US" dirty="0" smtClean="0"/>
              <a:t>MAPS stave production - assembly and testing at CERN </a:t>
            </a:r>
          </a:p>
          <a:p>
            <a:pPr lvl="1"/>
            <a:r>
              <a:rPr lang="en-US" dirty="0" smtClean="0"/>
              <a:t>MIT, LANL and others</a:t>
            </a:r>
            <a:endParaRPr lang="en-US" dirty="0" smtClean="0"/>
          </a:p>
          <a:p>
            <a:r>
              <a:rPr lang="en-US" dirty="0" smtClean="0"/>
              <a:t>Full module assembly and test in US</a:t>
            </a:r>
          </a:p>
          <a:p>
            <a:pPr lvl="1"/>
            <a:r>
              <a:rPr lang="en-US" dirty="0" smtClean="0"/>
              <a:t>LBNL, MIT and others </a:t>
            </a:r>
          </a:p>
          <a:p>
            <a:r>
              <a:rPr lang="en-US" dirty="0" smtClean="0"/>
              <a:t>Online software </a:t>
            </a:r>
          </a:p>
          <a:p>
            <a:pPr lvl="1"/>
            <a:r>
              <a:rPr lang="en-US" dirty="0" smtClean="0"/>
              <a:t>BNL, GSU? </a:t>
            </a:r>
          </a:p>
          <a:p>
            <a:r>
              <a:rPr lang="en-US" dirty="0" smtClean="0"/>
              <a:t>Offline software - </a:t>
            </a:r>
            <a:r>
              <a:rPr lang="en-US" dirty="0"/>
              <a:t>d</a:t>
            </a:r>
            <a:r>
              <a:rPr lang="en-US" dirty="0" smtClean="0"/>
              <a:t>etector simulation,  geometry, offline tracking </a:t>
            </a:r>
          </a:p>
          <a:p>
            <a:pPr lvl="1"/>
            <a:r>
              <a:rPr lang="en-US" dirty="0" smtClean="0"/>
              <a:t>NMSU, FSU, LANL</a:t>
            </a:r>
          </a:p>
          <a:p>
            <a:r>
              <a:rPr lang="en-US" dirty="0" smtClean="0"/>
              <a:t>Physics simulations - to make “Money Plots”</a:t>
            </a:r>
          </a:p>
          <a:p>
            <a:pPr lvl="1"/>
            <a:r>
              <a:rPr lang="en-US" dirty="0" smtClean="0"/>
              <a:t>LBNL, LANL, U-Colorado and all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184D-C69B-0E43-A4BB-B9B834CD5BB5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43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66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Motivation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MAPS Inner Tracker Scope</a:t>
            </a:r>
          </a:p>
          <a:p>
            <a:r>
              <a:rPr lang="en-US" dirty="0" smtClean="0"/>
              <a:t>MAPS Project Status</a:t>
            </a:r>
          </a:p>
          <a:p>
            <a:r>
              <a:rPr lang="en-US" dirty="0" smtClean="0"/>
              <a:t>MAPS R&amp;D at CERN and LANL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Full MAPS MIE proposal writing:</a:t>
            </a:r>
          </a:p>
          <a:p>
            <a:pPr marL="0" indent="0">
              <a:buNone/>
            </a:pPr>
            <a:r>
              <a:rPr lang="en-US" sz="2400" dirty="0" smtClean="0"/>
              <a:t>	Santa Fe HF-Jet/MAPS </a:t>
            </a:r>
            <a:r>
              <a:rPr lang="en-US" sz="2400" dirty="0" err="1" smtClean="0"/>
              <a:t>Workfest</a:t>
            </a:r>
            <a:r>
              <a:rPr lang="en-US" sz="2400" dirty="0" smtClean="0"/>
              <a:t> 1/5-7, 2017</a:t>
            </a:r>
          </a:p>
          <a:p>
            <a:pPr marL="0" indent="0">
              <a:buNone/>
            </a:pPr>
            <a:r>
              <a:rPr lang="en-US" sz="1900" dirty="0" smtClean="0"/>
              <a:t>	https://</a:t>
            </a:r>
            <a:r>
              <a:rPr lang="en-US" sz="1900" dirty="0" err="1" smtClean="0"/>
              <a:t>indico.bnl.gov</a:t>
            </a:r>
            <a:r>
              <a:rPr lang="en-US" sz="1900" dirty="0" smtClean="0"/>
              <a:t>/</a:t>
            </a:r>
            <a:r>
              <a:rPr lang="en-US" sz="1900" dirty="0" err="1" smtClean="0"/>
              <a:t>conferenceDisplay.py?ovw</a:t>
            </a:r>
            <a:r>
              <a:rPr lang="en-US" sz="1900" dirty="0" smtClean="0"/>
              <a:t>=</a:t>
            </a:r>
            <a:r>
              <a:rPr lang="en-US" sz="1900" dirty="0" err="1" smtClean="0"/>
              <a:t>True&amp;confId</a:t>
            </a:r>
            <a:r>
              <a:rPr lang="en-US" sz="1900" dirty="0" smtClean="0"/>
              <a:t>=2641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CC46-83B1-044A-A9A2-E4BE29F69694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62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239" y="34079"/>
            <a:ext cx="2512462" cy="932611"/>
          </a:xfrm>
        </p:spPr>
        <p:txBody>
          <a:bodyPr>
            <a:normAutofit fontScale="90000"/>
          </a:bodyPr>
          <a:lstStyle/>
          <a:p>
            <a:r>
              <a:rPr lang="en-US" sz="3800" b="1" dirty="0"/>
              <a:t>Organization Chart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473" y="937948"/>
            <a:ext cx="8980101" cy="5398571"/>
            <a:chOff x="233101" y="1802859"/>
            <a:chExt cx="12771699" cy="7677967"/>
          </a:xfrm>
        </p:grpSpPr>
        <p:sp>
          <p:nvSpPr>
            <p:cNvPr id="443" name="AutoShape 3"/>
            <p:cNvSpPr>
              <a:spLocks noChangeArrowheads="1"/>
            </p:cNvSpPr>
            <p:nvPr/>
          </p:nvSpPr>
          <p:spPr bwMode="auto">
            <a:xfrm>
              <a:off x="5025456" y="1802859"/>
              <a:ext cx="2165822" cy="754410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 err="1" smtClean="0">
                  <a:solidFill>
                    <a:sysClr val="windowText" lastClr="000000"/>
                  </a:solidFill>
                </a:rPr>
                <a:t>sPHENIX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 Project Office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Manager: Ed O’Brien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" name="AutoShape 4"/>
            <p:cNvSpPr>
              <a:spLocks noChangeArrowheads="1"/>
            </p:cNvSpPr>
            <p:nvPr/>
          </p:nvSpPr>
          <p:spPr bwMode="auto">
            <a:xfrm>
              <a:off x="4113531" y="2683005"/>
              <a:ext cx="3989672" cy="113161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kern="0" dirty="0" err="1">
                  <a:solidFill>
                    <a:sysClr val="windowText" lastClr="000000"/>
                  </a:solidFill>
                </a:rPr>
                <a:t>sPHENIX</a:t>
              </a:r>
              <a:r>
                <a:rPr lang="en-US" sz="800" kern="0" dirty="0">
                  <a:solidFill>
                    <a:sysClr val="windowText" lastClr="000000"/>
                  </a:solidFill>
                </a:rPr>
                <a:t> MAPS Project Office</a:t>
              </a:r>
            </a:p>
            <a:p>
              <a:pPr algn="ctr" defTabSz="642915">
                <a:defRPr/>
              </a:pPr>
              <a:r>
                <a:rPr lang="en-US" sz="800" kern="0" dirty="0">
                  <a:solidFill>
                    <a:sysClr val="windowText" lastClr="000000"/>
                  </a:solidFill>
                </a:rPr>
                <a:t>Project Manager: 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Ming Liu (LANL)</a:t>
              </a:r>
              <a:endParaRPr lang="en-US" sz="800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kern="0" dirty="0">
                  <a:solidFill>
                    <a:sysClr val="windowText" lastClr="000000"/>
                  </a:solidFill>
                </a:rPr>
                <a:t>Deputy Project Manager:</a:t>
              </a:r>
              <a:r>
                <a:rPr lang="en-US" sz="800" i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Mike </a:t>
              </a:r>
              <a:r>
                <a:rPr lang="en-US" sz="800" i="1" dirty="0" err="1" smtClean="0">
                  <a:solidFill>
                    <a:sysClr val="windowText" lastClr="000000"/>
                  </a:solidFill>
                </a:rPr>
                <a:t>McCumber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 (LANL)</a:t>
              </a:r>
            </a:p>
            <a:p>
              <a:pPr algn="ctr" defTabSz="642915">
                <a:defRPr/>
              </a:pPr>
              <a:r>
                <a:rPr lang="en-US" sz="800" dirty="0" smtClean="0">
                  <a:solidFill>
                    <a:sysClr val="windowText" lastClr="000000"/>
                  </a:solidFill>
                </a:rPr>
                <a:t>Electrical </a:t>
              </a:r>
              <a:r>
                <a:rPr lang="en-US" sz="800" dirty="0" err="1" smtClean="0">
                  <a:solidFill>
                    <a:sysClr val="windowText" lastClr="000000"/>
                  </a:solidFill>
                </a:rPr>
                <a:t>Engineer:TBD</a:t>
              </a:r>
              <a:endParaRPr lang="en-US" sz="800" dirty="0" smtClean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dirty="0" smtClean="0">
                  <a:solidFill>
                    <a:sysClr val="windowText" lastClr="000000"/>
                  </a:solidFill>
                </a:rPr>
                <a:t>Mechanical Engineer: Walt Sondheim</a:t>
              </a:r>
            </a:p>
            <a:p>
              <a:pPr algn="ctr" defTabSz="642915">
                <a:defRPr/>
              </a:pPr>
              <a:r>
                <a:rPr lang="en-US" sz="800" i="1" dirty="0" smtClean="0">
                  <a:solidFill>
                    <a:sysClr val="windowText" lastClr="000000"/>
                  </a:solidFill>
                </a:rPr>
                <a:t>     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 </a:t>
              </a:r>
              <a:endParaRPr lang="en-US" sz="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" name="AutoShape 5"/>
            <p:cNvSpPr>
              <a:spLocks noChangeArrowheads="1"/>
            </p:cNvSpPr>
            <p:nvPr/>
          </p:nvSpPr>
          <p:spPr bwMode="auto">
            <a:xfrm>
              <a:off x="8559166" y="2305799"/>
              <a:ext cx="2165822" cy="163455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 err="1">
                  <a:solidFill>
                    <a:sysClr val="windowText" lastClr="000000"/>
                  </a:solidFill>
                </a:rPr>
                <a:t>sPHENIX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Management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Spokespersons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Gunther Roland</a:t>
              </a: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David 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Morrison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" name="Line 6"/>
            <p:cNvSpPr>
              <a:spLocks noChangeShapeType="1"/>
            </p:cNvSpPr>
            <p:nvPr/>
          </p:nvSpPr>
          <p:spPr bwMode="auto">
            <a:xfrm>
              <a:off x="6165363" y="3814620"/>
              <a:ext cx="0" cy="37720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" name="Line 7"/>
            <p:cNvSpPr>
              <a:spLocks noChangeShapeType="1"/>
            </p:cNvSpPr>
            <p:nvPr/>
          </p:nvSpPr>
          <p:spPr bwMode="auto">
            <a:xfrm>
              <a:off x="6165363" y="2557269"/>
              <a:ext cx="0" cy="12573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" name="Line 9"/>
            <p:cNvSpPr>
              <a:spLocks noChangeShapeType="1"/>
            </p:cNvSpPr>
            <p:nvPr/>
          </p:nvSpPr>
          <p:spPr bwMode="auto">
            <a:xfrm>
              <a:off x="8103203" y="3185945"/>
              <a:ext cx="4559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" name="Line 10"/>
            <p:cNvSpPr>
              <a:spLocks noChangeShapeType="1"/>
            </p:cNvSpPr>
            <p:nvPr/>
          </p:nvSpPr>
          <p:spPr bwMode="auto">
            <a:xfrm>
              <a:off x="1035784" y="4191826"/>
              <a:ext cx="113990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" name="Line 11"/>
            <p:cNvSpPr>
              <a:spLocks noChangeShapeType="1"/>
            </p:cNvSpPr>
            <p:nvPr/>
          </p:nvSpPr>
          <p:spPr bwMode="auto">
            <a:xfrm>
              <a:off x="1035784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" name="Line 12"/>
            <p:cNvSpPr>
              <a:spLocks noChangeShapeType="1"/>
            </p:cNvSpPr>
            <p:nvPr/>
          </p:nvSpPr>
          <p:spPr bwMode="auto">
            <a:xfrm>
              <a:off x="2631653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" name="Line 13"/>
            <p:cNvSpPr>
              <a:spLocks noChangeShapeType="1"/>
            </p:cNvSpPr>
            <p:nvPr/>
          </p:nvSpPr>
          <p:spPr bwMode="auto">
            <a:xfrm>
              <a:off x="4227522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" name="Line 14"/>
            <p:cNvSpPr>
              <a:spLocks noChangeShapeType="1"/>
            </p:cNvSpPr>
            <p:nvPr/>
          </p:nvSpPr>
          <p:spPr bwMode="auto">
            <a:xfrm>
              <a:off x="5823391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" name="Line 15"/>
            <p:cNvSpPr>
              <a:spLocks noChangeShapeType="1"/>
            </p:cNvSpPr>
            <p:nvPr/>
          </p:nvSpPr>
          <p:spPr bwMode="auto">
            <a:xfrm>
              <a:off x="7419259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" name="Line 16"/>
            <p:cNvSpPr>
              <a:spLocks noChangeShapeType="1"/>
            </p:cNvSpPr>
            <p:nvPr/>
          </p:nvSpPr>
          <p:spPr bwMode="auto">
            <a:xfrm>
              <a:off x="9129119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" name="Line 17"/>
            <p:cNvSpPr>
              <a:spLocks noChangeShapeType="1"/>
            </p:cNvSpPr>
            <p:nvPr/>
          </p:nvSpPr>
          <p:spPr bwMode="auto">
            <a:xfrm>
              <a:off x="10838978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" name="Line 18"/>
            <p:cNvSpPr>
              <a:spLocks noChangeShapeType="1"/>
            </p:cNvSpPr>
            <p:nvPr/>
          </p:nvSpPr>
          <p:spPr bwMode="auto">
            <a:xfrm>
              <a:off x="12434847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" name="AutoShape 19"/>
            <p:cNvSpPr>
              <a:spLocks noChangeArrowheads="1"/>
            </p:cNvSpPr>
            <p:nvPr/>
          </p:nvSpPr>
          <p:spPr bwMode="auto">
            <a:xfrm>
              <a:off x="11750903" y="6445014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Offline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NMSU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/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BNL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" name="AutoShape 20"/>
            <p:cNvSpPr>
              <a:spLocks noChangeArrowheads="1"/>
            </p:cNvSpPr>
            <p:nvPr/>
          </p:nvSpPr>
          <p:spPr bwMode="auto">
            <a:xfrm>
              <a:off x="11750903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Software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FSU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" name="AutoShape 21"/>
            <p:cNvSpPr>
              <a:spLocks noChangeArrowheads="1"/>
            </p:cNvSpPr>
            <p:nvPr/>
          </p:nvSpPr>
          <p:spPr bwMode="auto">
            <a:xfrm>
              <a:off x="11750903" y="544917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Simulation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BNL/ISU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/GSU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/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63" name="Group 23"/>
            <p:cNvGrpSpPr>
              <a:grpSpLocks/>
            </p:cNvGrpSpPr>
            <p:nvPr/>
          </p:nvGrpSpPr>
          <p:grpSpPr bwMode="auto">
            <a:xfrm>
              <a:off x="11499174" y="4820501"/>
              <a:ext cx="251729" cy="3017642"/>
              <a:chOff x="86" y="1968"/>
              <a:chExt cx="106" cy="1152"/>
            </a:xfrm>
          </p:grpSpPr>
          <p:sp>
            <p:nvSpPr>
              <p:cNvPr id="524" name="Line 24"/>
              <p:cNvSpPr>
                <a:spLocks noChangeShapeType="1"/>
              </p:cNvSpPr>
              <p:nvPr/>
            </p:nvSpPr>
            <p:spPr bwMode="auto">
              <a:xfrm flipH="1">
                <a:off x="86" y="1968"/>
                <a:ext cx="10" cy="115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5" name="Line 25"/>
              <p:cNvSpPr>
                <a:spLocks noChangeShapeType="1"/>
              </p:cNvSpPr>
              <p:nvPr/>
            </p:nvSpPr>
            <p:spPr bwMode="auto">
              <a:xfrm>
                <a:off x="96" y="19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6" name="Line 26"/>
              <p:cNvSpPr>
                <a:spLocks noChangeShapeType="1"/>
              </p:cNvSpPr>
              <p:nvPr/>
            </p:nvSpPr>
            <p:spPr bwMode="auto">
              <a:xfrm>
                <a:off x="96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7" name="Line 27"/>
              <p:cNvSpPr>
                <a:spLocks noChangeShapeType="1"/>
              </p:cNvSpPr>
              <p:nvPr/>
            </p:nvSpPr>
            <p:spPr bwMode="auto">
              <a:xfrm>
                <a:off x="96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8" name="Line 28"/>
              <p:cNvSpPr>
                <a:spLocks noChangeShapeType="1"/>
              </p:cNvSpPr>
              <p:nvPr/>
            </p:nvSpPr>
            <p:spPr bwMode="auto">
              <a:xfrm>
                <a:off x="96" y="31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64" name="AutoShape 29"/>
            <p:cNvSpPr>
              <a:spLocks noChangeArrowheads="1"/>
            </p:cNvSpPr>
            <p:nvPr/>
          </p:nvSpPr>
          <p:spPr bwMode="auto">
            <a:xfrm>
              <a:off x="2061700" y="6473074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Sensor Production</a:t>
              </a:r>
            </a:p>
            <a:p>
              <a:pPr algn="ctr" defTabSz="642915">
                <a:defRPr/>
              </a:pPr>
              <a:r>
                <a:rPr lang="en-US" sz="800" i="1" dirty="0" err="1">
                  <a:solidFill>
                    <a:sysClr val="windowText" lastClr="000000"/>
                  </a:solidFill>
                </a:rPr>
                <a:t>TowerJAZZ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" name="AutoShape 30"/>
            <p:cNvSpPr>
              <a:spLocks noChangeArrowheads="1"/>
            </p:cNvSpPr>
            <p:nvPr/>
          </p:nvSpPr>
          <p:spPr bwMode="auto">
            <a:xfrm>
              <a:off x="465831" y="5400059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FEM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LANL/UTA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" name="AutoShape 31"/>
            <p:cNvSpPr>
              <a:spLocks noChangeArrowheads="1"/>
            </p:cNvSpPr>
            <p:nvPr/>
          </p:nvSpPr>
          <p:spPr bwMode="auto">
            <a:xfrm>
              <a:off x="465831" y="6405940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Slow 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Control &amp;</a:t>
              </a:r>
              <a:endParaRPr lang="en-US" sz="800" i="1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Monitoring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BNL/GSU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" name="AutoShape 32"/>
            <p:cNvSpPr>
              <a:spLocks noChangeArrowheads="1"/>
            </p:cNvSpPr>
            <p:nvPr/>
          </p:nvSpPr>
          <p:spPr bwMode="auto">
            <a:xfrm>
              <a:off x="465831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 smtClean="0">
                  <a:solidFill>
                    <a:sysClr val="windowText" lastClr="000000"/>
                  </a:solidFill>
                </a:rPr>
                <a:t>Readout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LANL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68" name="Group 33"/>
            <p:cNvGrpSpPr>
              <a:grpSpLocks/>
            </p:cNvGrpSpPr>
            <p:nvPr/>
          </p:nvGrpSpPr>
          <p:grpSpPr bwMode="auto">
            <a:xfrm>
              <a:off x="233101" y="4820500"/>
              <a:ext cx="232731" cy="3004544"/>
              <a:chOff x="94" y="1968"/>
              <a:chExt cx="98" cy="1147"/>
            </a:xfrm>
          </p:grpSpPr>
          <p:sp>
            <p:nvSpPr>
              <p:cNvPr id="519" name="Line 34"/>
              <p:cNvSpPr>
                <a:spLocks noChangeShapeType="1"/>
              </p:cNvSpPr>
              <p:nvPr/>
            </p:nvSpPr>
            <p:spPr bwMode="auto">
              <a:xfrm flipH="1">
                <a:off x="94" y="1968"/>
                <a:ext cx="2" cy="114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0" name="Line 35"/>
              <p:cNvSpPr>
                <a:spLocks noChangeShapeType="1"/>
              </p:cNvSpPr>
              <p:nvPr/>
            </p:nvSpPr>
            <p:spPr bwMode="auto">
              <a:xfrm>
                <a:off x="96" y="19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1" name="Line 36"/>
              <p:cNvSpPr>
                <a:spLocks noChangeShapeType="1"/>
              </p:cNvSpPr>
              <p:nvPr/>
            </p:nvSpPr>
            <p:spPr bwMode="auto">
              <a:xfrm>
                <a:off x="96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2" name="Line 37"/>
              <p:cNvSpPr>
                <a:spLocks noChangeShapeType="1"/>
              </p:cNvSpPr>
              <p:nvPr/>
            </p:nvSpPr>
            <p:spPr bwMode="auto">
              <a:xfrm>
                <a:off x="96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69" name="AutoShape 39"/>
            <p:cNvSpPr>
              <a:spLocks noChangeArrowheads="1"/>
            </p:cNvSpPr>
            <p:nvPr/>
          </p:nvSpPr>
          <p:spPr bwMode="auto">
            <a:xfrm>
              <a:off x="2061700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rgbClr val="000000"/>
                  </a:solidFill>
                </a:rPr>
                <a:t>MAPS Sensor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rgbClr val="000000"/>
                  </a:solidFill>
                </a:rPr>
                <a:t>ALICE</a:t>
              </a:r>
              <a:endParaRPr lang="en-US" sz="800" i="1" kern="0" dirty="0">
                <a:solidFill>
                  <a:srgbClr val="000000"/>
                </a:solidFill>
              </a:endParaRPr>
            </a:p>
          </p:txBody>
        </p:sp>
        <p:sp>
          <p:nvSpPr>
            <p:cNvPr id="470" name="AutoShape 40"/>
            <p:cNvSpPr>
              <a:spLocks noChangeArrowheads="1"/>
            </p:cNvSpPr>
            <p:nvPr/>
          </p:nvSpPr>
          <p:spPr bwMode="auto">
            <a:xfrm>
              <a:off x="2061700" y="544917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Sensor Design</a:t>
              </a: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ALICE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" name="AutoShape 41"/>
            <p:cNvSpPr>
              <a:spLocks noChangeArrowheads="1"/>
            </p:cNvSpPr>
            <p:nvPr/>
          </p:nvSpPr>
          <p:spPr bwMode="auto">
            <a:xfrm>
              <a:off x="2061700" y="7510055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Sensor QA</a:t>
              </a:r>
            </a:p>
            <a:p>
              <a:pPr algn="ctr" defTabSz="642915">
                <a:defRPr/>
              </a:pPr>
              <a:r>
                <a:rPr lang="en-US" sz="800" i="1" kern="0" dirty="0" err="1">
                  <a:solidFill>
                    <a:sysClr val="windowText" lastClr="000000"/>
                  </a:solidFill>
                </a:rPr>
                <a:t>Yonsei</a:t>
              </a:r>
              <a:r>
                <a:rPr lang="en-US" sz="800" i="1" dirty="0">
                  <a:solidFill>
                    <a:sysClr val="windowText" lastClr="000000"/>
                  </a:solidFill>
                </a:rPr>
                <a:t>(Korea)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" name="Line 42"/>
            <p:cNvSpPr>
              <a:spLocks noChangeShapeType="1"/>
            </p:cNvSpPr>
            <p:nvPr/>
          </p:nvSpPr>
          <p:spPr bwMode="auto">
            <a:xfrm>
              <a:off x="1833718" y="4820501"/>
              <a:ext cx="9387" cy="31019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" name="Line 43"/>
            <p:cNvSpPr>
              <a:spLocks noChangeShapeType="1"/>
            </p:cNvSpPr>
            <p:nvPr/>
          </p:nvSpPr>
          <p:spPr bwMode="auto">
            <a:xfrm>
              <a:off x="1833719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" name="Line 44"/>
            <p:cNvSpPr>
              <a:spLocks noChangeShapeType="1"/>
            </p:cNvSpPr>
            <p:nvPr/>
          </p:nvSpPr>
          <p:spPr bwMode="auto">
            <a:xfrm>
              <a:off x="1833719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" name="Line 45"/>
            <p:cNvSpPr>
              <a:spLocks noChangeShapeType="1"/>
            </p:cNvSpPr>
            <p:nvPr/>
          </p:nvSpPr>
          <p:spPr bwMode="auto">
            <a:xfrm>
              <a:off x="1833719" y="683226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" name="AutoShape 46"/>
            <p:cNvSpPr>
              <a:spLocks noChangeArrowheads="1"/>
            </p:cNvSpPr>
            <p:nvPr/>
          </p:nvSpPr>
          <p:spPr bwMode="auto">
            <a:xfrm>
              <a:off x="3657569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 smtClean="0">
                  <a:solidFill>
                    <a:sysClr val="windowText" lastClr="000000"/>
                  </a:solidFill>
                </a:rPr>
                <a:t>Stave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LANL/ALICE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" name="AutoShape 47"/>
            <p:cNvSpPr>
              <a:spLocks noChangeArrowheads="1"/>
            </p:cNvSpPr>
            <p:nvPr/>
          </p:nvSpPr>
          <p:spPr bwMode="auto">
            <a:xfrm>
              <a:off x="3657569" y="544917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Stave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Design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ALICE</a:t>
              </a:r>
            </a:p>
          </p:txBody>
        </p:sp>
        <p:sp>
          <p:nvSpPr>
            <p:cNvPr id="478" name="AutoShape 48"/>
            <p:cNvSpPr>
              <a:spLocks noChangeArrowheads="1"/>
            </p:cNvSpPr>
            <p:nvPr/>
          </p:nvSpPr>
          <p:spPr bwMode="auto">
            <a:xfrm>
              <a:off x="3657569" y="6455057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Stave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</a:t>
              </a:r>
              <a:r>
                <a:rPr lang="en-US" sz="800" i="1" dirty="0">
                  <a:solidFill>
                    <a:sysClr val="windowText" lastClr="000000"/>
                  </a:solidFill>
                </a:rPr>
                <a:t>Assembly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MIT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/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UIC/LANL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" name="Line 49"/>
            <p:cNvSpPr>
              <a:spLocks noChangeShapeType="1"/>
            </p:cNvSpPr>
            <p:nvPr/>
          </p:nvSpPr>
          <p:spPr bwMode="auto">
            <a:xfrm>
              <a:off x="3429588" y="4820501"/>
              <a:ext cx="0" cy="31019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" name="Line 50"/>
            <p:cNvSpPr>
              <a:spLocks noChangeShapeType="1"/>
            </p:cNvSpPr>
            <p:nvPr/>
          </p:nvSpPr>
          <p:spPr bwMode="auto">
            <a:xfrm>
              <a:off x="3429588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" name="Line 51"/>
            <p:cNvSpPr>
              <a:spLocks noChangeShapeType="1"/>
            </p:cNvSpPr>
            <p:nvPr/>
          </p:nvSpPr>
          <p:spPr bwMode="auto">
            <a:xfrm>
              <a:off x="3429588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" name="Line 52"/>
            <p:cNvSpPr>
              <a:spLocks noChangeShapeType="1"/>
            </p:cNvSpPr>
            <p:nvPr/>
          </p:nvSpPr>
          <p:spPr bwMode="auto">
            <a:xfrm>
              <a:off x="3429588" y="683226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83" name="Group 53"/>
            <p:cNvGrpSpPr>
              <a:grpSpLocks/>
            </p:cNvGrpSpPr>
            <p:nvPr/>
          </p:nvGrpSpPr>
          <p:grpSpPr bwMode="auto">
            <a:xfrm>
              <a:off x="5025456" y="4443296"/>
              <a:ext cx="1481878" cy="3897788"/>
              <a:chOff x="2064" y="1824"/>
              <a:chExt cx="624" cy="1488"/>
            </a:xfrm>
          </p:grpSpPr>
          <p:sp>
            <p:nvSpPr>
              <p:cNvPr id="509" name="AutoShape 54"/>
              <p:cNvSpPr>
                <a:spLocks noChangeArrowheads="1"/>
              </p:cNvSpPr>
              <p:nvPr/>
            </p:nvSpPr>
            <p:spPr bwMode="auto">
              <a:xfrm>
                <a:off x="2160" y="1824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Cabling &amp; test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UNM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0" name="AutoShape 55"/>
              <p:cNvSpPr>
                <a:spLocks noChangeArrowheads="1"/>
              </p:cNvSpPr>
              <p:nvPr/>
            </p:nvSpPr>
            <p:spPr bwMode="auto">
              <a:xfrm>
                <a:off x="2160" y="2592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 smtClean="0">
                    <a:solidFill>
                      <a:sysClr val="windowText" lastClr="000000"/>
                    </a:solidFill>
                  </a:rPr>
                  <a:t>PS</a:t>
                </a:r>
                <a:r>
                  <a:rPr lang="en-US" sz="800" i="1" dirty="0" smtClean="0">
                    <a:solidFill>
                      <a:sysClr val="windowText" lastClr="000000"/>
                    </a:solidFill>
                  </a:rPr>
                  <a:t> Control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LBNL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1" name="AutoShape 56"/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High density cables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UNM</a:t>
                </a:r>
              </a:p>
            </p:txBody>
          </p:sp>
          <p:sp>
            <p:nvSpPr>
              <p:cNvPr id="512" name="AutoShape 57"/>
              <p:cNvSpPr>
                <a:spLocks noChangeArrowheads="1"/>
              </p:cNvSpPr>
              <p:nvPr/>
            </p:nvSpPr>
            <p:spPr bwMode="auto">
              <a:xfrm>
                <a:off x="2160" y="2976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Fibers test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UNM</a:t>
                </a:r>
              </a:p>
            </p:txBody>
          </p:sp>
          <p:grpSp>
            <p:nvGrpSpPr>
              <p:cNvPr id="513" name="Group 58"/>
              <p:cNvGrpSpPr>
                <a:grpSpLocks/>
              </p:cNvGrpSpPr>
              <p:nvPr/>
            </p:nvGrpSpPr>
            <p:grpSpPr bwMode="auto">
              <a:xfrm>
                <a:off x="2064" y="1968"/>
                <a:ext cx="96" cy="1152"/>
                <a:chOff x="96" y="1968"/>
                <a:chExt cx="96" cy="1152"/>
              </a:xfrm>
            </p:grpSpPr>
            <p:sp>
              <p:nvSpPr>
                <p:cNvPr id="514" name="Line 59"/>
                <p:cNvSpPr>
                  <a:spLocks noChangeShapeType="1"/>
                </p:cNvSpPr>
                <p:nvPr/>
              </p:nvSpPr>
              <p:spPr bwMode="auto">
                <a:xfrm>
                  <a:off x="96" y="1968"/>
                  <a:ext cx="0" cy="1152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5" name="Line 60"/>
                <p:cNvSpPr>
                  <a:spLocks noChangeShapeType="1"/>
                </p:cNvSpPr>
                <p:nvPr/>
              </p:nvSpPr>
              <p:spPr bwMode="auto">
                <a:xfrm>
                  <a:off x="96" y="1968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6" name="Line 61"/>
                <p:cNvSpPr>
                  <a:spLocks noChangeShapeType="1"/>
                </p:cNvSpPr>
                <p:nvPr/>
              </p:nvSpPr>
              <p:spPr bwMode="auto">
                <a:xfrm>
                  <a:off x="96" y="2352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7" name="Line 62"/>
                <p:cNvSpPr>
                  <a:spLocks noChangeShapeType="1"/>
                </p:cNvSpPr>
                <p:nvPr/>
              </p:nvSpPr>
              <p:spPr bwMode="auto">
                <a:xfrm>
                  <a:off x="96" y="2736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8" name="Line 63"/>
                <p:cNvSpPr>
                  <a:spLocks noChangeShapeType="1"/>
                </p:cNvSpPr>
                <p:nvPr/>
              </p:nvSpPr>
              <p:spPr bwMode="auto">
                <a:xfrm>
                  <a:off x="96" y="3120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484" name="Group 64"/>
            <p:cNvGrpSpPr>
              <a:grpSpLocks/>
            </p:cNvGrpSpPr>
            <p:nvPr/>
          </p:nvGrpSpPr>
          <p:grpSpPr bwMode="auto">
            <a:xfrm>
              <a:off x="6621325" y="4443296"/>
              <a:ext cx="1481878" cy="3897788"/>
              <a:chOff x="2112" y="1824"/>
              <a:chExt cx="624" cy="1488"/>
            </a:xfrm>
          </p:grpSpPr>
          <p:sp>
            <p:nvSpPr>
              <p:cNvPr id="501" name="AutoShape 65"/>
              <p:cNvSpPr>
                <a:spLocks noChangeArrowheads="1"/>
              </p:cNvSpPr>
              <p:nvPr/>
            </p:nvSpPr>
            <p:spPr bwMode="auto">
              <a:xfrm>
                <a:off x="2208" y="1824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Mechanics 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MIT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2" name="AutoShape 66"/>
              <p:cNvSpPr>
                <a:spLocks noChangeArrowheads="1"/>
              </p:cNvSpPr>
              <p:nvPr/>
            </p:nvSpPr>
            <p:spPr bwMode="auto">
              <a:xfrm>
                <a:off x="2208" y="2208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Structure Design</a:t>
                </a: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LBNL</a:t>
                </a: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/LANL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3" name="AutoShape 67"/>
              <p:cNvSpPr>
                <a:spLocks noChangeArrowheads="1"/>
              </p:cNvSpPr>
              <p:nvPr/>
            </p:nvSpPr>
            <p:spPr bwMode="auto">
              <a:xfrm>
                <a:off x="2208" y="2592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Assembly</a:t>
                </a: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LBNL</a:t>
                </a: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/MIT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4" name="AutoShape 68"/>
              <p:cNvSpPr>
                <a:spLocks noChangeArrowheads="1"/>
              </p:cNvSpPr>
              <p:nvPr/>
            </p:nvSpPr>
            <p:spPr bwMode="auto">
              <a:xfrm>
                <a:off x="2208" y="2976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Installation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BNL/MIT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5" name="Line 72"/>
              <p:cNvSpPr>
                <a:spLocks noChangeShapeType="1"/>
              </p:cNvSpPr>
              <p:nvPr/>
            </p:nvSpPr>
            <p:spPr bwMode="auto">
              <a:xfrm>
                <a:off x="2112" y="19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6" name="Line 73"/>
              <p:cNvSpPr>
                <a:spLocks noChangeShapeType="1"/>
              </p:cNvSpPr>
              <p:nvPr/>
            </p:nvSpPr>
            <p:spPr bwMode="auto">
              <a:xfrm>
                <a:off x="2112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7" name="Line 74"/>
              <p:cNvSpPr>
                <a:spLocks noChangeShapeType="1"/>
              </p:cNvSpPr>
              <p:nvPr/>
            </p:nvSpPr>
            <p:spPr bwMode="auto">
              <a:xfrm>
                <a:off x="2112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8" name="Line 75"/>
              <p:cNvSpPr>
                <a:spLocks noChangeShapeType="1"/>
              </p:cNvSpPr>
              <p:nvPr/>
            </p:nvSpPr>
            <p:spPr bwMode="auto">
              <a:xfrm>
                <a:off x="2112" y="31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85" name="AutoShape 76"/>
            <p:cNvSpPr>
              <a:spLocks noChangeArrowheads="1"/>
            </p:cNvSpPr>
            <p:nvPr/>
          </p:nvSpPr>
          <p:spPr bwMode="auto">
            <a:xfrm>
              <a:off x="8445175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Integration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MIT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" name="AutoShape 77"/>
            <p:cNvSpPr>
              <a:spLocks noChangeArrowheads="1"/>
            </p:cNvSpPr>
            <p:nvPr/>
          </p:nvSpPr>
          <p:spPr bwMode="auto">
            <a:xfrm>
              <a:off x="8445175" y="5449176"/>
              <a:ext cx="1271816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rgbClr val="000000"/>
                  </a:solidFill>
                </a:rPr>
                <a:t>Cooling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rgbClr val="000000"/>
                  </a:solidFill>
                </a:rPr>
                <a:t>MIT</a:t>
              </a:r>
            </a:p>
          </p:txBody>
        </p:sp>
        <p:sp>
          <p:nvSpPr>
            <p:cNvPr id="487" name="AutoShape 78"/>
            <p:cNvSpPr>
              <a:spLocks noChangeArrowheads="1"/>
            </p:cNvSpPr>
            <p:nvPr/>
          </p:nvSpPr>
          <p:spPr bwMode="auto">
            <a:xfrm>
              <a:off x="10155034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Electrical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BNL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" name="AutoShape 80"/>
            <p:cNvSpPr>
              <a:spLocks noChangeArrowheads="1"/>
            </p:cNvSpPr>
            <p:nvPr/>
          </p:nvSpPr>
          <p:spPr bwMode="auto">
            <a:xfrm>
              <a:off x="10155034" y="5400059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Low Voltage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LBNL/UNM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" name="Line 81"/>
            <p:cNvSpPr>
              <a:spLocks noChangeShapeType="1"/>
            </p:cNvSpPr>
            <p:nvPr/>
          </p:nvSpPr>
          <p:spPr bwMode="auto">
            <a:xfrm>
              <a:off x="8217194" y="4820501"/>
              <a:ext cx="15634" cy="419600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" name="Line 82"/>
            <p:cNvSpPr>
              <a:spLocks noChangeShapeType="1"/>
            </p:cNvSpPr>
            <p:nvPr/>
          </p:nvSpPr>
          <p:spPr bwMode="auto">
            <a:xfrm>
              <a:off x="8217194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" name="Line 83"/>
            <p:cNvSpPr>
              <a:spLocks noChangeShapeType="1"/>
            </p:cNvSpPr>
            <p:nvPr/>
          </p:nvSpPr>
          <p:spPr bwMode="auto">
            <a:xfrm>
              <a:off x="8217194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" name="Line 84"/>
            <p:cNvSpPr>
              <a:spLocks noChangeShapeType="1"/>
            </p:cNvSpPr>
            <p:nvPr/>
          </p:nvSpPr>
          <p:spPr bwMode="auto">
            <a:xfrm>
              <a:off x="8217194" y="683226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" name="AutoShape 85"/>
            <p:cNvSpPr>
              <a:spLocks noChangeArrowheads="1"/>
            </p:cNvSpPr>
            <p:nvPr/>
          </p:nvSpPr>
          <p:spPr bwMode="auto">
            <a:xfrm>
              <a:off x="8445175" y="6455057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Alignment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BNL/UIC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" name="Line 86"/>
            <p:cNvSpPr>
              <a:spLocks noChangeShapeType="1"/>
            </p:cNvSpPr>
            <p:nvPr/>
          </p:nvSpPr>
          <p:spPr bwMode="auto">
            <a:xfrm>
              <a:off x="9927053" y="4820502"/>
              <a:ext cx="0" cy="10058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" name="Line 87"/>
            <p:cNvSpPr>
              <a:spLocks noChangeShapeType="1"/>
            </p:cNvSpPr>
            <p:nvPr/>
          </p:nvSpPr>
          <p:spPr bwMode="auto">
            <a:xfrm>
              <a:off x="9927053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" name="Line 88"/>
            <p:cNvSpPr>
              <a:spLocks noChangeShapeType="1"/>
            </p:cNvSpPr>
            <p:nvPr/>
          </p:nvSpPr>
          <p:spPr bwMode="auto">
            <a:xfrm>
              <a:off x="9927053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" name="Line 59"/>
            <p:cNvSpPr>
              <a:spLocks noChangeShapeType="1"/>
            </p:cNvSpPr>
            <p:nvPr/>
          </p:nvSpPr>
          <p:spPr bwMode="auto">
            <a:xfrm>
              <a:off x="6641221" y="4820501"/>
              <a:ext cx="0" cy="30176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" name="AutoShape 85"/>
            <p:cNvSpPr>
              <a:spLocks noChangeArrowheads="1"/>
            </p:cNvSpPr>
            <p:nvPr/>
          </p:nvSpPr>
          <p:spPr bwMode="auto">
            <a:xfrm>
              <a:off x="8463094" y="7487603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Mechanical Stability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BNL/LBNL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" name="AutoShape 78"/>
            <p:cNvSpPr>
              <a:spLocks noChangeArrowheads="1"/>
            </p:cNvSpPr>
            <p:nvPr/>
          </p:nvSpPr>
          <p:spPr bwMode="auto">
            <a:xfrm>
              <a:off x="8445175" y="8600680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Safety System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BNL</a:t>
              </a:r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8232828" y="7941975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" name="Line 84"/>
            <p:cNvSpPr>
              <a:spLocks noChangeShapeType="1"/>
            </p:cNvSpPr>
            <p:nvPr/>
          </p:nvSpPr>
          <p:spPr bwMode="auto">
            <a:xfrm>
              <a:off x="8232828" y="9016510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" name="AutoShape 19"/>
            <p:cNvSpPr>
              <a:spLocks noChangeArrowheads="1"/>
            </p:cNvSpPr>
            <p:nvPr/>
          </p:nvSpPr>
          <p:spPr bwMode="auto">
            <a:xfrm>
              <a:off x="11749284" y="7443100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B-jet tagging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LANL,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NMSU, LBNL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4" name="AutoShape 48"/>
          <p:cNvSpPr>
            <a:spLocks noChangeArrowheads="1"/>
          </p:cNvSpPr>
          <p:nvPr/>
        </p:nvSpPr>
        <p:spPr bwMode="auto">
          <a:xfrm>
            <a:off x="2489303" y="4967086"/>
            <a:ext cx="881646" cy="618853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4291" tIns="32146" rIns="64291" bIns="32146" anchor="ctr"/>
          <a:lstStyle/>
          <a:p>
            <a:pPr algn="ctr" defTabSz="642915">
              <a:defRPr/>
            </a:pPr>
            <a:r>
              <a:rPr lang="en-US" sz="800" i="1" dirty="0">
                <a:solidFill>
                  <a:sysClr val="windowText" lastClr="000000"/>
                </a:solidFill>
              </a:rPr>
              <a:t>Stave</a:t>
            </a:r>
            <a:r>
              <a:rPr lang="en-US" sz="800" i="1" kern="0" dirty="0">
                <a:solidFill>
                  <a:sysClr val="windowText" lastClr="000000"/>
                </a:solidFill>
              </a:rPr>
              <a:t> QA</a:t>
            </a:r>
          </a:p>
          <a:p>
            <a:pPr algn="ctr" defTabSz="642915">
              <a:defRPr/>
            </a:pPr>
            <a:r>
              <a:rPr lang="en-US" sz="800" i="1" kern="0" dirty="0" smtClean="0">
                <a:solidFill>
                  <a:sysClr val="windowText" lastClr="000000"/>
                </a:solidFill>
              </a:rPr>
              <a:t>LBNL/ISU</a:t>
            </a:r>
            <a:endParaRPr lang="en-US" sz="800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95" name="Line 52"/>
          <p:cNvSpPr>
            <a:spLocks noChangeShapeType="1"/>
          </p:cNvSpPr>
          <p:nvPr/>
        </p:nvSpPr>
        <p:spPr bwMode="auto">
          <a:xfrm>
            <a:off x="2339996" y="5240777"/>
            <a:ext cx="16029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96" name="Line 52"/>
          <p:cNvSpPr>
            <a:spLocks noChangeShapeType="1"/>
          </p:cNvSpPr>
          <p:nvPr/>
        </p:nvSpPr>
        <p:spPr bwMode="auto">
          <a:xfrm>
            <a:off x="1213508" y="5240777"/>
            <a:ext cx="16029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97" name="AutoShape 31"/>
          <p:cNvSpPr>
            <a:spLocks noChangeArrowheads="1"/>
          </p:cNvSpPr>
          <p:nvPr/>
        </p:nvSpPr>
        <p:spPr bwMode="auto">
          <a:xfrm>
            <a:off x="245112" y="4884665"/>
            <a:ext cx="881646" cy="618853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4291" tIns="32146" rIns="64291" bIns="32146" anchor="ctr"/>
          <a:lstStyle/>
          <a:p>
            <a:pPr algn="ctr" defTabSz="642915">
              <a:defRPr/>
            </a:pPr>
            <a:r>
              <a:rPr lang="en-US" sz="800" i="1" dirty="0">
                <a:solidFill>
                  <a:sysClr val="windowText" lastClr="000000"/>
                </a:solidFill>
              </a:rPr>
              <a:t>DCM Integration</a:t>
            </a:r>
          </a:p>
          <a:p>
            <a:pPr algn="ctr" defTabSz="642915">
              <a:defRPr/>
            </a:pPr>
            <a:r>
              <a:rPr lang="en-US" sz="800" i="1" kern="0" dirty="0" smtClean="0">
                <a:solidFill>
                  <a:sysClr val="windowText" lastClr="000000"/>
                </a:solidFill>
              </a:rPr>
              <a:t>U-Colorado</a:t>
            </a:r>
            <a:endParaRPr lang="en-US" sz="800" i="1" kern="0" dirty="0">
              <a:solidFill>
                <a:sysClr val="windowText" lastClr="000000"/>
              </a:solidFill>
            </a:endParaRPr>
          </a:p>
          <a:p>
            <a:pPr algn="ctr" defTabSz="642915">
              <a:defRPr/>
            </a:pPr>
            <a:endParaRPr lang="en-US" sz="800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98" name="Line 37"/>
          <p:cNvSpPr>
            <a:spLocks noChangeShapeType="1"/>
          </p:cNvSpPr>
          <p:nvPr/>
        </p:nvSpPr>
        <p:spPr bwMode="auto">
          <a:xfrm>
            <a:off x="82068" y="5172092"/>
            <a:ext cx="16029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20</a:t>
            </a:fld>
            <a:endParaRPr lang="uk-UA" dirty="0"/>
          </a:p>
        </p:txBody>
      </p:sp>
      <p:sp>
        <p:nvSpPr>
          <p:cNvPr id="99" name="AutoShape 3"/>
          <p:cNvSpPr>
            <a:spLocks noChangeArrowheads="1"/>
          </p:cNvSpPr>
          <p:nvPr/>
        </p:nvSpPr>
        <p:spPr bwMode="auto">
          <a:xfrm>
            <a:off x="3451098" y="184263"/>
            <a:ext cx="1522844" cy="530445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42915">
              <a:defRPr/>
            </a:pPr>
            <a:r>
              <a:rPr lang="en-US" sz="800" i="1" kern="0" dirty="0" smtClean="0">
                <a:solidFill>
                  <a:sysClr val="windowText" lastClr="000000"/>
                </a:solidFill>
              </a:rPr>
              <a:t>BNL Program </a:t>
            </a:r>
            <a:r>
              <a:rPr lang="en-US" sz="800" i="1" kern="0" dirty="0">
                <a:solidFill>
                  <a:sysClr val="windowText" lastClr="000000"/>
                </a:solidFill>
              </a:rPr>
              <a:t>Manager</a:t>
            </a:r>
          </a:p>
        </p:txBody>
      </p:sp>
      <p:sp>
        <p:nvSpPr>
          <p:cNvPr id="101" name="Line 6"/>
          <p:cNvSpPr>
            <a:spLocks noChangeShapeType="1"/>
          </p:cNvSpPr>
          <p:nvPr/>
        </p:nvSpPr>
        <p:spPr bwMode="auto">
          <a:xfrm>
            <a:off x="4239895" y="701468"/>
            <a:ext cx="0" cy="26522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3369" y="12928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2894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66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dirty="0" smtClean="0"/>
              <a:t>Motivation </a:t>
            </a:r>
          </a:p>
          <a:p>
            <a:r>
              <a:rPr lang="en-US" dirty="0" smtClean="0"/>
              <a:t>MAPS Inner Tracker Scope</a:t>
            </a:r>
          </a:p>
          <a:p>
            <a:r>
              <a:rPr lang="en-US" u="sng" dirty="0" smtClean="0">
                <a:solidFill>
                  <a:srgbClr val="0000FF"/>
                </a:solidFill>
              </a:rPr>
              <a:t>MAPS Project Status</a:t>
            </a:r>
          </a:p>
          <a:p>
            <a:r>
              <a:rPr lang="en-US" dirty="0" smtClean="0"/>
              <a:t>MAPS R&amp;D at CERN and LANL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Full MAPS MIE proposal writing</a:t>
            </a:r>
          </a:p>
          <a:p>
            <a:pPr marL="0" indent="0">
              <a:buNone/>
            </a:pPr>
            <a:r>
              <a:rPr lang="en-US" sz="2400" dirty="0" smtClean="0"/>
              <a:t>	Santa Fe HF-Jet/MAPS </a:t>
            </a:r>
            <a:r>
              <a:rPr lang="en-US" sz="2400" dirty="0" err="1" smtClean="0"/>
              <a:t>Workfest</a:t>
            </a:r>
            <a:r>
              <a:rPr lang="en-US" sz="2400" dirty="0" smtClean="0"/>
              <a:t> 1/5-7, 2017</a:t>
            </a:r>
          </a:p>
          <a:p>
            <a:pPr marL="0" indent="0">
              <a:buNone/>
            </a:pPr>
            <a:r>
              <a:rPr lang="en-US" sz="1900" dirty="0" smtClean="0"/>
              <a:t>	https://</a:t>
            </a:r>
            <a:r>
              <a:rPr lang="en-US" sz="1900" dirty="0" err="1" smtClean="0"/>
              <a:t>indico.bnl.gov</a:t>
            </a:r>
            <a:r>
              <a:rPr lang="en-US" sz="1900" dirty="0" smtClean="0"/>
              <a:t>/</a:t>
            </a:r>
            <a:r>
              <a:rPr lang="en-US" sz="1900" dirty="0" err="1" smtClean="0"/>
              <a:t>conferenceDisplay.py?ovw</a:t>
            </a:r>
            <a:r>
              <a:rPr lang="en-US" sz="1900" dirty="0" smtClean="0"/>
              <a:t>=</a:t>
            </a:r>
            <a:r>
              <a:rPr lang="en-US" sz="1900" dirty="0" err="1" smtClean="0"/>
              <a:t>True&amp;confId</a:t>
            </a:r>
            <a:r>
              <a:rPr lang="en-US" sz="1900" dirty="0" smtClean="0"/>
              <a:t>=2641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CC46-83B1-044A-A9A2-E4BE29F69694}" type="datetime1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08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5530"/>
            <a:ext cx="3909527" cy="45611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ABC8-4C49-AF4A-BCA3-71365BF9F651}" type="datetime1">
              <a:rPr lang="en-US" smtClean="0"/>
              <a:t>12/16/16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3"/>
          <a:stretch/>
        </p:blipFill>
        <p:spPr>
          <a:xfrm>
            <a:off x="4435830" y="1155530"/>
            <a:ext cx="4234740" cy="43015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29727" y="1997364"/>
            <a:ext cx="2159000" cy="184727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29727" y="5128490"/>
            <a:ext cx="3302000" cy="1847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WBS of the Latest </a:t>
            </a:r>
            <a:r>
              <a:rPr lang="en-US" dirty="0" err="1" smtClean="0"/>
              <a:t>sPHENIX</a:t>
            </a:r>
            <a:r>
              <a:rPr lang="en-US" dirty="0" smtClean="0"/>
              <a:t> MIE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4746" y="5749636"/>
            <a:ext cx="171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Ed O’Brien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35830" y="5553485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new MIE to build the full MAPS detector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4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WBS of MAPS Inner 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473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WBS 1.3 – A MAPS Telescope</a:t>
            </a:r>
          </a:p>
          <a:p>
            <a:pPr lvl="1"/>
            <a:r>
              <a:rPr lang="en-US" dirty="0" smtClean="0"/>
              <a:t>About 10 staves</a:t>
            </a:r>
          </a:p>
          <a:p>
            <a:pPr lvl="1"/>
            <a:r>
              <a:rPr lang="en-US" dirty="0" smtClean="0"/>
              <a:t>Optimized geometry for maximum physics, TBD</a:t>
            </a:r>
          </a:p>
          <a:p>
            <a:pPr lvl="1"/>
            <a:r>
              <a:rPr lang="en-US" dirty="0" smtClean="0"/>
              <a:t>$500K (including contingency)</a:t>
            </a:r>
          </a:p>
          <a:p>
            <a:pPr lvl="1"/>
            <a:r>
              <a:rPr lang="en-US" dirty="0" smtClean="0"/>
              <a:t>Day-1 physics for b-jet  </a:t>
            </a:r>
          </a:p>
          <a:p>
            <a:pPr lvl="1"/>
            <a:r>
              <a:rPr lang="en-US" dirty="0" smtClean="0"/>
              <a:t>Test run and demonstrator for full MAPS detector if not ready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WBS 1.13 – The full MAPS inner tracker</a:t>
            </a:r>
          </a:p>
          <a:p>
            <a:pPr lvl="1"/>
            <a:r>
              <a:rPr lang="en-US" dirty="0" smtClean="0"/>
              <a:t>3 layers of MAPS detectors</a:t>
            </a:r>
          </a:p>
          <a:p>
            <a:pPr lvl="1"/>
            <a:r>
              <a:rPr lang="en-US" dirty="0" smtClean="0"/>
              <a:t>$5M construction fund from DOE</a:t>
            </a:r>
          </a:p>
          <a:p>
            <a:pPr lvl="1"/>
            <a:r>
              <a:rPr lang="en-US" dirty="0" smtClean="0"/>
              <a:t>A new MIE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CDAA-A8BE-974C-B322-5DF2E09FE6D9}" type="datetime1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4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4782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Recent Development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71565"/>
            <a:ext cx="8431382" cy="5776282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/MAPS discussion at </a:t>
            </a:r>
            <a:r>
              <a:rPr lang="en-US" dirty="0" smtClean="0"/>
              <a:t>MIT, Oct. 2016</a:t>
            </a:r>
            <a:endParaRPr lang="en-US" dirty="0" smtClean="0"/>
          </a:p>
          <a:p>
            <a:pPr lvl="1"/>
            <a:r>
              <a:rPr lang="en-US" dirty="0" smtClean="0"/>
              <a:t>discussed</a:t>
            </a:r>
            <a:r>
              <a:rPr lang="en-US" dirty="0" smtClean="0"/>
              <a:t> </a:t>
            </a:r>
            <a:r>
              <a:rPr lang="en-US" dirty="0" smtClean="0"/>
              <a:t>MIT’s interest and responsibility </a:t>
            </a:r>
          </a:p>
          <a:p>
            <a:pPr lvl="1"/>
            <a:r>
              <a:rPr lang="en-US" dirty="0" smtClean="0"/>
              <a:t>Major tasks to lead – Mechanical </a:t>
            </a:r>
            <a:r>
              <a:rPr lang="en-US" dirty="0" smtClean="0"/>
              <a:t>integration &amp; Cooling system </a:t>
            </a:r>
            <a:endParaRPr lang="en-US" dirty="0" smtClean="0"/>
          </a:p>
          <a:p>
            <a:pPr lvl="1"/>
            <a:r>
              <a:rPr lang="en-US" dirty="0" smtClean="0"/>
              <a:t>MIT Physics and Bates Engineering </a:t>
            </a:r>
            <a:r>
              <a:rPr lang="en-US" dirty="0" smtClean="0"/>
              <a:t>Groups  </a:t>
            </a:r>
            <a:endParaRPr lang="en-US" dirty="0" smtClean="0"/>
          </a:p>
          <a:p>
            <a:pPr lvl="1"/>
            <a:r>
              <a:rPr lang="en-US" dirty="0" smtClean="0"/>
              <a:t>Resource and timeline</a:t>
            </a:r>
          </a:p>
          <a:p>
            <a:pPr lvl="2"/>
            <a:r>
              <a:rPr lang="en-US" dirty="0" smtClean="0"/>
              <a:t>Engineers and Techs </a:t>
            </a:r>
          </a:p>
          <a:p>
            <a:pPr lvl="2"/>
            <a:r>
              <a:rPr lang="en-US" dirty="0" smtClean="0"/>
              <a:t>Students and postdocs </a:t>
            </a:r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LBNL joins </a:t>
            </a:r>
            <a:r>
              <a:rPr lang="en-US" dirty="0" err="1" smtClean="0"/>
              <a:t>sPHENIX</a:t>
            </a:r>
            <a:r>
              <a:rPr lang="en-US" dirty="0" smtClean="0"/>
              <a:t>  12/2016</a:t>
            </a:r>
          </a:p>
          <a:p>
            <a:pPr lvl="1"/>
            <a:r>
              <a:rPr lang="en-US" dirty="0" smtClean="0"/>
              <a:t>LV/HV PS and controls</a:t>
            </a:r>
          </a:p>
          <a:p>
            <a:pPr lvl="1"/>
            <a:r>
              <a:rPr lang="en-US" dirty="0" smtClean="0"/>
              <a:t>Mechanic carbon structures</a:t>
            </a:r>
          </a:p>
          <a:p>
            <a:pPr lvl="1"/>
            <a:r>
              <a:rPr lang="en-US" dirty="0" smtClean="0"/>
              <a:t>System assembly and test</a:t>
            </a:r>
          </a:p>
          <a:p>
            <a:pPr lvl="1"/>
            <a:r>
              <a:rPr lang="en-US" dirty="0" smtClean="0"/>
              <a:t>Physics simulations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 joint R&amp;D on CRU</a:t>
            </a:r>
          </a:p>
          <a:p>
            <a:pPr lvl="1"/>
            <a:r>
              <a:rPr lang="en-US" dirty="0" smtClean="0"/>
              <a:t>TPC &amp; MAPS</a:t>
            </a:r>
          </a:p>
          <a:p>
            <a:pPr lvl="1"/>
            <a:r>
              <a:rPr lang="en-US" dirty="0" smtClean="0"/>
              <a:t>BNL Physics and Instrumentation 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CA29-50E0-114D-AD6B-E893358B48EF}" type="datetime1">
              <a:rPr lang="en-US" smtClean="0"/>
              <a:t>12/15/16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91097" y="2607291"/>
            <a:ext cx="4147289" cy="175432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Visited ALICE/CERN, Nov. 2016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LANL-ALICE/ITS MOU achieved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Associate member on ITS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Joint R&amp;D for </a:t>
            </a:r>
            <a:r>
              <a:rPr lang="en-US" dirty="0" err="1" smtClean="0"/>
              <a:t>sPHENIX</a:t>
            </a:r>
            <a:r>
              <a:rPr lang="en-US" dirty="0" smtClean="0"/>
              <a:t>/MAPS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Help ALICE/ITS &amp; train </a:t>
            </a:r>
            <a:r>
              <a:rPr lang="en-US" dirty="0" err="1" smtClean="0"/>
              <a:t>sPHENIX</a:t>
            </a:r>
            <a:r>
              <a:rPr lang="en-US" dirty="0" smtClean="0"/>
              <a:t> experts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Produce MAPS chips for </a:t>
            </a:r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6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435" y="0"/>
            <a:ext cx="9001565" cy="1531254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 MIE being developed for the full MAPS </a:t>
            </a:r>
            <a:r>
              <a:rPr lang="is-IS" sz="3600" dirty="0" smtClean="0">
                <a:solidFill>
                  <a:srgbClr val="FF0000"/>
                </a:solidFill>
              </a:rPr>
              <a:t>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376943"/>
            <a:ext cx="7370987" cy="481929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Started communication with DOE </a:t>
            </a:r>
          </a:p>
          <a:p>
            <a:r>
              <a:rPr lang="en-US" dirty="0" smtClean="0"/>
              <a:t>Develop a plan to identify tasks, resources and timeline </a:t>
            </a:r>
          </a:p>
          <a:p>
            <a:r>
              <a:rPr lang="en-US" dirty="0" smtClean="0"/>
              <a:t>First full doc by the end of Jan 2017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or discussions with DOE in Feb. budget meeting, LANL</a:t>
            </a:r>
            <a:r>
              <a:rPr lang="en-US" dirty="0"/>
              <a:t> </a:t>
            </a:r>
            <a:r>
              <a:rPr lang="en-US" dirty="0" smtClean="0"/>
              <a:t>&amp;</a:t>
            </a:r>
            <a:r>
              <a:rPr lang="en-US" dirty="0" smtClean="0"/>
              <a:t> LBNL </a:t>
            </a:r>
          </a:p>
          <a:p>
            <a:r>
              <a:rPr lang="en-US" dirty="0" smtClean="0"/>
              <a:t>Possible timeline of MAPS MIE</a:t>
            </a:r>
          </a:p>
          <a:p>
            <a:pPr lvl="1"/>
            <a:r>
              <a:rPr lang="en-US" dirty="0" smtClean="0"/>
              <a:t>Submitted and reviewed in FY17, establish DOE “mission need”</a:t>
            </a:r>
          </a:p>
          <a:p>
            <a:pPr lvl="1"/>
            <a:r>
              <a:rPr lang="en-US" dirty="0" smtClean="0"/>
              <a:t>Federal budget request by DOE in Feb 2018 </a:t>
            </a:r>
          </a:p>
          <a:p>
            <a:pPr lvl="1"/>
            <a:r>
              <a:rPr lang="en-US" dirty="0" smtClean="0"/>
              <a:t>Fund available FY20 for construction  (“normal route”)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Needed: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advanced funding in mid 2018 to produce full staves following the completion of ALICE/ITS production at CERN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Or high level “agreement” to secure CERN facility for </a:t>
            </a:r>
            <a:r>
              <a:rPr lang="en-US" dirty="0" err="1" smtClean="0">
                <a:solidFill>
                  <a:srgbClr val="0000FF"/>
                </a:solidFill>
              </a:rPr>
              <a:t>sPHENIX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7B7B-61BA-E94C-B944-3C4FBE50DF5A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34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960940"/>
          </a:xfrm>
        </p:spPr>
        <p:txBody>
          <a:bodyPr/>
          <a:lstStyle/>
          <a:p>
            <a:r>
              <a:rPr lang="en-US" dirty="0" smtClean="0"/>
              <a:t>MAPS MIE Proposal Writing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39D2-2631-3645-8BF2-20B9CC66C668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 descr="Screen Shot 2016-12-14 at 11.50.5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1366"/>
            <a:ext cx="9144000" cy="48749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32424" y="796912"/>
            <a:ext cx="211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on Cesar’s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222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66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dirty="0" smtClean="0"/>
              <a:t>Motivation </a:t>
            </a:r>
          </a:p>
          <a:p>
            <a:r>
              <a:rPr lang="en-US" dirty="0" smtClean="0"/>
              <a:t>MAPS Inner Tracker Scope</a:t>
            </a:r>
          </a:p>
          <a:p>
            <a:r>
              <a:rPr lang="en-US" dirty="0" smtClean="0"/>
              <a:t>MAPS Project Status</a:t>
            </a:r>
          </a:p>
          <a:p>
            <a:r>
              <a:rPr lang="en-US" u="sng" dirty="0" smtClean="0">
                <a:solidFill>
                  <a:srgbClr val="0000FF"/>
                </a:solidFill>
              </a:rPr>
              <a:t>MAPS R&amp;D at CERN and LANL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Full MAPS MIE proposal writing</a:t>
            </a:r>
          </a:p>
          <a:p>
            <a:pPr marL="0" indent="0">
              <a:buNone/>
            </a:pPr>
            <a:r>
              <a:rPr lang="en-US" sz="2400" dirty="0" smtClean="0"/>
              <a:t>	Santa Fe HF-Jet/MAPS </a:t>
            </a:r>
            <a:r>
              <a:rPr lang="en-US" sz="2400" dirty="0" err="1" smtClean="0"/>
              <a:t>Workfest</a:t>
            </a:r>
            <a:r>
              <a:rPr lang="en-US" sz="2400" dirty="0" smtClean="0"/>
              <a:t> 1/5-7, 2017</a:t>
            </a:r>
          </a:p>
          <a:p>
            <a:pPr marL="0" indent="0">
              <a:buNone/>
            </a:pPr>
            <a:r>
              <a:rPr lang="en-US" sz="1900" dirty="0" smtClean="0"/>
              <a:t>	https://</a:t>
            </a:r>
            <a:r>
              <a:rPr lang="en-US" sz="1900" dirty="0" err="1" smtClean="0"/>
              <a:t>indico.bnl.gov</a:t>
            </a:r>
            <a:r>
              <a:rPr lang="en-US" sz="1900" dirty="0" smtClean="0"/>
              <a:t>/</a:t>
            </a:r>
            <a:r>
              <a:rPr lang="en-US" sz="1900" dirty="0" err="1" smtClean="0"/>
              <a:t>conferenceDisplay.py?ovw</a:t>
            </a:r>
            <a:r>
              <a:rPr lang="en-US" sz="1900" dirty="0" smtClean="0"/>
              <a:t>=</a:t>
            </a:r>
            <a:r>
              <a:rPr lang="en-US" sz="1900" dirty="0" err="1" smtClean="0"/>
              <a:t>True&amp;confId</a:t>
            </a:r>
            <a:r>
              <a:rPr lang="en-US" sz="1900" dirty="0" smtClean="0"/>
              <a:t>=2641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CC46-83B1-044A-A9A2-E4BE29F69694}" type="datetime1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08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Status of MAPS R&amp;D at ALICE/CERN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08" y="1071993"/>
            <a:ext cx="4254071" cy="578577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MAPS chip readout with test board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Also tested at LANL</a:t>
            </a:r>
          </a:p>
          <a:p>
            <a:pPr lvl="1"/>
            <a:r>
              <a:rPr lang="en-US" dirty="0" smtClean="0"/>
              <a:t>Telescope</a:t>
            </a:r>
            <a:endParaRPr lang="en-US" dirty="0" smtClean="0"/>
          </a:p>
          <a:p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ultichip MAPS high speed readout</a:t>
            </a:r>
          </a:p>
          <a:p>
            <a:pPr lvl="1"/>
            <a:r>
              <a:rPr lang="en-US" dirty="0" smtClean="0"/>
              <a:t>with the first prototype Readout Cards (RUv0)</a:t>
            </a:r>
          </a:p>
          <a:p>
            <a:pPr lvl="1"/>
            <a:r>
              <a:rPr lang="en-US" dirty="0" err="1"/>
              <a:t>M</a:t>
            </a:r>
            <a:r>
              <a:rPr lang="en-US" dirty="0" err="1" smtClean="0"/>
              <a:t>iniDAQ</a:t>
            </a:r>
            <a:r>
              <a:rPr lang="en-US" dirty="0" smtClean="0"/>
              <a:t> (MOSAIC board) test bench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RU v0 tested to readout stave with high-speed, next version spring 2017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RU </a:t>
            </a:r>
            <a:r>
              <a:rPr lang="en-US" dirty="0" smtClean="0">
                <a:solidFill>
                  <a:srgbClr val="0000FF"/>
                </a:solidFill>
              </a:rPr>
              <a:t>fiber optics communication established with a prototype Common Readout Unit (CRU)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Stave space frame being produced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ervice End Wheel being prototyped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rocurement for LANL LDRD R&amp;D items</a:t>
            </a:r>
          </a:p>
          <a:p>
            <a:pPr lvl="1"/>
            <a:r>
              <a:rPr lang="en-US" dirty="0" smtClean="0"/>
              <a:t>Key </a:t>
            </a:r>
            <a:r>
              <a:rPr lang="en-US" dirty="0" smtClean="0"/>
              <a:t>R&amp;D</a:t>
            </a:r>
            <a:r>
              <a:rPr lang="en-US" dirty="0" smtClean="0"/>
              <a:t> </a:t>
            </a:r>
            <a:r>
              <a:rPr lang="en-US" dirty="0" smtClean="0"/>
              <a:t>electronics and mechanic prototypes being produced for LANL LDRD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8FA1-C9B2-674C-BD62-0220F65E1E5A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680" y="1303638"/>
            <a:ext cx="2079423" cy="1497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680" y="3205445"/>
            <a:ext cx="2079423" cy="1497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4680" y="2431910"/>
            <a:ext cx="182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Single MAPS Chip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4680" y="3205445"/>
            <a:ext cx="67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RUv0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994" y="3523697"/>
            <a:ext cx="2335074" cy="1178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08472" y="3136504"/>
            <a:ext cx="231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MOSAIC  Test Bench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 descr="IMG_818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995" y="1303638"/>
            <a:ext cx="2154922" cy="14976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64712" y="935701"/>
            <a:ext cx="252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7-single-chip telescope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679" y="5081254"/>
            <a:ext cx="2079423" cy="12243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471" y="5045336"/>
            <a:ext cx="2316597" cy="128213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752155" y="4896588"/>
            <a:ext cx="68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25490" y="5936300"/>
            <a:ext cx="147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Service wheel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1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7478772" cy="935408"/>
          </a:xfrm>
        </p:spPr>
        <p:txBody>
          <a:bodyPr>
            <a:normAutofit/>
          </a:bodyPr>
          <a:lstStyle/>
          <a:p>
            <a:r>
              <a:rPr lang="en-US" dirty="0" smtClean="0"/>
              <a:t>LANL LDRD Activities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464" y="1169291"/>
            <a:ext cx="3976598" cy="480396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LALN internal </a:t>
            </a:r>
          </a:p>
          <a:p>
            <a:pPr lvl="1"/>
            <a:r>
              <a:rPr lang="en-US" dirty="0" smtClean="0"/>
              <a:t>Simulations</a:t>
            </a:r>
          </a:p>
          <a:p>
            <a:pPr lvl="1"/>
            <a:r>
              <a:rPr lang="en-US" dirty="0" smtClean="0"/>
              <a:t>Electronics </a:t>
            </a:r>
          </a:p>
          <a:p>
            <a:pPr lvl="1"/>
            <a:r>
              <a:rPr lang="en-US" dirty="0" smtClean="0"/>
              <a:t>Mechanics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External collaboration</a:t>
            </a:r>
          </a:p>
          <a:p>
            <a:pPr lvl="1"/>
            <a:r>
              <a:rPr lang="en-US" dirty="0" smtClean="0"/>
              <a:t>CERN/ITS group </a:t>
            </a:r>
          </a:p>
          <a:p>
            <a:pPr lvl="1"/>
            <a:r>
              <a:rPr lang="en-US" dirty="0" smtClean="0"/>
              <a:t>ALICE US groups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Lead </a:t>
            </a:r>
            <a:r>
              <a:rPr lang="en-US" dirty="0">
                <a:solidFill>
                  <a:srgbClr val="0000FF"/>
                </a:solidFill>
              </a:rPr>
              <a:t>people identified for key </a:t>
            </a:r>
            <a:r>
              <a:rPr lang="en-US" dirty="0" smtClean="0">
                <a:solidFill>
                  <a:srgbClr val="0000FF"/>
                </a:solidFill>
              </a:rPr>
              <a:t>tasks</a:t>
            </a:r>
          </a:p>
          <a:p>
            <a:pPr lvl="1"/>
            <a:r>
              <a:rPr lang="en-US" dirty="0" smtClean="0"/>
              <a:t>Team of experts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Job AD out for a new staff</a:t>
            </a:r>
          </a:p>
          <a:p>
            <a:pPr lvl="1"/>
            <a:r>
              <a:rPr lang="en-US" dirty="0" smtClean="0"/>
              <a:t>Several outstanding candidates </a:t>
            </a:r>
            <a:endParaRPr lang="en-US" dirty="0"/>
          </a:p>
        </p:txBody>
      </p:sp>
      <p:pic>
        <p:nvPicPr>
          <p:cNvPr id="4" name="pasted-image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9132" y="1306628"/>
            <a:ext cx="1088136" cy="1088136"/>
          </a:xfrm>
          <a:prstGeom prst="rect">
            <a:avLst/>
          </a:prstGeom>
          <a:ln w="101600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471" y="1306627"/>
            <a:ext cx="1088201" cy="1088201"/>
          </a:xfrm>
          <a:prstGeom prst="rect">
            <a:avLst/>
          </a:prstGeom>
        </p:spPr>
      </p:pic>
      <p:pic>
        <p:nvPicPr>
          <p:cNvPr id="6" name="pasted-image-enhance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8471" y="2878095"/>
            <a:ext cx="1083937" cy="1083937"/>
          </a:xfrm>
          <a:prstGeom prst="rect">
            <a:avLst/>
          </a:prstGeom>
          <a:ln w="101600">
            <a:noFill/>
          </a:ln>
        </p:spPr>
      </p:pic>
      <p:pic>
        <p:nvPicPr>
          <p:cNvPr id="7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09132" y="2874190"/>
            <a:ext cx="1088136" cy="1088136"/>
          </a:xfrm>
          <a:prstGeom prst="rect">
            <a:avLst/>
          </a:prstGeom>
          <a:ln w="101600">
            <a:noFill/>
          </a:ln>
        </p:spPr>
      </p:pic>
      <p:pic>
        <p:nvPicPr>
          <p:cNvPr id="9" name="sondheim_walt-enhanced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09131" y="4490654"/>
            <a:ext cx="1088136" cy="1088136"/>
          </a:xfrm>
          <a:prstGeom prst="rect">
            <a:avLst/>
          </a:prstGeom>
          <a:ln w="101600">
            <a:noFill/>
          </a:ln>
        </p:spPr>
      </p:pic>
      <p:pic>
        <p:nvPicPr>
          <p:cNvPr id="12" name="vanhecke_hubert-enhanced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8471" y="4490655"/>
            <a:ext cx="1088136" cy="1088136"/>
          </a:xfrm>
          <a:prstGeom prst="rect">
            <a:avLst/>
          </a:prstGeom>
          <a:ln w="25400">
            <a:noFill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E468D-D65D-3E45-911B-80BE5306D86C}" type="datetime1">
              <a:rPr lang="en-US" smtClean="0"/>
              <a:t>12/15/16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29</a:t>
            </a:fld>
            <a:endParaRPr lang="en-US" dirty="0"/>
          </a:p>
        </p:txBody>
      </p:sp>
      <p:pic>
        <p:nvPicPr>
          <p:cNvPr id="28" name="Picture 27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945" y="5487940"/>
            <a:ext cx="1088136" cy="108813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22989" y="5973258"/>
            <a:ext cx="901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 new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staff</a:t>
            </a:r>
          </a:p>
        </p:txBody>
      </p:sp>
      <p:pic>
        <p:nvPicPr>
          <p:cNvPr id="23" name="Picture 22" descr="2016-12-01-Sho.jpeg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952" y="1306692"/>
            <a:ext cx="1088136" cy="1088136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441" y="2873896"/>
            <a:ext cx="1088136" cy="1088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7952" y="4490654"/>
            <a:ext cx="1088136" cy="1088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09131" y="2394764"/>
            <a:ext cx="1226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Mike </a:t>
            </a:r>
            <a:r>
              <a:rPr lang="en-US" sz="1200" dirty="0" err="1" smtClean="0"/>
              <a:t>McCumber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035021" y="2422682"/>
            <a:ext cx="1064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Sanghoon</a:t>
            </a:r>
            <a:r>
              <a:rPr lang="en-US" sz="1200" dirty="0" smtClean="0"/>
              <a:t> Lim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7577952" y="2422682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Sho</a:t>
            </a:r>
            <a:r>
              <a:rPr lang="en-US" sz="1200" dirty="0" smtClean="0"/>
              <a:t> </a:t>
            </a:r>
            <a:r>
              <a:rPr lang="en-US" sz="1200" dirty="0" err="1" smtClean="0"/>
              <a:t>Uemura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409131" y="3962326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Pat </a:t>
            </a:r>
            <a:r>
              <a:rPr lang="en-US" sz="1200" dirty="0" err="1" smtClean="0"/>
              <a:t>McGaughey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098471" y="4004034"/>
            <a:ext cx="720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Ming Liu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7628965" y="4027195"/>
            <a:ext cx="994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Mark </a:t>
            </a:r>
            <a:r>
              <a:rPr lang="en-US" sz="1200" dirty="0" err="1" smtClean="0"/>
              <a:t>Prokop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4409131" y="5696259"/>
            <a:ext cx="114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Walt Sondheim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6098471" y="5696259"/>
            <a:ext cx="1301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Hubert van </a:t>
            </a:r>
            <a:r>
              <a:rPr lang="en-US" sz="1200" dirty="0" err="1" smtClean="0"/>
              <a:t>Hecke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7579087" y="5696259"/>
            <a:ext cx="140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Darren </a:t>
            </a:r>
            <a:r>
              <a:rPr lang="en-US" sz="1200" dirty="0" err="1" smtClean="0"/>
              <a:t>McGlinchey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7366" y="829712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MAPS is on LANL’s 10-year strategic plan for key S&amp;T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9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20638"/>
            <a:ext cx="8739909" cy="8962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Exciting</a:t>
            </a:r>
            <a:r>
              <a:rPr lang="en-US" dirty="0" smtClean="0"/>
              <a:t> Science: Physics of the 3</a:t>
            </a:r>
            <a:r>
              <a:rPr lang="en-US" baseline="30000" dirty="0" smtClean="0"/>
              <a:t>rd</a:t>
            </a:r>
            <a:r>
              <a:rPr lang="en-US" dirty="0" smtClean="0"/>
              <a:t> Pillar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203064"/>
            <a:ext cx="4643407" cy="225811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is the </a:t>
            </a:r>
            <a:r>
              <a:rPr lang="en-US" dirty="0" smtClean="0"/>
              <a:t>next </a:t>
            </a:r>
            <a:r>
              <a:rPr lang="en-US" dirty="0" smtClean="0"/>
              <a:t>flagship </a:t>
            </a:r>
            <a:r>
              <a:rPr lang="en-US" dirty="0" smtClean="0"/>
              <a:t>heavy </a:t>
            </a:r>
            <a:r>
              <a:rPr lang="en-US" dirty="0" smtClean="0"/>
              <a:t>ion </a:t>
            </a:r>
            <a:r>
              <a:rPr lang="en-US" dirty="0" smtClean="0"/>
              <a:t>physics experiment in US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</a:t>
            </a:r>
            <a:endParaRPr lang="en-US" dirty="0" smtClean="0">
              <a:solidFill>
                <a:srgbClr val="FF0000"/>
              </a:solidFill>
            </a:endParaRP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345167" y="936371"/>
            <a:ext cx="3798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0" dirty="0" smtClean="0">
                <a:solidFill>
                  <a:srgbClr val="FF0000"/>
                </a:solidFill>
              </a:rPr>
              <a:t>Cannot be done at the LHC</a:t>
            </a:r>
            <a:r>
              <a:rPr lang="en-US" sz="2000" b="1" dirty="0" smtClean="0">
                <a:solidFill>
                  <a:srgbClr val="FF0000"/>
                </a:solidFill>
              </a:rPr>
              <a:t> for lack of low </a:t>
            </a:r>
            <a:r>
              <a:rPr lang="en-US" sz="2000" b="1" dirty="0" err="1" smtClean="0">
                <a:solidFill>
                  <a:srgbClr val="FF0000"/>
                </a:solidFill>
              </a:rPr>
              <a:t>pT</a:t>
            </a:r>
            <a:r>
              <a:rPr lang="en-US" sz="2000" b="1" dirty="0" smtClean="0">
                <a:solidFill>
                  <a:srgbClr val="FF0000"/>
                </a:solidFill>
              </a:rPr>
              <a:t> reach and huge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38C9-6838-984E-A783-19803E50DB17}" type="datetime1">
              <a:rPr lang="en-US" smtClean="0"/>
              <a:t>12/15/16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58949" y="615774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22117" y="3716314"/>
            <a:ext cx="2982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sPHENIX</a:t>
            </a:r>
            <a:r>
              <a:rPr lang="en-US" b="1" dirty="0" smtClean="0">
                <a:solidFill>
                  <a:srgbClr val="0000FF"/>
                </a:solidFill>
              </a:rPr>
              <a:t> Three Physics </a:t>
            </a:r>
            <a:r>
              <a:rPr lang="en-US" b="1" dirty="0">
                <a:solidFill>
                  <a:srgbClr val="0000FF"/>
                </a:solidFill>
              </a:rPr>
              <a:t>Pillars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788859" y="4133599"/>
            <a:ext cx="2397552" cy="2015162"/>
            <a:chOff x="5460593" y="3827413"/>
            <a:chExt cx="2407058" cy="2024142"/>
          </a:xfrm>
          <a:noFill/>
        </p:grpSpPr>
        <p:grpSp>
          <p:nvGrpSpPr>
            <p:cNvPr id="22" name="Group 21"/>
            <p:cNvGrpSpPr/>
            <p:nvPr/>
          </p:nvGrpSpPr>
          <p:grpSpPr>
            <a:xfrm>
              <a:off x="5460593" y="3827413"/>
              <a:ext cx="2407058" cy="2024142"/>
              <a:chOff x="5349670" y="3827413"/>
              <a:chExt cx="2407058" cy="2024142"/>
            </a:xfrm>
            <a:grpFill/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639549" y="4241243"/>
                <a:ext cx="1827299" cy="1370997"/>
              </a:xfrm>
              <a:prstGeom prst="rect">
                <a:avLst/>
              </a:prstGeom>
              <a:grp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5349670" y="3827413"/>
                <a:ext cx="2407058" cy="2024142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766773" y="3871911"/>
              <a:ext cx="1501086" cy="37097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B-</a:t>
              </a:r>
              <a:r>
                <a:rPr lang="en-US" b="1" dirty="0" smtClean="0">
                  <a:solidFill>
                    <a:srgbClr val="FF0000"/>
                  </a:solidFill>
                </a:rPr>
                <a:t>Jets Physics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Upsilons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6412" y="578133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Jin’s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9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222834" y="124959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/>
              <a:t>Experimental </a:t>
            </a:r>
            <a:r>
              <a:rPr dirty="0"/>
              <a:t>R&amp;D </a:t>
            </a:r>
            <a:r>
              <a:rPr lang="en-US" dirty="0" smtClean="0"/>
              <a:t>Deliverables: Physics</a:t>
            </a:r>
            <a:endParaRPr dirty="0"/>
          </a:p>
        </p:txBody>
      </p:sp>
      <p:sp>
        <p:nvSpPr>
          <p:cNvPr id="183" name="Shape 183"/>
          <p:cNvSpPr/>
          <p:nvPr/>
        </p:nvSpPr>
        <p:spPr>
          <a:xfrm>
            <a:off x="409610" y="792054"/>
            <a:ext cx="8380537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sz="2000" dirty="0" smtClean="0">
                <a:solidFill>
                  <a:srgbClr val="FF0000"/>
                </a:solidFill>
              </a:rPr>
              <a:t>LDRD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sz="2000" dirty="0" smtClean="0">
                <a:solidFill>
                  <a:srgbClr val="FF0000"/>
                </a:solidFill>
              </a:rPr>
              <a:t>Goal</a:t>
            </a:r>
            <a:r>
              <a:rPr sz="2000" dirty="0">
                <a:solidFill>
                  <a:srgbClr val="FF0000"/>
                </a:solidFill>
              </a:rPr>
              <a:t>: </a:t>
            </a:r>
            <a:r>
              <a:rPr lang="en-US" sz="2000" dirty="0" smtClean="0">
                <a:solidFill>
                  <a:srgbClr val="FF0000"/>
                </a:solidFill>
              </a:rPr>
              <a:t>much </a:t>
            </a:r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sz="2000" dirty="0" smtClean="0">
                <a:solidFill>
                  <a:srgbClr val="FF0000"/>
                </a:solidFill>
              </a:rPr>
              <a:t>mproved </a:t>
            </a:r>
            <a:r>
              <a:rPr sz="2000" dirty="0">
                <a:solidFill>
                  <a:srgbClr val="FF0000"/>
                </a:solidFill>
              </a:rPr>
              <a:t>B-jet Identification in Heavy Ion Collisions</a:t>
            </a:r>
          </a:p>
        </p:txBody>
      </p:sp>
      <p:sp>
        <p:nvSpPr>
          <p:cNvPr id="188" name="Shape 188"/>
          <p:cNvSpPr/>
          <p:nvPr/>
        </p:nvSpPr>
        <p:spPr>
          <a:xfrm>
            <a:off x="4527840" y="1286473"/>
            <a:ext cx="4196057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rgbClr val="008000"/>
                </a:solidFill>
              </a:rPr>
              <a:t>Secondary </a:t>
            </a:r>
            <a:r>
              <a:rPr dirty="0" smtClean="0">
                <a:solidFill>
                  <a:srgbClr val="008000"/>
                </a:solidFill>
              </a:rPr>
              <a:t>Vertexing</a:t>
            </a:r>
            <a:r>
              <a:rPr lang="en-US" dirty="0" smtClean="0">
                <a:solidFill>
                  <a:srgbClr val="008000"/>
                </a:solidFill>
              </a:rPr>
              <a:t> Possible!</a:t>
            </a:r>
            <a:endParaRPr dirty="0">
              <a:solidFill>
                <a:srgbClr val="008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06874" y="1697159"/>
            <a:ext cx="4567892" cy="3596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234425" y="5336040"/>
            <a:ext cx="8677950" cy="1062328"/>
          </a:xfrm>
          <a:prstGeom prst="rect">
            <a:avLst/>
          </a:prstGeom>
        </p:spPr>
        <p:txBody>
          <a:bodyPr lIns="64291" tIns="32146" rIns="64291" bIns="32146">
            <a:normAutofit/>
          </a:bodyPr>
          <a:lstStyle>
            <a:lvl1pPr marL="378925" marR="55751" indent="-339725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39526" marR="55751" indent="-343126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77450" marR="55751" indent="-32385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64090" marR="55751" indent="-35329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457177" indent="-457177">
              <a:buFont typeface="Arial"/>
              <a:buChar char="•"/>
            </a:pPr>
            <a:r>
              <a:rPr lang="en-US" sz="1700" dirty="0">
                <a:latin typeface="+mn-lt"/>
              </a:rPr>
              <a:t>A</a:t>
            </a:r>
            <a:r>
              <a:rPr lang="en-US" sz="1700" dirty="0" smtClean="0">
                <a:latin typeface="+mn-lt"/>
              </a:rPr>
              <a:t> </a:t>
            </a:r>
            <a:r>
              <a:rPr lang="en-US" sz="1700" dirty="0">
                <a:latin typeface="+mn-lt"/>
              </a:rPr>
              <a:t>new b-jet identification with </a:t>
            </a:r>
            <a:r>
              <a:rPr lang="en-US" sz="1700" b="1" dirty="0">
                <a:latin typeface="+mn-lt"/>
              </a:rPr>
              <a:t>high efficiency </a:t>
            </a:r>
            <a:r>
              <a:rPr lang="en-US" sz="1700" dirty="0">
                <a:latin typeface="+mn-lt"/>
              </a:rPr>
              <a:t>and </a:t>
            </a:r>
            <a:r>
              <a:rPr lang="en-US" sz="1700" b="1" dirty="0">
                <a:latin typeface="+mn-lt"/>
              </a:rPr>
              <a:t>high purity </a:t>
            </a:r>
            <a:r>
              <a:rPr lang="en-US" sz="1700" dirty="0">
                <a:latin typeface="+mn-lt"/>
              </a:rPr>
              <a:t>is possible </a:t>
            </a:r>
          </a:p>
          <a:p>
            <a:pPr marL="457177" indent="-457177">
              <a:buFont typeface="Arial"/>
              <a:buChar char="•"/>
            </a:pPr>
            <a:r>
              <a:rPr lang="en-US" sz="1700" dirty="0">
                <a:latin typeface="+mn-lt"/>
              </a:rPr>
              <a:t>Figure of merit is </a:t>
            </a:r>
            <a:r>
              <a:rPr lang="en-US" sz="1700" b="1" i="1" dirty="0">
                <a:latin typeface="+mn-lt"/>
              </a:rPr>
              <a:t>efficiency</a:t>
            </a:r>
            <a:r>
              <a:rPr lang="en-US" sz="1700" i="1" dirty="0">
                <a:latin typeface="+mn-lt"/>
              </a:rPr>
              <a:t> x </a:t>
            </a:r>
            <a:r>
              <a:rPr lang="en-US" sz="1700" b="1" i="1" dirty="0">
                <a:latin typeface="+mn-lt"/>
              </a:rPr>
              <a:t>purity.</a:t>
            </a:r>
            <a:r>
              <a:rPr lang="en-US" sz="1700" i="1" dirty="0">
                <a:latin typeface="+mn-lt"/>
              </a:rPr>
              <a:t> </a:t>
            </a:r>
            <a:r>
              <a:rPr lang="en-US" sz="1700" dirty="0">
                <a:latin typeface="+mn-lt"/>
              </a:rPr>
              <a:t>Greatly enhancing the b-jet physics program, x4 improvement in </a:t>
            </a:r>
            <a:r>
              <a:rPr lang="en-US" sz="1700" dirty="0" smtClean="0">
                <a:latin typeface="+mn-lt"/>
              </a:rPr>
              <a:t>FOM (compared to alternatives)</a:t>
            </a:r>
            <a:endParaRPr lang="en-US" sz="2000" dirty="0"/>
          </a:p>
          <a:p>
            <a:pPr marL="457177" indent="-457177"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94" y="1425915"/>
            <a:ext cx="3471080" cy="35501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72146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25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Experimental R&amp;D Deliverables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</a:t>
            </a:r>
            <a:r>
              <a:rPr lang="en-US" sz="3600" dirty="0" smtClean="0">
                <a:solidFill>
                  <a:srgbClr val="FF0000"/>
                </a:solidFill>
              </a:rPr>
              <a:t>a 4-Stave Telescope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31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2967181"/>
            <a:ext cx="5671135" cy="2946505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304801" y="1360827"/>
            <a:ext cx="6427997" cy="24253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erformance of prototype tracker</a:t>
            </a:r>
          </a:p>
          <a:p>
            <a:pPr lvl="1"/>
            <a:r>
              <a:rPr lang="en-US" dirty="0" smtClean="0"/>
              <a:t>High speed readout of staves</a:t>
            </a:r>
          </a:p>
          <a:p>
            <a:pPr lvl="1"/>
            <a:r>
              <a:rPr lang="en-US" dirty="0" smtClean="0"/>
              <a:t>Spatial resolution</a:t>
            </a:r>
          </a:p>
          <a:p>
            <a:pPr lvl="1"/>
            <a:r>
              <a:rPr lang="en-US" dirty="0" smtClean="0"/>
              <a:t>Electrical and </a:t>
            </a:r>
            <a:r>
              <a:rPr lang="en-US" dirty="0"/>
              <a:t>m</a:t>
            </a:r>
            <a:r>
              <a:rPr lang="en-US" dirty="0" smtClean="0"/>
              <a:t>echanical stability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ooling etc.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NIM paper</a:t>
            </a:r>
          </a:p>
          <a:p>
            <a:pPr lvl="1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40959" y="2967181"/>
            <a:ext cx="1083241" cy="2946505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9" name="Group 8"/>
          <p:cNvGrpSpPr/>
          <p:nvPr/>
        </p:nvGrpSpPr>
        <p:grpSpPr>
          <a:xfrm>
            <a:off x="1" y="7691774"/>
            <a:ext cx="6553200" cy="1318858"/>
            <a:chOff x="-2478" y="6872051"/>
            <a:chExt cx="12519741" cy="2138581"/>
          </a:xfrm>
        </p:grpSpPr>
        <p:pic>
          <p:nvPicPr>
            <p:cNvPr id="10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2401" y="7844174"/>
            <a:ext cx="6553200" cy="1318858"/>
            <a:chOff x="-2478" y="6872051"/>
            <a:chExt cx="12519741" cy="2138581"/>
          </a:xfrm>
        </p:grpSpPr>
        <p:pic>
          <p:nvPicPr>
            <p:cNvPr id="13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4801" y="7996574"/>
            <a:ext cx="6553200" cy="1318858"/>
            <a:chOff x="-2478" y="6872051"/>
            <a:chExt cx="12519741" cy="2138581"/>
          </a:xfrm>
        </p:grpSpPr>
        <p:pic>
          <p:nvPicPr>
            <p:cNvPr id="17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pic>
        <p:nvPicPr>
          <p:cNvPr id="19" name="pasted-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46517" y="5523080"/>
            <a:ext cx="6088460" cy="100070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/>
          <p:cNvSpPr txBox="1"/>
          <p:nvPr/>
        </p:nvSpPr>
        <p:spPr>
          <a:xfrm>
            <a:off x="7786124" y="4934634"/>
            <a:ext cx="135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r>
              <a:rPr lang="en-US" dirty="0" smtClean="0"/>
              <a:t>Data Format</a:t>
            </a:r>
            <a:endParaRPr lang="en-US" dirty="0"/>
          </a:p>
        </p:txBody>
      </p:sp>
      <p:grpSp>
        <p:nvGrpSpPr>
          <p:cNvPr id="21" name="Group 176"/>
          <p:cNvGrpSpPr/>
          <p:nvPr/>
        </p:nvGrpSpPr>
        <p:grpSpPr>
          <a:xfrm>
            <a:off x="6198550" y="1235771"/>
            <a:ext cx="2658090" cy="2111551"/>
            <a:chOff x="0" y="0"/>
            <a:chExt cx="3704224" cy="2383542"/>
          </a:xfrm>
        </p:grpSpPr>
        <p:pic>
          <p:nvPicPr>
            <p:cNvPr id="22" name="IMG_2346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0" y="88900"/>
              <a:ext cx="3450225" cy="20533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/>
            <p:cNvPicPr>
              <a:picLocks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3704225" cy="2383543"/>
            </a:xfrm>
            <a:prstGeom prst="rect">
              <a:avLst/>
            </a:prstGeom>
            <a:effectLst/>
          </p:spPr>
        </p:pic>
      </p:grpSp>
      <p:sp>
        <p:nvSpPr>
          <p:cNvPr id="24" name="TextBox 23"/>
          <p:cNvSpPr txBox="1"/>
          <p:nvPr/>
        </p:nvSpPr>
        <p:spPr>
          <a:xfrm>
            <a:off x="6289683" y="3342603"/>
            <a:ext cx="224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Beam test at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44D0-91EA-2B49-8DC0-BE3C3CF92CC4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854686" y="5580965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026877" y="2977990"/>
            <a:ext cx="120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 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26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Milestone: </a:t>
            </a:r>
            <a:r>
              <a:rPr lang="en-US" dirty="0" smtClean="0"/>
              <a:t>LANL - ALICE</a:t>
            </a:r>
            <a:r>
              <a:rPr lang="en-US" dirty="0" smtClean="0"/>
              <a:t>/</a:t>
            </a:r>
            <a:r>
              <a:rPr lang="en-US" dirty="0" smtClean="0"/>
              <a:t>ITS </a:t>
            </a:r>
            <a:r>
              <a:rPr lang="en-US" dirty="0" err="1" smtClean="0"/>
              <a:t>MoU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095" y="1030677"/>
            <a:ext cx="6489662" cy="531709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CERN Visit to discuss </a:t>
            </a:r>
            <a:r>
              <a:rPr lang="en-US" dirty="0" err="1" smtClean="0">
                <a:solidFill>
                  <a:srgbClr val="0000FF"/>
                </a:solidFill>
              </a:rPr>
              <a:t>MoU</a:t>
            </a:r>
            <a:r>
              <a:rPr lang="en-US" dirty="0" smtClean="0">
                <a:solidFill>
                  <a:srgbClr val="0000FF"/>
                </a:solidFill>
              </a:rPr>
              <a:t>: November 10-15, 2016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Visited MAPS R&amp;D and construction labs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Agreement on </a:t>
            </a:r>
            <a:r>
              <a:rPr lang="en-US" dirty="0" err="1" smtClean="0">
                <a:solidFill>
                  <a:srgbClr val="FF0000"/>
                </a:solidFill>
              </a:rPr>
              <a:t>MoU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established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LANL </a:t>
            </a:r>
            <a:r>
              <a:rPr lang="en-US" dirty="0" err="1" smtClean="0">
                <a:solidFill>
                  <a:srgbClr val="0000FF"/>
                </a:solidFill>
              </a:rPr>
              <a:t>MoU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with ALICE/ITS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Associate member on the ALICE/ITS project at CERN</a:t>
            </a:r>
          </a:p>
          <a:p>
            <a:pPr lvl="2"/>
            <a:r>
              <a:rPr lang="en-US" dirty="0" smtClean="0"/>
              <a:t>Access all technical design files and documents</a:t>
            </a:r>
          </a:p>
          <a:p>
            <a:pPr lvl="2"/>
            <a:r>
              <a:rPr lang="en-US" dirty="0" smtClean="0"/>
              <a:t>Access other technical resources, including Engineering and Computing support, joint R&amp;D on LDRD project</a:t>
            </a:r>
          </a:p>
          <a:p>
            <a:pPr lvl="2"/>
            <a:r>
              <a:rPr lang="en-US" dirty="0" smtClean="0"/>
              <a:t>Train LANL personnel on the job  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Procurement of critical items from CERN </a:t>
            </a:r>
          </a:p>
          <a:p>
            <a:pPr lvl="2"/>
            <a:r>
              <a:rPr lang="en-US" dirty="0" smtClean="0"/>
              <a:t>5 single-chip MAPS readout evaluation boards </a:t>
            </a:r>
          </a:p>
          <a:p>
            <a:pPr lvl="2"/>
            <a:r>
              <a:rPr lang="en-US" dirty="0" smtClean="0"/>
              <a:t>1-2 high-speed readout out test boards (MOSAIC test bench)</a:t>
            </a:r>
          </a:p>
          <a:p>
            <a:pPr lvl="2"/>
            <a:r>
              <a:rPr lang="en-US" dirty="0"/>
              <a:t>4</a:t>
            </a:r>
            <a:r>
              <a:rPr lang="en-US" dirty="0" smtClean="0"/>
              <a:t>+ Readout-Unit and 2+ Common-Readout-Unit prototypes and associated electronics components, including CERN GBT optical links</a:t>
            </a:r>
          </a:p>
          <a:p>
            <a:pPr lvl="2"/>
            <a:r>
              <a:rPr lang="en-US" dirty="0" smtClean="0"/>
              <a:t>Mechanical support frame prototypes</a:t>
            </a:r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LDRD milestones developed to match: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ALICE R&amp;D and production schedule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proposed </a:t>
            </a:r>
            <a:r>
              <a:rPr lang="en-US" dirty="0" smtClean="0"/>
              <a:t>installation schedule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DA37-0E6D-7E40-9864-E4900C8045F9}" type="datetime1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32</a:t>
            </a:fld>
            <a:endParaRPr lang="en-US" dirty="0"/>
          </a:p>
        </p:txBody>
      </p:sp>
      <p:pic>
        <p:nvPicPr>
          <p:cNvPr id="8" name="Picture 7" descr="IMG_81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50" y="4689431"/>
            <a:ext cx="1913550" cy="1435163"/>
          </a:xfrm>
          <a:prstGeom prst="rect">
            <a:avLst/>
          </a:prstGeom>
        </p:spPr>
      </p:pic>
      <p:pic>
        <p:nvPicPr>
          <p:cNvPr id="11" name="Picture 10" descr="IMG_815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267" y="4737359"/>
            <a:ext cx="1066490" cy="14219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64991" y="1257784"/>
            <a:ext cx="1692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Automated chip </a:t>
            </a:r>
          </a:p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ounting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7593" y="6063962"/>
            <a:ext cx="208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High speed readout test 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688" y="5334481"/>
            <a:ext cx="1480384" cy="1199111"/>
          </a:xfrm>
          <a:prstGeom prst="rect">
            <a:avLst/>
          </a:prstGeom>
        </p:spPr>
      </p:pic>
      <p:pic>
        <p:nvPicPr>
          <p:cNvPr id="17" name="Picture 16" descr="IMG_81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991" y="2860988"/>
            <a:ext cx="1951337" cy="1463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772" y="862679"/>
            <a:ext cx="3209228" cy="180519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5-Point Star 17"/>
          <p:cNvSpPr/>
          <p:nvPr/>
        </p:nvSpPr>
        <p:spPr>
          <a:xfrm>
            <a:off x="7268485" y="1453048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7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1143000"/>
          </a:xfrm>
        </p:spPr>
        <p:txBody>
          <a:bodyPr/>
          <a:lstStyle/>
          <a:p>
            <a:r>
              <a:rPr lang="en-US" dirty="0" smtClean="0"/>
              <a:t>R&amp;D at LANL:MAPS Chips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A3F7-B237-FF40-AE68-7AD1AA4AD27D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49" y="1021544"/>
            <a:ext cx="5309213" cy="3821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739" y="5309180"/>
            <a:ext cx="4737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Have one chip with slow readout working; </a:t>
            </a:r>
          </a:p>
          <a:p>
            <a:r>
              <a:rPr lang="en-US" dirty="0" smtClean="0"/>
              <a:t>- 5 more on the way to build a telescope at LANL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20739" y="4209112"/>
            <a:ext cx="2811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 single chip: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15 x 30 mm </a:t>
            </a:r>
            <a:r>
              <a:rPr lang="it-IT" dirty="0" err="1" smtClean="0">
                <a:solidFill>
                  <a:srgbClr val="FF0000"/>
                </a:solidFill>
              </a:rPr>
              <a:t>active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area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IMG_818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0038" y="3058208"/>
            <a:ext cx="3703961" cy="25741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29466" y="2640785"/>
            <a:ext cx="312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5-single-chip </a:t>
            </a:r>
            <a:r>
              <a:rPr lang="en-US" dirty="0" smtClean="0"/>
              <a:t>MAPS telescope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056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941"/>
            <a:ext cx="8229600" cy="1143000"/>
          </a:xfrm>
        </p:spPr>
        <p:txBody>
          <a:bodyPr/>
          <a:lstStyle/>
          <a:p>
            <a:r>
              <a:rPr lang="en-US" dirty="0" smtClean="0"/>
              <a:t>ALICE Readout Unit Design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FF9C-4F07-4747-BD5A-F89CB5C59150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94" y="1222447"/>
            <a:ext cx="8022106" cy="510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21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879908"/>
          </a:xfrm>
        </p:spPr>
        <p:txBody>
          <a:bodyPr/>
          <a:lstStyle/>
          <a:p>
            <a:r>
              <a:rPr lang="en-US" dirty="0" smtClean="0"/>
              <a:t>ALICE Readout Unit – Prototype 0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4F48-5129-8743-AE82-B309DA0502C8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08" y="834255"/>
            <a:ext cx="8729066" cy="5628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25869" y="72742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181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470"/>
            <a:ext cx="8229600" cy="1143000"/>
          </a:xfrm>
        </p:spPr>
        <p:txBody>
          <a:bodyPr/>
          <a:lstStyle/>
          <a:p>
            <a:r>
              <a:rPr lang="en-US" dirty="0" smtClean="0"/>
              <a:t>ALICE Common Readout Unit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707B-85C5-5245-9E63-402B4605D392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7"/>
            <a:ext cx="9144000" cy="3636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694" y="5294102"/>
            <a:ext cx="8022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Each CRU reads out 2 RUs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Expected at LANL summer 2017 for testing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Also exploring other options, commercial boards, ATLAS/FELIX boards etc.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3138" y="1086896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94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0AF4-D56A-1947-A4CC-3159DC6A118D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73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5869" y="49530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994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99"/>
            <a:ext cx="8229600" cy="1373587"/>
          </a:xfrm>
        </p:spPr>
        <p:txBody>
          <a:bodyPr>
            <a:normAutofit/>
          </a:bodyPr>
          <a:lstStyle/>
          <a:p>
            <a:r>
              <a:rPr lang="en-US" dirty="0" smtClean="0"/>
              <a:t>Joint Effort on “CRU”: TPC-MAPS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</a:rPr>
              <a:t>ALICE/CRU and ATLAS FELIX being studied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2574A-70EF-5F42-87A9-1EBA317A4801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2" y="1353247"/>
            <a:ext cx="8759723" cy="54709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02728" y="1322848"/>
            <a:ext cx="154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Kai Chen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98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042" y="0"/>
            <a:ext cx="7583560" cy="117026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Summary of MAPS Project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08" y="1259152"/>
            <a:ext cx="8222603" cy="513979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LANL/LDRD </a:t>
            </a:r>
            <a:r>
              <a:rPr lang="en-US" dirty="0" err="1" smtClean="0">
                <a:solidFill>
                  <a:srgbClr val="0000FF"/>
                </a:solidFill>
              </a:rPr>
              <a:t>MoU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with ALICE/</a:t>
            </a:r>
            <a:r>
              <a:rPr lang="en-US" dirty="0" smtClean="0">
                <a:solidFill>
                  <a:srgbClr val="0000FF"/>
                </a:solidFill>
              </a:rPr>
              <a:t>ITS established</a:t>
            </a:r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Key R</a:t>
            </a:r>
            <a:r>
              <a:rPr lang="en-US" dirty="0">
                <a:solidFill>
                  <a:srgbClr val="0000FF"/>
                </a:solidFill>
              </a:rPr>
              <a:t>&amp;D item procurement </a:t>
            </a:r>
            <a:r>
              <a:rPr lang="en-US" dirty="0" smtClean="0">
                <a:solidFill>
                  <a:srgbClr val="0000FF"/>
                </a:solidFill>
              </a:rPr>
              <a:t>from CERN in </a:t>
            </a:r>
            <a:r>
              <a:rPr lang="en-US" dirty="0">
                <a:solidFill>
                  <a:srgbClr val="0000FF"/>
                </a:solidFill>
              </a:rPr>
              <a:t>progress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Physics and detector simulation work underway 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sPHENIX</a:t>
            </a:r>
            <a:r>
              <a:rPr lang="en-US" dirty="0" smtClean="0">
                <a:solidFill>
                  <a:srgbClr val="0000FF"/>
                </a:solidFill>
              </a:rPr>
              <a:t> initial cost, schedule and risk management plan developed for MAPS MIE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MIE pre-proposal writing in </a:t>
            </a:r>
            <a:r>
              <a:rPr lang="en-US" dirty="0" smtClean="0">
                <a:solidFill>
                  <a:srgbClr val="0000FF"/>
                </a:solidFill>
              </a:rPr>
              <a:t>progress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To do: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arly “Agreement” btw DOE/</a:t>
            </a:r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 with ALICE/CERN critical </a:t>
            </a: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BE422-747D-F541-AD34-73B1DCCEA85F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7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Heavy Quark Energy Loss @RHIC</a:t>
            </a:r>
            <a:br>
              <a:rPr lang="en-US" dirty="0" smtClean="0"/>
            </a:br>
            <a:r>
              <a:rPr lang="en-US" sz="3600" dirty="0" smtClean="0">
                <a:solidFill>
                  <a:srgbClr val="0000FF"/>
                </a:solidFill>
              </a:rPr>
              <a:t>“Jet flavor tomography”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D661-2CD5-7040-8C86-E1BA145906E0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439" y="2067711"/>
            <a:ext cx="4502561" cy="4288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00720" y="1612990"/>
            <a:ext cx="370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Buzzatti</a:t>
            </a:r>
            <a:r>
              <a:rPr lang="it-IT" dirty="0"/>
              <a:t> et al., PRL 108 (2012) 022301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2322"/>
            <a:ext cx="4901052" cy="4249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1608" y="1612989"/>
            <a:ext cx="300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PHENIX PRC 93 (2016) 034904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381" y="6047182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82" y="2690091"/>
            <a:ext cx="2100721" cy="68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9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099B-7377-3C45-B0B5-E6AC3EA8DF01}" type="datetime1">
              <a:rPr lang="en-US" smtClean="0"/>
              <a:t>12/16/16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40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506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00" y="1322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Jin’s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824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FDA8-BAD3-C644-A5F3-8CE7D1D87C3B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83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LHC 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8A586-F41C-3F41-A61F-E63EFD18BB81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E8FF-A80D-0442-A6C3-37958183E394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6889"/>
            <a:ext cx="9144000" cy="21039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4446" y="3342187"/>
            <a:ext cx="183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ALICE/ITS </a:t>
            </a:r>
          </a:p>
          <a:p>
            <a:r>
              <a:rPr lang="en-US" dirty="0" smtClean="0"/>
              <a:t>MAPS installation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15145" y="4095213"/>
            <a:ext cx="1604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 MAPS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Assembly and Test @CERN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4592" y="4095213"/>
            <a:ext cx="2052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 MAPS Installation @BNL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2104" y="4231843"/>
            <a:ext cx="1568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 MAPS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R&amp;D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34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06"/>
            <a:ext cx="8229600" cy="891665"/>
          </a:xfrm>
        </p:spPr>
        <p:txBody>
          <a:bodyPr/>
          <a:lstStyle/>
          <a:p>
            <a:r>
              <a:rPr lang="en-US" dirty="0" smtClean="0"/>
              <a:t>DOE MIE Process 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2071"/>
            <a:ext cx="8229600" cy="5639025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Contact for new scientific proposals</a:t>
            </a:r>
          </a:p>
          <a:p>
            <a:pPr lvl="1"/>
            <a:r>
              <a:rPr lang="en-US" dirty="0" smtClean="0"/>
              <a:t>Associate Director for NP (Tim), who will then identify point of contact for the project </a:t>
            </a:r>
          </a:p>
          <a:p>
            <a:pPr lvl="2"/>
            <a:r>
              <a:rPr lang="en-US" dirty="0" err="1" smtClean="0"/>
              <a:t>Jehanne</a:t>
            </a:r>
            <a:r>
              <a:rPr lang="en-US" dirty="0" smtClean="0"/>
              <a:t> </a:t>
            </a:r>
            <a:r>
              <a:rPr lang="en-US" dirty="0" err="1" smtClean="0"/>
              <a:t>Gillo</a:t>
            </a:r>
            <a:r>
              <a:rPr lang="en-US" dirty="0" smtClean="0"/>
              <a:t> </a:t>
            </a:r>
          </a:p>
          <a:p>
            <a:r>
              <a:rPr lang="en-US" dirty="0" smtClean="0"/>
              <a:t>For a project with Total Estimated Cost(TEC) &lt; $10M</a:t>
            </a:r>
          </a:p>
          <a:p>
            <a:pPr lvl="1"/>
            <a:r>
              <a:rPr lang="en-US" dirty="0" smtClean="0"/>
              <a:t>no CD process needed: good news</a:t>
            </a:r>
          </a:p>
          <a:p>
            <a:pPr lvl="1"/>
            <a:r>
              <a:rPr lang="en-US" dirty="0" smtClean="0"/>
              <a:t>The 3-layer MAPS inner tracker fit this scope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For a project with TPC &gt; $2M</a:t>
            </a:r>
          </a:p>
          <a:p>
            <a:pPr lvl="1"/>
            <a:r>
              <a:rPr lang="en-US" dirty="0" smtClean="0"/>
              <a:t>“includes all engineering and fabrication costs, needs to be identified individually in the federal budget as Major Item of Equipment(MIE)” -  concern over timeline </a:t>
            </a:r>
          </a:p>
          <a:p>
            <a:pPr lvl="1"/>
            <a:r>
              <a:rPr lang="en-US" dirty="0" smtClean="0"/>
              <a:t>If submitted and reviewed and DOE “mission need” approved in FY17</a:t>
            </a:r>
          </a:p>
          <a:p>
            <a:pPr lvl="2"/>
            <a:r>
              <a:rPr lang="en-US" dirty="0" smtClean="0"/>
              <a:t>the earliest date to receive fund is FY20, Oct. 2019. </a:t>
            </a:r>
          </a:p>
          <a:p>
            <a:pPr lvl="1"/>
            <a:r>
              <a:rPr lang="en-US" dirty="0" smtClean="0"/>
              <a:t>Federal budget prepared 2-year in advance </a:t>
            </a:r>
          </a:p>
          <a:p>
            <a:pPr lvl="1"/>
            <a:r>
              <a:rPr lang="en-US" dirty="0" smtClean="0"/>
              <a:t>DOE budget request to Congress ~Feb 2018 </a:t>
            </a:r>
          </a:p>
          <a:p>
            <a:pPr lvl="1"/>
            <a:r>
              <a:rPr lang="en-US" dirty="0" smtClean="0"/>
              <a:t>It is hard to have a complete proposal submitted, reviewed and approved for “DOE mission need” and have this MIE included in the Feb. 2017 DOE budget request (~3 months from now) </a:t>
            </a:r>
          </a:p>
          <a:p>
            <a:pPr lvl="2"/>
            <a:r>
              <a:rPr lang="en-US" dirty="0" smtClean="0"/>
              <a:t>while we are still waiting for (CD0 and) CD1 approval from DOE</a:t>
            </a:r>
          </a:p>
          <a:p>
            <a:pPr lvl="1"/>
            <a:r>
              <a:rPr lang="en-US" dirty="0">
                <a:hlinkClick r:id="rId2"/>
              </a:rPr>
              <a:t>http://science.energy.gov/np/facilities/project-development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Challenges to match ALICE/ITS production schedules</a:t>
            </a:r>
          </a:p>
          <a:p>
            <a:pPr lvl="1"/>
            <a:r>
              <a:rPr lang="en-US" dirty="0" smtClean="0"/>
              <a:t>Early fund (~$1M) </a:t>
            </a:r>
            <a:r>
              <a:rPr lang="en-US" dirty="0" smtClean="0"/>
              <a:t>needed in the </a:t>
            </a:r>
            <a:r>
              <a:rPr lang="en-US" dirty="0" smtClean="0"/>
              <a:t>summer </a:t>
            </a:r>
            <a:r>
              <a:rPr lang="en-US" dirty="0" smtClean="0"/>
              <a:t>of 2018 </a:t>
            </a:r>
            <a:r>
              <a:rPr lang="en-US" dirty="0" smtClean="0"/>
              <a:t>to continue ALICE/ITS production line for </a:t>
            </a:r>
            <a:r>
              <a:rPr lang="en-US" dirty="0" err="1" smtClean="0"/>
              <a:t>sPHENIX</a:t>
            </a:r>
            <a:r>
              <a:rPr lang="en-US" dirty="0" smtClean="0"/>
              <a:t> MAPS </a:t>
            </a:r>
            <a:r>
              <a:rPr lang="en-US" dirty="0" smtClean="0"/>
              <a:t>staves</a:t>
            </a:r>
          </a:p>
          <a:p>
            <a:pPr lvl="1"/>
            <a:r>
              <a:rPr lang="en-US" dirty="0" smtClean="0"/>
              <a:t>DOE-CERN agreement if delayed?</a:t>
            </a:r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My </a:t>
            </a:r>
            <a:r>
              <a:rPr lang="en-US" b="1" dirty="0" smtClean="0">
                <a:solidFill>
                  <a:srgbClr val="FF0000"/>
                </a:solidFill>
              </a:rPr>
              <a:t>Note: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The normal MIE process may not match </a:t>
            </a:r>
            <a:r>
              <a:rPr lang="en-US" dirty="0" smtClean="0"/>
              <a:t>optimally with the current </a:t>
            </a:r>
            <a:r>
              <a:rPr lang="en-US" dirty="0" smtClean="0"/>
              <a:t>ALICE/ITS and </a:t>
            </a:r>
            <a:r>
              <a:rPr lang="en-US" dirty="0" err="1" smtClean="0"/>
              <a:t>sPHENIX</a:t>
            </a:r>
            <a:r>
              <a:rPr lang="en-US" dirty="0" smtClean="0"/>
              <a:t> installation and run schedules, need to work closely with DOE how to proceed   </a:t>
            </a:r>
          </a:p>
          <a:p>
            <a:r>
              <a:rPr lang="en-US" dirty="0" smtClean="0"/>
              <a:t>Some minimum fund (~$1M) must be secured for the MAPS stave production at CERN following the completion of ALICE/ITS project, such as $$ from RHIC operation savings or foreign contributions etc. 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6A5CF-8072-9046-AF1A-4C69A9E0DDD6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E0FEF-2927-B74B-BFF8-E7854C79DED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4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46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1111250"/>
            <a:ext cx="7258050" cy="31051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15250" y="1339850"/>
            <a:ext cx="1876034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Chips:</a:t>
            </a:r>
          </a:p>
          <a:p>
            <a:r>
              <a:rPr lang="en-US" sz="1600" dirty="0" smtClean="0"/>
              <a:t>1k/50k = 2%</a:t>
            </a:r>
          </a:p>
          <a:p>
            <a:r>
              <a:rPr lang="en-US" sz="1600" dirty="0" smtClean="0"/>
              <a:t> - $100K</a:t>
            </a:r>
          </a:p>
          <a:p>
            <a:endParaRPr lang="en-US" sz="1600" dirty="0" smtClean="0"/>
          </a:p>
          <a:p>
            <a:r>
              <a:rPr lang="en-US" sz="1600" dirty="0" smtClean="0"/>
              <a:t>Staves:</a:t>
            </a:r>
          </a:p>
          <a:p>
            <a:r>
              <a:rPr lang="en-US" sz="1600" dirty="0" smtClean="0"/>
              <a:t>68/120 = 60%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-$340K</a:t>
            </a:r>
          </a:p>
          <a:p>
            <a:endParaRPr lang="en-US" sz="1600" dirty="0" smtClean="0"/>
          </a:p>
          <a:p>
            <a:r>
              <a:rPr lang="en-US" sz="1600" dirty="0" smtClean="0"/>
              <a:t>Full cost recovery </a:t>
            </a:r>
          </a:p>
          <a:p>
            <a:r>
              <a:rPr lang="en-US" sz="1600" dirty="0" smtClean="0"/>
              <a:t>for CERN labor</a:t>
            </a:r>
          </a:p>
          <a:p>
            <a:r>
              <a:rPr lang="en-US" sz="1600" dirty="0" smtClean="0"/>
              <a:t>  -$500K</a:t>
            </a:r>
          </a:p>
          <a:p>
            <a:r>
              <a:rPr lang="en-US" sz="1600" dirty="0" smtClean="0"/>
              <a:t>(cover in production </a:t>
            </a:r>
          </a:p>
          <a:p>
            <a:r>
              <a:rPr lang="en-US" sz="1600" dirty="0" smtClean="0"/>
              <a:t>labor cost)</a:t>
            </a:r>
          </a:p>
          <a:p>
            <a:r>
              <a:rPr lang="en-US" sz="1600" dirty="0" smtClean="0"/>
              <a:t>“Buy staves” </a:t>
            </a:r>
          </a:p>
          <a:p>
            <a:r>
              <a:rPr lang="en-US" sz="1600" dirty="0" smtClean="0"/>
              <a:t>and </a:t>
            </a:r>
            <a:r>
              <a:rPr lang="en-US" sz="1600" dirty="0" err="1" smtClean="0"/>
              <a:t>MoU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>
                <a:solidFill>
                  <a:srgbClr val="FF0000"/>
                </a:solidFill>
              </a:rPr>
              <a:t>Total ~$1M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7308" y="0"/>
            <a:ext cx="1907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Musa @Santa Fe </a:t>
            </a:r>
          </a:p>
          <a:p>
            <a:r>
              <a:rPr lang="en-US" dirty="0" smtClean="0"/>
              <a:t>Workshop, 4/1/16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E0BA-27E9-3C46-9188-0902716FC379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57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35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111250"/>
            <a:ext cx="7258050" cy="23939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5829300"/>
            <a:ext cx="7258050" cy="892174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C44B-DDD9-854E-9827-E3606CB388C2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908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244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111250"/>
            <a:ext cx="7258050" cy="42354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E080-A4F8-E146-8382-5EAC4A9C8FA2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49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468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970E-9ED4-8F40-B10D-4F6905D2F95E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47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5900" y="1009650"/>
            <a:ext cx="8064500" cy="31940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930900" y="3629024"/>
            <a:ext cx="1352550" cy="5048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660066"/>
                </a:solidFill>
              </a:rPr>
              <a:t>sPHENIX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364162" y="1892875"/>
            <a:ext cx="1133475" cy="5048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660066"/>
                </a:solidFill>
              </a:rPr>
              <a:t>sPHENIX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66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7"/>
            <a:ext cx="8229600" cy="808389"/>
          </a:xfrm>
        </p:spPr>
        <p:txBody>
          <a:bodyPr/>
          <a:lstStyle/>
          <a:p>
            <a:r>
              <a:rPr lang="en-US" dirty="0" smtClean="0"/>
              <a:t>Module Assembly Lab</a:t>
            </a:r>
            <a:endParaRPr lang="en-US" dirty="0"/>
          </a:p>
        </p:txBody>
      </p:sp>
      <p:pic>
        <p:nvPicPr>
          <p:cNvPr id="5" name="Picture 4" descr="IMG_81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814916"/>
            <a:ext cx="8057444" cy="604308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4957C-2564-334C-9D26-34D70C06676F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35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Readout Electronics Lab</a:t>
            </a:r>
            <a:endParaRPr lang="en-US" dirty="0"/>
          </a:p>
        </p:txBody>
      </p:sp>
      <p:pic>
        <p:nvPicPr>
          <p:cNvPr id="3" name="Picture 2" descr="IMG_816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62000"/>
            <a:ext cx="8128000" cy="6096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62F4B-1783-1248-B296-E49B52711971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5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Heavy Quarks: Sensitive to Medium Properties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4F27-A29E-9449-AF86-A59B1F3AEE43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5" y="1602304"/>
            <a:ext cx="9104825" cy="43365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43538" y="1232972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Moore &amp; Teaney, PRC 71 (2005) 064904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69819" y="4491181"/>
            <a:ext cx="804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5938869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050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Readout Unit - V0</a:t>
            </a:r>
            <a:br>
              <a:rPr lang="en-US" dirty="0" smtClean="0"/>
            </a:br>
            <a:r>
              <a:rPr lang="en-US" sz="2700" dirty="0" smtClean="0"/>
              <a:t>single module high-speed readout, USB or GBT fiber; no CRU yet </a:t>
            </a: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66" y="1294128"/>
            <a:ext cx="7366000" cy="530292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1E4B-B540-0245-B3FE-B1B68C78FF0F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24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9-Chip Module High Speed Readout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42038"/>
            <a:ext cx="9144000" cy="4615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332" y="1082476"/>
            <a:ext cx="4148667" cy="2319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416128"/>
            <a:ext cx="258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Bench: MOSAIC Card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90B30-F091-184B-B274-8B3A4124AC94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044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16" y="122110"/>
            <a:ext cx="379687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Stave Production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4924"/>
            <a:ext cx="9144000" cy="2836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114" y="295658"/>
            <a:ext cx="4245719" cy="299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16" y="1795016"/>
            <a:ext cx="382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good progress, ahead of schedule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F0EA5-C74E-4D48-A094-16F8FFEC4D33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4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1143000"/>
          </a:xfrm>
        </p:spPr>
        <p:txBody>
          <a:bodyPr/>
          <a:lstStyle/>
          <a:p>
            <a:r>
              <a:rPr lang="en-US" dirty="0" smtClean="0"/>
              <a:t>Mechanical Frames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1666"/>
            <a:ext cx="9144000" cy="506078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EC36-6DC7-0140-93E3-E7EC19F45D00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9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554" y="-135651"/>
            <a:ext cx="5164666" cy="1143000"/>
          </a:xfrm>
        </p:spPr>
        <p:txBody>
          <a:bodyPr/>
          <a:lstStyle/>
          <a:p>
            <a:r>
              <a:rPr lang="en-US" dirty="0" smtClean="0"/>
              <a:t>Service End Wheel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77" y="1007349"/>
            <a:ext cx="7156526" cy="585065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FC6D-7598-CC4D-9DE9-D1E116599BDE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7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Staves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3250"/>
            <a:ext cx="9143999" cy="50191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E814-3F3C-2F45-B9B3-C480BB24E9CC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7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1143000"/>
          </a:xfrm>
        </p:spPr>
        <p:txBody>
          <a:bodyPr/>
          <a:lstStyle/>
          <a:p>
            <a:r>
              <a:rPr lang="en-US" dirty="0" smtClean="0"/>
              <a:t>Mechanical End Wheel Design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56" y="1030107"/>
            <a:ext cx="7351910" cy="571500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044C-01CF-624B-9DCB-DBDD46A10730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4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beam setup: 7 Single Chip Modules </a:t>
            </a:r>
            <a:endParaRPr lang="en-US" dirty="0"/>
          </a:p>
        </p:txBody>
      </p:sp>
      <p:pic>
        <p:nvPicPr>
          <p:cNvPr id="4" name="Picture 3" descr="IMG_817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03" y="1030110"/>
            <a:ext cx="7770518" cy="582788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CA19-2896-094D-AD48-2123EC470C69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317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FELIX Board @BNL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9A80-5515-C84A-9586-24F22155320D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88311" y="-618520"/>
            <a:ext cx="5019048" cy="893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19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048"/>
            <a:ext cx="8229600" cy="1143000"/>
          </a:xfrm>
        </p:spPr>
        <p:txBody>
          <a:bodyPr/>
          <a:lstStyle/>
          <a:p>
            <a:r>
              <a:rPr lang="en-US" dirty="0" smtClean="0"/>
              <a:t>FELIX @BNL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D26A-D12C-B149-BD53-879D0738F48E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4895065" cy="2753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212" y="2963427"/>
            <a:ext cx="5977777" cy="33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26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Monolithic-Active-Pixel-Sensor MAPS</a:t>
            </a:r>
            <a:br>
              <a:rPr lang="en-US" sz="3600" dirty="0" smtClean="0"/>
            </a:br>
            <a:r>
              <a:rPr lang="en-US" sz="3600" dirty="0">
                <a:solidFill>
                  <a:srgbClr val="FF0000"/>
                </a:solidFill>
              </a:rPr>
              <a:t>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State of the Art Tracker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450" y="1144045"/>
            <a:ext cx="5608190" cy="275803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MAPS: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speed, 2~4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</a:p>
          <a:p>
            <a:pPr lvl="1"/>
            <a:r>
              <a:rPr lang="en-US" dirty="0" smtClean="0"/>
              <a:t>15+ years of R&amp;D at CERN for ALICE upgrade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An ideal detector for QGP b-jet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0F42-D2A9-8541-BED8-30944025C31B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6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358" y="3659268"/>
            <a:ext cx="7745167" cy="2897729"/>
          </a:xfrm>
          <a:prstGeom prst="rect">
            <a:avLst/>
          </a:prstGeom>
          <a:ln w="25400" cap="flat">
            <a:noFill/>
            <a:rou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01812" y="1327665"/>
            <a:ext cx="3246214" cy="245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633128" y="4147975"/>
            <a:ext cx="13230" cy="22292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1687" y="624923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73920" y="6377197"/>
            <a:ext cx="46501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01812" y="1029597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9-chip MAPS </a:t>
            </a:r>
            <a:r>
              <a:rPr lang="en-US" dirty="0" smtClean="0"/>
              <a:t>stave, ITS/IB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62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4"/>
            <a:ext cx="8229600" cy="1143000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MAPS Data Bandwidth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4B83C-B7D1-6842-893D-BBC5ECDB86F9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117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1861" y="0"/>
            <a:ext cx="229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Mike </a:t>
            </a:r>
            <a:r>
              <a:rPr lang="en-US" dirty="0" err="1" smtClean="0"/>
              <a:t>McCumber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574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279555" y="4322323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2816" y="4984665"/>
            <a:ext cx="1544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/>
              <a:t>48 RUs 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24 CRUs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Readout Units Required for ITS &amp; </a:t>
            </a:r>
            <a:r>
              <a:rPr lang="en-US" sz="3200" dirty="0" err="1" smtClean="0"/>
              <a:t>sPHENIX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67198" y="5446330"/>
            <a:ext cx="159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inner staves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10200" y="4842333"/>
            <a:ext cx="3103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ITS IB:   </a:t>
            </a:r>
          </a:p>
          <a:p>
            <a:r>
              <a:rPr lang="en-US" dirty="0" smtClean="0"/>
              <a:t>Produce 120 staves in one year</a:t>
            </a:r>
          </a:p>
          <a:p>
            <a:endParaRPr lang="en-US" dirty="0"/>
          </a:p>
          <a:p>
            <a:r>
              <a:rPr lang="en-US" dirty="0" smtClean="0"/>
              <a:t>120% contingency 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0800" y="5907568"/>
            <a:ext cx="23451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: 48 +40% = 68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2CA1-5D14-6441-B7E9-3D9D075F4B36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3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asted-imag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2773" y="954096"/>
            <a:ext cx="8432440" cy="5319437"/>
          </a:xfrm>
          <a:prstGeom prst="rect">
            <a:avLst/>
          </a:prstGeom>
          <a:ln w="25400"/>
        </p:spPr>
      </p:pic>
      <p:sp>
        <p:nvSpPr>
          <p:cNvPr id="287" name="Shape 287"/>
          <p:cNvSpPr/>
          <p:nvPr/>
        </p:nvSpPr>
        <p:spPr>
          <a:xfrm>
            <a:off x="7832929" y="814043"/>
            <a:ext cx="1171173" cy="6266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 marL="40638" marR="40638" defTabSz="455398">
              <a:lnSpc>
                <a:spcPct val="142000"/>
              </a:lnSpc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7832929" y="5818852"/>
            <a:ext cx="1171173" cy="6266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 marL="40638" marR="40638" defTabSz="455398">
              <a:lnSpc>
                <a:spcPct val="142000"/>
              </a:lnSpc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669727" y="-270868"/>
            <a:ext cx="7804547" cy="1518048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ALPIDE Operation</a:t>
            </a:r>
          </a:p>
        </p:txBody>
      </p:sp>
      <p:sp>
        <p:nvSpPr>
          <p:cNvPr id="290" name="Shape 2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467933"/>
      </p:ext>
    </p:extLst>
  </p:cSld>
  <p:clrMapOvr>
    <a:masterClrMapping/>
  </p:clrMapOvr>
  <p:transition xmlns:p14="http://schemas.microsoft.com/office/powerpoint/2010/main"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857250" y="-151805"/>
            <a:ext cx="7804547" cy="1518047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ALPIDE Readout</a:t>
            </a:r>
          </a:p>
        </p:txBody>
      </p:sp>
      <p:sp>
        <p:nvSpPr>
          <p:cNvPr id="293" name="Shape 2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63</a:t>
            </a:fld>
            <a:endParaRPr/>
          </a:p>
        </p:txBody>
      </p:sp>
      <p:pic>
        <p:nvPicPr>
          <p:cNvPr id="294" name="pasted-imag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819" y="1008962"/>
            <a:ext cx="8334273" cy="5071672"/>
          </a:xfrm>
          <a:prstGeom prst="rect">
            <a:avLst/>
          </a:prstGeom>
          <a:ln w="25400"/>
        </p:spPr>
      </p:pic>
      <p:sp>
        <p:nvSpPr>
          <p:cNvPr id="295" name="Shape 295"/>
          <p:cNvSpPr/>
          <p:nvPr/>
        </p:nvSpPr>
        <p:spPr>
          <a:xfrm>
            <a:off x="7816453" y="625078"/>
            <a:ext cx="892969" cy="8929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481877"/>
      </p:ext>
    </p:extLst>
  </p:cSld>
  <p:clrMapOvr>
    <a:masterClrMapping/>
  </p:clrMapOvr>
  <p:transition xmlns:p14="http://schemas.microsoft.com/office/powerpoint/2010/main"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GBT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BDE7-28BD-8246-BE25-F77AAA9A7536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39" y="378691"/>
            <a:ext cx="8372076" cy="5786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455" y="272329"/>
            <a:ext cx="150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 </a:t>
            </a:r>
            <a:r>
              <a:rPr lang="en-US" dirty="0" err="1" smtClean="0"/>
              <a:t>Schambach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982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6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GBT Optic Transceiver Daughterboard for Readout Unit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264A-D28D-5542-9C84-13422DE0680B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34" y="1172969"/>
            <a:ext cx="7990566" cy="5304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3138" y="988303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1760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872"/>
            <a:ext cx="8229600" cy="1143000"/>
          </a:xfrm>
        </p:spPr>
        <p:txBody>
          <a:bodyPr/>
          <a:lstStyle/>
          <a:p>
            <a:r>
              <a:rPr lang="en-US" dirty="0" smtClean="0"/>
              <a:t>Data Formatting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607B-911F-AC4A-B7A8-70E6311B08A3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004"/>
            <a:ext cx="9144000" cy="52801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1861" y="265545"/>
            <a:ext cx="229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Mike </a:t>
            </a:r>
            <a:r>
              <a:rPr lang="en-US" dirty="0" err="1" smtClean="0"/>
              <a:t>McCumber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70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66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dirty="0" smtClean="0"/>
              <a:t>Motivation </a:t>
            </a:r>
          </a:p>
          <a:p>
            <a:r>
              <a:rPr lang="en-US" u="sng" dirty="0" smtClean="0">
                <a:solidFill>
                  <a:srgbClr val="0000FF"/>
                </a:solidFill>
              </a:rPr>
              <a:t>MAPS Inner Tracker Scope</a:t>
            </a:r>
          </a:p>
          <a:p>
            <a:r>
              <a:rPr lang="en-US" dirty="0" smtClean="0"/>
              <a:t>MAPS Project Status</a:t>
            </a:r>
          </a:p>
          <a:p>
            <a:r>
              <a:rPr lang="en-US" dirty="0" smtClean="0"/>
              <a:t>MAPS R&amp;D at CERN and LANL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Full MAPS MIE proposal writing</a:t>
            </a:r>
          </a:p>
          <a:p>
            <a:pPr marL="0" indent="0">
              <a:buNone/>
            </a:pPr>
            <a:r>
              <a:rPr lang="en-US" sz="2400" dirty="0" smtClean="0"/>
              <a:t>	Santa Fe HF-Jet/MAPS </a:t>
            </a:r>
            <a:r>
              <a:rPr lang="en-US" sz="2400" dirty="0" err="1" smtClean="0"/>
              <a:t>Workfest</a:t>
            </a:r>
            <a:r>
              <a:rPr lang="en-US" sz="2400" dirty="0" smtClean="0"/>
              <a:t> 1/5-7, 2017</a:t>
            </a:r>
          </a:p>
          <a:p>
            <a:pPr marL="0" indent="0">
              <a:buNone/>
            </a:pPr>
            <a:r>
              <a:rPr lang="en-US" sz="1900" dirty="0" smtClean="0"/>
              <a:t>	https://</a:t>
            </a:r>
            <a:r>
              <a:rPr lang="en-US" sz="1900" dirty="0" err="1" smtClean="0"/>
              <a:t>indico.bnl.gov</a:t>
            </a:r>
            <a:r>
              <a:rPr lang="en-US" sz="1900" dirty="0" smtClean="0"/>
              <a:t>/</a:t>
            </a:r>
            <a:r>
              <a:rPr lang="en-US" sz="1900" dirty="0" err="1" smtClean="0"/>
              <a:t>conferenceDisplay.py?ovw</a:t>
            </a:r>
            <a:r>
              <a:rPr lang="en-US" sz="1900" dirty="0" smtClean="0"/>
              <a:t>=</a:t>
            </a:r>
            <a:r>
              <a:rPr lang="en-US" sz="1900" dirty="0" err="1" smtClean="0"/>
              <a:t>True&amp;confId</a:t>
            </a:r>
            <a:r>
              <a:rPr lang="en-US" sz="1900" dirty="0" smtClean="0"/>
              <a:t>=2641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CC46-83B1-044A-A9A2-E4BE29F69694}" type="datetime1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08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392" y="33338"/>
            <a:ext cx="8868307" cy="891402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sPHENIX</a:t>
            </a:r>
            <a:r>
              <a:rPr lang="en-US" sz="3600" dirty="0" smtClean="0"/>
              <a:t> </a:t>
            </a:r>
            <a:r>
              <a:rPr lang="en-US" sz="3600" dirty="0" smtClean="0"/>
              <a:t>MAPS Inner Tracker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8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482685" y="1141987"/>
            <a:ext cx="273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 Upgrade (2021+);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3989079"/>
            <a:ext cx="2851151" cy="2249686"/>
            <a:chOff x="7365933" y="494668"/>
            <a:chExt cx="3771955" cy="301316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05560" y="49466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dirty="0" smtClean="0">
                  <a:solidFill>
                    <a:srgbClr val="FF0000"/>
                  </a:solidFill>
                </a:rPr>
                <a:t>Inner Trackin</a:t>
              </a:r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237724" y="4995500"/>
            <a:ext cx="2619927" cy="1457742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Max. physics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28111" y="1492285"/>
            <a:ext cx="1590763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Key </a:t>
            </a:r>
            <a:r>
              <a:rPr lang="en-US" sz="2400" i="1" dirty="0" smtClean="0"/>
              <a:t>issues:</a:t>
            </a:r>
          </a:p>
          <a:p>
            <a:r>
              <a:rPr lang="en-US" dirty="0" smtClean="0"/>
              <a:t>- Readout</a:t>
            </a:r>
          </a:p>
          <a:p>
            <a:r>
              <a:rPr lang="en-US" dirty="0" smtClean="0"/>
              <a:t>- Mechanics</a:t>
            </a:r>
            <a:endParaRPr lang="en-US" dirty="0"/>
          </a:p>
        </p:txBody>
      </p:sp>
      <p:pic>
        <p:nvPicPr>
          <p:cNvPr id="29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2667" y="3067443"/>
            <a:ext cx="1544811" cy="1928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4F62-4C5E-D041-B252-66067013AD36}" type="datetime1">
              <a:rPr lang="en-US" smtClean="0"/>
              <a:t>12/15/16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41" y="906432"/>
            <a:ext cx="3115794" cy="319001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1993900" y="2488543"/>
            <a:ext cx="697553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174750" y="2488543"/>
            <a:ext cx="711200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737" y="1080861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38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81204" y="-277996"/>
            <a:ext cx="8960019" cy="1518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0" dirty="0" smtClean="0">
                <a:solidFill>
                  <a:schemeClr val="tx1"/>
                </a:solidFill>
              </a:rPr>
              <a:t>MAPS</a:t>
            </a:r>
            <a:r>
              <a:rPr lang="en-US" sz="3200" b="0" dirty="0" smtClean="0">
                <a:solidFill>
                  <a:schemeClr val="tx1"/>
                </a:solidFill>
              </a:rPr>
              <a:t>-</a:t>
            </a:r>
            <a:r>
              <a:rPr lang="en-US" sz="3200" b="0" dirty="0" err="1" smtClean="0">
                <a:solidFill>
                  <a:schemeClr val="tx1"/>
                </a:solidFill>
              </a:rPr>
              <a:t>sPHENIX</a:t>
            </a:r>
            <a:r>
              <a:rPr sz="3200" b="0" dirty="0" smtClean="0">
                <a:solidFill>
                  <a:schemeClr val="tx1"/>
                </a:solidFill>
              </a:rPr>
              <a:t> Electronics</a:t>
            </a:r>
            <a:r>
              <a:rPr lang="en-US" sz="3200" b="0" dirty="0" smtClean="0">
                <a:solidFill>
                  <a:schemeClr val="tx1"/>
                </a:solidFill>
              </a:rPr>
              <a:t> Integration</a:t>
            </a:r>
            <a:endParaRPr sz="3200" b="0" dirty="0">
              <a:solidFill>
                <a:schemeClr val="tx1"/>
              </a:solidFill>
            </a:endParaRP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8845308" y="6469558"/>
            <a:ext cx="159829" cy="241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71" name="pasted-image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04" y="1424226"/>
            <a:ext cx="8802943" cy="144685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3296519" y="914768"/>
            <a:ext cx="294476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 b="1">
                <a:solidFill>
                  <a:srgbClr val="6998C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0000FF"/>
                </a:solidFill>
              </a:rPr>
              <a:t>ALICE readout path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30129" y="3137745"/>
            <a:ext cx="9315914" cy="3304287"/>
            <a:chOff x="0" y="282"/>
            <a:chExt cx="13249297" cy="4699429"/>
          </a:xfrm>
        </p:grpSpPr>
        <p:pic>
          <p:nvPicPr>
            <p:cNvPr id="173" name="pasted-image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977455"/>
              <a:ext cx="12519740" cy="2057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>
              <a:off x="1344226" y="282"/>
              <a:ext cx="9226027" cy="583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000" dirty="0">
                  <a:solidFill>
                    <a:srgbClr val="FF0000"/>
                  </a:solidFill>
                </a:rPr>
                <a:t>Plan B: sPHENIX readout path (held as contingency)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58313" y="1043101"/>
              <a:ext cx="2063927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MAPS FEM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8808376" y="1808479"/>
              <a:ext cx="2063927" cy="3957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6787156" y="908003"/>
              <a:ext cx="2230506" cy="209550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0696905" y="908003"/>
              <a:ext cx="1814051" cy="2095501"/>
            </a:xfrm>
            <a:prstGeom prst="roundRect">
              <a:avLst>
                <a:gd name="adj" fmla="val 28402"/>
              </a:avLst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0974564" y="3319002"/>
              <a:ext cx="2274733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busy out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10905871" y="1010069"/>
              <a:ext cx="1396118" cy="6201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DCM2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1603930" y="2869380"/>
              <a:ext cx="1" cy="468035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11790197" y="2585263"/>
              <a:ext cx="1066801" cy="1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11695003" y="2064896"/>
              <a:ext cx="838976" cy="62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EvB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10578350" y="3791730"/>
              <a:ext cx="2423694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design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10392083" y="3797462"/>
              <a:ext cx="2423694" cy="814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sPHENIX design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6106202" y="3404040"/>
              <a:ext cx="3592414" cy="1295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modified design, </a:t>
              </a:r>
            </a:p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starting with ALICE boards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1051122" y="2474689"/>
              <a:ext cx="2965562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6998C7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ALICE design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7276845" y="3100471"/>
              <a:ext cx="1396118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trigger in</a:t>
              </a:r>
            </a:p>
          </p:txBody>
        </p:sp>
      </p:grpSp>
      <p:grpSp>
        <p:nvGrpSpPr>
          <p:cNvPr id="193" name="Group 193"/>
          <p:cNvGrpSpPr/>
          <p:nvPr/>
        </p:nvGrpSpPr>
        <p:grpSpPr>
          <a:xfrm>
            <a:off x="7434376" y="623193"/>
            <a:ext cx="1385370" cy="1912318"/>
            <a:chOff x="0" y="22719"/>
            <a:chExt cx="1970303" cy="2719740"/>
          </a:xfrm>
        </p:grpSpPr>
        <p:sp>
          <p:nvSpPr>
            <p:cNvPr id="191" name="Shape 191"/>
            <p:cNvSpPr/>
            <p:nvPr/>
          </p:nvSpPr>
          <p:spPr>
            <a:xfrm>
              <a:off x="202968" y="1081139"/>
              <a:ext cx="1740960" cy="1661320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0" y="22719"/>
              <a:ext cx="1970303" cy="1021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Plan A:</a:t>
              </a:r>
            </a:p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reprogram</a:t>
              </a:r>
            </a:p>
          </p:txBody>
        </p:sp>
      </p:grpSp>
      <p:sp>
        <p:nvSpPr>
          <p:cNvPr id="27" name="Shape 179"/>
          <p:cNvSpPr/>
          <p:nvPr/>
        </p:nvSpPr>
        <p:spPr>
          <a:xfrm flipV="1">
            <a:off x="5586513" y="5123869"/>
            <a:ext cx="0" cy="307412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14607" y="4031205"/>
            <a:ext cx="932170" cy="2525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4607" y="4031205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32210" y="1643712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4607" y="5419705"/>
            <a:ext cx="3575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New development: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- Joint </a:t>
            </a:r>
            <a:r>
              <a:rPr lang="en-US" dirty="0" smtClean="0">
                <a:solidFill>
                  <a:srgbClr val="000000"/>
                </a:solidFill>
              </a:rPr>
              <a:t>TPC &amp; MAPS readout R&amp;D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ATLAS FELIX Readout Unit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</a:t>
            </a:r>
            <a:r>
              <a:rPr lang="en-US" dirty="0" err="1" smtClean="0">
                <a:solidFill>
                  <a:srgbClr val="000000"/>
                </a:solidFill>
              </a:rPr>
              <a:t>vs</a:t>
            </a:r>
            <a:r>
              <a:rPr lang="en-US" dirty="0" smtClean="0">
                <a:solidFill>
                  <a:srgbClr val="000000"/>
                </a:solidFill>
              </a:rPr>
              <a:t> ALICE/CRU? </a:t>
            </a:r>
          </a:p>
        </p:txBody>
      </p:sp>
    </p:spTree>
    <p:extLst>
      <p:ext uri="{BB962C8B-B14F-4D97-AF65-F5344CB8AC3E}">
        <p14:creationId xmlns:p14="http://schemas.microsoft.com/office/powerpoint/2010/main" val="35071726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5006</TotalTime>
  <Words>4030</Words>
  <Application>Microsoft Macintosh PowerPoint</Application>
  <PresentationFormat>On-screen Show (4:3)</PresentationFormat>
  <Paragraphs>1154</Paragraphs>
  <Slides>66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sPHENIX MAPS Inner Tracker</vt:lpstr>
      <vt:lpstr>Outline</vt:lpstr>
      <vt:lpstr>Exciting Science: Physics of the 3rd Pillar</vt:lpstr>
      <vt:lpstr>Heavy Quark Energy Loss @RHIC “Jet flavor tomography” </vt:lpstr>
      <vt:lpstr>Heavy Quarks: Sensitive to Medium Properties </vt:lpstr>
      <vt:lpstr>Monolithic-Active-Pixel-Sensor MAPS A State of the Art Tracker</vt:lpstr>
      <vt:lpstr>Outline</vt:lpstr>
      <vt:lpstr>sPHENIX MAPS Inner Tracker</vt:lpstr>
      <vt:lpstr>MAPS-sPHENIX Electronics Integration</vt:lpstr>
      <vt:lpstr>MAPS-sPHENIX Mechanical Integration</vt:lpstr>
      <vt:lpstr>MAPS Inner Tracker Mechanic Frames</vt:lpstr>
      <vt:lpstr>Other Services</vt:lpstr>
      <vt:lpstr>Scope of the MAPS Project</vt:lpstr>
      <vt:lpstr>Project Tasks and Timeline</vt:lpstr>
      <vt:lpstr>Key Schedule: ALICE and sPHENIX</vt:lpstr>
      <vt:lpstr>Cost Base for Major Items</vt:lpstr>
      <vt:lpstr>Major Item Cost Estimate</vt:lpstr>
      <vt:lpstr>Participating and Interested Institutions</vt:lpstr>
      <vt:lpstr>Major Tasks and Lead Institutions for sPHENIX MAPS Project</vt:lpstr>
      <vt:lpstr>Organization Chart</vt:lpstr>
      <vt:lpstr>Outline</vt:lpstr>
      <vt:lpstr>WBS of the Latest sPHENIX MIE</vt:lpstr>
      <vt:lpstr>WBS of MAPS Inner Tracker</vt:lpstr>
      <vt:lpstr>Recent Development</vt:lpstr>
      <vt:lpstr>A MIE being developed for the full MAPS …</vt:lpstr>
      <vt:lpstr>MAPS MIE Proposal Writing</vt:lpstr>
      <vt:lpstr>Outline</vt:lpstr>
      <vt:lpstr>Status of MAPS R&amp;D at ALICE/CERN</vt:lpstr>
      <vt:lpstr>LANL LDRD Activities </vt:lpstr>
      <vt:lpstr>Experimental R&amp;D Deliverables: Physics</vt:lpstr>
      <vt:lpstr>Experimental R&amp;D Deliverables      a 4-Stave Telescope</vt:lpstr>
      <vt:lpstr>1st Milestone: LANL - ALICE/ITS MoU</vt:lpstr>
      <vt:lpstr>R&amp;D at LANL:MAPS Chips</vt:lpstr>
      <vt:lpstr>ALICE Readout Unit Design</vt:lpstr>
      <vt:lpstr>ALICE Readout Unit – Prototype 0 </vt:lpstr>
      <vt:lpstr>ALICE Common Readout Unit</vt:lpstr>
      <vt:lpstr>PowerPoint Presentation</vt:lpstr>
      <vt:lpstr>Joint Effort on “CRU”: TPC-MAPS ALICE/CRU and ATLAS FELIX being studied</vt:lpstr>
      <vt:lpstr>Summary of MAPS Project</vt:lpstr>
      <vt:lpstr>PowerPoint Presentation</vt:lpstr>
      <vt:lpstr>Backup slides</vt:lpstr>
      <vt:lpstr>Long Term LHC Schedule</vt:lpstr>
      <vt:lpstr>DOE MIE Process and Challenges</vt:lpstr>
      <vt:lpstr>PowerPoint Presentation</vt:lpstr>
      <vt:lpstr>PowerPoint Presentation</vt:lpstr>
      <vt:lpstr>PowerPoint Presentation</vt:lpstr>
      <vt:lpstr>PowerPoint Presentation</vt:lpstr>
      <vt:lpstr>Module Assembly Lab</vt:lpstr>
      <vt:lpstr>Readout Electronics Lab</vt:lpstr>
      <vt:lpstr>Readout Unit - V0 single module high-speed readout, USB or GBT fiber; no CRU yet </vt:lpstr>
      <vt:lpstr>9-Chip Module High Speed Readout </vt:lpstr>
      <vt:lpstr>Stave Production</vt:lpstr>
      <vt:lpstr>Mechanical Frames</vt:lpstr>
      <vt:lpstr>Service End Wheel</vt:lpstr>
      <vt:lpstr>Staves</vt:lpstr>
      <vt:lpstr>Mechanical End Wheel Design </vt:lpstr>
      <vt:lpstr>Test beam setup: 7 Single Chip Modules </vt:lpstr>
      <vt:lpstr>ATLAS FELIX Board @BNL</vt:lpstr>
      <vt:lpstr>FELIX @BNL</vt:lpstr>
      <vt:lpstr>sPHENIX MAPS Data Bandwidth</vt:lpstr>
      <vt:lpstr>PowerPoint Presentation</vt:lpstr>
      <vt:lpstr>ALPIDE Operation</vt:lpstr>
      <vt:lpstr>ALPIDE Readout</vt:lpstr>
      <vt:lpstr>GBT</vt:lpstr>
      <vt:lpstr>GBT Optic Transceiver Daughterboard for Readout Unit</vt:lpstr>
      <vt:lpstr>Data Formatting 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MAPS Inner Tracker</dc:title>
  <dc:creator>Ming Liu (LANL)</dc:creator>
  <cp:lastModifiedBy>Ming Liu (LANL)</cp:lastModifiedBy>
  <cp:revision>348</cp:revision>
  <dcterms:created xsi:type="dcterms:W3CDTF">2016-12-13T05:32:45Z</dcterms:created>
  <dcterms:modified xsi:type="dcterms:W3CDTF">2016-12-16T16:59:27Z</dcterms:modified>
</cp:coreProperties>
</file>