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7" r:id="rId3"/>
    <p:sldId id="277" r:id="rId4"/>
    <p:sldId id="300" r:id="rId5"/>
    <p:sldId id="301" r:id="rId6"/>
    <p:sldId id="269" r:id="rId7"/>
    <p:sldId id="268" r:id="rId8"/>
    <p:sldId id="270" r:id="rId9"/>
    <p:sldId id="293" r:id="rId10"/>
    <p:sldId id="271" r:id="rId11"/>
    <p:sldId id="294" r:id="rId12"/>
    <p:sldId id="267" r:id="rId13"/>
    <p:sldId id="297" r:id="rId14"/>
    <p:sldId id="296" r:id="rId15"/>
    <p:sldId id="298" r:id="rId16"/>
    <p:sldId id="299" r:id="rId17"/>
    <p:sldId id="284" r:id="rId18"/>
    <p:sldId id="273" r:id="rId19"/>
    <p:sldId id="263" r:id="rId20"/>
    <p:sldId id="278" r:id="rId21"/>
    <p:sldId id="275" r:id="rId22"/>
    <p:sldId id="312" r:id="rId23"/>
    <p:sldId id="274" r:id="rId24"/>
    <p:sldId id="276" r:id="rId25"/>
    <p:sldId id="304" r:id="rId26"/>
    <p:sldId id="306" r:id="rId27"/>
    <p:sldId id="305" r:id="rId28"/>
    <p:sldId id="313" r:id="rId29"/>
    <p:sldId id="307" r:id="rId30"/>
    <p:sldId id="308" r:id="rId31"/>
    <p:sldId id="309" r:id="rId32"/>
    <p:sldId id="310" r:id="rId33"/>
    <p:sldId id="311" r:id="rId34"/>
    <p:sldId id="318" r:id="rId35"/>
    <p:sldId id="319" r:id="rId36"/>
    <p:sldId id="320" r:id="rId37"/>
    <p:sldId id="264" r:id="rId38"/>
    <p:sldId id="272" r:id="rId39"/>
    <p:sldId id="321" r:id="rId40"/>
    <p:sldId id="314" r:id="rId41"/>
    <p:sldId id="265" r:id="rId42"/>
    <p:sldId id="279" r:id="rId43"/>
    <p:sldId id="302" r:id="rId44"/>
    <p:sldId id="285" r:id="rId45"/>
    <p:sldId id="315" r:id="rId46"/>
    <p:sldId id="316" r:id="rId47"/>
    <p:sldId id="262" r:id="rId48"/>
    <p:sldId id="303" r:id="rId49"/>
    <p:sldId id="290" r:id="rId50"/>
    <p:sldId id="291" r:id="rId51"/>
    <p:sldId id="292" r:id="rId52"/>
    <p:sldId id="317" r:id="rId53"/>
    <p:sldId id="286" r:id="rId54"/>
    <p:sldId id="287" r:id="rId55"/>
    <p:sldId id="288" r:id="rId56"/>
    <p:sldId id="289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96259-518B-FD41-A071-13A8222A8E03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34C86-4BA1-1A44-9537-D35CDAC9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137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8C0E2-2D1C-E14A-8FD2-580D27CE37C4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F3BA8-1646-354E-9ECC-30956B140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67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0EF50-6FBC-0A42-9AD4-8F934520CC9D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4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D23E-9701-1147-9FCA-99DAFDEA9EF2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6AB3-613D-D940-8328-1CC779270C3E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4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333287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Click to edit Master title style</a:t>
            </a:r>
            <a:endParaRPr sz="1800">
              <a:solidFill>
                <a:srgbClr val="51504D"/>
              </a:solidFill>
            </a:endParaRP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Fifth level</a:t>
            </a:r>
            <a:endParaRPr sz="1800">
              <a:solidFill>
                <a:srgbClr val="51504D"/>
              </a:solidFill>
            </a:endParaRP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13629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2DA0-DDFB-9240-963E-167917F423F7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3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849-38D4-C04E-9F37-F41157BDAF1C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3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7146-63CB-4C43-B7B5-F94E5D325BF0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8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54BB-698C-9A40-9A11-A413D8118CCE}" type="datetime1">
              <a:rPr lang="en-US" smtClean="0"/>
              <a:t>12/15/16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8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7E37-53F4-134D-B110-23CF639DE282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5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C1A4-B62B-3C43-B3AA-1BF4AE840238}" type="datetime1">
              <a:rPr lang="en-US" smtClean="0"/>
              <a:t>12/15/16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6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CB1-1896-7842-BBEE-04136EF86E13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7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8A1F-D848-E044-9DED-402A1397782C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3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E8340-0507-6C43-8717-58E4BFC68D9C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1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tif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png"/><Relationship Id="rId9" Type="http://schemas.openxmlformats.org/officeDocument/2006/relationships/image" Target="../media/image48.jpe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emf"/><Relationship Id="rId3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microsoft.com/office/2007/relationships/hdphoto" Target="../media/hdphoto1.wdp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ence.energy.gov/np/facilities/project-development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MAPS Inner Tracker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Ming X. Liu</a:t>
            </a:r>
          </a:p>
          <a:p>
            <a:r>
              <a:rPr lang="en-US" dirty="0" smtClean="0"/>
              <a:t>LANL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8AD-9730-0848-B382-8820A197C634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54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97" y="12171"/>
            <a:ext cx="8591335" cy="995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</a:t>
            </a:r>
            <a:r>
              <a:rPr lang="en-US" sz="3600" dirty="0" smtClean="0"/>
              <a:t>-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Mechanical Integration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10</a:t>
            </a:fld>
            <a:endParaRPr lang="en-US"/>
          </a:p>
        </p:txBody>
      </p:sp>
      <p:pic>
        <p:nvPicPr>
          <p:cNvPr id="18" name="Picture 17" descr="IB- staves + end wheels + panels + Be-beampipe + ITNN + TPC ve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976780"/>
            <a:ext cx="8313882" cy="537957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9CA65-72DD-BC42-98E6-52D66E1EF44E}" type="datetime1">
              <a:rPr lang="en-US" smtClean="0"/>
              <a:t>12/15/16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3865" y="4077478"/>
            <a:ext cx="3166456" cy="2418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057" y="4156860"/>
            <a:ext cx="1998848" cy="21994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321878"/>
            <a:ext cx="227498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Service End Wheel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Possible modifications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High speed signal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Analogy power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Digital power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Cooling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8590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47195"/>
          </a:xfrm>
        </p:spPr>
        <p:txBody>
          <a:bodyPr/>
          <a:lstStyle/>
          <a:p>
            <a:r>
              <a:rPr lang="en-US" dirty="0" smtClean="0"/>
              <a:t>Scope of the </a:t>
            </a:r>
            <a:r>
              <a:rPr lang="en-US" dirty="0" smtClean="0"/>
              <a:t>Full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48167" y="1111251"/>
            <a:ext cx="4347633" cy="4699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Detectors</a:t>
            </a:r>
            <a:endParaRPr lang="en-US" dirty="0"/>
          </a:p>
          <a:p>
            <a:pPr lvl="2"/>
            <a:r>
              <a:rPr lang="en-US" dirty="0" err="1" smtClean="0"/>
              <a:t>MoU</a:t>
            </a:r>
            <a:r>
              <a:rPr lang="en-US" dirty="0" smtClean="0"/>
              <a:t> to build 68 ITS </a:t>
            </a:r>
            <a:r>
              <a:rPr lang="en-US" dirty="0"/>
              <a:t>MAPS </a:t>
            </a:r>
            <a:r>
              <a:rPr lang="en-US" dirty="0" smtClean="0"/>
              <a:t>staves</a:t>
            </a:r>
          </a:p>
          <a:p>
            <a:pPr lvl="2"/>
            <a:r>
              <a:rPr lang="en-US" dirty="0"/>
              <a:t>No modification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Use ALICE/ITS, RDO + CRU </a:t>
            </a:r>
          </a:p>
          <a:p>
            <a:pPr lvl="2"/>
            <a:r>
              <a:rPr lang="en-US" dirty="0" smtClean="0"/>
              <a:t>Modify/reprogram CRU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Plan-B: build a custom board to convert ALICE/ITS into </a:t>
            </a:r>
            <a:r>
              <a:rPr lang="en-US" dirty="0" err="1" smtClean="0"/>
              <a:t>sPHENIX</a:t>
            </a:r>
            <a:r>
              <a:rPr lang="en-US" dirty="0" smtClean="0"/>
              <a:t> DAQ format</a:t>
            </a:r>
          </a:p>
          <a:p>
            <a:pPr lvl="2"/>
            <a:r>
              <a:rPr lang="en-US" dirty="0" smtClean="0"/>
              <a:t>R&amp;D by LANL LDRD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2"/>
            <a:r>
              <a:rPr lang="en-US" dirty="0" smtClean="0"/>
              <a:t>Train </a:t>
            </a:r>
            <a:r>
              <a:rPr lang="en-US" dirty="0" err="1" smtClean="0"/>
              <a:t>sPHENIX</a:t>
            </a:r>
            <a:r>
              <a:rPr lang="en-US" dirty="0" smtClean="0"/>
              <a:t> personnel for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RDO+CRU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</a:t>
            </a:r>
          </a:p>
          <a:p>
            <a:pPr lvl="2"/>
            <a:r>
              <a:rPr lang="en-US" dirty="0" smtClean="0"/>
              <a:t>LV, 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111251"/>
            <a:ext cx="4337050" cy="50059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Mechanics &amp; Cooling</a:t>
            </a:r>
            <a:endParaRPr lang="en-US" dirty="0"/>
          </a:p>
          <a:p>
            <a:pPr lvl="1"/>
            <a:r>
              <a:rPr lang="en-US" dirty="0" smtClean="0"/>
              <a:t>No/</a:t>
            </a:r>
            <a:r>
              <a:rPr lang="en-US" dirty="0" smtClean="0">
                <a:solidFill>
                  <a:srgbClr val="008000"/>
                </a:solidFill>
              </a:rPr>
              <a:t>(minor)</a:t>
            </a:r>
            <a:r>
              <a:rPr lang="en-US" dirty="0" smtClean="0"/>
              <a:t> changes to ALICE/ITS inner tracker mechanical structures</a:t>
            </a:r>
          </a:p>
          <a:p>
            <a:pPr lvl="2"/>
            <a:r>
              <a:rPr lang="en-US" dirty="0" smtClean="0"/>
              <a:t>End Wheels</a:t>
            </a:r>
          </a:p>
          <a:p>
            <a:pPr lvl="2"/>
            <a:r>
              <a:rPr lang="en-US" dirty="0" smtClean="0"/>
              <a:t>Cylindrical structure shells</a:t>
            </a:r>
          </a:p>
          <a:p>
            <a:pPr lvl="2"/>
            <a:r>
              <a:rPr lang="en-US" dirty="0" smtClean="0"/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Half support structures</a:t>
            </a:r>
          </a:p>
          <a:p>
            <a:pPr lvl="2"/>
            <a:endParaRPr lang="en-US" dirty="0" smtClean="0"/>
          </a:p>
          <a:p>
            <a:pPr lvl="1"/>
            <a:r>
              <a:rPr lang="en-US" dirty="0"/>
              <a:t>Mechanics </a:t>
            </a:r>
            <a:r>
              <a:rPr lang="en-US" dirty="0" smtClean="0"/>
              <a:t>Integration</a:t>
            </a:r>
            <a:endParaRPr lang="en-US" dirty="0"/>
          </a:p>
          <a:p>
            <a:pPr lvl="2"/>
            <a:r>
              <a:rPr lang="en-US" dirty="0" smtClean="0"/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Cage etc.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Copy 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51A0-573B-824C-96BC-CBD12EACE8D3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17996" y="5810251"/>
            <a:ext cx="4201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new MIE to fund the full MAPS detector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2" y="4490172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45" idx="1"/>
          </p:cNvCxnSpPr>
          <p:nvPr/>
        </p:nvCxnSpPr>
        <p:spPr>
          <a:xfrm>
            <a:off x="4857754" y="4731634"/>
            <a:ext cx="436527" cy="3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39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1" y="3249769"/>
            <a:ext cx="1339964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MIT</a:t>
            </a:r>
            <a:r>
              <a:rPr lang="en-US" sz="1400" dirty="0" smtClean="0">
                <a:solidFill>
                  <a:srgbClr val="FF0000"/>
                </a:solidFill>
              </a:rPr>
              <a:t>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0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699"/>
            <a:ext cx="7734300" cy="1316502"/>
            <a:chOff x="704850" y="1118699"/>
            <a:chExt cx="7734300" cy="1316502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4"/>
                <a:chOff x="704850" y="1118699"/>
                <a:chExt cx="7548667" cy="387364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527539" y="1696537"/>
              <a:ext cx="6842516" cy="738664"/>
              <a:chOff x="1527539" y="1696537"/>
              <a:chExt cx="6842516" cy="73866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942701" y="1730295"/>
                <a:ext cx="536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  <a:p>
                <a:r>
                  <a:rPr lang="en-US" sz="1400" dirty="0" smtClean="0"/>
                  <a:t>11/1</a:t>
                </a:r>
                <a:endParaRPr lang="en-US" sz="1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527539" y="1716719"/>
                <a:ext cx="536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 smtClean="0"/>
                  <a:t>11/1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57200" y="5556131"/>
            <a:ext cx="6233147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</a:t>
            </a:r>
            <a:r>
              <a:rPr lang="en-US" dirty="0" smtClean="0"/>
              <a:t>ALICE/ITS: 11/</a:t>
            </a:r>
            <a:r>
              <a:rPr lang="en-US" dirty="0" smtClean="0"/>
              <a:t>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</a:t>
            </a:r>
            <a:r>
              <a:rPr lang="en-US" sz="1400" dirty="0"/>
              <a:t>s</a:t>
            </a:r>
            <a:r>
              <a:rPr lang="en-US" sz="1400" dirty="0" smtClean="0"/>
              <a:t>taves</a:t>
            </a:r>
            <a:r>
              <a:rPr lang="en-US" sz="1400" dirty="0" smtClean="0"/>
              <a:t>, </a:t>
            </a:r>
            <a:r>
              <a:rPr lang="en-US" sz="1400" dirty="0" smtClean="0"/>
              <a:t>space frames </a:t>
            </a:r>
            <a:r>
              <a:rPr lang="en-US" sz="1400" dirty="0" smtClean="0"/>
              <a:t>and </a:t>
            </a:r>
            <a:r>
              <a:rPr lang="en-US" sz="1400" dirty="0" smtClean="0"/>
              <a:t>RUs production cost &amp; schedule TBD   </a:t>
            </a:r>
            <a:r>
              <a:rPr lang="en-US" sz="1400" dirty="0" smtClean="0">
                <a:sym typeface="Wingdings"/>
              </a:rPr>
              <a:t> </a:t>
            </a:r>
            <a:r>
              <a:rPr lang="en-US" sz="1400" b="1" dirty="0" smtClean="0">
                <a:sym typeface="Wingdings"/>
              </a:rPr>
              <a:t>a new MIE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0"/>
            <a:ext cx="1376384" cy="484829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4990286" y="4359397"/>
              <a:ext cx="110368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Detector. </a:t>
              </a:r>
              <a:r>
                <a:rPr lang="en-US" sz="1100" dirty="0" smtClean="0"/>
                <a:t>Assembly </a:t>
              </a:r>
              <a:endParaRPr lang="en-US" sz="1100" dirty="0" smtClean="0"/>
            </a:p>
            <a:p>
              <a:pPr algn="ctr"/>
              <a:r>
                <a:rPr lang="en-US" sz="1100" dirty="0" smtClean="0"/>
                <a:t>&amp; Test @</a:t>
              </a:r>
              <a:r>
                <a:rPr lang="en-US" sz="1100" dirty="0" smtClean="0"/>
                <a:t>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2"/>
            <a:ext cx="1310816" cy="484829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7"/>
              <a:ext cx="13108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738465" y="4389634"/>
            <a:ext cx="1161621" cy="697931"/>
            <a:chOff x="4924204" y="4355483"/>
            <a:chExt cx="1271486" cy="484829"/>
          </a:xfrm>
        </p:grpSpPr>
        <p:sp>
          <p:nvSpPr>
            <p:cNvPr id="51" name="TextBox 50"/>
            <p:cNvSpPr txBox="1"/>
            <p:nvPr/>
          </p:nvSpPr>
          <p:spPr>
            <a:xfrm>
              <a:off x="4924204" y="4359397"/>
              <a:ext cx="1271486" cy="416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</a:t>
              </a:r>
              <a:r>
                <a:rPr lang="en-US" sz="1100" dirty="0" err="1" smtClean="0"/>
                <a:t>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RUs</a:t>
              </a:r>
              <a:r>
                <a:rPr lang="en-US" sz="1100" dirty="0" smtClean="0"/>
                <a:t> </a:t>
              </a:r>
              <a:r>
                <a:rPr lang="en-US" sz="1100" dirty="0" smtClean="0"/>
                <a:t>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211108" y="4731634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1"/>
            <a:ext cx="179596" cy="69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50" y="4338449"/>
            <a:ext cx="996869" cy="78155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51689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160858" y="516890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6862A-25F0-174D-938C-24D0B928155D}" type="datetime1">
              <a:rPr lang="en-US" smtClean="0"/>
              <a:t>12/15/16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5" y="3034346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6266" y="2435201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completed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58825" y="2505369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908" y="20638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8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Cost Basis –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346200"/>
            <a:ext cx="5246448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and Staves</a:t>
            </a:r>
          </a:p>
          <a:p>
            <a:pPr lvl="1"/>
            <a:r>
              <a:rPr lang="en-US" dirty="0" smtClean="0"/>
              <a:t>ALICE ITS production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Readout  </a:t>
            </a:r>
          </a:p>
          <a:p>
            <a:pPr lvl="1"/>
            <a:r>
              <a:rPr lang="en-US" dirty="0" smtClean="0"/>
              <a:t>ALICE ITS RDO and CRU production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Electronics Interface to </a:t>
            </a:r>
            <a:r>
              <a:rPr lang="en-US" dirty="0" err="1" smtClean="0"/>
              <a:t>sPHENIX</a:t>
            </a:r>
            <a:r>
              <a:rPr lang="en-US" dirty="0" smtClean="0"/>
              <a:t>/DAQ</a:t>
            </a:r>
          </a:p>
          <a:p>
            <a:pPr lvl="1"/>
            <a:r>
              <a:rPr lang="en-US" dirty="0" smtClean="0"/>
              <a:t>FVTX/PHENIX experience </a:t>
            </a:r>
          </a:p>
          <a:p>
            <a:pPr lvl="1"/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low control, DCM-II etc.</a:t>
            </a:r>
          </a:p>
          <a:p>
            <a:pPr lvl="1"/>
            <a:r>
              <a:rPr lang="en-US" dirty="0" smtClean="0"/>
              <a:t>FVTX/PHENIX experience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Mechanical structures and cooling</a:t>
            </a:r>
          </a:p>
          <a:p>
            <a:pPr lvl="1"/>
            <a:r>
              <a:rPr lang="en-US" dirty="0" smtClean="0"/>
              <a:t>ALICE ITS inner tracker </a:t>
            </a:r>
            <a:r>
              <a:rPr lang="en-US" dirty="0" err="1" smtClean="0"/>
              <a:t>desgin</a:t>
            </a:r>
            <a:endParaRPr lang="en-US" dirty="0" smtClean="0"/>
          </a:p>
          <a:p>
            <a:pPr lvl="1"/>
            <a:r>
              <a:rPr lang="en-US" dirty="0" smtClean="0"/>
              <a:t>FVTX/PHENIX experience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80782" y="1669813"/>
            <a:ext cx="2847050" cy="1565768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3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47124" y="3761015"/>
            <a:ext cx="2583454" cy="1694675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13513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7269-1556-6848-BE4B-0020A4B5CC11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7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2359" y="25151"/>
            <a:ext cx="8043333" cy="773113"/>
          </a:xfrm>
        </p:spPr>
        <p:txBody>
          <a:bodyPr>
            <a:noAutofit/>
          </a:bodyPr>
          <a:lstStyle/>
          <a:p>
            <a:r>
              <a:rPr lang="en-US" sz="3600" dirty="0" smtClean="0"/>
              <a:t>Major Item Cost Estimate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923003"/>
              </p:ext>
            </p:extLst>
          </p:nvPr>
        </p:nvGraphicFramePr>
        <p:xfrm>
          <a:off x="511970" y="941926"/>
          <a:ext cx="8005365" cy="5341738"/>
        </p:xfrm>
        <a:graphic>
          <a:graphicData uri="http://schemas.openxmlformats.org/drawingml/2006/table">
            <a:tbl>
              <a:tblPr/>
              <a:tblGrid>
                <a:gridCol w="1418466"/>
                <a:gridCol w="529886"/>
                <a:gridCol w="864123"/>
                <a:gridCol w="807058"/>
                <a:gridCol w="717386"/>
                <a:gridCol w="554343"/>
                <a:gridCol w="1320640"/>
                <a:gridCol w="570648"/>
                <a:gridCol w="415757"/>
                <a:gridCol w="807058"/>
              </a:tblGrid>
              <a:tr h="3253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sPHENIX</a:t>
                      </a:r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MAPS Inner </a:t>
                      </a:r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Tracker</a:t>
                      </a:r>
                      <a:r>
                        <a:rPr lang="en-US" sz="9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Cost </a:t>
                      </a:r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Estimate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9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MAPS layers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Updated: 9/2/2016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LANL STD Labor Rates w/o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LANL STD Labor Rates w/o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FY16 dollars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Funding Profile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60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Construction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Comments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Contingency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M&amp;S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M&amp;S Cost with Contingengy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LANL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              Collaboration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M&amp;S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Labor Cost w/o Cont. &amp;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M&amp;S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Labor Cost w/o Cont.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Produce &amp; Test MAPS Staves at CERN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945.7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1654.975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RDO boards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464.975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CRU boards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475.475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sPHENIX readout 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DAQ integration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Setup 2 ALICE Readout Teststand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SamTec cables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Optical links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142.8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LV, Cables etc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Racks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Chiller &amp; Cooling Plant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41.8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Safety system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Mechnical integration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Assembly Jigs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48.37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beam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 wheels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Cylindrical Structure Shells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Service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and Service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 Half Support Structures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932.37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162.9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2080.7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171.4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3833.725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LDRD fully burdened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R&amp;D M&amp;S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R&amp;D Labor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Prod. M&amp;S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Prod. Labor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Pod. M&amp;S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wirh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Cont. &amp; OH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96704" y="48364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688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CBA2C-CE59-4846-BA00-E5D30AFF6F55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6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94721"/>
            <a:ext cx="748328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Major Item </a:t>
            </a:r>
            <a:r>
              <a:rPr lang="en-US" dirty="0" smtClean="0"/>
              <a:t>R&amp;D Prototype </a:t>
            </a:r>
            <a:r>
              <a:rPr lang="en-US" dirty="0" smtClean="0"/>
              <a:t>Costs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42863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LANL </a:t>
            </a:r>
            <a:r>
              <a:rPr lang="en-US" dirty="0" smtClean="0"/>
              <a:t>LDRD: </a:t>
            </a:r>
            <a:r>
              <a:rPr lang="en-US" dirty="0" smtClean="0"/>
              <a:t>$</a:t>
            </a:r>
            <a:r>
              <a:rPr lang="en-US" dirty="0" smtClean="0"/>
              <a:t>930K</a:t>
            </a:r>
            <a:endParaRPr lang="en-US" dirty="0" smtClean="0"/>
          </a:p>
          <a:p>
            <a:pPr lvl="1"/>
            <a:r>
              <a:rPr lang="en-US" dirty="0" smtClean="0"/>
              <a:t>$1.1M/year for 3 years (FTE’s and M&amp;S )</a:t>
            </a:r>
          </a:p>
          <a:p>
            <a:pPr lvl="2"/>
            <a:r>
              <a:rPr lang="en-US" dirty="0" smtClean="0"/>
              <a:t>DAQ Interface: $</a:t>
            </a:r>
            <a:r>
              <a:rPr lang="en-US" dirty="0" smtClean="0"/>
              <a:t>600K</a:t>
            </a:r>
            <a:endParaRPr lang="en-US" dirty="0" smtClean="0"/>
          </a:p>
          <a:p>
            <a:pPr lvl="2"/>
            <a:r>
              <a:rPr lang="en-US" dirty="0" smtClean="0"/>
              <a:t>Mechanics: $</a:t>
            </a:r>
            <a:r>
              <a:rPr lang="en-US" dirty="0" smtClean="0"/>
              <a:t>230K</a:t>
            </a:r>
            <a:endParaRPr lang="en-US" dirty="0" smtClean="0"/>
          </a:p>
          <a:p>
            <a:pPr lvl="2"/>
            <a:r>
              <a:rPr lang="en-US" dirty="0" smtClean="0"/>
              <a:t>Test beam: </a:t>
            </a:r>
            <a:r>
              <a:rPr lang="en-US" dirty="0" smtClean="0"/>
              <a:t>$</a:t>
            </a:r>
            <a:r>
              <a:rPr lang="en-US" dirty="0" smtClean="0"/>
              <a:t>100</a:t>
            </a:r>
            <a:r>
              <a:rPr lang="en-US" dirty="0" smtClean="0"/>
              <a:t>K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smtClean="0"/>
              <a:t>Mechanics System Prototype</a:t>
            </a:r>
            <a:r>
              <a:rPr lang="en-US" dirty="0" smtClean="0"/>
              <a:t>: $</a:t>
            </a:r>
            <a:r>
              <a:rPr lang="en-US" dirty="0" smtClean="0"/>
              <a:t>270K</a:t>
            </a:r>
            <a:endParaRPr lang="en-US" dirty="0" smtClean="0"/>
          </a:p>
          <a:p>
            <a:pPr lvl="1"/>
            <a:r>
              <a:rPr lang="en-US" dirty="0" smtClean="0"/>
              <a:t>Mechanical design and integration: $</a:t>
            </a:r>
            <a:r>
              <a:rPr lang="en-US" dirty="0" smtClean="0"/>
              <a:t>220K  </a:t>
            </a:r>
            <a:endParaRPr lang="en-US" dirty="0" smtClean="0"/>
          </a:p>
          <a:p>
            <a:pPr lvl="1"/>
            <a:r>
              <a:rPr lang="en-US" dirty="0" smtClean="0"/>
              <a:t>Mechanical prototype: $50K</a:t>
            </a:r>
          </a:p>
          <a:p>
            <a:pPr lvl="1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15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2088-F583-4549-A707-6690EAE33D5A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0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384" y="0"/>
            <a:ext cx="8061518" cy="937745"/>
          </a:xfrm>
        </p:spPr>
        <p:txBody>
          <a:bodyPr>
            <a:normAutofit/>
          </a:bodyPr>
          <a:lstStyle/>
          <a:p>
            <a:r>
              <a:rPr lang="en-US" dirty="0" smtClean="0"/>
              <a:t>Key Schedule: ALICE</a:t>
            </a:r>
            <a:r>
              <a:rPr lang="en-US" dirty="0" smtClean="0"/>
              <a:t> and </a:t>
            </a:r>
            <a:r>
              <a:rPr lang="en-US" dirty="0" err="1" smtClean="0"/>
              <a:t>sPHENIX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16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83155" y="6018768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6 months of schedule float</a:t>
            </a:r>
            <a:endParaRPr lang="en-US" dirty="0"/>
          </a:p>
        </p:txBody>
      </p:sp>
      <p:pic>
        <p:nvPicPr>
          <p:cNvPr id="12" name="Picture 11" descr="MAPS_Inner_Barrel_Master-2016_09_02a_sPHENIX_noCost_overvi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001"/>
          <a:stretch/>
        </p:blipFill>
        <p:spPr>
          <a:xfrm>
            <a:off x="0" y="937745"/>
            <a:ext cx="9143558" cy="51316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564" y="3930206"/>
            <a:ext cx="9130436" cy="2088561"/>
            <a:chOff x="13564" y="3930206"/>
            <a:chExt cx="9130436" cy="2088561"/>
          </a:xfrm>
        </p:grpSpPr>
        <p:sp>
          <p:nvSpPr>
            <p:cNvPr id="21" name="TextBox 20"/>
            <p:cNvSpPr txBox="1"/>
            <p:nvPr/>
          </p:nvSpPr>
          <p:spPr>
            <a:xfrm>
              <a:off x="7353300" y="446193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MAPS Tracker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564" y="3930206"/>
              <a:ext cx="9130436" cy="2088561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54" y="3018146"/>
            <a:ext cx="9140845" cy="899583"/>
            <a:chOff x="3154" y="3018146"/>
            <a:chExt cx="9140845" cy="899583"/>
          </a:xfrm>
        </p:grpSpPr>
        <p:sp>
          <p:nvSpPr>
            <p:cNvPr id="20" name="TextBox 19"/>
            <p:cNvSpPr txBox="1"/>
            <p:nvPr/>
          </p:nvSpPr>
          <p:spPr>
            <a:xfrm>
              <a:off x="6729101" y="3397250"/>
              <a:ext cx="2224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LANL R&amp;D Milestones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54" y="3018146"/>
              <a:ext cx="9140845" cy="899583"/>
            </a:xfrm>
            <a:prstGeom prst="rect">
              <a:avLst/>
            </a:prstGeom>
            <a:noFill/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2397791"/>
            <a:ext cx="9144000" cy="590060"/>
            <a:chOff x="0" y="2397791"/>
            <a:chExt cx="9144000" cy="590060"/>
          </a:xfrm>
        </p:grpSpPr>
        <p:sp>
          <p:nvSpPr>
            <p:cNvPr id="22" name="TextBox 21"/>
            <p:cNvSpPr txBox="1"/>
            <p:nvPr/>
          </p:nvSpPr>
          <p:spPr>
            <a:xfrm>
              <a:off x="7549786" y="2500868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CDs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2397791"/>
              <a:ext cx="9144000" cy="59006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√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154" y="1665699"/>
            <a:ext cx="9140403" cy="700858"/>
            <a:chOff x="3154" y="1665699"/>
            <a:chExt cx="9140403" cy="700858"/>
          </a:xfrm>
        </p:grpSpPr>
        <p:sp>
          <p:nvSpPr>
            <p:cNvPr id="19" name="TextBox 18"/>
            <p:cNvSpPr txBox="1"/>
            <p:nvPr/>
          </p:nvSpPr>
          <p:spPr>
            <a:xfrm>
              <a:off x="7153007" y="189104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ALICE Milestones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54" y="1665699"/>
              <a:ext cx="9140403" cy="700858"/>
            </a:xfrm>
            <a:prstGeom prst="rect">
              <a:avLst/>
            </a:prstGeom>
            <a:noFill/>
            <a:ln w="158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8C71-72B4-3543-BE48-52EF9B4D7AA3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1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8200"/>
            <a:ext cx="3909527" cy="45611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141-A524-0048-B49B-45407289498A}" type="datetime1">
              <a:rPr lang="en-US" smtClean="0"/>
              <a:t>12/15/16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5824" r="-83"/>
          <a:stretch/>
        </p:blipFill>
        <p:spPr>
          <a:xfrm>
            <a:off x="4435830" y="1155530"/>
            <a:ext cx="4234740" cy="43015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9727" y="1997364"/>
            <a:ext cx="2159000" cy="184727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29727" y="5128490"/>
            <a:ext cx="3302000" cy="1847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Scope of </a:t>
            </a:r>
            <a:r>
              <a:rPr lang="en-US" dirty="0" err="1" smtClean="0"/>
              <a:t>sPHENIX</a:t>
            </a:r>
            <a:r>
              <a:rPr lang="en-US" dirty="0" smtClean="0"/>
              <a:t> MIE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4746" y="5749636"/>
            <a:ext cx="171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Ed O’Brien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35830" y="5553485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new MIE to build the full MAPS detector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3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MAPS Inner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473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WBS 1.3 – A MAPS Telescope</a:t>
            </a:r>
          </a:p>
          <a:p>
            <a:pPr lvl="1"/>
            <a:r>
              <a:rPr lang="en-US" dirty="0" smtClean="0"/>
              <a:t>About 10 staves</a:t>
            </a:r>
          </a:p>
          <a:p>
            <a:pPr lvl="1"/>
            <a:r>
              <a:rPr lang="en-US" dirty="0" smtClean="0"/>
              <a:t>Optimized geometry for maximum physics, TBD</a:t>
            </a:r>
          </a:p>
          <a:p>
            <a:pPr lvl="1"/>
            <a:r>
              <a:rPr lang="en-US" dirty="0" smtClean="0"/>
              <a:t>$500K (including contingency)</a:t>
            </a:r>
          </a:p>
          <a:p>
            <a:pPr lvl="1"/>
            <a:r>
              <a:rPr lang="en-US" dirty="0" smtClean="0"/>
              <a:t>Day-1 physics for b-jet  </a:t>
            </a:r>
          </a:p>
          <a:p>
            <a:pPr lvl="1"/>
            <a:r>
              <a:rPr lang="en-US" dirty="0" smtClean="0"/>
              <a:t>Commissioning MAPS detector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WBS 1.13 – The full MAPS inner tracker</a:t>
            </a:r>
          </a:p>
          <a:p>
            <a:pPr lvl="1"/>
            <a:r>
              <a:rPr lang="en-US" dirty="0" smtClean="0"/>
              <a:t>3 layers of MAPS detectors</a:t>
            </a:r>
          </a:p>
          <a:p>
            <a:pPr lvl="1"/>
            <a:r>
              <a:rPr lang="en-US" dirty="0" smtClean="0"/>
              <a:t>$5M construction fund from DOE</a:t>
            </a:r>
          </a:p>
          <a:p>
            <a:pPr lvl="1"/>
            <a:r>
              <a:rPr lang="en-US" dirty="0" smtClean="0"/>
              <a:t>A new MIE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3020-BB38-404B-8F90-97A0898C72EE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01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6773"/>
          </a:xfrm>
        </p:spPr>
        <p:txBody>
          <a:bodyPr/>
          <a:lstStyle/>
          <a:p>
            <a:r>
              <a:rPr lang="en-US" dirty="0" smtClean="0"/>
              <a:t>MAPS </a:t>
            </a:r>
            <a:r>
              <a:rPr lang="en-US" dirty="0" smtClean="0"/>
              <a:t>Project Updates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32864"/>
            <a:ext cx="6585527" cy="5569247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/MAPS discussion at </a:t>
            </a:r>
            <a:r>
              <a:rPr lang="en-US" dirty="0" smtClean="0"/>
              <a:t>MIT, Oct. 2016</a:t>
            </a:r>
            <a:endParaRPr lang="en-US" dirty="0" smtClean="0"/>
          </a:p>
          <a:p>
            <a:pPr lvl="1"/>
            <a:r>
              <a:rPr lang="en-US" dirty="0" smtClean="0"/>
              <a:t>Identified  MIT’s interest and responsibility </a:t>
            </a:r>
          </a:p>
          <a:p>
            <a:pPr lvl="1"/>
            <a:r>
              <a:rPr lang="en-US" dirty="0" smtClean="0"/>
              <a:t>Major tasks to lead – Mechanical integration </a:t>
            </a:r>
          </a:p>
          <a:p>
            <a:pPr lvl="1"/>
            <a:r>
              <a:rPr lang="en-US" dirty="0" smtClean="0"/>
              <a:t>MIT Physics and Bates Engineering Group  </a:t>
            </a:r>
          </a:p>
          <a:p>
            <a:pPr lvl="1"/>
            <a:r>
              <a:rPr lang="en-US" dirty="0" smtClean="0"/>
              <a:t>Resource and timeline</a:t>
            </a:r>
          </a:p>
          <a:p>
            <a:pPr lvl="2"/>
            <a:r>
              <a:rPr lang="en-US" dirty="0" smtClean="0"/>
              <a:t>Engineers and Techs </a:t>
            </a:r>
          </a:p>
          <a:p>
            <a:pPr lvl="2"/>
            <a:r>
              <a:rPr lang="en-US" dirty="0" smtClean="0"/>
              <a:t>Students and postdocs 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LBNL joins </a:t>
            </a:r>
            <a:r>
              <a:rPr lang="en-US" dirty="0" err="1" smtClean="0"/>
              <a:t>sPHENIX</a:t>
            </a:r>
            <a:r>
              <a:rPr lang="en-US" dirty="0" smtClean="0"/>
              <a:t>  12/2016</a:t>
            </a:r>
          </a:p>
          <a:p>
            <a:pPr lvl="1"/>
            <a:r>
              <a:rPr lang="en-US" dirty="0" smtClean="0"/>
              <a:t>LV, HV PS and controls</a:t>
            </a:r>
          </a:p>
          <a:p>
            <a:pPr lvl="1"/>
            <a:r>
              <a:rPr lang="en-US" dirty="0" smtClean="0"/>
              <a:t>Mechanic carbon structures</a:t>
            </a:r>
          </a:p>
          <a:p>
            <a:pPr lvl="1"/>
            <a:r>
              <a:rPr lang="en-US" dirty="0" smtClean="0"/>
              <a:t>Physics simulations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 separate MIE </a:t>
            </a:r>
            <a:r>
              <a:rPr lang="en-US" dirty="0" smtClean="0"/>
              <a:t>being developed</a:t>
            </a:r>
            <a:r>
              <a:rPr lang="en-US" dirty="0" smtClean="0"/>
              <a:t> </a:t>
            </a:r>
            <a:r>
              <a:rPr lang="en-US" dirty="0" smtClean="0"/>
              <a:t>for </a:t>
            </a:r>
            <a:r>
              <a:rPr lang="en-US" dirty="0" smtClean="0"/>
              <a:t>full MAPS</a:t>
            </a:r>
            <a:endParaRPr lang="en-US" dirty="0" smtClean="0"/>
          </a:p>
          <a:p>
            <a:pPr lvl="1"/>
            <a:r>
              <a:rPr lang="en-US" dirty="0" smtClean="0"/>
              <a:t>Feasibility, start communication with DOE </a:t>
            </a:r>
          </a:p>
          <a:p>
            <a:pPr lvl="1"/>
            <a:r>
              <a:rPr lang="en-US" dirty="0" smtClean="0"/>
              <a:t>Develop a plan to identify tasks, resources and timeline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irst </a:t>
            </a:r>
            <a:r>
              <a:rPr lang="en-US" dirty="0" smtClean="0"/>
              <a:t>draft/</a:t>
            </a:r>
            <a:r>
              <a:rPr lang="en-US" dirty="0" smtClean="0"/>
              <a:t>outline ~Dec </a:t>
            </a:r>
            <a:r>
              <a:rPr lang="en-US" dirty="0" smtClean="0"/>
              <a:t>15</a:t>
            </a:r>
          </a:p>
          <a:p>
            <a:pPr lvl="2"/>
            <a:r>
              <a:rPr lang="en-US" dirty="0" smtClean="0"/>
              <a:t>First full doc by Jan 2017, to be ready for discussions with </a:t>
            </a:r>
            <a:r>
              <a:rPr lang="en-US" dirty="0" smtClean="0"/>
              <a:t>DOE in Feb.</a:t>
            </a:r>
            <a:endParaRPr lang="en-US" dirty="0" smtClean="0"/>
          </a:p>
          <a:p>
            <a:pPr lvl="1"/>
            <a:r>
              <a:rPr lang="en-US" dirty="0" smtClean="0"/>
              <a:t>Timeline of MIE</a:t>
            </a:r>
          </a:p>
          <a:p>
            <a:pPr lvl="2"/>
            <a:r>
              <a:rPr lang="en-US" dirty="0" smtClean="0"/>
              <a:t>Submitted and reviewed in FY17, establish DOE “mission need”</a:t>
            </a:r>
          </a:p>
          <a:p>
            <a:pPr lvl="2"/>
            <a:r>
              <a:rPr lang="en-US" dirty="0" smtClean="0"/>
              <a:t>Federal budget request by DOE in Feb 2018, </a:t>
            </a:r>
          </a:p>
          <a:p>
            <a:pPr lvl="2"/>
            <a:r>
              <a:rPr lang="en-US" dirty="0" smtClean="0"/>
              <a:t>Fund available FY20 for construction </a:t>
            </a:r>
          </a:p>
          <a:p>
            <a:pPr lvl="1"/>
            <a:r>
              <a:rPr lang="en-US" dirty="0" smtClean="0"/>
              <a:t>Advanced fund in mid 2018 to produce </a:t>
            </a:r>
            <a:r>
              <a:rPr lang="en-US" dirty="0" smtClean="0"/>
              <a:t>full </a:t>
            </a:r>
            <a:r>
              <a:rPr lang="en-US" dirty="0" smtClean="0"/>
              <a:t>staves </a:t>
            </a:r>
            <a:r>
              <a:rPr lang="en-US" dirty="0" smtClean="0"/>
              <a:t>following </a:t>
            </a:r>
            <a:r>
              <a:rPr lang="en-US" dirty="0" smtClean="0"/>
              <a:t>the completion of ALICE</a:t>
            </a:r>
            <a:r>
              <a:rPr lang="en-US" dirty="0" smtClean="0"/>
              <a:t>/ITS production at CERN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079C-E9E1-A442-A7F3-E9977FF460BD}" type="datetime1">
              <a:rPr lang="en-US" smtClean="0"/>
              <a:t>12/15/16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83035" y="1835728"/>
            <a:ext cx="4147289" cy="175432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Visited ALICE/CERN Nov. 2016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LANL-ALICE/ITS MOU achieved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Associate member on ITS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Joint R&amp;D for </a:t>
            </a:r>
            <a:r>
              <a:rPr lang="en-US" dirty="0" err="1" smtClean="0"/>
              <a:t>sPHENIX</a:t>
            </a:r>
            <a:r>
              <a:rPr lang="en-US" dirty="0" smtClean="0"/>
              <a:t>/MAPS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Help ALICE/ITS &amp; train </a:t>
            </a:r>
            <a:r>
              <a:rPr lang="en-US" dirty="0" err="1" smtClean="0"/>
              <a:t>sPHENIX</a:t>
            </a:r>
            <a:r>
              <a:rPr lang="en-US" dirty="0" smtClean="0"/>
              <a:t> experts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Produce MAPS chips for </a:t>
            </a:r>
            <a:r>
              <a:rPr lang="en-US" dirty="0" err="1" smtClean="0"/>
              <a:t>sPHENIX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553200" y="4006379"/>
            <a:ext cx="246734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 possible joint Readout</a:t>
            </a:r>
          </a:p>
          <a:p>
            <a:r>
              <a:rPr lang="en-US" dirty="0" smtClean="0"/>
              <a:t>Unit for TPC and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16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 </a:t>
            </a:r>
          </a:p>
          <a:p>
            <a:r>
              <a:rPr lang="en-US" dirty="0" smtClean="0"/>
              <a:t>MAPS Inner Tracker</a:t>
            </a:r>
          </a:p>
          <a:p>
            <a:r>
              <a:rPr lang="en-US" dirty="0" smtClean="0"/>
              <a:t>Project Status </a:t>
            </a:r>
          </a:p>
          <a:p>
            <a:r>
              <a:rPr lang="en-US" dirty="0" smtClean="0"/>
              <a:t>R&amp;D status</a:t>
            </a:r>
          </a:p>
          <a:p>
            <a:endParaRPr lang="en-US" dirty="0" smtClean="0"/>
          </a:p>
          <a:p>
            <a:r>
              <a:rPr lang="en-US" dirty="0" smtClean="0"/>
              <a:t>Full MIE proposal writing</a:t>
            </a:r>
          </a:p>
          <a:p>
            <a:pPr marL="0" indent="0">
              <a:buNone/>
            </a:pPr>
            <a:r>
              <a:rPr lang="en-US" sz="2400" dirty="0" smtClean="0"/>
              <a:t>	Santa Fe HF-Jet/MAPS </a:t>
            </a:r>
            <a:r>
              <a:rPr lang="en-US" sz="2400" dirty="0" err="1" smtClean="0"/>
              <a:t>Workfest</a:t>
            </a:r>
            <a:r>
              <a:rPr lang="en-US" sz="2400" dirty="0" smtClean="0"/>
              <a:t> 1/5-7, 2017</a:t>
            </a:r>
          </a:p>
          <a:p>
            <a:pPr marL="0" indent="0">
              <a:buNone/>
            </a:pPr>
            <a:r>
              <a:rPr lang="en-US" sz="1900" dirty="0" smtClean="0"/>
              <a:t>	https://</a:t>
            </a:r>
            <a:r>
              <a:rPr lang="en-US" sz="1900" dirty="0" err="1" smtClean="0"/>
              <a:t>indico.bnl.gov</a:t>
            </a:r>
            <a:r>
              <a:rPr lang="en-US" sz="1900" dirty="0" smtClean="0"/>
              <a:t>/</a:t>
            </a:r>
            <a:r>
              <a:rPr lang="en-US" sz="1900" dirty="0" err="1" smtClean="0"/>
              <a:t>conferenceDisplay.py?ovw</a:t>
            </a:r>
            <a:r>
              <a:rPr lang="en-US" sz="1900" dirty="0" smtClean="0"/>
              <a:t>=</a:t>
            </a:r>
            <a:r>
              <a:rPr lang="en-US" sz="1900" dirty="0" err="1" smtClean="0"/>
              <a:t>True&amp;confId</a:t>
            </a:r>
            <a:r>
              <a:rPr lang="en-US" sz="1900" dirty="0" smtClean="0"/>
              <a:t>=2641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C15B-F4F5-F448-8BF8-8CEE653F83E6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62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2679"/>
          </a:xfrm>
        </p:spPr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Milestone: </a:t>
            </a:r>
            <a:r>
              <a:rPr lang="en-US" dirty="0" err="1" smtClean="0"/>
              <a:t>MoU</a:t>
            </a:r>
            <a:r>
              <a:rPr lang="en-US" dirty="0" smtClean="0"/>
              <a:t> with ALICE/ITS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095" y="1030677"/>
            <a:ext cx="6489662" cy="531709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CERN Visit to discuss </a:t>
            </a:r>
            <a:r>
              <a:rPr lang="en-US" dirty="0" err="1" smtClean="0">
                <a:solidFill>
                  <a:srgbClr val="0000FF"/>
                </a:solidFill>
              </a:rPr>
              <a:t>MoU</a:t>
            </a:r>
            <a:r>
              <a:rPr lang="en-US" dirty="0" smtClean="0">
                <a:solidFill>
                  <a:srgbClr val="0000FF"/>
                </a:solidFill>
              </a:rPr>
              <a:t>: November 10-15, 2016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Visited MAPS R&amp;D and construction labs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Agreement on </a:t>
            </a:r>
            <a:r>
              <a:rPr lang="en-US" dirty="0" err="1" smtClean="0">
                <a:solidFill>
                  <a:srgbClr val="FF0000"/>
                </a:solidFill>
              </a:rPr>
              <a:t>MoU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achieved!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LANL </a:t>
            </a:r>
            <a:r>
              <a:rPr lang="en-US" dirty="0" err="1" smtClean="0">
                <a:solidFill>
                  <a:srgbClr val="0000FF"/>
                </a:solidFill>
              </a:rPr>
              <a:t>MoU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with ALICE/ITS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Associate member on the ALICE/ITS project at CERN</a:t>
            </a:r>
          </a:p>
          <a:p>
            <a:pPr lvl="2"/>
            <a:r>
              <a:rPr lang="en-US" dirty="0" smtClean="0"/>
              <a:t>Access all technical design files and documents</a:t>
            </a:r>
          </a:p>
          <a:p>
            <a:pPr lvl="2"/>
            <a:r>
              <a:rPr lang="en-US" dirty="0" smtClean="0"/>
              <a:t>Access other technical resources, including Engineering and Computing support, joint R&amp;D on LDRD project</a:t>
            </a:r>
          </a:p>
          <a:p>
            <a:pPr lvl="2"/>
            <a:r>
              <a:rPr lang="en-US" dirty="0" smtClean="0"/>
              <a:t>Train LANL personnel on the job  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Procurement of critical items from CERN </a:t>
            </a:r>
          </a:p>
          <a:p>
            <a:pPr lvl="2"/>
            <a:r>
              <a:rPr lang="en-US" dirty="0" smtClean="0"/>
              <a:t>5 single-chip MAPS readout evaluation boards </a:t>
            </a:r>
          </a:p>
          <a:p>
            <a:pPr lvl="2"/>
            <a:r>
              <a:rPr lang="en-US" dirty="0" smtClean="0"/>
              <a:t>1-2 high-speed readout out test boards (MOSAIC test bench)</a:t>
            </a:r>
          </a:p>
          <a:p>
            <a:pPr lvl="2"/>
            <a:r>
              <a:rPr lang="en-US" dirty="0"/>
              <a:t>4</a:t>
            </a:r>
            <a:r>
              <a:rPr lang="en-US" dirty="0" smtClean="0"/>
              <a:t>+ Readout-Unit and 2+ Common-Readout-Unit prototypes and associated electronics components, including CERN GBT optical links</a:t>
            </a:r>
          </a:p>
          <a:p>
            <a:pPr lvl="2"/>
            <a:r>
              <a:rPr lang="en-US" dirty="0" smtClean="0"/>
              <a:t>Mechanical support frame prototypes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LDRD milestones developed to match: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ALICE R&amp;D and production schedule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proposed </a:t>
            </a:r>
            <a:r>
              <a:rPr lang="en-US" dirty="0" smtClean="0"/>
              <a:t>installation schedule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2CC82-09CC-FD47-985B-F816ACF4755A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Picture 7" descr="IMG_81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50" y="4689431"/>
            <a:ext cx="1913550" cy="1435163"/>
          </a:xfrm>
          <a:prstGeom prst="rect">
            <a:avLst/>
          </a:prstGeom>
        </p:spPr>
      </p:pic>
      <p:pic>
        <p:nvPicPr>
          <p:cNvPr id="10" name="Picture 9" descr="IMG_81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50" y="1316423"/>
            <a:ext cx="1905291" cy="1428968"/>
          </a:xfrm>
          <a:prstGeom prst="rect">
            <a:avLst/>
          </a:prstGeom>
        </p:spPr>
      </p:pic>
      <p:pic>
        <p:nvPicPr>
          <p:cNvPr id="11" name="Picture 10" descr="IMG_815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267" y="4737359"/>
            <a:ext cx="1066490" cy="14219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64991" y="1257784"/>
            <a:ext cx="169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Automated chip </a:t>
            </a:r>
          </a:p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ounting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7593" y="6063962"/>
            <a:ext cx="208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High speed readout test 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616" y="5335762"/>
            <a:ext cx="1480384" cy="1199111"/>
          </a:xfrm>
          <a:prstGeom prst="rect">
            <a:avLst/>
          </a:prstGeom>
        </p:spPr>
      </p:pic>
      <p:pic>
        <p:nvPicPr>
          <p:cNvPr id="17" name="Picture 16" descr="IMG_810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91" y="2860988"/>
            <a:ext cx="1951337" cy="14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7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Status of MAPS R&amp;D at ALICE/CERN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08" y="1071993"/>
            <a:ext cx="4254071" cy="578577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MAPS chip readout with test board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Also tested at LANL</a:t>
            </a:r>
          </a:p>
          <a:p>
            <a:pPr lvl="1"/>
            <a:r>
              <a:rPr lang="en-US" dirty="0" smtClean="0"/>
              <a:t>Telescope</a:t>
            </a:r>
            <a:endParaRPr lang="en-US" dirty="0" smtClean="0"/>
          </a:p>
          <a:p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ultichip MAPS high speed readout</a:t>
            </a:r>
          </a:p>
          <a:p>
            <a:pPr lvl="1"/>
            <a:r>
              <a:rPr lang="en-US" dirty="0" smtClean="0"/>
              <a:t>with the first prototype Readout Cards (RUv0)</a:t>
            </a:r>
          </a:p>
          <a:p>
            <a:pPr lvl="1"/>
            <a:r>
              <a:rPr lang="en-US" dirty="0" err="1"/>
              <a:t>M</a:t>
            </a:r>
            <a:r>
              <a:rPr lang="en-US" dirty="0" err="1" smtClean="0"/>
              <a:t>iniDAQ</a:t>
            </a:r>
            <a:r>
              <a:rPr lang="en-US" dirty="0" smtClean="0"/>
              <a:t> (MOSAIC board) test bench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RU v0 tested to readout stave with high-speed, next version spring 2017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RU </a:t>
            </a:r>
            <a:r>
              <a:rPr lang="en-US" dirty="0" smtClean="0">
                <a:solidFill>
                  <a:srgbClr val="0000FF"/>
                </a:solidFill>
              </a:rPr>
              <a:t>fiber optics communication established with a prototype Common Readout Unit (CRU)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Stave space frame being produced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ervice End Wheel being prototyped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rocurement for LANL LDRD R&amp;D items</a:t>
            </a:r>
          </a:p>
          <a:p>
            <a:pPr lvl="1"/>
            <a:r>
              <a:rPr lang="en-US" dirty="0" smtClean="0"/>
              <a:t>Key test electronics and mechanic prototypes being produced for LANL LDRD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CBF0-904B-014E-A431-B2BC2F97DE88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680" y="1303638"/>
            <a:ext cx="2079423" cy="1497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680" y="3205445"/>
            <a:ext cx="2079423" cy="1497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4680" y="2431910"/>
            <a:ext cx="182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Single MAPS Chip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4680" y="3205445"/>
            <a:ext cx="67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RUv0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994" y="3523697"/>
            <a:ext cx="2335074" cy="1178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8472" y="3136504"/>
            <a:ext cx="231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MOSAIC  Test Bench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 descr="IMG_818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995" y="1303638"/>
            <a:ext cx="2154922" cy="14976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64712" y="935701"/>
            <a:ext cx="252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7-single-chip telescope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679" y="5081254"/>
            <a:ext cx="2079423" cy="12243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71" y="5045336"/>
            <a:ext cx="2316597" cy="12821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52155" y="4896588"/>
            <a:ext cx="68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25490" y="5936300"/>
            <a:ext cx="147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Service wheel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1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7478772" cy="935408"/>
          </a:xfrm>
        </p:spPr>
        <p:txBody>
          <a:bodyPr>
            <a:normAutofit/>
          </a:bodyPr>
          <a:lstStyle/>
          <a:p>
            <a:r>
              <a:rPr lang="en-US" dirty="0" smtClean="0"/>
              <a:t>LANL LDRD Activities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464" y="1169291"/>
            <a:ext cx="3976598" cy="480396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LALN internal </a:t>
            </a:r>
          </a:p>
          <a:p>
            <a:pPr lvl="1"/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Electronics </a:t>
            </a:r>
          </a:p>
          <a:p>
            <a:pPr lvl="1"/>
            <a:r>
              <a:rPr lang="en-US" dirty="0" smtClean="0"/>
              <a:t>Mechanics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External collaboration</a:t>
            </a:r>
          </a:p>
          <a:p>
            <a:pPr lvl="1"/>
            <a:r>
              <a:rPr lang="en-US" dirty="0" smtClean="0"/>
              <a:t>CERN/ITS group </a:t>
            </a:r>
          </a:p>
          <a:p>
            <a:pPr lvl="1"/>
            <a:r>
              <a:rPr lang="en-US" dirty="0" smtClean="0"/>
              <a:t>ALICE US groups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Lead </a:t>
            </a:r>
            <a:r>
              <a:rPr lang="en-US" dirty="0">
                <a:solidFill>
                  <a:srgbClr val="0000FF"/>
                </a:solidFill>
              </a:rPr>
              <a:t>people identified for key </a:t>
            </a:r>
            <a:r>
              <a:rPr lang="en-US" dirty="0" smtClean="0">
                <a:solidFill>
                  <a:srgbClr val="0000FF"/>
                </a:solidFill>
              </a:rPr>
              <a:t>tasks</a:t>
            </a:r>
          </a:p>
          <a:p>
            <a:pPr lvl="1"/>
            <a:r>
              <a:rPr lang="en-US" dirty="0" smtClean="0"/>
              <a:t>Team of experts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Job AD out for a new staff</a:t>
            </a:r>
          </a:p>
          <a:p>
            <a:pPr lvl="1"/>
            <a:r>
              <a:rPr lang="en-US" dirty="0" smtClean="0"/>
              <a:t>Several outstanding candidates </a:t>
            </a:r>
            <a:endParaRPr lang="en-US" dirty="0"/>
          </a:p>
        </p:txBody>
      </p:sp>
      <p:pic>
        <p:nvPicPr>
          <p:cNvPr id="4" name="pasted-image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9132" y="1306628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471" y="1306627"/>
            <a:ext cx="1088201" cy="1088201"/>
          </a:xfrm>
          <a:prstGeom prst="rect">
            <a:avLst/>
          </a:prstGeom>
        </p:spPr>
      </p:pic>
      <p:pic>
        <p:nvPicPr>
          <p:cNvPr id="6" name="pasted-image-enhance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8471" y="2878095"/>
            <a:ext cx="1083937" cy="1083937"/>
          </a:xfrm>
          <a:prstGeom prst="rect">
            <a:avLst/>
          </a:prstGeom>
          <a:ln w="101600">
            <a:noFill/>
          </a:ln>
        </p:spPr>
      </p:pic>
      <p:pic>
        <p:nvPicPr>
          <p:cNvPr id="7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09132" y="2874190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9" name="sondheim_walt-enhanced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09131" y="4490654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12" name="vanhecke_hubert-enhanced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8471" y="4490655"/>
            <a:ext cx="1088136" cy="1088136"/>
          </a:xfrm>
          <a:prstGeom prst="rect">
            <a:avLst/>
          </a:prstGeom>
          <a:ln w="25400">
            <a:noFill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1972-5E40-8040-83A4-19F0EC1124E7}" type="datetime1">
              <a:rPr lang="en-US" smtClean="0"/>
              <a:t>12/15/16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22</a:t>
            </a:fld>
            <a:endParaRPr lang="en-US" dirty="0"/>
          </a:p>
        </p:txBody>
      </p:sp>
      <p:pic>
        <p:nvPicPr>
          <p:cNvPr id="28" name="Picture 27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945" y="5487940"/>
            <a:ext cx="1088136" cy="10881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22989" y="5973258"/>
            <a:ext cx="90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new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staff</a:t>
            </a:r>
          </a:p>
        </p:txBody>
      </p:sp>
      <p:pic>
        <p:nvPicPr>
          <p:cNvPr id="23" name="Picture 22" descr="2016-12-01-Sho.jpeg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952" y="1306692"/>
            <a:ext cx="1088136" cy="1088136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441" y="2873896"/>
            <a:ext cx="1088136" cy="10881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643979" y="3207088"/>
            <a:ext cx="7053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Mark </a:t>
            </a:r>
          </a:p>
          <a:p>
            <a:r>
              <a:rPr lang="en-US" sz="1400" dirty="0" err="1" smtClean="0">
                <a:solidFill>
                  <a:srgbClr val="0000FF"/>
                </a:solidFill>
              </a:rPr>
              <a:t>Prokop</a:t>
            </a:r>
            <a:endParaRPr lang="en-US" sz="14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</a:rPr>
              <a:t>(AOT)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7952" y="4490654"/>
            <a:ext cx="1088136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9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834" y="124959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Experimental </a:t>
            </a:r>
            <a:r>
              <a:rPr dirty="0"/>
              <a:t>R&amp;D </a:t>
            </a:r>
            <a:r>
              <a:rPr lang="en-US" dirty="0" smtClean="0"/>
              <a:t>Deliverables: Physics</a:t>
            </a:r>
            <a:endParaRPr dirty="0"/>
          </a:p>
        </p:txBody>
      </p:sp>
      <p:sp>
        <p:nvSpPr>
          <p:cNvPr id="183" name="Shape 183"/>
          <p:cNvSpPr/>
          <p:nvPr/>
        </p:nvSpPr>
        <p:spPr>
          <a:xfrm>
            <a:off x="409610" y="792054"/>
            <a:ext cx="8380537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sz="2000" dirty="0" smtClean="0">
                <a:solidFill>
                  <a:srgbClr val="FF0000"/>
                </a:solidFill>
              </a:rPr>
              <a:t>LDRD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sz="2000" dirty="0" smtClean="0">
                <a:solidFill>
                  <a:srgbClr val="FF0000"/>
                </a:solidFill>
              </a:rPr>
              <a:t>Goal</a:t>
            </a:r>
            <a:r>
              <a:rPr sz="2000" dirty="0">
                <a:solidFill>
                  <a:srgbClr val="FF0000"/>
                </a:solidFill>
              </a:rPr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much </a:t>
            </a:r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sz="2000" dirty="0" smtClean="0">
                <a:solidFill>
                  <a:srgbClr val="FF0000"/>
                </a:solidFill>
              </a:rPr>
              <a:t>mproved </a:t>
            </a:r>
            <a:r>
              <a:rPr sz="2000" dirty="0">
                <a:solidFill>
                  <a:srgbClr val="FF0000"/>
                </a:solidFill>
              </a:rPr>
              <a:t>B-jet Identification in Heavy Ion Collisions</a:t>
            </a:r>
          </a:p>
        </p:txBody>
      </p:sp>
      <p:sp>
        <p:nvSpPr>
          <p:cNvPr id="188" name="Shape 188"/>
          <p:cNvSpPr/>
          <p:nvPr/>
        </p:nvSpPr>
        <p:spPr>
          <a:xfrm>
            <a:off x="4527840" y="1286473"/>
            <a:ext cx="4196057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rgbClr val="008000"/>
                </a:solidFill>
              </a:rPr>
              <a:t>Secondary </a:t>
            </a:r>
            <a:r>
              <a:rPr dirty="0" smtClean="0">
                <a:solidFill>
                  <a:srgbClr val="008000"/>
                </a:solidFill>
              </a:rPr>
              <a:t>Vertexing</a:t>
            </a:r>
            <a:r>
              <a:rPr lang="en-US" dirty="0" smtClean="0">
                <a:solidFill>
                  <a:srgbClr val="008000"/>
                </a:solidFill>
              </a:rPr>
              <a:t> Possible!</a:t>
            </a:r>
            <a:endParaRPr dirty="0">
              <a:solidFill>
                <a:srgbClr val="008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06874" y="1697159"/>
            <a:ext cx="4567892" cy="3596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234425" y="5336040"/>
            <a:ext cx="8677950" cy="1062328"/>
          </a:xfrm>
          <a:prstGeom prst="rect">
            <a:avLst/>
          </a:prstGeom>
        </p:spPr>
        <p:txBody>
          <a:bodyPr lIns="64291" tIns="32146" rIns="64291" bIns="32146">
            <a:normAutofit/>
          </a:bodyPr>
          <a:lstStyle>
            <a:lvl1pPr marL="378925" marR="55751" indent="-339725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39526" marR="55751" indent="-343126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77450" marR="55751" indent="-32385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64090" marR="55751" indent="-35329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A</a:t>
            </a:r>
            <a:r>
              <a:rPr lang="en-US" sz="1700" dirty="0" smtClean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new b-jet identification with </a:t>
            </a:r>
            <a:r>
              <a:rPr lang="en-US" sz="1700" b="1" dirty="0">
                <a:latin typeface="+mn-lt"/>
              </a:rPr>
              <a:t>high efficiency </a:t>
            </a:r>
            <a:r>
              <a:rPr lang="en-US" sz="1700" dirty="0">
                <a:latin typeface="+mn-lt"/>
              </a:rPr>
              <a:t>and </a:t>
            </a:r>
            <a:r>
              <a:rPr lang="en-US" sz="1700" b="1" dirty="0">
                <a:latin typeface="+mn-lt"/>
              </a:rPr>
              <a:t>high purity </a:t>
            </a:r>
            <a:r>
              <a:rPr lang="en-US" sz="1700" dirty="0">
                <a:latin typeface="+mn-lt"/>
              </a:rPr>
              <a:t>is possible </a:t>
            </a:r>
          </a:p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Figure of merit is </a:t>
            </a:r>
            <a:r>
              <a:rPr lang="en-US" sz="1700" b="1" i="1" dirty="0">
                <a:latin typeface="+mn-lt"/>
              </a:rPr>
              <a:t>efficiency</a:t>
            </a:r>
            <a:r>
              <a:rPr lang="en-US" sz="1700" i="1" dirty="0">
                <a:latin typeface="+mn-lt"/>
              </a:rPr>
              <a:t> x </a:t>
            </a:r>
            <a:r>
              <a:rPr lang="en-US" sz="1700" b="1" i="1" dirty="0">
                <a:latin typeface="+mn-lt"/>
              </a:rPr>
              <a:t>purity.</a:t>
            </a:r>
            <a:r>
              <a:rPr lang="en-US" sz="1700" i="1" dirty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Greatly enhancing the b-jet physics program, x4 improvement in </a:t>
            </a:r>
            <a:r>
              <a:rPr lang="en-US" sz="1700" dirty="0" smtClean="0">
                <a:latin typeface="+mn-lt"/>
              </a:rPr>
              <a:t>FOM (compared to alternatives)</a:t>
            </a:r>
            <a:endParaRPr lang="en-US" sz="2000" dirty="0"/>
          </a:p>
          <a:p>
            <a:pPr marL="457177" indent="-457177"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849" y="1425915"/>
            <a:ext cx="16630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Sanghoon’s</a:t>
            </a:r>
            <a:r>
              <a:rPr lang="en-US" dirty="0" smtClean="0"/>
              <a:t> talk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94" y="1425915"/>
            <a:ext cx="3471080" cy="35501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72146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2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Experimental R&amp;D Deliverables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</a:t>
            </a:r>
            <a:r>
              <a:rPr lang="en-US" sz="3600" dirty="0" smtClean="0">
                <a:solidFill>
                  <a:srgbClr val="FF0000"/>
                </a:solidFill>
              </a:rPr>
              <a:t>a 4-Stave Telescope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24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2967181"/>
            <a:ext cx="5671135" cy="2946505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304801" y="1360827"/>
            <a:ext cx="6427997" cy="2425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erformance of prototype tracker</a:t>
            </a:r>
          </a:p>
          <a:p>
            <a:pPr lvl="1"/>
            <a:r>
              <a:rPr lang="en-US" dirty="0" smtClean="0"/>
              <a:t>High speed readout of staves</a:t>
            </a:r>
          </a:p>
          <a:p>
            <a:pPr lvl="1"/>
            <a:r>
              <a:rPr lang="en-US" dirty="0" smtClean="0"/>
              <a:t>Spatial resolution</a:t>
            </a:r>
          </a:p>
          <a:p>
            <a:pPr lvl="1"/>
            <a:r>
              <a:rPr lang="en-US" dirty="0" smtClean="0"/>
              <a:t>Electrical and </a:t>
            </a:r>
            <a:r>
              <a:rPr lang="en-US" dirty="0"/>
              <a:t>m</a:t>
            </a:r>
            <a:r>
              <a:rPr lang="en-US" dirty="0" smtClean="0"/>
              <a:t>echanical stability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ooling etc.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NIM paper</a:t>
            </a:r>
          </a:p>
          <a:p>
            <a:pPr lvl="1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40959" y="2967181"/>
            <a:ext cx="1083241" cy="294650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9" name="Group 8"/>
          <p:cNvGrpSpPr/>
          <p:nvPr/>
        </p:nvGrpSpPr>
        <p:grpSpPr>
          <a:xfrm>
            <a:off x="1" y="7691774"/>
            <a:ext cx="6553200" cy="1318858"/>
            <a:chOff x="-2478" y="6872051"/>
            <a:chExt cx="12519741" cy="2138581"/>
          </a:xfrm>
        </p:grpSpPr>
        <p:pic>
          <p:nvPicPr>
            <p:cNvPr id="10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2401" y="7844174"/>
            <a:ext cx="6553200" cy="1318858"/>
            <a:chOff x="-2478" y="6872051"/>
            <a:chExt cx="12519741" cy="2138581"/>
          </a:xfrm>
        </p:grpSpPr>
        <p:pic>
          <p:nvPicPr>
            <p:cNvPr id="13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801" y="7996574"/>
            <a:ext cx="6553200" cy="1318858"/>
            <a:chOff x="-2478" y="6872051"/>
            <a:chExt cx="12519741" cy="2138581"/>
          </a:xfrm>
        </p:grpSpPr>
        <p:pic>
          <p:nvPicPr>
            <p:cNvPr id="17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pic>
        <p:nvPicPr>
          <p:cNvPr id="19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6517" y="5523080"/>
            <a:ext cx="6088460" cy="100070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/>
          <p:cNvSpPr txBox="1"/>
          <p:nvPr/>
        </p:nvSpPr>
        <p:spPr>
          <a:xfrm>
            <a:off x="7786124" y="4934634"/>
            <a:ext cx="135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r>
              <a:rPr lang="en-US" dirty="0" smtClean="0"/>
              <a:t>Data Format</a:t>
            </a:r>
            <a:endParaRPr lang="en-US" dirty="0"/>
          </a:p>
        </p:txBody>
      </p:sp>
      <p:grpSp>
        <p:nvGrpSpPr>
          <p:cNvPr id="21" name="Group 176"/>
          <p:cNvGrpSpPr/>
          <p:nvPr/>
        </p:nvGrpSpPr>
        <p:grpSpPr>
          <a:xfrm>
            <a:off x="6289682" y="3040561"/>
            <a:ext cx="2658090" cy="2111551"/>
            <a:chOff x="0" y="0"/>
            <a:chExt cx="3704224" cy="2383542"/>
          </a:xfrm>
        </p:grpSpPr>
        <p:pic>
          <p:nvPicPr>
            <p:cNvPr id="22" name="IMG_2346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3450225" cy="205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704225" cy="2383543"/>
            </a:xfrm>
            <a:prstGeom prst="rect">
              <a:avLst/>
            </a:prstGeom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6553200" y="4565302"/>
            <a:ext cx="224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Beam test at </a:t>
            </a:r>
            <a:r>
              <a:rPr lang="en-US" dirty="0" err="1" smtClean="0">
                <a:solidFill>
                  <a:srgbClr val="CCFFCC"/>
                </a:solidFill>
              </a:rPr>
              <a:t>Fermilab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9AE6-59E0-3343-AADE-750779D4D716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1143" y="5987018"/>
            <a:ext cx="20316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Pat and Walt’s talks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854686" y="5580965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026877" y="2977990"/>
            <a:ext cx="120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ray</a:t>
            </a:r>
            <a:endParaRPr lang="en-US" dirty="0"/>
          </a:p>
        </p:txBody>
      </p:sp>
      <p:pic>
        <p:nvPicPr>
          <p:cNvPr id="29" name="Picture 28" descr="IMG_818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248" y="1163625"/>
            <a:ext cx="2456275" cy="170703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404248" y="794293"/>
            <a:ext cx="252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5-single-chip telescope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1143000"/>
          </a:xfrm>
        </p:spPr>
        <p:txBody>
          <a:bodyPr/>
          <a:lstStyle/>
          <a:p>
            <a:r>
              <a:rPr lang="en-US" dirty="0" smtClean="0"/>
              <a:t>R&amp;D at LANL:MAPS Chips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83D9A-BCA3-664B-8245-D3CCC2D4795B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51" y="1021544"/>
            <a:ext cx="6405804" cy="4610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9651" y="5756201"/>
            <a:ext cx="4256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Have one chip with slow readout working; </a:t>
            </a:r>
          </a:p>
          <a:p>
            <a:r>
              <a:rPr lang="en-US" dirty="0" smtClean="0"/>
              <a:t>- 5 more on the way to build a telescope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66212" y="4727126"/>
            <a:ext cx="1632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A single chip: </a:t>
            </a:r>
          </a:p>
          <a:p>
            <a:r>
              <a:rPr lang="it-IT" dirty="0" smtClean="0"/>
              <a:t>15 x 30 mm</a:t>
            </a:r>
            <a:endParaRPr lang="it-IT" dirty="0"/>
          </a:p>
          <a:p>
            <a:r>
              <a:rPr lang="it-IT" dirty="0" err="1"/>
              <a:t>active</a:t>
            </a:r>
            <a:r>
              <a:rPr lang="it-IT" dirty="0"/>
              <a:t>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56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41"/>
            <a:ext cx="8229600" cy="1143000"/>
          </a:xfrm>
        </p:spPr>
        <p:txBody>
          <a:bodyPr/>
          <a:lstStyle/>
          <a:p>
            <a:r>
              <a:rPr lang="en-US" dirty="0" smtClean="0"/>
              <a:t>ALICE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3A76-293D-B042-BCC5-68D5AC0095C5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4" y="1222447"/>
            <a:ext cx="8022106" cy="510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21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879908"/>
          </a:xfrm>
        </p:spPr>
        <p:txBody>
          <a:bodyPr/>
          <a:lstStyle/>
          <a:p>
            <a:r>
              <a:rPr lang="en-US" dirty="0" smtClean="0"/>
              <a:t>Readout Unit – Prototype 0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F32-11E9-0B4A-A11E-F4C572FA0CD4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02" y="902046"/>
            <a:ext cx="8458272" cy="5454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25869" y="72742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81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GBT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9108-E980-0C44-995D-DED65C882616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39" y="378691"/>
            <a:ext cx="8372076" cy="5786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455" y="272329"/>
            <a:ext cx="150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 </a:t>
            </a:r>
            <a:r>
              <a:rPr lang="en-US" dirty="0" err="1" smtClean="0"/>
              <a:t>Schambach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41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6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GBT Optic Transceiver Daughterboard for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698D-62A6-A540-9374-3450314A6DD5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34" y="1172969"/>
            <a:ext cx="7990566" cy="5304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3138" y="988303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69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20638"/>
            <a:ext cx="8739909" cy="8962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Exciting</a:t>
            </a:r>
            <a:r>
              <a:rPr lang="en-US" dirty="0" smtClean="0"/>
              <a:t> Science: Physics of the 3</a:t>
            </a:r>
            <a:r>
              <a:rPr lang="en-US" baseline="30000" dirty="0" smtClean="0"/>
              <a:t>rd</a:t>
            </a:r>
            <a:r>
              <a:rPr lang="en-US" dirty="0" smtClean="0"/>
              <a:t> Pillar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203064"/>
            <a:ext cx="4643407" cy="225811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</a:t>
            </a:r>
            <a:r>
              <a:rPr lang="en-US" dirty="0" smtClean="0"/>
              <a:t>next </a:t>
            </a:r>
            <a:r>
              <a:rPr lang="en-US" dirty="0" smtClean="0"/>
              <a:t>flagship </a:t>
            </a:r>
            <a:r>
              <a:rPr lang="en-US" dirty="0" smtClean="0"/>
              <a:t>heavy </a:t>
            </a:r>
            <a:r>
              <a:rPr lang="en-US" dirty="0" smtClean="0"/>
              <a:t>ion </a:t>
            </a:r>
            <a:r>
              <a:rPr lang="en-US" dirty="0" smtClean="0"/>
              <a:t>physics experiment in US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</a:t>
            </a:r>
            <a:endParaRPr lang="en-US" dirty="0" smtClean="0">
              <a:solidFill>
                <a:srgbClr val="FF0000"/>
              </a:solidFill>
            </a:endParaRP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345167" y="936371"/>
            <a:ext cx="3798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0" dirty="0" smtClean="0">
                <a:solidFill>
                  <a:srgbClr val="FF0000"/>
                </a:solidFill>
              </a:rPr>
              <a:t>Cannot be done at the LHC</a:t>
            </a:r>
            <a:r>
              <a:rPr lang="en-US" sz="2000" b="1" dirty="0" smtClean="0">
                <a:solidFill>
                  <a:srgbClr val="FF0000"/>
                </a:solidFill>
              </a:rPr>
              <a:t> for lack of low </a:t>
            </a:r>
            <a:r>
              <a:rPr lang="en-US" sz="2000" b="1" dirty="0" err="1" smtClean="0">
                <a:solidFill>
                  <a:srgbClr val="FF0000"/>
                </a:solidFill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67FA-1B95-D845-A128-C29BA3132E13}" type="datetime1">
              <a:rPr lang="en-US" smtClean="0"/>
              <a:t>12/15/16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8949" y="615774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2117" y="3716314"/>
            <a:ext cx="298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sPHENIX</a:t>
            </a:r>
            <a:r>
              <a:rPr lang="en-US" b="1" dirty="0" smtClean="0">
                <a:solidFill>
                  <a:srgbClr val="0000FF"/>
                </a:solidFill>
              </a:rPr>
              <a:t> Three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88859" y="4133599"/>
            <a:ext cx="2397552" cy="2015162"/>
            <a:chOff x="5460593" y="3827413"/>
            <a:chExt cx="2407058" cy="2024142"/>
          </a:xfrm>
          <a:noFill/>
        </p:grpSpPr>
        <p:grpSp>
          <p:nvGrpSpPr>
            <p:cNvPr id="22" name="Group 21"/>
            <p:cNvGrpSpPr/>
            <p:nvPr/>
          </p:nvGrpSpPr>
          <p:grpSpPr>
            <a:xfrm>
              <a:off x="5460593" y="3827413"/>
              <a:ext cx="2407058" cy="2024142"/>
              <a:chOff x="5349670" y="3827413"/>
              <a:chExt cx="2407058" cy="2024142"/>
            </a:xfrm>
            <a:grpFill/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639549" y="4241243"/>
                <a:ext cx="1827299" cy="1370997"/>
              </a:xfrm>
              <a:prstGeom prst="rect">
                <a:avLst/>
              </a:prstGeom>
              <a:grp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349670" y="3827413"/>
                <a:ext cx="2407058" cy="202414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766773" y="3871911"/>
              <a:ext cx="1501086" cy="37097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B-</a:t>
              </a:r>
              <a:r>
                <a:rPr lang="en-US" b="1" dirty="0" smtClean="0">
                  <a:solidFill>
                    <a:srgbClr val="FF0000"/>
                  </a:solidFill>
                </a:rPr>
                <a:t>Jets Physics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6412" y="578133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Jin’s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9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DD3E-A7ED-8F42-8038-5B39AE5C0EF7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3636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3868" y="5294103"/>
            <a:ext cx="5096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Each CRU reads out 2 </a:t>
            </a:r>
            <a:r>
              <a:rPr lang="en-US" dirty="0" err="1" smtClean="0"/>
              <a:t>Rus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Expected at LANL summer 2017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Also exploring other options, ATLAS/FELIX system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3138" y="274638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94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0D13-0161-124F-B2E6-7D17960D6EE0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73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5869" y="49530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99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872"/>
            <a:ext cx="8229600" cy="1143000"/>
          </a:xfrm>
        </p:spPr>
        <p:txBody>
          <a:bodyPr/>
          <a:lstStyle/>
          <a:p>
            <a:r>
              <a:rPr lang="en-US" dirty="0" smtClean="0"/>
              <a:t>Data Formatting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2ECA-E902-AA45-8857-4905BF7F70AC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004"/>
            <a:ext cx="9144000" cy="5280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1861" y="265545"/>
            <a:ext cx="229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Mike </a:t>
            </a:r>
            <a:r>
              <a:rPr lang="en-US" dirty="0" err="1" smtClean="0"/>
              <a:t>McCumber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748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4"/>
            <a:ext cx="8229600" cy="1143000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MAPS Data Bandwidth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E82CB-B1C7-DB43-8375-75957582AF96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117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1861" y="0"/>
            <a:ext cx="229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Mike </a:t>
            </a:r>
            <a:r>
              <a:rPr lang="en-US" dirty="0" err="1" smtClean="0"/>
              <a:t>McCumber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8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 Labor Profile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1186934"/>
            <a:ext cx="812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MAPS Labor profile from resource –</a:t>
            </a:r>
            <a:r>
              <a:rPr lang="en-US" b="1" dirty="0"/>
              <a:t> </a:t>
            </a:r>
            <a:r>
              <a:rPr lang="en-US" b="1" dirty="0" smtClean="0"/>
              <a:t>loaded schedule sorted by FY and job category</a:t>
            </a:r>
            <a:endParaRPr 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32387" r="7511" b="23632"/>
          <a:stretch/>
        </p:blipFill>
        <p:spPr bwMode="auto">
          <a:xfrm>
            <a:off x="609600" y="1828800"/>
            <a:ext cx="8014996" cy="410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4E92-3D45-1A42-AD4A-D81F6A4B6D25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6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1221"/>
            <a:ext cx="7807769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Participating and Interested Institutions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LANL -</a:t>
            </a:r>
            <a:r>
              <a:rPr lang="en-US" dirty="0" smtClean="0">
                <a:solidFill>
                  <a:srgbClr val="000000"/>
                </a:solidFill>
              </a:rPr>
              <a:t> Readout &amp; FEMs, Mechanics </a:t>
            </a:r>
          </a:p>
          <a:p>
            <a:r>
              <a:rPr lang="en-US" dirty="0" smtClean="0"/>
              <a:t>MIT -</a:t>
            </a:r>
            <a:r>
              <a:rPr lang="en-US" dirty="0" smtClean="0">
                <a:solidFill>
                  <a:srgbClr val="000000"/>
                </a:solidFill>
              </a:rPr>
              <a:t> Assembly and testing, cooling</a:t>
            </a:r>
          </a:p>
          <a:p>
            <a:r>
              <a:rPr lang="en-US" dirty="0" smtClean="0"/>
              <a:t>LBNL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– Mechanical carbon structures, </a:t>
            </a:r>
            <a:r>
              <a:rPr lang="en-US" dirty="0" smtClean="0">
                <a:solidFill>
                  <a:srgbClr val="000000"/>
                </a:solidFill>
              </a:rPr>
              <a:t>LV/HV PS and controls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BNL </a:t>
            </a:r>
            <a:r>
              <a:rPr lang="en-US" dirty="0" smtClean="0">
                <a:solidFill>
                  <a:srgbClr val="000000"/>
                </a:solidFill>
              </a:rPr>
              <a:t>– Integration and services, safety and monitoring </a:t>
            </a:r>
            <a:r>
              <a:rPr lang="en-US" dirty="0" smtClean="0"/>
              <a:t> </a:t>
            </a:r>
          </a:p>
          <a:p>
            <a:r>
              <a:rPr lang="en-US" dirty="0" smtClean="0"/>
              <a:t>UT-Austin </a:t>
            </a:r>
            <a:r>
              <a:rPr lang="en-US" dirty="0" smtClean="0">
                <a:solidFill>
                  <a:srgbClr val="000000"/>
                </a:solidFill>
              </a:rPr>
              <a:t>– MAPS readout electronics and testing   </a:t>
            </a:r>
          </a:p>
          <a:p>
            <a:r>
              <a:rPr lang="en-US" dirty="0" smtClean="0"/>
              <a:t>Univ. of Colorado </a:t>
            </a:r>
            <a:r>
              <a:rPr lang="en-US" dirty="0" smtClean="0">
                <a:solidFill>
                  <a:srgbClr val="000000"/>
                </a:solidFill>
              </a:rPr>
              <a:t>– </a:t>
            </a:r>
            <a:r>
              <a:rPr lang="en-US" dirty="0" err="1" smtClean="0">
                <a:solidFill>
                  <a:srgbClr val="000000"/>
                </a:solidFill>
              </a:rPr>
              <a:t>sPHENIX</a:t>
            </a:r>
            <a:r>
              <a:rPr lang="en-US" dirty="0" smtClean="0">
                <a:solidFill>
                  <a:srgbClr val="000000"/>
                </a:solidFill>
              </a:rPr>
              <a:t> DAQ/DCM-II integration  </a:t>
            </a:r>
          </a:p>
          <a:p>
            <a:r>
              <a:rPr lang="en-US" dirty="0" smtClean="0"/>
              <a:t>Univ. of New Mexico </a:t>
            </a:r>
            <a:r>
              <a:rPr lang="en-US" dirty="0" smtClean="0">
                <a:solidFill>
                  <a:srgbClr val="000000"/>
                </a:solidFill>
              </a:rPr>
              <a:t>– LV, cabling &amp; connectors </a:t>
            </a:r>
          </a:p>
          <a:p>
            <a:r>
              <a:rPr lang="en-US" dirty="0" smtClean="0"/>
              <a:t>New Mexico State University </a:t>
            </a:r>
            <a:r>
              <a:rPr lang="en-US" dirty="0" smtClean="0">
                <a:solidFill>
                  <a:srgbClr val="000000"/>
                </a:solidFill>
              </a:rPr>
              <a:t>– Tracking algorithm and simulations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Univ. of IL of Chicago </a:t>
            </a:r>
            <a:r>
              <a:rPr lang="en-US" dirty="0" smtClean="0">
                <a:solidFill>
                  <a:srgbClr val="000000"/>
                </a:solidFill>
              </a:rPr>
              <a:t>– Stave assembly and testing, </a:t>
            </a:r>
            <a:r>
              <a:rPr lang="en-US" dirty="0" smtClean="0">
                <a:solidFill>
                  <a:srgbClr val="000000"/>
                </a:solidFill>
              </a:rPr>
              <a:t>simulation and offline </a:t>
            </a:r>
            <a:r>
              <a:rPr lang="en-US" dirty="0" smtClean="0">
                <a:solidFill>
                  <a:srgbClr val="000000"/>
                </a:solidFill>
              </a:rPr>
              <a:t>analysis  </a:t>
            </a:r>
          </a:p>
          <a:p>
            <a:r>
              <a:rPr lang="en-US" dirty="0"/>
              <a:t>Iowa State University </a:t>
            </a:r>
            <a:r>
              <a:rPr lang="en-US" dirty="0">
                <a:solidFill>
                  <a:srgbClr val="000000"/>
                </a:solidFill>
              </a:rPr>
              <a:t>– Assembly and testing, simulations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Georgia State University  </a:t>
            </a:r>
            <a:r>
              <a:rPr lang="en-US" dirty="0" smtClean="0">
                <a:solidFill>
                  <a:srgbClr val="000000"/>
                </a:solidFill>
              </a:rPr>
              <a:t>- Slow control and monitoring </a:t>
            </a:r>
          </a:p>
          <a:p>
            <a:r>
              <a:rPr lang="en-US" dirty="0" smtClean="0"/>
              <a:t>Florida State University  </a:t>
            </a:r>
            <a:r>
              <a:rPr lang="en-US" dirty="0" smtClean="0">
                <a:solidFill>
                  <a:srgbClr val="000000"/>
                </a:solidFill>
              </a:rPr>
              <a:t>- Offline and simulations </a:t>
            </a:r>
          </a:p>
          <a:p>
            <a:r>
              <a:rPr lang="en-US" dirty="0" smtClean="0"/>
              <a:t>Univ. of California, Los Angeles </a:t>
            </a:r>
            <a:r>
              <a:rPr lang="en-US" dirty="0" smtClean="0">
                <a:solidFill>
                  <a:srgbClr val="000000"/>
                </a:solidFill>
              </a:rPr>
              <a:t>– Assembly and testing, simulations  </a:t>
            </a:r>
          </a:p>
          <a:p>
            <a:r>
              <a:rPr lang="en-US" dirty="0" smtClean="0"/>
              <a:t>Univ. of California, Riverside </a:t>
            </a:r>
            <a:r>
              <a:rPr lang="en-US" dirty="0" smtClean="0">
                <a:solidFill>
                  <a:srgbClr val="000000"/>
                </a:solidFill>
              </a:rPr>
              <a:t>– Assembly and testing, simulations  </a:t>
            </a:r>
          </a:p>
          <a:p>
            <a:r>
              <a:rPr lang="en-US" dirty="0" smtClean="0"/>
              <a:t>RIKEN/RBRC, Japan </a:t>
            </a:r>
            <a:r>
              <a:rPr lang="en-US" dirty="0" smtClean="0">
                <a:solidFill>
                  <a:srgbClr val="000000"/>
                </a:solidFill>
              </a:rPr>
              <a:t>– Assembly and testing, integration  </a:t>
            </a:r>
          </a:p>
          <a:p>
            <a:r>
              <a:rPr lang="en-US" dirty="0" err="1" smtClean="0"/>
              <a:t>Yonsei</a:t>
            </a:r>
            <a:r>
              <a:rPr lang="en-US" dirty="0" smtClean="0"/>
              <a:t>, Korea </a:t>
            </a:r>
            <a:r>
              <a:rPr lang="en-US" dirty="0" smtClean="0">
                <a:solidFill>
                  <a:srgbClr val="000000"/>
                </a:solidFill>
              </a:rPr>
              <a:t>– MAPS QA and readout, simulations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Czech Group – Sensor and electronics testing at CERN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031" y="5884040"/>
            <a:ext cx="2324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Potential collaboration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45B8-E4B5-F349-8C0C-2DF146A9B97B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6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239" y="34079"/>
            <a:ext cx="2512462" cy="932611"/>
          </a:xfrm>
        </p:spPr>
        <p:txBody>
          <a:bodyPr>
            <a:normAutofit fontScale="90000"/>
          </a:bodyPr>
          <a:lstStyle/>
          <a:p>
            <a:r>
              <a:rPr lang="en-US" sz="3800" b="1" dirty="0"/>
              <a:t>Organization Chart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473" y="937948"/>
            <a:ext cx="8980101" cy="5398571"/>
            <a:chOff x="233101" y="1802859"/>
            <a:chExt cx="12771699" cy="7677967"/>
          </a:xfrm>
        </p:grpSpPr>
        <p:sp>
          <p:nvSpPr>
            <p:cNvPr id="443" name="AutoShape 3"/>
            <p:cNvSpPr>
              <a:spLocks noChangeArrowheads="1"/>
            </p:cNvSpPr>
            <p:nvPr/>
          </p:nvSpPr>
          <p:spPr bwMode="auto">
            <a:xfrm>
              <a:off x="5025456" y="1802859"/>
              <a:ext cx="2165822" cy="754410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err="1" smtClean="0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 Project Office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Manager: Ed O’Brien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AutoShape 4"/>
            <p:cNvSpPr>
              <a:spLocks noChangeArrowheads="1"/>
            </p:cNvSpPr>
            <p:nvPr/>
          </p:nvSpPr>
          <p:spPr bwMode="auto">
            <a:xfrm>
              <a:off x="4113531" y="2683005"/>
              <a:ext cx="3989672" cy="113161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kern="0" dirty="0" err="1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kern="0" dirty="0">
                  <a:solidFill>
                    <a:sysClr val="windowText" lastClr="000000"/>
                  </a:solidFill>
                </a:rPr>
                <a:t> MAPS Project Office</a:t>
              </a:r>
            </a:p>
            <a:p>
              <a:pPr algn="ctr" defTabSz="642915"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</a:rPr>
                <a:t>Project Manager: 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Ming Liu (LANL)</a:t>
              </a:r>
              <a:endParaRPr lang="en-US" sz="800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</a:rPr>
                <a:t>Deputy Project Manager: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Mike </a:t>
              </a:r>
              <a:r>
                <a:rPr lang="en-US" sz="800" i="1" dirty="0" err="1" smtClean="0">
                  <a:solidFill>
                    <a:sysClr val="windowText" lastClr="000000"/>
                  </a:solidFill>
                </a:rPr>
                <a:t>McCumber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 (LANL)</a:t>
              </a:r>
            </a:p>
            <a:p>
              <a:pPr algn="ctr" defTabSz="642915">
                <a:defRPr/>
              </a:pPr>
              <a:r>
                <a:rPr lang="en-US" sz="800" dirty="0" smtClean="0">
                  <a:solidFill>
                    <a:sysClr val="windowText" lastClr="000000"/>
                  </a:solidFill>
                </a:rPr>
                <a:t>Electrical </a:t>
              </a:r>
              <a:r>
                <a:rPr lang="en-US" sz="800" dirty="0" err="1" smtClean="0">
                  <a:solidFill>
                    <a:sysClr val="windowText" lastClr="000000"/>
                  </a:solidFill>
                </a:rPr>
                <a:t>Engineer:TBD</a:t>
              </a:r>
              <a:endParaRPr lang="en-US" sz="800" dirty="0" smtClean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dirty="0" smtClean="0">
                  <a:solidFill>
                    <a:sysClr val="windowText" lastClr="000000"/>
                  </a:solidFill>
                </a:rPr>
                <a:t>Mechanical Engineer: Walt Sondheim</a:t>
              </a:r>
            </a:p>
            <a:p>
              <a:pPr algn="ctr" defTabSz="642915">
                <a:defRPr/>
              </a:pPr>
              <a:r>
                <a:rPr lang="en-US" sz="800" i="1" dirty="0" smtClean="0">
                  <a:solidFill>
                    <a:sysClr val="windowText" lastClr="000000"/>
                  </a:solidFill>
                </a:rPr>
                <a:t>     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 </a:t>
              </a:r>
              <a:endParaRPr lang="en-US" sz="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AutoShape 5"/>
            <p:cNvSpPr>
              <a:spLocks noChangeArrowheads="1"/>
            </p:cNvSpPr>
            <p:nvPr/>
          </p:nvSpPr>
          <p:spPr bwMode="auto">
            <a:xfrm>
              <a:off x="8559166" y="2305799"/>
              <a:ext cx="2165822" cy="163455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err="1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Management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Spokespersons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Gunther Roland</a:t>
              </a: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David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Morrison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Line 6"/>
            <p:cNvSpPr>
              <a:spLocks noChangeShapeType="1"/>
            </p:cNvSpPr>
            <p:nvPr/>
          </p:nvSpPr>
          <p:spPr bwMode="auto">
            <a:xfrm>
              <a:off x="6165363" y="3814620"/>
              <a:ext cx="0" cy="37720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" name="Line 7"/>
            <p:cNvSpPr>
              <a:spLocks noChangeShapeType="1"/>
            </p:cNvSpPr>
            <p:nvPr/>
          </p:nvSpPr>
          <p:spPr bwMode="auto">
            <a:xfrm>
              <a:off x="6165363" y="2557269"/>
              <a:ext cx="0" cy="1257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Line 9"/>
            <p:cNvSpPr>
              <a:spLocks noChangeShapeType="1"/>
            </p:cNvSpPr>
            <p:nvPr/>
          </p:nvSpPr>
          <p:spPr bwMode="auto">
            <a:xfrm>
              <a:off x="8103203" y="3185945"/>
              <a:ext cx="4559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" name="Line 10"/>
            <p:cNvSpPr>
              <a:spLocks noChangeShapeType="1"/>
            </p:cNvSpPr>
            <p:nvPr/>
          </p:nvSpPr>
          <p:spPr bwMode="auto">
            <a:xfrm>
              <a:off x="1035784" y="4191826"/>
              <a:ext cx="113990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Line 11"/>
            <p:cNvSpPr>
              <a:spLocks noChangeShapeType="1"/>
            </p:cNvSpPr>
            <p:nvPr/>
          </p:nvSpPr>
          <p:spPr bwMode="auto">
            <a:xfrm>
              <a:off x="1035784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Line 12"/>
            <p:cNvSpPr>
              <a:spLocks noChangeShapeType="1"/>
            </p:cNvSpPr>
            <p:nvPr/>
          </p:nvSpPr>
          <p:spPr bwMode="auto">
            <a:xfrm>
              <a:off x="2631653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Line 13"/>
            <p:cNvSpPr>
              <a:spLocks noChangeShapeType="1"/>
            </p:cNvSpPr>
            <p:nvPr/>
          </p:nvSpPr>
          <p:spPr bwMode="auto">
            <a:xfrm>
              <a:off x="4227522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Line 14"/>
            <p:cNvSpPr>
              <a:spLocks noChangeShapeType="1"/>
            </p:cNvSpPr>
            <p:nvPr/>
          </p:nvSpPr>
          <p:spPr bwMode="auto">
            <a:xfrm>
              <a:off x="5823391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Line 15"/>
            <p:cNvSpPr>
              <a:spLocks noChangeShapeType="1"/>
            </p:cNvSpPr>
            <p:nvPr/>
          </p:nvSpPr>
          <p:spPr bwMode="auto">
            <a:xfrm>
              <a:off x="7419259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Line 16"/>
            <p:cNvSpPr>
              <a:spLocks noChangeShapeType="1"/>
            </p:cNvSpPr>
            <p:nvPr/>
          </p:nvSpPr>
          <p:spPr bwMode="auto">
            <a:xfrm>
              <a:off x="9129119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Line 17"/>
            <p:cNvSpPr>
              <a:spLocks noChangeShapeType="1"/>
            </p:cNvSpPr>
            <p:nvPr/>
          </p:nvSpPr>
          <p:spPr bwMode="auto">
            <a:xfrm>
              <a:off x="10838978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Line 18"/>
            <p:cNvSpPr>
              <a:spLocks noChangeShapeType="1"/>
            </p:cNvSpPr>
            <p:nvPr/>
          </p:nvSpPr>
          <p:spPr bwMode="auto">
            <a:xfrm>
              <a:off x="12434847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AutoShape 19"/>
            <p:cNvSpPr>
              <a:spLocks noChangeArrowheads="1"/>
            </p:cNvSpPr>
            <p:nvPr/>
          </p:nvSpPr>
          <p:spPr bwMode="auto">
            <a:xfrm>
              <a:off x="11750903" y="6445014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Offline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NMSU/FSU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AutoShape 20"/>
            <p:cNvSpPr>
              <a:spLocks noChangeArrowheads="1"/>
            </p:cNvSpPr>
            <p:nvPr/>
          </p:nvSpPr>
          <p:spPr bwMode="auto">
            <a:xfrm>
              <a:off x="11750903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Software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UIC/FSU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" name="AutoShape 21"/>
            <p:cNvSpPr>
              <a:spLocks noChangeArrowheads="1"/>
            </p:cNvSpPr>
            <p:nvPr/>
          </p:nvSpPr>
          <p:spPr bwMode="auto">
            <a:xfrm>
              <a:off x="11750903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Simulation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ISU/GSU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/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63" name="Group 23"/>
            <p:cNvGrpSpPr>
              <a:grpSpLocks/>
            </p:cNvGrpSpPr>
            <p:nvPr/>
          </p:nvGrpSpPr>
          <p:grpSpPr bwMode="auto">
            <a:xfrm>
              <a:off x="11499174" y="4820501"/>
              <a:ext cx="251729" cy="3017642"/>
              <a:chOff x="86" y="1968"/>
              <a:chExt cx="106" cy="1152"/>
            </a:xfrm>
          </p:grpSpPr>
          <p:sp>
            <p:nvSpPr>
              <p:cNvPr id="524" name="Line 24"/>
              <p:cNvSpPr>
                <a:spLocks noChangeShapeType="1"/>
              </p:cNvSpPr>
              <p:nvPr/>
            </p:nvSpPr>
            <p:spPr bwMode="auto">
              <a:xfrm flipH="1">
                <a:off x="86" y="1968"/>
                <a:ext cx="10" cy="115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5" name="Line 25"/>
              <p:cNvSpPr>
                <a:spLocks noChangeShapeType="1"/>
              </p:cNvSpPr>
              <p:nvPr/>
            </p:nvSpPr>
            <p:spPr bwMode="auto">
              <a:xfrm>
                <a:off x="96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6" name="Line 26"/>
              <p:cNvSpPr>
                <a:spLocks noChangeShapeType="1"/>
              </p:cNvSpPr>
              <p:nvPr/>
            </p:nvSpPr>
            <p:spPr bwMode="auto">
              <a:xfrm>
                <a:off x="96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7" name="Line 27"/>
              <p:cNvSpPr>
                <a:spLocks noChangeShapeType="1"/>
              </p:cNvSpPr>
              <p:nvPr/>
            </p:nvSpPr>
            <p:spPr bwMode="auto">
              <a:xfrm>
                <a:off x="96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8" name="Line 28"/>
              <p:cNvSpPr>
                <a:spLocks noChangeShapeType="1"/>
              </p:cNvSpPr>
              <p:nvPr/>
            </p:nvSpPr>
            <p:spPr bwMode="auto">
              <a:xfrm>
                <a:off x="96" y="31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64" name="AutoShape 29"/>
            <p:cNvSpPr>
              <a:spLocks noChangeArrowheads="1"/>
            </p:cNvSpPr>
            <p:nvPr/>
          </p:nvSpPr>
          <p:spPr bwMode="auto">
            <a:xfrm>
              <a:off x="2061700" y="6473074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Sensor Production</a:t>
              </a:r>
            </a:p>
            <a:p>
              <a:pPr algn="ctr" defTabSz="642915">
                <a:defRPr/>
              </a:pPr>
              <a:r>
                <a:rPr lang="en-US" sz="800" i="1" dirty="0" err="1">
                  <a:solidFill>
                    <a:sysClr val="windowText" lastClr="000000"/>
                  </a:solidFill>
                </a:rPr>
                <a:t>TowerJAZZ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AutoShape 30"/>
            <p:cNvSpPr>
              <a:spLocks noChangeArrowheads="1"/>
            </p:cNvSpPr>
            <p:nvPr/>
          </p:nvSpPr>
          <p:spPr bwMode="auto">
            <a:xfrm>
              <a:off x="465831" y="5400059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FEM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M. </a:t>
              </a:r>
              <a:r>
                <a:rPr lang="en-US" sz="800" i="1" kern="0" dirty="0" err="1">
                  <a:solidFill>
                    <a:sysClr val="windowText" lastClr="000000"/>
                  </a:solidFill>
                </a:rPr>
                <a:t>Prokop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LANL</a:t>
              </a:r>
            </a:p>
          </p:txBody>
        </p:sp>
        <p:sp>
          <p:nvSpPr>
            <p:cNvPr id="466" name="AutoShape 31"/>
            <p:cNvSpPr>
              <a:spLocks noChangeArrowheads="1"/>
            </p:cNvSpPr>
            <p:nvPr/>
          </p:nvSpPr>
          <p:spPr bwMode="auto">
            <a:xfrm>
              <a:off x="465831" y="640594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Slow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Control &amp;</a:t>
              </a:r>
              <a:endParaRPr lang="en-US" sz="800" i="1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Monitoring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AutoShape 32"/>
            <p:cNvSpPr>
              <a:spLocks noChangeArrowheads="1"/>
            </p:cNvSpPr>
            <p:nvPr/>
          </p:nvSpPr>
          <p:spPr bwMode="auto">
            <a:xfrm>
              <a:off x="465831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 smtClean="0">
                  <a:solidFill>
                    <a:sysClr val="windowText" lastClr="000000"/>
                  </a:solidFill>
                </a:rPr>
                <a:t>Readout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UT/LANL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68" name="Group 33"/>
            <p:cNvGrpSpPr>
              <a:grpSpLocks/>
            </p:cNvGrpSpPr>
            <p:nvPr/>
          </p:nvGrpSpPr>
          <p:grpSpPr bwMode="auto">
            <a:xfrm>
              <a:off x="233101" y="4820500"/>
              <a:ext cx="232731" cy="3004544"/>
              <a:chOff x="94" y="1968"/>
              <a:chExt cx="98" cy="1147"/>
            </a:xfrm>
          </p:grpSpPr>
          <p:sp>
            <p:nvSpPr>
              <p:cNvPr id="519" name="Line 34"/>
              <p:cNvSpPr>
                <a:spLocks noChangeShapeType="1"/>
              </p:cNvSpPr>
              <p:nvPr/>
            </p:nvSpPr>
            <p:spPr bwMode="auto">
              <a:xfrm flipH="1">
                <a:off x="94" y="1968"/>
                <a:ext cx="2" cy="114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0" name="Line 35"/>
              <p:cNvSpPr>
                <a:spLocks noChangeShapeType="1"/>
              </p:cNvSpPr>
              <p:nvPr/>
            </p:nvSpPr>
            <p:spPr bwMode="auto">
              <a:xfrm>
                <a:off x="96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1" name="Line 36"/>
              <p:cNvSpPr>
                <a:spLocks noChangeShapeType="1"/>
              </p:cNvSpPr>
              <p:nvPr/>
            </p:nvSpPr>
            <p:spPr bwMode="auto">
              <a:xfrm>
                <a:off x="96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2" name="Line 37"/>
              <p:cNvSpPr>
                <a:spLocks noChangeShapeType="1"/>
              </p:cNvSpPr>
              <p:nvPr/>
            </p:nvSpPr>
            <p:spPr bwMode="auto">
              <a:xfrm>
                <a:off x="96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69" name="AutoShape 39"/>
            <p:cNvSpPr>
              <a:spLocks noChangeArrowheads="1"/>
            </p:cNvSpPr>
            <p:nvPr/>
          </p:nvSpPr>
          <p:spPr bwMode="auto">
            <a:xfrm>
              <a:off x="2061700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rgbClr val="000000"/>
                  </a:solidFill>
                </a:rPr>
                <a:t>MAPS Sensor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rgbClr val="000000"/>
                  </a:solidFill>
                </a:rPr>
                <a:t>ALICE</a:t>
              </a:r>
              <a:endParaRPr lang="en-US" sz="800" i="1" kern="0" dirty="0">
                <a:solidFill>
                  <a:srgbClr val="000000"/>
                </a:solidFill>
              </a:endParaRPr>
            </a:p>
          </p:txBody>
        </p:sp>
        <p:sp>
          <p:nvSpPr>
            <p:cNvPr id="470" name="AutoShape 40"/>
            <p:cNvSpPr>
              <a:spLocks noChangeArrowheads="1"/>
            </p:cNvSpPr>
            <p:nvPr/>
          </p:nvSpPr>
          <p:spPr bwMode="auto">
            <a:xfrm>
              <a:off x="2061700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Sensor Design</a:t>
              </a: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ALICE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AutoShape 41"/>
            <p:cNvSpPr>
              <a:spLocks noChangeArrowheads="1"/>
            </p:cNvSpPr>
            <p:nvPr/>
          </p:nvSpPr>
          <p:spPr bwMode="auto">
            <a:xfrm>
              <a:off x="2061700" y="7510055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Sensor QA</a:t>
              </a:r>
            </a:p>
            <a:p>
              <a:pPr algn="ctr" defTabSz="642915">
                <a:defRPr/>
              </a:pPr>
              <a:r>
                <a:rPr lang="en-US" sz="800" i="1" kern="0" dirty="0" err="1">
                  <a:solidFill>
                    <a:sysClr val="windowText" lastClr="000000"/>
                  </a:solidFill>
                </a:rPr>
                <a:t>Yonsei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(Korea)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" name="Line 42"/>
            <p:cNvSpPr>
              <a:spLocks noChangeShapeType="1"/>
            </p:cNvSpPr>
            <p:nvPr/>
          </p:nvSpPr>
          <p:spPr bwMode="auto">
            <a:xfrm>
              <a:off x="1833718" y="4820501"/>
              <a:ext cx="9387" cy="31019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Line 43"/>
            <p:cNvSpPr>
              <a:spLocks noChangeShapeType="1"/>
            </p:cNvSpPr>
            <p:nvPr/>
          </p:nvSpPr>
          <p:spPr bwMode="auto">
            <a:xfrm>
              <a:off x="1833719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Line 44"/>
            <p:cNvSpPr>
              <a:spLocks noChangeShapeType="1"/>
            </p:cNvSpPr>
            <p:nvPr/>
          </p:nvSpPr>
          <p:spPr bwMode="auto">
            <a:xfrm>
              <a:off x="1833719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Line 45"/>
            <p:cNvSpPr>
              <a:spLocks noChangeShapeType="1"/>
            </p:cNvSpPr>
            <p:nvPr/>
          </p:nvSpPr>
          <p:spPr bwMode="auto">
            <a:xfrm>
              <a:off x="1833719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AutoShape 46"/>
            <p:cNvSpPr>
              <a:spLocks noChangeArrowheads="1"/>
            </p:cNvSpPr>
            <p:nvPr/>
          </p:nvSpPr>
          <p:spPr bwMode="auto">
            <a:xfrm>
              <a:off x="3657569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ALICE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AutoShape 47"/>
            <p:cNvSpPr>
              <a:spLocks noChangeArrowheads="1"/>
            </p:cNvSpPr>
            <p:nvPr/>
          </p:nvSpPr>
          <p:spPr bwMode="auto">
            <a:xfrm>
              <a:off x="3657569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Design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ALICE</a:t>
              </a:r>
            </a:p>
          </p:txBody>
        </p:sp>
        <p:sp>
          <p:nvSpPr>
            <p:cNvPr id="478" name="AutoShape 48"/>
            <p:cNvSpPr>
              <a:spLocks noChangeArrowheads="1"/>
            </p:cNvSpPr>
            <p:nvPr/>
          </p:nvSpPr>
          <p:spPr bwMode="auto">
            <a:xfrm>
              <a:off x="3657569" y="6455057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Assembly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MIT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/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UIC/LANL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Line 49"/>
            <p:cNvSpPr>
              <a:spLocks noChangeShapeType="1"/>
            </p:cNvSpPr>
            <p:nvPr/>
          </p:nvSpPr>
          <p:spPr bwMode="auto">
            <a:xfrm>
              <a:off x="3429588" y="4820501"/>
              <a:ext cx="0" cy="31019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Line 50"/>
            <p:cNvSpPr>
              <a:spLocks noChangeShapeType="1"/>
            </p:cNvSpPr>
            <p:nvPr/>
          </p:nvSpPr>
          <p:spPr bwMode="auto">
            <a:xfrm>
              <a:off x="3429588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" name="Line 51"/>
            <p:cNvSpPr>
              <a:spLocks noChangeShapeType="1"/>
            </p:cNvSpPr>
            <p:nvPr/>
          </p:nvSpPr>
          <p:spPr bwMode="auto">
            <a:xfrm>
              <a:off x="3429588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Line 52"/>
            <p:cNvSpPr>
              <a:spLocks noChangeShapeType="1"/>
            </p:cNvSpPr>
            <p:nvPr/>
          </p:nvSpPr>
          <p:spPr bwMode="auto">
            <a:xfrm>
              <a:off x="3429588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83" name="Group 53"/>
            <p:cNvGrpSpPr>
              <a:grpSpLocks/>
            </p:cNvGrpSpPr>
            <p:nvPr/>
          </p:nvGrpSpPr>
          <p:grpSpPr bwMode="auto">
            <a:xfrm>
              <a:off x="5025456" y="4443296"/>
              <a:ext cx="1481878" cy="3897788"/>
              <a:chOff x="2064" y="1824"/>
              <a:chExt cx="624" cy="1488"/>
            </a:xfrm>
          </p:grpSpPr>
          <p:sp>
            <p:nvSpPr>
              <p:cNvPr id="509" name="AutoShape 54"/>
              <p:cNvSpPr>
                <a:spLocks noChangeArrowheads="1"/>
              </p:cNvSpPr>
              <p:nvPr/>
            </p:nvSpPr>
            <p:spPr bwMode="auto">
              <a:xfrm>
                <a:off x="2160" y="1824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Cabling</a:t>
                </a: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UNM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0" name="AutoShape 55"/>
              <p:cNvSpPr>
                <a:spLocks noChangeArrowheads="1"/>
              </p:cNvSpPr>
              <p:nvPr/>
            </p:nvSpPr>
            <p:spPr bwMode="auto">
              <a:xfrm>
                <a:off x="2160" y="2592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LV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UNM/NMSU</a:t>
                </a:r>
              </a:p>
            </p:txBody>
          </p:sp>
          <p:sp>
            <p:nvSpPr>
              <p:cNvPr id="511" name="AutoShape 56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High density cables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</a:t>
                </a:r>
              </a:p>
            </p:txBody>
          </p:sp>
          <p:sp>
            <p:nvSpPr>
              <p:cNvPr id="512" name="AutoShape 57"/>
              <p:cNvSpPr>
                <a:spLocks noChangeArrowheads="1"/>
              </p:cNvSpPr>
              <p:nvPr/>
            </p:nvSpPr>
            <p:spPr bwMode="auto">
              <a:xfrm>
                <a:off x="2160" y="2976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Fibers</a:t>
                </a: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</a:t>
                </a:r>
              </a:p>
            </p:txBody>
          </p:sp>
          <p:grpSp>
            <p:nvGrpSpPr>
              <p:cNvPr id="513" name="Group 58"/>
              <p:cNvGrpSpPr>
                <a:grpSpLocks/>
              </p:cNvGrpSpPr>
              <p:nvPr/>
            </p:nvGrpSpPr>
            <p:grpSpPr bwMode="auto">
              <a:xfrm>
                <a:off x="2064" y="1968"/>
                <a:ext cx="96" cy="1152"/>
                <a:chOff x="96" y="1968"/>
                <a:chExt cx="96" cy="1152"/>
              </a:xfrm>
            </p:grpSpPr>
            <p:sp>
              <p:nvSpPr>
                <p:cNvPr id="514" name="Line 59"/>
                <p:cNvSpPr>
                  <a:spLocks noChangeShapeType="1"/>
                </p:cNvSpPr>
                <p:nvPr/>
              </p:nvSpPr>
              <p:spPr bwMode="auto">
                <a:xfrm>
                  <a:off x="96" y="1968"/>
                  <a:ext cx="0" cy="1152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5" name="Line 60"/>
                <p:cNvSpPr>
                  <a:spLocks noChangeShapeType="1"/>
                </p:cNvSpPr>
                <p:nvPr/>
              </p:nvSpPr>
              <p:spPr bwMode="auto">
                <a:xfrm>
                  <a:off x="96" y="1968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6" name="Line 61"/>
                <p:cNvSpPr>
                  <a:spLocks noChangeShapeType="1"/>
                </p:cNvSpPr>
                <p:nvPr/>
              </p:nvSpPr>
              <p:spPr bwMode="auto">
                <a:xfrm>
                  <a:off x="96" y="2352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7" name="Line 62"/>
                <p:cNvSpPr>
                  <a:spLocks noChangeShapeType="1"/>
                </p:cNvSpPr>
                <p:nvPr/>
              </p:nvSpPr>
              <p:spPr bwMode="auto">
                <a:xfrm>
                  <a:off x="96" y="2736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8" name="Line 63"/>
                <p:cNvSpPr>
                  <a:spLocks noChangeShapeType="1"/>
                </p:cNvSpPr>
                <p:nvPr/>
              </p:nvSpPr>
              <p:spPr bwMode="auto">
                <a:xfrm>
                  <a:off x="96" y="3120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484" name="Group 64"/>
            <p:cNvGrpSpPr>
              <a:grpSpLocks/>
            </p:cNvGrpSpPr>
            <p:nvPr/>
          </p:nvGrpSpPr>
          <p:grpSpPr bwMode="auto">
            <a:xfrm>
              <a:off x="6621325" y="4443296"/>
              <a:ext cx="1481878" cy="3897788"/>
              <a:chOff x="2112" y="1824"/>
              <a:chExt cx="624" cy="1488"/>
            </a:xfrm>
          </p:grpSpPr>
          <p:sp>
            <p:nvSpPr>
              <p:cNvPr id="501" name="AutoShape 65"/>
              <p:cNvSpPr>
                <a:spLocks noChangeArrowheads="1"/>
              </p:cNvSpPr>
              <p:nvPr/>
            </p:nvSpPr>
            <p:spPr bwMode="auto">
              <a:xfrm>
                <a:off x="2208" y="1824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Mechanics 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MIT/LBNL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2" name="AutoShape 66"/>
              <p:cNvSpPr>
                <a:spLocks noChangeArrowheads="1"/>
              </p:cNvSpPr>
              <p:nvPr/>
            </p:nvSpPr>
            <p:spPr bwMode="auto">
              <a:xfrm>
                <a:off x="2208" y="2208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Structure Design</a:t>
                </a: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 LANL/MIT</a:t>
                </a:r>
              </a:p>
            </p:txBody>
          </p:sp>
          <p:sp>
            <p:nvSpPr>
              <p:cNvPr id="503" name="AutoShape 67"/>
              <p:cNvSpPr>
                <a:spLocks noChangeArrowheads="1"/>
              </p:cNvSpPr>
              <p:nvPr/>
            </p:nvSpPr>
            <p:spPr bwMode="auto">
              <a:xfrm>
                <a:off x="2208" y="2592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Assembly</a:t>
                </a: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BNL/MIT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4" name="AutoShape 68"/>
              <p:cNvSpPr>
                <a:spLocks noChangeArrowheads="1"/>
              </p:cNvSpPr>
              <p:nvPr/>
            </p:nvSpPr>
            <p:spPr bwMode="auto">
              <a:xfrm>
                <a:off x="2208" y="2976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Installation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BNL/MIT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5" name="Line 72"/>
              <p:cNvSpPr>
                <a:spLocks noChangeShapeType="1"/>
              </p:cNvSpPr>
              <p:nvPr/>
            </p:nvSpPr>
            <p:spPr bwMode="auto">
              <a:xfrm>
                <a:off x="2112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6" name="Line 73"/>
              <p:cNvSpPr>
                <a:spLocks noChangeShapeType="1"/>
              </p:cNvSpPr>
              <p:nvPr/>
            </p:nvSpPr>
            <p:spPr bwMode="auto">
              <a:xfrm>
                <a:off x="2112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7" name="Line 74"/>
              <p:cNvSpPr>
                <a:spLocks noChangeShapeType="1"/>
              </p:cNvSpPr>
              <p:nvPr/>
            </p:nvSpPr>
            <p:spPr bwMode="auto">
              <a:xfrm>
                <a:off x="2112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8" name="Line 75"/>
              <p:cNvSpPr>
                <a:spLocks noChangeShapeType="1"/>
              </p:cNvSpPr>
              <p:nvPr/>
            </p:nvSpPr>
            <p:spPr bwMode="auto">
              <a:xfrm>
                <a:off x="2112" y="31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85" name="AutoShape 76"/>
            <p:cNvSpPr>
              <a:spLocks noChangeArrowheads="1"/>
            </p:cNvSpPr>
            <p:nvPr/>
          </p:nvSpPr>
          <p:spPr bwMode="auto">
            <a:xfrm>
              <a:off x="8445175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Integration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MIT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AutoShape 77"/>
            <p:cNvSpPr>
              <a:spLocks noChangeArrowheads="1"/>
            </p:cNvSpPr>
            <p:nvPr/>
          </p:nvSpPr>
          <p:spPr bwMode="auto">
            <a:xfrm>
              <a:off x="8445175" y="5449176"/>
              <a:ext cx="1271816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rgbClr val="000000"/>
                  </a:solidFill>
                </a:rPr>
                <a:t>Cooling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rgbClr val="000000"/>
                  </a:solidFill>
                </a:rPr>
                <a:t>MIT</a:t>
              </a:r>
            </a:p>
          </p:txBody>
        </p:sp>
        <p:sp>
          <p:nvSpPr>
            <p:cNvPr id="487" name="AutoShape 78"/>
            <p:cNvSpPr>
              <a:spLocks noChangeArrowheads="1"/>
            </p:cNvSpPr>
            <p:nvPr/>
          </p:nvSpPr>
          <p:spPr bwMode="auto">
            <a:xfrm>
              <a:off x="10155034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Electrical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" name="AutoShape 80"/>
            <p:cNvSpPr>
              <a:spLocks noChangeArrowheads="1"/>
            </p:cNvSpPr>
            <p:nvPr/>
          </p:nvSpPr>
          <p:spPr bwMode="auto">
            <a:xfrm>
              <a:off x="10155034" y="5400059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Low Voltage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UNM/NMSU</a:t>
              </a:r>
            </a:p>
          </p:txBody>
        </p:sp>
        <p:sp>
          <p:nvSpPr>
            <p:cNvPr id="490" name="Line 81"/>
            <p:cNvSpPr>
              <a:spLocks noChangeShapeType="1"/>
            </p:cNvSpPr>
            <p:nvPr/>
          </p:nvSpPr>
          <p:spPr bwMode="auto">
            <a:xfrm>
              <a:off x="8217194" y="4820501"/>
              <a:ext cx="15634" cy="419600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Line 82"/>
            <p:cNvSpPr>
              <a:spLocks noChangeShapeType="1"/>
            </p:cNvSpPr>
            <p:nvPr/>
          </p:nvSpPr>
          <p:spPr bwMode="auto">
            <a:xfrm>
              <a:off x="8217194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" name="Line 83"/>
            <p:cNvSpPr>
              <a:spLocks noChangeShapeType="1"/>
            </p:cNvSpPr>
            <p:nvPr/>
          </p:nvSpPr>
          <p:spPr bwMode="auto">
            <a:xfrm>
              <a:off x="8217194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" name="Line 84"/>
            <p:cNvSpPr>
              <a:spLocks noChangeShapeType="1"/>
            </p:cNvSpPr>
            <p:nvPr/>
          </p:nvSpPr>
          <p:spPr bwMode="auto">
            <a:xfrm>
              <a:off x="8217194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" name="AutoShape 85"/>
            <p:cNvSpPr>
              <a:spLocks noChangeArrowheads="1"/>
            </p:cNvSpPr>
            <p:nvPr/>
          </p:nvSpPr>
          <p:spPr bwMode="auto">
            <a:xfrm>
              <a:off x="8445175" y="6455057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Alignment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BNL/UIC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" name="Line 86"/>
            <p:cNvSpPr>
              <a:spLocks noChangeShapeType="1"/>
            </p:cNvSpPr>
            <p:nvPr/>
          </p:nvSpPr>
          <p:spPr bwMode="auto">
            <a:xfrm>
              <a:off x="9927053" y="4820502"/>
              <a:ext cx="0" cy="10058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" name="Line 87"/>
            <p:cNvSpPr>
              <a:spLocks noChangeShapeType="1"/>
            </p:cNvSpPr>
            <p:nvPr/>
          </p:nvSpPr>
          <p:spPr bwMode="auto">
            <a:xfrm>
              <a:off x="9927053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" name="Line 88"/>
            <p:cNvSpPr>
              <a:spLocks noChangeShapeType="1"/>
            </p:cNvSpPr>
            <p:nvPr/>
          </p:nvSpPr>
          <p:spPr bwMode="auto">
            <a:xfrm>
              <a:off x="9927053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" name="Line 59"/>
            <p:cNvSpPr>
              <a:spLocks noChangeShapeType="1"/>
            </p:cNvSpPr>
            <p:nvPr/>
          </p:nvSpPr>
          <p:spPr bwMode="auto">
            <a:xfrm>
              <a:off x="6641221" y="4820501"/>
              <a:ext cx="0" cy="30176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" name="AutoShape 85"/>
            <p:cNvSpPr>
              <a:spLocks noChangeArrowheads="1"/>
            </p:cNvSpPr>
            <p:nvPr/>
          </p:nvSpPr>
          <p:spPr bwMode="auto">
            <a:xfrm>
              <a:off x="8463094" y="7487603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Mechanical Stability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" name="AutoShape 78"/>
            <p:cNvSpPr>
              <a:spLocks noChangeArrowheads="1"/>
            </p:cNvSpPr>
            <p:nvPr/>
          </p:nvSpPr>
          <p:spPr bwMode="auto">
            <a:xfrm>
              <a:off x="8445175" y="860068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Safety System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8232828" y="7941975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" name="Line 84"/>
            <p:cNvSpPr>
              <a:spLocks noChangeShapeType="1"/>
            </p:cNvSpPr>
            <p:nvPr/>
          </p:nvSpPr>
          <p:spPr bwMode="auto">
            <a:xfrm>
              <a:off x="8232828" y="9016510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" name="AutoShape 19"/>
            <p:cNvSpPr>
              <a:spLocks noChangeArrowheads="1"/>
            </p:cNvSpPr>
            <p:nvPr/>
          </p:nvSpPr>
          <p:spPr bwMode="auto">
            <a:xfrm>
              <a:off x="11749284" y="744310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B-jet tagging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LANL,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NMSU</a:t>
              </a:r>
            </a:p>
          </p:txBody>
        </p:sp>
      </p:grpSp>
      <p:sp>
        <p:nvSpPr>
          <p:cNvPr id="94" name="AutoShape 48"/>
          <p:cNvSpPr>
            <a:spLocks noChangeArrowheads="1"/>
          </p:cNvSpPr>
          <p:nvPr/>
        </p:nvSpPr>
        <p:spPr bwMode="auto">
          <a:xfrm>
            <a:off x="2489303" y="4967086"/>
            <a:ext cx="881646" cy="618853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291" tIns="32146" rIns="64291" bIns="32146" anchor="ctr"/>
          <a:lstStyle/>
          <a:p>
            <a:pPr algn="ctr" defTabSz="642915">
              <a:defRPr/>
            </a:pPr>
            <a:r>
              <a:rPr lang="en-US" sz="800" i="1" dirty="0">
                <a:solidFill>
                  <a:sysClr val="windowText" lastClr="000000"/>
                </a:solidFill>
              </a:rPr>
              <a:t>Stave</a:t>
            </a:r>
            <a:r>
              <a:rPr lang="en-US" sz="800" i="1" kern="0" dirty="0">
                <a:solidFill>
                  <a:sysClr val="windowText" lastClr="000000"/>
                </a:solidFill>
              </a:rPr>
              <a:t> QA</a:t>
            </a:r>
          </a:p>
          <a:p>
            <a:pPr algn="ctr" defTabSz="642915">
              <a:defRPr/>
            </a:pPr>
            <a:r>
              <a:rPr lang="en-US" sz="800" i="1" kern="0" dirty="0" smtClean="0">
                <a:solidFill>
                  <a:sysClr val="windowText" lastClr="000000"/>
                </a:solidFill>
              </a:rPr>
              <a:t>MIT/ISU</a:t>
            </a:r>
            <a:endParaRPr lang="en-US" sz="80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95" name="Line 52"/>
          <p:cNvSpPr>
            <a:spLocks noChangeShapeType="1"/>
          </p:cNvSpPr>
          <p:nvPr/>
        </p:nvSpPr>
        <p:spPr bwMode="auto">
          <a:xfrm>
            <a:off x="2339996" y="5240777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96" name="Line 52"/>
          <p:cNvSpPr>
            <a:spLocks noChangeShapeType="1"/>
          </p:cNvSpPr>
          <p:nvPr/>
        </p:nvSpPr>
        <p:spPr bwMode="auto">
          <a:xfrm>
            <a:off x="1213508" y="5240777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97" name="AutoShape 31"/>
          <p:cNvSpPr>
            <a:spLocks noChangeArrowheads="1"/>
          </p:cNvSpPr>
          <p:nvPr/>
        </p:nvSpPr>
        <p:spPr bwMode="auto">
          <a:xfrm>
            <a:off x="245112" y="4884665"/>
            <a:ext cx="881646" cy="618853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291" tIns="32146" rIns="64291" bIns="32146" anchor="ctr"/>
          <a:lstStyle/>
          <a:p>
            <a:pPr algn="ctr" defTabSz="642915">
              <a:defRPr/>
            </a:pPr>
            <a:r>
              <a:rPr lang="en-US" sz="800" i="1" dirty="0">
                <a:solidFill>
                  <a:sysClr val="windowText" lastClr="000000"/>
                </a:solidFill>
              </a:rPr>
              <a:t>DCM Integration</a:t>
            </a:r>
          </a:p>
          <a:p>
            <a:pPr algn="ctr" defTabSz="642915">
              <a:defRPr/>
            </a:pPr>
            <a:r>
              <a:rPr lang="en-US" sz="800" i="1" kern="0" dirty="0">
                <a:solidFill>
                  <a:sysClr val="windowText" lastClr="000000"/>
                </a:solidFill>
              </a:rPr>
              <a:t>Colorado</a:t>
            </a:r>
          </a:p>
          <a:p>
            <a:pPr algn="ctr" defTabSz="642915">
              <a:defRPr/>
            </a:pPr>
            <a:endParaRPr lang="en-US" sz="80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98" name="Line 37"/>
          <p:cNvSpPr>
            <a:spLocks noChangeShapeType="1"/>
          </p:cNvSpPr>
          <p:nvPr/>
        </p:nvSpPr>
        <p:spPr bwMode="auto">
          <a:xfrm>
            <a:off x="82068" y="5172092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36</a:t>
            </a:fld>
            <a:endParaRPr lang="uk-UA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99" name="AutoShape 3"/>
          <p:cNvSpPr>
            <a:spLocks noChangeArrowheads="1"/>
          </p:cNvSpPr>
          <p:nvPr/>
        </p:nvSpPr>
        <p:spPr bwMode="auto">
          <a:xfrm>
            <a:off x="3451098" y="184263"/>
            <a:ext cx="1522844" cy="530445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42915">
              <a:defRPr/>
            </a:pPr>
            <a:r>
              <a:rPr lang="en-US" sz="800" i="1" kern="0" dirty="0" smtClean="0">
                <a:solidFill>
                  <a:sysClr val="windowText" lastClr="000000"/>
                </a:solidFill>
              </a:rPr>
              <a:t>BNL Program </a:t>
            </a:r>
            <a:r>
              <a:rPr lang="en-US" sz="800" i="1" kern="0" dirty="0">
                <a:solidFill>
                  <a:sysClr val="windowText" lastClr="000000"/>
                </a:solidFill>
              </a:rPr>
              <a:t>Manager</a:t>
            </a:r>
          </a:p>
        </p:txBody>
      </p:sp>
      <p:sp>
        <p:nvSpPr>
          <p:cNvPr id="101" name="Line 6"/>
          <p:cNvSpPr>
            <a:spLocks noChangeShapeType="1"/>
          </p:cNvSpPr>
          <p:nvPr/>
        </p:nvSpPr>
        <p:spPr bwMode="auto">
          <a:xfrm>
            <a:off x="4239895" y="701468"/>
            <a:ext cx="0" cy="26522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6831" y="102549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289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7922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Full </a:t>
            </a:r>
            <a:r>
              <a:rPr lang="en-US" dirty="0" smtClean="0"/>
              <a:t>MIE </a:t>
            </a:r>
            <a:r>
              <a:rPr lang="en-US" dirty="0" smtClean="0"/>
              <a:t>Proposal </a:t>
            </a:r>
            <a:r>
              <a:rPr lang="en-US" dirty="0" smtClean="0"/>
              <a:t>Writing</a:t>
            </a:r>
            <a:br>
              <a:rPr lang="en-US" dirty="0" smtClean="0"/>
            </a:br>
            <a:r>
              <a:rPr lang="en-US" sz="2000" dirty="0" smtClean="0"/>
              <a:t>https://</a:t>
            </a:r>
            <a:r>
              <a:rPr lang="en-US" sz="2000" dirty="0" err="1" smtClean="0"/>
              <a:t>www.overleaf.com</a:t>
            </a:r>
            <a:r>
              <a:rPr lang="en-US" sz="2000" dirty="0" smtClean="0"/>
              <a:t>/7090105wwsnqpczbwgg#/24371042/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02217"/>
            <a:ext cx="8229600" cy="56157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MAPS detector subgroup to identify and work on  </a:t>
            </a:r>
          </a:p>
          <a:p>
            <a:pPr lvl="1"/>
            <a:r>
              <a:rPr lang="en-US" dirty="0" smtClean="0"/>
              <a:t>Tasks, Resources and Responsibilities for each institution</a:t>
            </a:r>
          </a:p>
          <a:p>
            <a:pPr lvl="1"/>
            <a:r>
              <a:rPr lang="en-US" dirty="0" smtClean="0"/>
              <a:t>Agreement on each institution’s interest and available resource </a:t>
            </a:r>
          </a:p>
          <a:p>
            <a:pPr lvl="1"/>
            <a:r>
              <a:rPr lang="en-US" dirty="0" smtClean="0"/>
              <a:t>Start joint R&amp;D on critical tasks </a:t>
            </a:r>
          </a:p>
          <a:p>
            <a:pPr lvl="2"/>
            <a:r>
              <a:rPr lang="en-US" dirty="0" smtClean="0"/>
              <a:t>LDRD, associate members and other R&amp;D fund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Pre-proposal </a:t>
            </a:r>
            <a:r>
              <a:rPr lang="en-US" dirty="0" smtClean="0"/>
              <a:t>writing</a:t>
            </a:r>
            <a:endParaRPr lang="en-US" dirty="0" smtClean="0"/>
          </a:p>
          <a:p>
            <a:pPr lvl="1"/>
            <a:r>
              <a:rPr lang="en-US" dirty="0" smtClean="0"/>
              <a:t>Identify required resources ($$ and manpower) and timeline </a:t>
            </a:r>
          </a:p>
          <a:p>
            <a:pPr lvl="1"/>
            <a:r>
              <a:rPr lang="en-US" dirty="0" smtClean="0"/>
              <a:t>Intended contributions from all institutions </a:t>
            </a:r>
          </a:p>
          <a:p>
            <a:pPr lvl="1"/>
            <a:r>
              <a:rPr lang="en-US" dirty="0" smtClean="0"/>
              <a:t>Electronics and readout – LANL	</a:t>
            </a:r>
            <a:r>
              <a:rPr lang="en-US" dirty="0" smtClean="0"/>
              <a:t>, UT-Austin, CERN</a:t>
            </a:r>
            <a:endParaRPr lang="en-US" dirty="0" smtClean="0"/>
          </a:p>
          <a:p>
            <a:pPr lvl="1"/>
            <a:r>
              <a:rPr lang="en-US" dirty="0" smtClean="0"/>
              <a:t>Mechanic system and integration – MIT</a:t>
            </a:r>
          </a:p>
          <a:p>
            <a:pPr lvl="1"/>
            <a:r>
              <a:rPr lang="en-US" dirty="0" smtClean="0"/>
              <a:t>LV, HV PS and Controls – LBNL</a:t>
            </a:r>
          </a:p>
          <a:p>
            <a:pPr lvl="1"/>
            <a:r>
              <a:rPr lang="en-US" dirty="0" smtClean="0"/>
              <a:t>Ancillary </a:t>
            </a:r>
            <a:r>
              <a:rPr lang="en-US" dirty="0" smtClean="0"/>
              <a:t>and other systems – other collaborators</a:t>
            </a:r>
          </a:p>
          <a:p>
            <a:pPr lvl="1"/>
            <a:r>
              <a:rPr lang="en-US" dirty="0" smtClean="0"/>
              <a:t>A draft by January 2017? Discussions with DOE during Feb budget meeting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More communications with DOE</a:t>
            </a:r>
          </a:p>
          <a:p>
            <a:pPr lvl="1"/>
            <a:r>
              <a:rPr lang="en-US" dirty="0" smtClean="0"/>
              <a:t>Based on updated resource loaded Cost and Schedule from pre-proposal </a:t>
            </a:r>
          </a:p>
          <a:p>
            <a:pPr lvl="1"/>
            <a:r>
              <a:rPr lang="en-US" dirty="0" smtClean="0"/>
              <a:t>Then decide on next step</a:t>
            </a:r>
          </a:p>
          <a:p>
            <a:pPr lvl="2"/>
            <a:r>
              <a:rPr lang="en-US" dirty="0" smtClean="0"/>
              <a:t>either go forward or not, work out a plan with DOE</a:t>
            </a:r>
          </a:p>
          <a:p>
            <a:pPr lvl="1"/>
            <a:r>
              <a:rPr lang="en-US" dirty="0" smtClean="0"/>
              <a:t>Get more support from ALD &amp; DOE on CERN-SPHENIX agreement etc.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D8A80-4B38-F344-9E04-7374A5E038D5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E0FEF-2927-B74B-BFF8-E7854C79DED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08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/>
          <a:lstStyle/>
          <a:p>
            <a:r>
              <a:rPr lang="en-US" dirty="0" smtClean="0"/>
              <a:t>Major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472"/>
            <a:ext cx="8229600" cy="47561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chips production </a:t>
            </a:r>
          </a:p>
          <a:p>
            <a:pPr lvl="1"/>
            <a:r>
              <a:rPr lang="en-US" dirty="0" smtClean="0"/>
              <a:t>LANL et al </a:t>
            </a:r>
            <a:endParaRPr lang="en-US" dirty="0"/>
          </a:p>
          <a:p>
            <a:r>
              <a:rPr lang="en-US" dirty="0" smtClean="0"/>
              <a:t>Readout integration and testing</a:t>
            </a:r>
          </a:p>
          <a:p>
            <a:pPr lvl="1"/>
            <a:r>
              <a:rPr lang="en-US" dirty="0" smtClean="0"/>
              <a:t>LANL, BNL, UT-Austin, U-Colorado? </a:t>
            </a:r>
          </a:p>
          <a:p>
            <a:r>
              <a:rPr lang="en-US" dirty="0" smtClean="0"/>
              <a:t>Mechanical structures and integration </a:t>
            </a:r>
          </a:p>
          <a:p>
            <a:pPr lvl="1"/>
            <a:r>
              <a:rPr lang="en-US" dirty="0" smtClean="0"/>
              <a:t>MIT, LBNL, UC?</a:t>
            </a:r>
          </a:p>
          <a:p>
            <a:r>
              <a:rPr lang="en-US" dirty="0" smtClean="0"/>
              <a:t>LV, HV PS and controls </a:t>
            </a:r>
          </a:p>
          <a:p>
            <a:pPr lvl="1"/>
            <a:r>
              <a:rPr lang="en-US" dirty="0" smtClean="0"/>
              <a:t>LBNL</a:t>
            </a:r>
          </a:p>
          <a:p>
            <a:r>
              <a:rPr lang="en-US" dirty="0" smtClean="0"/>
              <a:t>MAPS </a:t>
            </a:r>
            <a:r>
              <a:rPr lang="en-US" dirty="0"/>
              <a:t>c</a:t>
            </a:r>
            <a:r>
              <a:rPr lang="en-US" dirty="0" smtClean="0"/>
              <a:t>hips and stave production </a:t>
            </a:r>
          </a:p>
          <a:p>
            <a:pPr lvl="1"/>
            <a:r>
              <a:rPr lang="en-US" dirty="0" smtClean="0"/>
              <a:t>LANL</a:t>
            </a:r>
          </a:p>
          <a:p>
            <a:pPr lvl="1"/>
            <a:r>
              <a:rPr lang="en-US" dirty="0" smtClean="0"/>
              <a:t>assembly and testing at CERN </a:t>
            </a:r>
          </a:p>
          <a:p>
            <a:pPr lvl="1"/>
            <a:r>
              <a:rPr lang="en-US" dirty="0" smtClean="0"/>
              <a:t>MIT and other collaborators</a:t>
            </a:r>
          </a:p>
          <a:p>
            <a:r>
              <a:rPr lang="en-US" dirty="0" smtClean="0"/>
              <a:t>Detector simulation,  geometry, offline tracking </a:t>
            </a:r>
          </a:p>
          <a:p>
            <a:pPr lvl="1"/>
            <a:r>
              <a:rPr lang="en-US" dirty="0" smtClean="0"/>
              <a:t>NMSU, FSU, LANL</a:t>
            </a:r>
          </a:p>
          <a:p>
            <a:r>
              <a:rPr lang="en-US" dirty="0" smtClean="0"/>
              <a:t>Physics simulations to make “Money Plots”</a:t>
            </a:r>
          </a:p>
          <a:p>
            <a:pPr lvl="1"/>
            <a:r>
              <a:rPr lang="en-US" dirty="0" smtClean="0"/>
              <a:t>NMSU, LBNL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7DC5-6C0B-1047-8CB7-6F68544C0EE9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43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95"/>
            <a:ext cx="8229600" cy="1143000"/>
          </a:xfrm>
        </p:spPr>
        <p:txBody>
          <a:bodyPr/>
          <a:lstStyle/>
          <a:p>
            <a:r>
              <a:rPr lang="en-US" dirty="0" smtClean="0"/>
              <a:t>MIE pre-proposal </a:t>
            </a:r>
            <a:r>
              <a:rPr lang="en-US" dirty="0" smtClean="0"/>
              <a:t>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63" y="1368795"/>
            <a:ext cx="4034687" cy="48672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Outline being discussed</a:t>
            </a:r>
          </a:p>
          <a:p>
            <a:pPr lvl="1"/>
            <a:r>
              <a:rPr lang="en-US" dirty="0" smtClean="0"/>
              <a:t>A short one, 10~20 pages </a:t>
            </a:r>
          </a:p>
          <a:p>
            <a:pPr lvl="1"/>
            <a:r>
              <a:rPr lang="en-US" dirty="0" smtClean="0"/>
              <a:t>Welcome contributions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First draft for collaboration discussion </a:t>
            </a:r>
          </a:p>
          <a:p>
            <a:pPr lvl="1"/>
            <a:r>
              <a:rPr lang="en-US" dirty="0" smtClean="0"/>
              <a:t>Dec 15-17, </a:t>
            </a:r>
            <a:r>
              <a:rPr lang="en-US" dirty="0" err="1" smtClean="0"/>
              <a:t>sPHENIX</a:t>
            </a:r>
            <a:r>
              <a:rPr lang="en-US" dirty="0" smtClean="0"/>
              <a:t> meeting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Complete draft by </a:t>
            </a:r>
            <a:r>
              <a:rPr lang="en-US" dirty="0" smtClean="0"/>
              <a:t>the end of January</a:t>
            </a:r>
            <a:endParaRPr lang="en-US" dirty="0" smtClean="0"/>
          </a:p>
          <a:p>
            <a:pPr lvl="1"/>
            <a:r>
              <a:rPr lang="en-US" dirty="0" smtClean="0"/>
              <a:t>DOE Feb budget meeting  </a:t>
            </a:r>
          </a:p>
          <a:p>
            <a:pPr lvl="1"/>
            <a:r>
              <a:rPr lang="en-US" dirty="0" smtClean="0"/>
              <a:t>Timeline of  </a:t>
            </a:r>
          </a:p>
          <a:p>
            <a:endParaRPr lang="en-US" dirty="0"/>
          </a:p>
          <a:p>
            <a:r>
              <a:rPr lang="en-US" dirty="0" smtClean="0"/>
              <a:t>Joint R&amp;D on readout and mechanics integration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7784" y="1211736"/>
            <a:ext cx="4844257" cy="507831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 Executive </a:t>
            </a:r>
            <a:r>
              <a:rPr lang="en-US" dirty="0"/>
              <a:t>Summary (1~2 pages)    </a:t>
            </a:r>
          </a:p>
          <a:p>
            <a:r>
              <a:rPr lang="en-US" dirty="0" smtClean="0"/>
              <a:t>	-Science </a:t>
            </a:r>
            <a:r>
              <a:rPr lang="en-US" dirty="0"/>
              <a:t>highlights and deliverables</a:t>
            </a:r>
          </a:p>
          <a:p>
            <a:r>
              <a:rPr lang="en-US" dirty="0" smtClean="0"/>
              <a:t>	-Mission </a:t>
            </a:r>
            <a:r>
              <a:rPr lang="en-US" dirty="0"/>
              <a:t>Need</a:t>
            </a:r>
          </a:p>
          <a:p>
            <a:r>
              <a:rPr lang="en-US" dirty="0" smtClean="0"/>
              <a:t>2. Physics </a:t>
            </a:r>
            <a:r>
              <a:rPr lang="en-US" dirty="0"/>
              <a:t>Goals (~2 pages)</a:t>
            </a:r>
          </a:p>
          <a:p>
            <a:r>
              <a:rPr lang="en-US" dirty="0" smtClean="0"/>
              <a:t>	- B</a:t>
            </a:r>
            <a:r>
              <a:rPr lang="en-US" dirty="0"/>
              <a:t>-jet physics at intermediate </a:t>
            </a:r>
            <a:r>
              <a:rPr lang="en-US" dirty="0" err="1"/>
              <a:t>pT</a:t>
            </a:r>
            <a:r>
              <a:rPr lang="en-US" dirty="0"/>
              <a:t> (~&gt;15 </a:t>
            </a:r>
            <a:r>
              <a:rPr lang="en-US" dirty="0" err="1"/>
              <a:t>GeV</a:t>
            </a:r>
            <a:r>
              <a:rPr lang="en-US" dirty="0"/>
              <a:t>)</a:t>
            </a:r>
          </a:p>
          <a:p>
            <a:r>
              <a:rPr lang="en-US" dirty="0" smtClean="0"/>
              <a:t>	- B</a:t>
            </a:r>
            <a:r>
              <a:rPr lang="en-US" dirty="0"/>
              <a:t>-hadron physics at low </a:t>
            </a:r>
            <a:r>
              <a:rPr lang="en-US" dirty="0" err="1"/>
              <a:t>pT</a:t>
            </a:r>
            <a:r>
              <a:rPr lang="en-US" dirty="0"/>
              <a:t> (&lt;~ 15 </a:t>
            </a:r>
            <a:r>
              <a:rPr lang="en-US" dirty="0" err="1"/>
              <a:t>GeV</a:t>
            </a:r>
            <a:r>
              <a:rPr lang="en-US" dirty="0"/>
              <a:t>)</a:t>
            </a:r>
          </a:p>
          <a:p>
            <a:r>
              <a:rPr lang="en-US" dirty="0" smtClean="0"/>
              <a:t>3. Detector </a:t>
            </a:r>
            <a:r>
              <a:rPr lang="en-US" dirty="0"/>
              <a:t>Requirements (~2 pages)</a:t>
            </a:r>
          </a:p>
          <a:p>
            <a:r>
              <a:rPr lang="en-US" dirty="0" smtClean="0"/>
              <a:t>	-Tracking </a:t>
            </a:r>
            <a:r>
              <a:rPr lang="en-US" dirty="0"/>
              <a:t>impact parameter </a:t>
            </a:r>
            <a:r>
              <a:rPr lang="en-US" dirty="0" err="1"/>
              <a:t>resolutoin</a:t>
            </a:r>
            <a:endParaRPr lang="en-US" dirty="0"/>
          </a:p>
          <a:p>
            <a:r>
              <a:rPr lang="en-US" dirty="0" smtClean="0"/>
              <a:t>	-B</a:t>
            </a:r>
            <a:r>
              <a:rPr lang="en-US" dirty="0"/>
              <a:t>-tagging in </a:t>
            </a:r>
            <a:r>
              <a:rPr lang="en-US" dirty="0" err="1"/>
              <a:t>AuAu</a:t>
            </a:r>
            <a:endParaRPr lang="en-US" dirty="0"/>
          </a:p>
          <a:p>
            <a:r>
              <a:rPr lang="en-US" dirty="0" smtClean="0"/>
              <a:t>	-Readout </a:t>
            </a:r>
            <a:r>
              <a:rPr lang="en-US" dirty="0"/>
              <a:t>rate</a:t>
            </a:r>
          </a:p>
          <a:p>
            <a:r>
              <a:rPr lang="en-US" dirty="0" smtClean="0"/>
              <a:t>4. Physics </a:t>
            </a:r>
            <a:r>
              <a:rPr lang="en-US" dirty="0"/>
              <a:t>Performance (~2 pages)</a:t>
            </a:r>
          </a:p>
          <a:p>
            <a:r>
              <a:rPr lang="en-US" dirty="0" smtClean="0"/>
              <a:t>	-B</a:t>
            </a:r>
            <a:r>
              <a:rPr lang="en-US" dirty="0"/>
              <a:t>-tagging</a:t>
            </a:r>
          </a:p>
          <a:p>
            <a:r>
              <a:rPr lang="en-US" dirty="0" smtClean="0"/>
              <a:t>5. Technical </a:t>
            </a:r>
            <a:r>
              <a:rPr lang="en-US" dirty="0"/>
              <a:t>Scope and Deliverables (~2 pages)</a:t>
            </a:r>
          </a:p>
          <a:p>
            <a:r>
              <a:rPr lang="en-US" dirty="0" smtClean="0"/>
              <a:t>	-Stave </a:t>
            </a:r>
            <a:r>
              <a:rPr lang="en-US" dirty="0"/>
              <a:t>assembly and testing</a:t>
            </a:r>
          </a:p>
          <a:p>
            <a:r>
              <a:rPr lang="en-US" dirty="0" smtClean="0"/>
              <a:t>	-Readout</a:t>
            </a:r>
            <a:endParaRPr lang="en-US" dirty="0"/>
          </a:p>
          <a:p>
            <a:r>
              <a:rPr lang="en-US" dirty="0" smtClean="0"/>
              <a:t>	-Mechanical </a:t>
            </a:r>
            <a:r>
              <a:rPr lang="en-US" dirty="0"/>
              <a:t>structures</a:t>
            </a:r>
          </a:p>
          <a:p>
            <a:r>
              <a:rPr lang="en-US" dirty="0" smtClean="0"/>
              <a:t>6. Organization </a:t>
            </a:r>
            <a:r>
              <a:rPr lang="en-US" dirty="0"/>
              <a:t>and Collaboration (1~2pages)</a:t>
            </a:r>
          </a:p>
          <a:p>
            <a:r>
              <a:rPr lang="en-US" dirty="0" smtClean="0"/>
              <a:t>7. Schedule </a:t>
            </a:r>
            <a:r>
              <a:rPr lang="en-US" dirty="0"/>
              <a:t>and Cost Baseline (3~5 pages)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C3A4-D383-6148-AD2D-49B47884A52F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47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Heavy Quark: Sensitive to Medium Properties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710E-1522-234C-82A9-814CC9266955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5" y="1602304"/>
            <a:ext cx="9104825" cy="4336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3538" y="1232972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Moore &amp; Teaney, PRC 71 (2005) 064904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9819" y="4491181"/>
            <a:ext cx="139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Charm quark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938869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050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960940"/>
          </a:xfrm>
        </p:spPr>
        <p:txBody>
          <a:bodyPr/>
          <a:lstStyle/>
          <a:p>
            <a:r>
              <a:rPr lang="en-US" dirty="0" smtClean="0"/>
              <a:t>MIE Proposal Writing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FB451-F366-2649-B6FF-5650665F0A35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40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50637" y="1016306"/>
            <a:ext cx="7781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www.overleaf.com</a:t>
            </a:r>
            <a:r>
              <a:rPr lang="en-US" dirty="0" smtClean="0"/>
              <a:t>/7090105wwsnqpczbwgg#/24371042/</a:t>
            </a:r>
            <a:endParaRPr lang="en-US" dirty="0"/>
          </a:p>
        </p:txBody>
      </p:sp>
      <p:pic>
        <p:nvPicPr>
          <p:cNvPr id="9" name="Picture 8" descr="Screen Shot 2016-12-14 at 11.5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491"/>
            <a:ext cx="9144000" cy="487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22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06"/>
            <a:ext cx="8229600" cy="891665"/>
          </a:xfrm>
        </p:spPr>
        <p:txBody>
          <a:bodyPr/>
          <a:lstStyle/>
          <a:p>
            <a:r>
              <a:rPr lang="en-US" dirty="0" smtClean="0"/>
              <a:t>DOE MIE Process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2071"/>
            <a:ext cx="8229600" cy="5639025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Contact for new scientific proposals</a:t>
            </a:r>
          </a:p>
          <a:p>
            <a:pPr lvl="1"/>
            <a:r>
              <a:rPr lang="en-US" dirty="0" smtClean="0"/>
              <a:t>Associate Director for NP (Tim), who will then identify point of contact for the project </a:t>
            </a:r>
          </a:p>
          <a:p>
            <a:pPr lvl="2"/>
            <a:r>
              <a:rPr lang="en-US" dirty="0" err="1" smtClean="0"/>
              <a:t>Jehanne</a:t>
            </a:r>
            <a:r>
              <a:rPr lang="en-US" dirty="0" smtClean="0"/>
              <a:t> </a:t>
            </a:r>
            <a:r>
              <a:rPr lang="en-US" dirty="0" err="1" smtClean="0"/>
              <a:t>Gillo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 a project with Total Estimated Cost(TEC) &lt; $10M</a:t>
            </a:r>
          </a:p>
          <a:p>
            <a:pPr lvl="1"/>
            <a:r>
              <a:rPr lang="en-US" dirty="0" smtClean="0"/>
              <a:t>no CD process needed: good news</a:t>
            </a:r>
          </a:p>
          <a:p>
            <a:pPr lvl="1"/>
            <a:r>
              <a:rPr lang="en-US" dirty="0" smtClean="0"/>
              <a:t>The 3-layer MAPS inner tracker fit this scope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For a project with TPC &gt; $2M</a:t>
            </a:r>
          </a:p>
          <a:p>
            <a:pPr lvl="1"/>
            <a:r>
              <a:rPr lang="en-US" dirty="0" smtClean="0"/>
              <a:t>“includes all engineering and fabrication costs, needs to be identified individually in the federal budget as Major Item of Equipment(MIE)” -  concern over timeline </a:t>
            </a:r>
          </a:p>
          <a:p>
            <a:pPr lvl="1"/>
            <a:r>
              <a:rPr lang="en-US" dirty="0" smtClean="0"/>
              <a:t>If submitted and reviewed and DOE “mission need” approved in FY17</a:t>
            </a:r>
          </a:p>
          <a:p>
            <a:pPr lvl="2"/>
            <a:r>
              <a:rPr lang="en-US" dirty="0" smtClean="0"/>
              <a:t>the earliest date to receive fund is FY20, Oct. 2019. </a:t>
            </a:r>
          </a:p>
          <a:p>
            <a:pPr lvl="1"/>
            <a:r>
              <a:rPr lang="en-US" dirty="0" smtClean="0"/>
              <a:t>Federal budget prepared 2-year in advance </a:t>
            </a:r>
          </a:p>
          <a:p>
            <a:pPr lvl="1"/>
            <a:r>
              <a:rPr lang="en-US" dirty="0" smtClean="0"/>
              <a:t>DOE budget request to Congress ~Feb 2018 </a:t>
            </a:r>
          </a:p>
          <a:p>
            <a:pPr lvl="1"/>
            <a:r>
              <a:rPr lang="en-US" dirty="0" smtClean="0"/>
              <a:t>It is hard to have a complete proposal submitted, reviewed and approved for “DOE mission need” and have this MIE included in the Feb. 2017 DOE budget request (~3 months from now) </a:t>
            </a:r>
          </a:p>
          <a:p>
            <a:pPr lvl="2"/>
            <a:r>
              <a:rPr lang="en-US" dirty="0" smtClean="0"/>
              <a:t>while we are still waiting for (CD0 and) CD1 approval from DOE</a:t>
            </a:r>
          </a:p>
          <a:p>
            <a:pPr lvl="1"/>
            <a:r>
              <a:rPr lang="en-US" dirty="0">
                <a:hlinkClick r:id="rId2"/>
              </a:rPr>
              <a:t>http://science.energy.gov/np/facilities/project-development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Challenges to match ALICE/ITS production schedules</a:t>
            </a:r>
          </a:p>
          <a:p>
            <a:pPr lvl="1"/>
            <a:r>
              <a:rPr lang="en-US" dirty="0" smtClean="0"/>
              <a:t>Early fund (~$1M) needed summer 2018 to continue ALICE/ITS production line for </a:t>
            </a:r>
            <a:r>
              <a:rPr lang="en-US" dirty="0" err="1" smtClean="0"/>
              <a:t>sPHENIX</a:t>
            </a:r>
            <a:r>
              <a:rPr lang="en-US" dirty="0" smtClean="0"/>
              <a:t> MAPS staves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My Conclusion</a:t>
            </a:r>
          </a:p>
          <a:p>
            <a:r>
              <a:rPr lang="en-US" dirty="0" smtClean="0"/>
              <a:t>The normal MIE process may not match current ALICE/ITS and </a:t>
            </a:r>
            <a:r>
              <a:rPr lang="en-US" dirty="0" err="1" smtClean="0"/>
              <a:t>sPHENIX</a:t>
            </a:r>
            <a:r>
              <a:rPr lang="en-US" dirty="0" smtClean="0"/>
              <a:t> installation and run schedules, need to work closely with DOE how to proceed   </a:t>
            </a:r>
          </a:p>
          <a:p>
            <a:r>
              <a:rPr lang="en-US" dirty="0" smtClean="0"/>
              <a:t>Some minimum fund (~$1M) must be secured for the MAPS stave production at CERN following the completion of ALICE/ITS project, such as $$ from RHIC operation savings or foreign contributions etc.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Other considerations:</a:t>
            </a:r>
          </a:p>
          <a:p>
            <a:pPr lvl="1"/>
            <a:r>
              <a:rPr lang="en-US" dirty="0" smtClean="0"/>
              <a:t>Can we defend the “BNL base line TPC only” tracking system for the </a:t>
            </a:r>
            <a:r>
              <a:rPr lang="en-US" dirty="0" err="1" smtClean="0"/>
              <a:t>sPHENIX</a:t>
            </a:r>
            <a:r>
              <a:rPr lang="en-US" dirty="0" smtClean="0"/>
              <a:t> physics program, with separate MAPS MIE? </a:t>
            </a:r>
          </a:p>
          <a:p>
            <a:pPr lvl="1"/>
            <a:r>
              <a:rPr lang="en-US" dirty="0" smtClean="0"/>
              <a:t>If MAPS delayed, with TPC only, it won’t be able to do tracking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22FD-470A-3D43-84EB-DF54FB021CA3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E0FEF-2927-B74B-BFF8-E7854C79DED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4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58"/>
            <a:ext cx="7583560" cy="1143000"/>
          </a:xfrm>
        </p:spPr>
        <p:txBody>
          <a:bodyPr/>
          <a:lstStyle/>
          <a:p>
            <a:r>
              <a:rPr lang="en-US" dirty="0" smtClean="0"/>
              <a:t>Summary: MAPS Project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469" y="1331387"/>
            <a:ext cx="8589909" cy="453831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LANL/LDRD </a:t>
            </a:r>
            <a:r>
              <a:rPr lang="en-US" dirty="0" err="1" smtClean="0">
                <a:solidFill>
                  <a:srgbClr val="0000FF"/>
                </a:solidFill>
              </a:rPr>
              <a:t>MoU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with ALICE/ITS </a:t>
            </a:r>
            <a:r>
              <a:rPr lang="en-US" dirty="0" smtClean="0">
                <a:solidFill>
                  <a:srgbClr val="0000FF"/>
                </a:solidFill>
              </a:rPr>
              <a:t>achieved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Early “Agreement” between </a:t>
            </a:r>
            <a:r>
              <a:rPr lang="en-US" dirty="0" smtClean="0"/>
              <a:t>DOE/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smtClean="0"/>
              <a:t>with ALICE/CERN critical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sPHENIX</a:t>
            </a:r>
            <a:r>
              <a:rPr lang="en-US" dirty="0" smtClean="0">
                <a:solidFill>
                  <a:srgbClr val="0000FF"/>
                </a:solidFill>
              </a:rPr>
              <a:t> initial </a:t>
            </a:r>
            <a:r>
              <a:rPr lang="en-US" dirty="0" smtClean="0">
                <a:solidFill>
                  <a:srgbClr val="0000FF"/>
                </a:solidFill>
              </a:rPr>
              <a:t>cost, schedule and risk management plan developed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Key R</a:t>
            </a:r>
            <a:r>
              <a:rPr lang="en-US" dirty="0">
                <a:solidFill>
                  <a:srgbClr val="0000FF"/>
                </a:solidFill>
              </a:rPr>
              <a:t>&amp;D item procurement in progress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Physics and detector simulation work underway 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MIE pre-proposal writing in progress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CD7D-DBDB-A84F-B572-296392F4952E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3560" y="16758"/>
            <a:ext cx="1560440" cy="15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7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0C13-CEBE-4346-8057-77B46251CBEA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43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50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564" y="12706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Jin’s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82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23C8-2A23-F144-9B31-630A2FABC6ED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83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10824" b="5064"/>
          <a:stretch>
            <a:fillRect/>
          </a:stretch>
        </p:blipFill>
        <p:spPr>
          <a:xfrm>
            <a:off x="282773" y="954096"/>
            <a:ext cx="8432440" cy="5319437"/>
          </a:xfrm>
          <a:prstGeom prst="rect">
            <a:avLst/>
          </a:prstGeom>
          <a:ln w="25400"/>
        </p:spPr>
      </p:pic>
      <p:sp>
        <p:nvSpPr>
          <p:cNvPr id="287" name="Shape 287"/>
          <p:cNvSpPr/>
          <p:nvPr/>
        </p:nvSpPr>
        <p:spPr>
          <a:xfrm>
            <a:off x="7832929" y="814043"/>
            <a:ext cx="1171173" cy="6266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marL="40638" marR="40638" defTabSz="455398">
              <a:lnSpc>
                <a:spcPct val="142000"/>
              </a:lnSpc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7832929" y="5818852"/>
            <a:ext cx="1171173" cy="6266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marL="40638" marR="40638" defTabSz="455398">
              <a:lnSpc>
                <a:spcPct val="142000"/>
              </a:lnSpc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669727" y="-270868"/>
            <a:ext cx="7804547" cy="1518048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ALPIDE Operation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334051"/>
      </p:ext>
    </p:extLst>
  </p:cSld>
  <p:clrMapOvr>
    <a:masterClrMapping/>
  </p:clrMapOvr>
  <p:transition xmlns:p14="http://schemas.microsoft.com/office/powerpoint/2010/main"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857250" y="-151805"/>
            <a:ext cx="7804547" cy="1518047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ALPIDE Readout</a:t>
            </a:r>
          </a:p>
        </p:txBody>
      </p:sp>
      <p:sp>
        <p:nvSpPr>
          <p:cNvPr id="293" name="Shape 2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pic>
        <p:nvPicPr>
          <p:cNvPr id="294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12405" b="6456"/>
          <a:stretch>
            <a:fillRect/>
          </a:stretch>
        </p:blipFill>
        <p:spPr>
          <a:xfrm>
            <a:off x="288819" y="1008962"/>
            <a:ext cx="8334273" cy="5071672"/>
          </a:xfrm>
          <a:prstGeom prst="rect">
            <a:avLst/>
          </a:prstGeom>
          <a:ln w="25400"/>
        </p:spPr>
      </p:pic>
      <p:sp>
        <p:nvSpPr>
          <p:cNvPr id="295" name="Shape 295"/>
          <p:cNvSpPr/>
          <p:nvPr/>
        </p:nvSpPr>
        <p:spPr>
          <a:xfrm>
            <a:off x="7816453" y="625078"/>
            <a:ext cx="892969" cy="8929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86957"/>
      </p:ext>
    </p:extLst>
  </p:cSld>
  <p:clrMapOvr>
    <a:masterClrMapping/>
  </p:clrMapOvr>
  <p:transition xmlns:p14="http://schemas.microsoft.com/office/powerpoint/2010/main"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LHC 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3B7-9E06-6442-9834-DBB1F3445B87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E8FF-A80D-0442-A6C3-37958183E394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4900"/>
            <a:ext cx="9144000" cy="2103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00619" y="3890818"/>
            <a:ext cx="183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ALICE/ITS </a:t>
            </a:r>
          </a:p>
          <a:p>
            <a:r>
              <a:rPr lang="en-US" dirty="0" smtClean="0"/>
              <a:t>MAPS installation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34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4"/>
          <p:cNvSpPr>
            <a:spLocks noChangeShapeType="1"/>
          </p:cNvSpPr>
          <p:nvPr/>
        </p:nvSpPr>
        <p:spPr bwMode="auto">
          <a:xfrm>
            <a:off x="1219200" y="4778375"/>
            <a:ext cx="647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7" name="Rectangle 5"/>
          <p:cNvSpPr>
            <a:spLocks/>
          </p:cNvSpPr>
          <p:nvPr/>
        </p:nvSpPr>
        <p:spPr bwMode="auto">
          <a:xfrm>
            <a:off x="152400" y="5346705"/>
            <a:ext cx="8851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 dirty="0">
                <a:latin typeface="Lucida Grande" charset="0"/>
                <a:sym typeface="Lucida Grande" charset="0"/>
              </a:rPr>
              <a:t>Operating Funds are used for conceptual design  between CD-0 and CD-1.  Operating funds may also be used prior to CD-4 for R&amp;D, NEPA, D&amp;D, ES&amp;H, transition, startup, and training costs. Non-federal funds from other sources that are considered capital funds and are included in the “Total line item cost” as OPC.</a:t>
            </a:r>
            <a:endParaRPr lang="en-US" dirty="0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 dirty="0">
                <a:latin typeface="Lucida Grande" charset="0"/>
                <a:sym typeface="Lucida Grande" charset="0"/>
              </a:rPr>
              <a:t>Good Practice—For the first year that TEC is requested, ensure that OPC is also requested for that year.  The OPC will allow the project to continue in a long CR until TEC is available and new starts are allowed.</a:t>
            </a:r>
            <a:endParaRPr lang="en-US" dirty="0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 dirty="0">
                <a:latin typeface="Lucida Grande" charset="0"/>
                <a:sym typeface="Lucida Grande" charset="0"/>
              </a:rPr>
              <a:t>MIE funds are more flexible than Line Items.  Moving OPC to TEC or vice versa is much easier than for Line-Item reprogramming since MIE funds are “batched.”</a:t>
            </a:r>
            <a:endParaRPr lang="en-US" altLang="ja-JP" dirty="0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 dirty="0">
                <a:latin typeface="Lucida Grande" charset="0"/>
                <a:sym typeface="Lucida Grande" charset="0"/>
              </a:rPr>
              <a:t>New Start is defined as the first use/appropriation of any TEC funds (including TEC PED) for both line items and MIEs project.</a:t>
            </a:r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2876550" y="1003300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>
            <a:off x="5410200" y="946150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0" name="Rectangle 8"/>
          <p:cNvSpPr>
            <a:spLocks/>
          </p:cNvSpPr>
          <p:nvPr/>
        </p:nvSpPr>
        <p:spPr bwMode="auto">
          <a:xfrm>
            <a:off x="639763" y="2555875"/>
            <a:ext cx="5556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ctr"/>
            <a:r>
              <a:rPr lang="en-US" sz="800" b="1" i="1">
                <a:latin typeface="Arial" charset="0"/>
                <a:sym typeface="Arial" charset="0"/>
              </a:rPr>
              <a:t>Critical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 b="1" i="1">
                <a:latin typeface="Arial" charset="0"/>
                <a:sym typeface="Arial" charset="0"/>
              </a:rPr>
              <a:t>Decisions</a:t>
            </a:r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 rot="10800000" flipH="1">
            <a:off x="1377950" y="1927225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 rot="10800000" flipH="1">
            <a:off x="2870200" y="1960563"/>
            <a:ext cx="0" cy="534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3" name="Line 11"/>
          <p:cNvSpPr>
            <a:spLocks noChangeShapeType="1"/>
          </p:cNvSpPr>
          <p:nvPr/>
        </p:nvSpPr>
        <p:spPr bwMode="auto">
          <a:xfrm rot="10800000" flipH="1">
            <a:off x="3619500" y="19494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 rot="10800000" flipH="1">
            <a:off x="6248400" y="20129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1275" name="Group 13"/>
          <p:cNvGrpSpPr>
            <a:grpSpLocks/>
          </p:cNvGrpSpPr>
          <p:nvPr/>
        </p:nvGrpSpPr>
        <p:grpSpPr bwMode="auto">
          <a:xfrm>
            <a:off x="1600200" y="1422400"/>
            <a:ext cx="1425575" cy="504825"/>
            <a:chOff x="0" y="0"/>
            <a:chExt cx="898" cy="318"/>
          </a:xfrm>
        </p:grpSpPr>
        <p:sp>
          <p:nvSpPr>
            <p:cNvPr id="11427" name="AutoShape 14"/>
            <p:cNvSpPr>
              <a:spLocks/>
            </p:cNvSpPr>
            <p:nvPr/>
          </p:nvSpPr>
          <p:spPr bwMode="auto">
            <a:xfrm>
              <a:off x="0" y="0"/>
              <a:ext cx="89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2059" y="0"/>
                  </a:lnTo>
                  <a:lnTo>
                    <a:pt x="21600" y="10800"/>
                  </a:lnTo>
                  <a:lnTo>
                    <a:pt x="12059" y="21600"/>
                  </a:lnTo>
                  <a:lnTo>
                    <a:pt x="0" y="21600"/>
                  </a:lnTo>
                  <a:lnTo>
                    <a:pt x="9541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8" name="Rectangle 15"/>
            <p:cNvSpPr>
              <a:spLocks/>
            </p:cNvSpPr>
            <p:nvPr/>
          </p:nvSpPr>
          <p:spPr bwMode="auto">
            <a:xfrm>
              <a:off x="188" y="97"/>
              <a:ext cx="52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>
                  <a:latin typeface="Arial" charset="0"/>
                  <a:sym typeface="Arial" charset="0"/>
                </a:rPr>
                <a:t>          </a:t>
              </a:r>
              <a:r>
                <a:rPr lang="en-US" sz="800" b="1">
                  <a:latin typeface="Arial" charset="0"/>
                  <a:sym typeface="Arial" charset="0"/>
                </a:rPr>
                <a:t>Definition</a:t>
              </a:r>
            </a:p>
          </p:txBody>
        </p:sp>
      </p:grpSp>
      <p:grpSp>
        <p:nvGrpSpPr>
          <p:cNvPr id="11276" name="Group 16"/>
          <p:cNvGrpSpPr>
            <a:grpSpLocks/>
          </p:cNvGrpSpPr>
          <p:nvPr/>
        </p:nvGrpSpPr>
        <p:grpSpPr bwMode="auto">
          <a:xfrm>
            <a:off x="852488" y="1422400"/>
            <a:ext cx="1204912" cy="504825"/>
            <a:chOff x="0" y="0"/>
            <a:chExt cx="758" cy="318"/>
          </a:xfrm>
        </p:grpSpPr>
        <p:sp>
          <p:nvSpPr>
            <p:cNvPr id="11425" name="AutoShape 17"/>
            <p:cNvSpPr>
              <a:spLocks/>
            </p:cNvSpPr>
            <p:nvPr/>
          </p:nvSpPr>
          <p:spPr bwMode="auto">
            <a:xfrm>
              <a:off x="0" y="0"/>
              <a:ext cx="75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0"/>
                  </a:moveTo>
                  <a:lnTo>
                    <a:pt x="10785" y="0"/>
                  </a:lnTo>
                  <a:lnTo>
                    <a:pt x="21600" y="10800"/>
                  </a:lnTo>
                  <a:lnTo>
                    <a:pt x="10785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6" name="Rectangle 18"/>
            <p:cNvSpPr>
              <a:spLocks/>
            </p:cNvSpPr>
            <p:nvPr/>
          </p:nvSpPr>
          <p:spPr bwMode="auto">
            <a:xfrm>
              <a:off x="127" y="97"/>
              <a:ext cx="31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 b="1">
                  <a:latin typeface="Arial" charset="0"/>
                  <a:sym typeface="Arial" charset="0"/>
                </a:rPr>
                <a:t>Initiation</a:t>
              </a:r>
            </a:p>
          </p:txBody>
        </p:sp>
      </p:grpSp>
      <p:grpSp>
        <p:nvGrpSpPr>
          <p:cNvPr id="11277" name="Group 19"/>
          <p:cNvGrpSpPr>
            <a:grpSpLocks/>
          </p:cNvGrpSpPr>
          <p:nvPr/>
        </p:nvGrpSpPr>
        <p:grpSpPr bwMode="auto">
          <a:xfrm>
            <a:off x="2563813" y="1422400"/>
            <a:ext cx="2913062" cy="504825"/>
            <a:chOff x="0" y="0"/>
            <a:chExt cx="1834" cy="318"/>
          </a:xfrm>
        </p:grpSpPr>
        <p:sp>
          <p:nvSpPr>
            <p:cNvPr id="11423" name="AutoShape 20"/>
            <p:cNvSpPr>
              <a:spLocks/>
            </p:cNvSpPr>
            <p:nvPr/>
          </p:nvSpPr>
          <p:spPr bwMode="auto">
            <a:xfrm>
              <a:off x="0" y="0"/>
              <a:ext cx="1834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6809" y="0"/>
                  </a:lnTo>
                  <a:lnTo>
                    <a:pt x="21600" y="10800"/>
                  </a:lnTo>
                  <a:lnTo>
                    <a:pt x="16809" y="21600"/>
                  </a:lnTo>
                  <a:lnTo>
                    <a:pt x="0" y="21600"/>
                  </a:lnTo>
                  <a:lnTo>
                    <a:pt x="4791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9966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4" name="Rectangle 21"/>
            <p:cNvSpPr>
              <a:spLocks/>
            </p:cNvSpPr>
            <p:nvPr/>
          </p:nvSpPr>
          <p:spPr bwMode="auto">
            <a:xfrm>
              <a:off x="741" y="97"/>
              <a:ext cx="35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 b="1">
                  <a:latin typeface="Arial" charset="0"/>
                  <a:sym typeface="Arial" charset="0"/>
                </a:rPr>
                <a:t>Execution</a:t>
              </a:r>
            </a:p>
          </p:txBody>
        </p:sp>
      </p:grpSp>
      <p:grpSp>
        <p:nvGrpSpPr>
          <p:cNvPr id="11278" name="Group 22"/>
          <p:cNvGrpSpPr>
            <a:grpSpLocks/>
          </p:cNvGrpSpPr>
          <p:nvPr/>
        </p:nvGrpSpPr>
        <p:grpSpPr bwMode="auto">
          <a:xfrm>
            <a:off x="5241925" y="1454150"/>
            <a:ext cx="1624013" cy="506413"/>
            <a:chOff x="0" y="0"/>
            <a:chExt cx="1023" cy="318"/>
          </a:xfrm>
        </p:grpSpPr>
        <p:sp>
          <p:nvSpPr>
            <p:cNvPr id="11421" name="AutoShape 23"/>
            <p:cNvSpPr>
              <a:spLocks/>
            </p:cNvSpPr>
            <p:nvPr/>
          </p:nvSpPr>
          <p:spPr bwMode="auto">
            <a:xfrm>
              <a:off x="0" y="0"/>
              <a:ext cx="1023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3222" y="0"/>
                  </a:lnTo>
                  <a:lnTo>
                    <a:pt x="21600" y="10800"/>
                  </a:lnTo>
                  <a:lnTo>
                    <a:pt x="13222" y="21600"/>
                  </a:lnTo>
                  <a:lnTo>
                    <a:pt x="0" y="21600"/>
                  </a:lnTo>
                  <a:lnTo>
                    <a:pt x="8378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2" name="Rectangle 24"/>
            <p:cNvSpPr>
              <a:spLocks/>
            </p:cNvSpPr>
            <p:nvPr/>
          </p:nvSpPr>
          <p:spPr bwMode="auto">
            <a:xfrm>
              <a:off x="253" y="97"/>
              <a:ext cx="517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>
                  <a:latin typeface="Arial" charset="0"/>
                  <a:sym typeface="Arial" charset="0"/>
                </a:rPr>
                <a:t>         </a:t>
              </a:r>
              <a:r>
                <a:rPr lang="en-US" sz="800" b="1">
                  <a:latin typeface="Arial" charset="0"/>
                  <a:sym typeface="Arial" charset="0"/>
                </a:rPr>
                <a:t>  Closeout</a:t>
              </a:r>
            </a:p>
          </p:txBody>
        </p:sp>
      </p:grpSp>
      <p:sp>
        <p:nvSpPr>
          <p:cNvPr id="11279" name="Line 25"/>
          <p:cNvSpPr>
            <a:spLocks noChangeShapeType="1"/>
          </p:cNvSpPr>
          <p:nvPr/>
        </p:nvSpPr>
        <p:spPr bwMode="auto">
          <a:xfrm rot="10800000" flipH="1">
            <a:off x="1143000" y="836613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0" name="Rectangle 26"/>
          <p:cNvSpPr>
            <a:spLocks/>
          </p:cNvSpPr>
          <p:nvPr/>
        </p:nvSpPr>
        <p:spPr bwMode="auto">
          <a:xfrm>
            <a:off x="1795463" y="957263"/>
            <a:ext cx="685800" cy="317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Operating</a:t>
            </a:r>
            <a:r>
              <a:rPr lang="en-US" sz="900">
                <a:solidFill>
                  <a:srgbClr val="C00000"/>
                </a:solidFill>
                <a:latin typeface="Arial" charset="0"/>
                <a:sym typeface="Arial" charset="0"/>
              </a:rPr>
              <a:t>*</a:t>
            </a:r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 Funds</a:t>
            </a:r>
          </a:p>
        </p:txBody>
      </p:sp>
      <p:sp>
        <p:nvSpPr>
          <p:cNvPr id="11281" name="Line 27"/>
          <p:cNvSpPr>
            <a:spLocks noChangeShapeType="1"/>
          </p:cNvSpPr>
          <p:nvPr/>
        </p:nvSpPr>
        <p:spPr bwMode="auto">
          <a:xfrm>
            <a:off x="1387475" y="995363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2" name="Line 28"/>
          <p:cNvSpPr>
            <a:spLocks noChangeShapeType="1"/>
          </p:cNvSpPr>
          <p:nvPr/>
        </p:nvSpPr>
        <p:spPr bwMode="auto">
          <a:xfrm>
            <a:off x="6264275" y="987425"/>
            <a:ext cx="3175" cy="6461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3" name="Rectangle 29"/>
          <p:cNvSpPr>
            <a:spLocks/>
          </p:cNvSpPr>
          <p:nvPr/>
        </p:nvSpPr>
        <p:spPr bwMode="auto">
          <a:xfrm>
            <a:off x="5440363" y="946150"/>
            <a:ext cx="8382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Operating Funds</a:t>
            </a:r>
          </a:p>
        </p:txBody>
      </p:sp>
      <p:sp>
        <p:nvSpPr>
          <p:cNvPr id="11284" name="Line 30"/>
          <p:cNvSpPr>
            <a:spLocks noChangeShapeType="1"/>
          </p:cNvSpPr>
          <p:nvPr/>
        </p:nvSpPr>
        <p:spPr bwMode="auto">
          <a:xfrm rot="10800000" flipH="1">
            <a:off x="2992438" y="836613"/>
            <a:ext cx="22494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5" name="Rectangle 31"/>
          <p:cNvSpPr>
            <a:spLocks/>
          </p:cNvSpPr>
          <p:nvPr/>
        </p:nvSpPr>
        <p:spPr bwMode="auto">
          <a:xfrm>
            <a:off x="3429000" y="920750"/>
            <a:ext cx="8509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Construction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 &amp; PED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Funds</a:t>
            </a:r>
          </a:p>
        </p:txBody>
      </p:sp>
      <p:sp>
        <p:nvSpPr>
          <p:cNvPr id="11286" name="Rectangle 32"/>
          <p:cNvSpPr>
            <a:spLocks/>
          </p:cNvSpPr>
          <p:nvPr/>
        </p:nvSpPr>
        <p:spPr bwMode="auto">
          <a:xfrm>
            <a:off x="5332413" y="2352675"/>
            <a:ext cx="3000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1400">
                <a:solidFill>
                  <a:srgbClr val="C00000"/>
                </a:solidFill>
                <a:latin typeface="Arial" charset="0"/>
                <a:sym typeface="Arial" charset="0"/>
              </a:rPr>
              <a:t>*</a:t>
            </a:r>
          </a:p>
        </p:txBody>
      </p:sp>
      <p:sp>
        <p:nvSpPr>
          <p:cNvPr id="11287" name="Rectangle 33"/>
          <p:cNvSpPr>
            <a:spLocks/>
          </p:cNvSpPr>
          <p:nvPr/>
        </p:nvSpPr>
        <p:spPr bwMode="auto">
          <a:xfrm>
            <a:off x="3162300" y="3752850"/>
            <a:ext cx="111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solidFill>
                  <a:srgbClr val="C00000"/>
                </a:solidFill>
                <a:latin typeface="Arial" charset="0"/>
                <a:sym typeface="Arial" charset="0"/>
              </a:rPr>
              <a:t>Request/Receive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 b="1">
                <a:solidFill>
                  <a:srgbClr val="C00000"/>
                </a:solidFill>
                <a:latin typeface="Arial" charset="0"/>
                <a:sym typeface="Arial" charset="0"/>
              </a:rPr>
              <a:t>Construction Funds</a:t>
            </a:r>
          </a:p>
        </p:txBody>
      </p:sp>
      <p:sp>
        <p:nvSpPr>
          <p:cNvPr id="11288" name="Line 34"/>
          <p:cNvSpPr>
            <a:spLocks noChangeShapeType="1"/>
          </p:cNvSpPr>
          <p:nvPr/>
        </p:nvSpPr>
        <p:spPr bwMode="auto">
          <a:xfrm>
            <a:off x="30480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9" name="Line 35"/>
          <p:cNvSpPr>
            <a:spLocks noChangeShapeType="1"/>
          </p:cNvSpPr>
          <p:nvPr/>
        </p:nvSpPr>
        <p:spPr bwMode="auto">
          <a:xfrm>
            <a:off x="39624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0" name="Line 36"/>
          <p:cNvSpPr>
            <a:spLocks noChangeShapeType="1"/>
          </p:cNvSpPr>
          <p:nvPr/>
        </p:nvSpPr>
        <p:spPr bwMode="auto">
          <a:xfrm>
            <a:off x="48768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1" name="Line 37"/>
          <p:cNvSpPr>
            <a:spLocks noChangeShapeType="1"/>
          </p:cNvSpPr>
          <p:nvPr/>
        </p:nvSpPr>
        <p:spPr bwMode="auto">
          <a:xfrm>
            <a:off x="57912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2" name="Line 38"/>
          <p:cNvSpPr>
            <a:spLocks noChangeShapeType="1"/>
          </p:cNvSpPr>
          <p:nvPr/>
        </p:nvSpPr>
        <p:spPr bwMode="auto">
          <a:xfrm>
            <a:off x="67056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3" name="Line 39"/>
          <p:cNvSpPr>
            <a:spLocks noChangeShapeType="1"/>
          </p:cNvSpPr>
          <p:nvPr/>
        </p:nvSpPr>
        <p:spPr bwMode="auto">
          <a:xfrm>
            <a:off x="76200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4" name="Line 40"/>
          <p:cNvSpPr>
            <a:spLocks noChangeShapeType="1"/>
          </p:cNvSpPr>
          <p:nvPr/>
        </p:nvSpPr>
        <p:spPr bwMode="auto">
          <a:xfrm>
            <a:off x="21336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5" name="Line 41"/>
          <p:cNvSpPr>
            <a:spLocks noChangeShapeType="1"/>
          </p:cNvSpPr>
          <p:nvPr/>
        </p:nvSpPr>
        <p:spPr bwMode="auto">
          <a:xfrm>
            <a:off x="2209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6" name="Line 42"/>
          <p:cNvSpPr>
            <a:spLocks noChangeShapeType="1"/>
          </p:cNvSpPr>
          <p:nvPr/>
        </p:nvSpPr>
        <p:spPr bwMode="auto">
          <a:xfrm>
            <a:off x="2362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7" name="Line 43"/>
          <p:cNvSpPr>
            <a:spLocks noChangeShapeType="1"/>
          </p:cNvSpPr>
          <p:nvPr/>
        </p:nvSpPr>
        <p:spPr bwMode="auto">
          <a:xfrm>
            <a:off x="2286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8" name="Line 44"/>
          <p:cNvSpPr>
            <a:spLocks noChangeShapeType="1"/>
          </p:cNvSpPr>
          <p:nvPr/>
        </p:nvSpPr>
        <p:spPr bwMode="auto">
          <a:xfrm>
            <a:off x="2438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9" name="Line 45"/>
          <p:cNvSpPr>
            <a:spLocks noChangeShapeType="1"/>
          </p:cNvSpPr>
          <p:nvPr/>
        </p:nvSpPr>
        <p:spPr bwMode="auto">
          <a:xfrm>
            <a:off x="2514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0" name="Line 46"/>
          <p:cNvSpPr>
            <a:spLocks noChangeShapeType="1"/>
          </p:cNvSpPr>
          <p:nvPr/>
        </p:nvSpPr>
        <p:spPr bwMode="auto">
          <a:xfrm>
            <a:off x="2667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1" name="Line 47"/>
          <p:cNvSpPr>
            <a:spLocks noChangeShapeType="1"/>
          </p:cNvSpPr>
          <p:nvPr/>
        </p:nvSpPr>
        <p:spPr bwMode="auto">
          <a:xfrm>
            <a:off x="259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2" name="Line 48"/>
          <p:cNvSpPr>
            <a:spLocks noChangeShapeType="1"/>
          </p:cNvSpPr>
          <p:nvPr/>
        </p:nvSpPr>
        <p:spPr bwMode="auto">
          <a:xfrm>
            <a:off x="274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3" name="Line 49"/>
          <p:cNvSpPr>
            <a:spLocks noChangeShapeType="1"/>
          </p:cNvSpPr>
          <p:nvPr/>
        </p:nvSpPr>
        <p:spPr bwMode="auto">
          <a:xfrm>
            <a:off x="274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4" name="Line 50"/>
          <p:cNvSpPr>
            <a:spLocks noChangeShapeType="1"/>
          </p:cNvSpPr>
          <p:nvPr/>
        </p:nvSpPr>
        <p:spPr bwMode="auto">
          <a:xfrm>
            <a:off x="2895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" name="Line 51"/>
          <p:cNvSpPr>
            <a:spLocks noChangeShapeType="1"/>
          </p:cNvSpPr>
          <p:nvPr/>
        </p:nvSpPr>
        <p:spPr bwMode="auto">
          <a:xfrm>
            <a:off x="2819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6" name="Line 52"/>
          <p:cNvSpPr>
            <a:spLocks noChangeShapeType="1"/>
          </p:cNvSpPr>
          <p:nvPr/>
        </p:nvSpPr>
        <p:spPr bwMode="auto">
          <a:xfrm>
            <a:off x="2971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7" name="Rectangle 53"/>
          <p:cNvSpPr>
            <a:spLocks/>
          </p:cNvSpPr>
          <p:nvPr/>
        </p:nvSpPr>
        <p:spPr bwMode="auto">
          <a:xfrm>
            <a:off x="990600" y="491331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2016</a:t>
            </a:r>
          </a:p>
        </p:txBody>
      </p:sp>
      <p:sp>
        <p:nvSpPr>
          <p:cNvPr id="11308" name="Rectangle 54"/>
          <p:cNvSpPr>
            <a:spLocks/>
          </p:cNvSpPr>
          <p:nvPr/>
        </p:nvSpPr>
        <p:spPr bwMode="auto">
          <a:xfrm>
            <a:off x="1916113" y="4930775"/>
            <a:ext cx="533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2017</a:t>
            </a:r>
          </a:p>
        </p:txBody>
      </p:sp>
      <p:sp>
        <p:nvSpPr>
          <p:cNvPr id="11309" name="Rectangle 55"/>
          <p:cNvSpPr>
            <a:spLocks/>
          </p:cNvSpPr>
          <p:nvPr/>
        </p:nvSpPr>
        <p:spPr bwMode="auto">
          <a:xfrm>
            <a:off x="2819400" y="49307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2018</a:t>
            </a:r>
          </a:p>
        </p:txBody>
      </p:sp>
      <p:sp>
        <p:nvSpPr>
          <p:cNvPr id="11310" name="Rectangle 56"/>
          <p:cNvSpPr>
            <a:spLocks/>
          </p:cNvSpPr>
          <p:nvPr/>
        </p:nvSpPr>
        <p:spPr bwMode="auto">
          <a:xfrm>
            <a:off x="3733800" y="49307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2019</a:t>
            </a:r>
          </a:p>
        </p:txBody>
      </p:sp>
      <p:sp>
        <p:nvSpPr>
          <p:cNvPr id="11311" name="Rectangle 57"/>
          <p:cNvSpPr>
            <a:spLocks/>
          </p:cNvSpPr>
          <p:nvPr/>
        </p:nvSpPr>
        <p:spPr bwMode="auto">
          <a:xfrm>
            <a:off x="55626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2021</a:t>
            </a:r>
          </a:p>
        </p:txBody>
      </p:sp>
      <p:sp>
        <p:nvSpPr>
          <p:cNvPr id="11312" name="Rectangle 58"/>
          <p:cNvSpPr>
            <a:spLocks/>
          </p:cNvSpPr>
          <p:nvPr/>
        </p:nvSpPr>
        <p:spPr bwMode="auto">
          <a:xfrm>
            <a:off x="46482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2020</a:t>
            </a:r>
          </a:p>
        </p:txBody>
      </p:sp>
      <p:sp>
        <p:nvSpPr>
          <p:cNvPr id="11313" name="Line 59"/>
          <p:cNvSpPr>
            <a:spLocks noChangeShapeType="1"/>
          </p:cNvSpPr>
          <p:nvPr/>
        </p:nvSpPr>
        <p:spPr bwMode="auto">
          <a:xfrm>
            <a:off x="3124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4" name="Line 60"/>
          <p:cNvSpPr>
            <a:spLocks noChangeShapeType="1"/>
          </p:cNvSpPr>
          <p:nvPr/>
        </p:nvSpPr>
        <p:spPr bwMode="auto">
          <a:xfrm>
            <a:off x="3276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5" name="Line 61"/>
          <p:cNvSpPr>
            <a:spLocks noChangeShapeType="1"/>
          </p:cNvSpPr>
          <p:nvPr/>
        </p:nvSpPr>
        <p:spPr bwMode="auto">
          <a:xfrm>
            <a:off x="3200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6" name="Line 62"/>
          <p:cNvSpPr>
            <a:spLocks noChangeShapeType="1"/>
          </p:cNvSpPr>
          <p:nvPr/>
        </p:nvSpPr>
        <p:spPr bwMode="auto">
          <a:xfrm>
            <a:off x="3352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7" name="Line 63"/>
          <p:cNvSpPr>
            <a:spLocks noChangeShapeType="1"/>
          </p:cNvSpPr>
          <p:nvPr/>
        </p:nvSpPr>
        <p:spPr bwMode="auto">
          <a:xfrm>
            <a:off x="3429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8" name="Line 64"/>
          <p:cNvSpPr>
            <a:spLocks noChangeShapeType="1"/>
          </p:cNvSpPr>
          <p:nvPr/>
        </p:nvSpPr>
        <p:spPr bwMode="auto">
          <a:xfrm>
            <a:off x="3581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9" name="Line 65"/>
          <p:cNvSpPr>
            <a:spLocks noChangeShapeType="1"/>
          </p:cNvSpPr>
          <p:nvPr/>
        </p:nvSpPr>
        <p:spPr bwMode="auto">
          <a:xfrm>
            <a:off x="350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0" name="Line 66"/>
          <p:cNvSpPr>
            <a:spLocks noChangeShapeType="1"/>
          </p:cNvSpPr>
          <p:nvPr/>
        </p:nvSpPr>
        <p:spPr bwMode="auto">
          <a:xfrm>
            <a:off x="365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1" name="Line 67"/>
          <p:cNvSpPr>
            <a:spLocks noChangeShapeType="1"/>
          </p:cNvSpPr>
          <p:nvPr/>
        </p:nvSpPr>
        <p:spPr bwMode="auto">
          <a:xfrm>
            <a:off x="365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2" name="Line 68"/>
          <p:cNvSpPr>
            <a:spLocks noChangeShapeType="1"/>
          </p:cNvSpPr>
          <p:nvPr/>
        </p:nvSpPr>
        <p:spPr bwMode="auto">
          <a:xfrm>
            <a:off x="3810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3" name="Line 69"/>
          <p:cNvSpPr>
            <a:spLocks noChangeShapeType="1"/>
          </p:cNvSpPr>
          <p:nvPr/>
        </p:nvSpPr>
        <p:spPr bwMode="auto">
          <a:xfrm>
            <a:off x="3733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4" name="Line 70"/>
          <p:cNvSpPr>
            <a:spLocks noChangeShapeType="1"/>
          </p:cNvSpPr>
          <p:nvPr/>
        </p:nvSpPr>
        <p:spPr bwMode="auto">
          <a:xfrm>
            <a:off x="3886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5" name="Line 71"/>
          <p:cNvSpPr>
            <a:spLocks noChangeShapeType="1"/>
          </p:cNvSpPr>
          <p:nvPr/>
        </p:nvSpPr>
        <p:spPr bwMode="auto">
          <a:xfrm>
            <a:off x="4038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6" name="Line 72"/>
          <p:cNvSpPr>
            <a:spLocks noChangeShapeType="1"/>
          </p:cNvSpPr>
          <p:nvPr/>
        </p:nvSpPr>
        <p:spPr bwMode="auto">
          <a:xfrm>
            <a:off x="4191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7" name="Line 73"/>
          <p:cNvSpPr>
            <a:spLocks noChangeShapeType="1"/>
          </p:cNvSpPr>
          <p:nvPr/>
        </p:nvSpPr>
        <p:spPr bwMode="auto">
          <a:xfrm>
            <a:off x="4114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8" name="Line 74"/>
          <p:cNvSpPr>
            <a:spLocks noChangeShapeType="1"/>
          </p:cNvSpPr>
          <p:nvPr/>
        </p:nvSpPr>
        <p:spPr bwMode="auto">
          <a:xfrm>
            <a:off x="4267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9" name="Line 75"/>
          <p:cNvSpPr>
            <a:spLocks noChangeShapeType="1"/>
          </p:cNvSpPr>
          <p:nvPr/>
        </p:nvSpPr>
        <p:spPr bwMode="auto">
          <a:xfrm>
            <a:off x="4343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0" name="Line 76"/>
          <p:cNvSpPr>
            <a:spLocks noChangeShapeType="1"/>
          </p:cNvSpPr>
          <p:nvPr/>
        </p:nvSpPr>
        <p:spPr bwMode="auto">
          <a:xfrm>
            <a:off x="4495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1" name="Line 77"/>
          <p:cNvSpPr>
            <a:spLocks noChangeShapeType="1"/>
          </p:cNvSpPr>
          <p:nvPr/>
        </p:nvSpPr>
        <p:spPr bwMode="auto">
          <a:xfrm>
            <a:off x="4419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2" name="Line 78"/>
          <p:cNvSpPr>
            <a:spLocks noChangeShapeType="1"/>
          </p:cNvSpPr>
          <p:nvPr/>
        </p:nvSpPr>
        <p:spPr bwMode="auto">
          <a:xfrm>
            <a:off x="4572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3" name="Line 79"/>
          <p:cNvSpPr>
            <a:spLocks noChangeShapeType="1"/>
          </p:cNvSpPr>
          <p:nvPr/>
        </p:nvSpPr>
        <p:spPr bwMode="auto">
          <a:xfrm>
            <a:off x="4572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4" name="Line 80"/>
          <p:cNvSpPr>
            <a:spLocks noChangeShapeType="1"/>
          </p:cNvSpPr>
          <p:nvPr/>
        </p:nvSpPr>
        <p:spPr bwMode="auto">
          <a:xfrm>
            <a:off x="4724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5" name="Line 81"/>
          <p:cNvSpPr>
            <a:spLocks noChangeShapeType="1"/>
          </p:cNvSpPr>
          <p:nvPr/>
        </p:nvSpPr>
        <p:spPr bwMode="auto">
          <a:xfrm>
            <a:off x="4648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6" name="Line 82"/>
          <p:cNvSpPr>
            <a:spLocks noChangeShapeType="1"/>
          </p:cNvSpPr>
          <p:nvPr/>
        </p:nvSpPr>
        <p:spPr bwMode="auto">
          <a:xfrm>
            <a:off x="4800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7" name="Line 83"/>
          <p:cNvSpPr>
            <a:spLocks noChangeShapeType="1"/>
          </p:cNvSpPr>
          <p:nvPr/>
        </p:nvSpPr>
        <p:spPr bwMode="auto">
          <a:xfrm>
            <a:off x="4953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8" name="Line 84"/>
          <p:cNvSpPr>
            <a:spLocks noChangeShapeType="1"/>
          </p:cNvSpPr>
          <p:nvPr/>
        </p:nvSpPr>
        <p:spPr bwMode="auto">
          <a:xfrm>
            <a:off x="5105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9" name="Line 85"/>
          <p:cNvSpPr>
            <a:spLocks noChangeShapeType="1"/>
          </p:cNvSpPr>
          <p:nvPr/>
        </p:nvSpPr>
        <p:spPr bwMode="auto">
          <a:xfrm>
            <a:off x="5029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0" name="Line 86"/>
          <p:cNvSpPr>
            <a:spLocks noChangeShapeType="1"/>
          </p:cNvSpPr>
          <p:nvPr/>
        </p:nvSpPr>
        <p:spPr bwMode="auto">
          <a:xfrm>
            <a:off x="5181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1" name="Line 87"/>
          <p:cNvSpPr>
            <a:spLocks noChangeShapeType="1"/>
          </p:cNvSpPr>
          <p:nvPr/>
        </p:nvSpPr>
        <p:spPr bwMode="auto">
          <a:xfrm>
            <a:off x="5257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2" name="Line 88"/>
          <p:cNvSpPr>
            <a:spLocks noChangeShapeType="1"/>
          </p:cNvSpPr>
          <p:nvPr/>
        </p:nvSpPr>
        <p:spPr bwMode="auto">
          <a:xfrm>
            <a:off x="5410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3" name="Line 89"/>
          <p:cNvSpPr>
            <a:spLocks noChangeShapeType="1"/>
          </p:cNvSpPr>
          <p:nvPr/>
        </p:nvSpPr>
        <p:spPr bwMode="auto">
          <a:xfrm>
            <a:off x="5334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4" name="Line 90"/>
          <p:cNvSpPr>
            <a:spLocks noChangeShapeType="1"/>
          </p:cNvSpPr>
          <p:nvPr/>
        </p:nvSpPr>
        <p:spPr bwMode="auto">
          <a:xfrm>
            <a:off x="548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5" name="Line 91"/>
          <p:cNvSpPr>
            <a:spLocks noChangeShapeType="1"/>
          </p:cNvSpPr>
          <p:nvPr/>
        </p:nvSpPr>
        <p:spPr bwMode="auto">
          <a:xfrm>
            <a:off x="548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6" name="Line 92"/>
          <p:cNvSpPr>
            <a:spLocks noChangeShapeType="1"/>
          </p:cNvSpPr>
          <p:nvPr/>
        </p:nvSpPr>
        <p:spPr bwMode="auto">
          <a:xfrm>
            <a:off x="563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7" name="Line 93"/>
          <p:cNvSpPr>
            <a:spLocks noChangeShapeType="1"/>
          </p:cNvSpPr>
          <p:nvPr/>
        </p:nvSpPr>
        <p:spPr bwMode="auto">
          <a:xfrm>
            <a:off x="5562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8" name="Line 94"/>
          <p:cNvSpPr>
            <a:spLocks noChangeShapeType="1"/>
          </p:cNvSpPr>
          <p:nvPr/>
        </p:nvSpPr>
        <p:spPr bwMode="auto">
          <a:xfrm>
            <a:off x="5715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9" name="Line 95"/>
          <p:cNvSpPr>
            <a:spLocks noChangeShapeType="1"/>
          </p:cNvSpPr>
          <p:nvPr/>
        </p:nvSpPr>
        <p:spPr bwMode="auto">
          <a:xfrm>
            <a:off x="5867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0" name="Line 96"/>
          <p:cNvSpPr>
            <a:spLocks noChangeShapeType="1"/>
          </p:cNvSpPr>
          <p:nvPr/>
        </p:nvSpPr>
        <p:spPr bwMode="auto">
          <a:xfrm>
            <a:off x="6019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1" name="Line 97"/>
          <p:cNvSpPr>
            <a:spLocks noChangeShapeType="1"/>
          </p:cNvSpPr>
          <p:nvPr/>
        </p:nvSpPr>
        <p:spPr bwMode="auto">
          <a:xfrm>
            <a:off x="5943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2" name="Line 98"/>
          <p:cNvSpPr>
            <a:spLocks noChangeShapeType="1"/>
          </p:cNvSpPr>
          <p:nvPr/>
        </p:nvSpPr>
        <p:spPr bwMode="auto">
          <a:xfrm>
            <a:off x="6096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3" name="Line 99"/>
          <p:cNvSpPr>
            <a:spLocks noChangeShapeType="1"/>
          </p:cNvSpPr>
          <p:nvPr/>
        </p:nvSpPr>
        <p:spPr bwMode="auto">
          <a:xfrm>
            <a:off x="6172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4" name="Line 100"/>
          <p:cNvSpPr>
            <a:spLocks noChangeShapeType="1"/>
          </p:cNvSpPr>
          <p:nvPr/>
        </p:nvSpPr>
        <p:spPr bwMode="auto">
          <a:xfrm>
            <a:off x="6324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5" name="Line 101"/>
          <p:cNvSpPr>
            <a:spLocks noChangeShapeType="1"/>
          </p:cNvSpPr>
          <p:nvPr/>
        </p:nvSpPr>
        <p:spPr bwMode="auto">
          <a:xfrm>
            <a:off x="6248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6" name="Line 102"/>
          <p:cNvSpPr>
            <a:spLocks noChangeShapeType="1"/>
          </p:cNvSpPr>
          <p:nvPr/>
        </p:nvSpPr>
        <p:spPr bwMode="auto">
          <a:xfrm>
            <a:off x="640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7" name="Line 103"/>
          <p:cNvSpPr>
            <a:spLocks noChangeShapeType="1"/>
          </p:cNvSpPr>
          <p:nvPr/>
        </p:nvSpPr>
        <p:spPr bwMode="auto">
          <a:xfrm>
            <a:off x="640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8" name="Line 104"/>
          <p:cNvSpPr>
            <a:spLocks noChangeShapeType="1"/>
          </p:cNvSpPr>
          <p:nvPr/>
        </p:nvSpPr>
        <p:spPr bwMode="auto">
          <a:xfrm>
            <a:off x="655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9" name="Line 105"/>
          <p:cNvSpPr>
            <a:spLocks noChangeShapeType="1"/>
          </p:cNvSpPr>
          <p:nvPr/>
        </p:nvSpPr>
        <p:spPr bwMode="auto">
          <a:xfrm>
            <a:off x="6477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0" name="Line 106"/>
          <p:cNvSpPr>
            <a:spLocks noChangeShapeType="1"/>
          </p:cNvSpPr>
          <p:nvPr/>
        </p:nvSpPr>
        <p:spPr bwMode="auto">
          <a:xfrm>
            <a:off x="6629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1" name="Line 107"/>
          <p:cNvSpPr>
            <a:spLocks noChangeShapeType="1"/>
          </p:cNvSpPr>
          <p:nvPr/>
        </p:nvSpPr>
        <p:spPr bwMode="auto">
          <a:xfrm>
            <a:off x="6781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2" name="Line 108"/>
          <p:cNvSpPr>
            <a:spLocks noChangeShapeType="1"/>
          </p:cNvSpPr>
          <p:nvPr/>
        </p:nvSpPr>
        <p:spPr bwMode="auto">
          <a:xfrm>
            <a:off x="6934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3" name="Line 109"/>
          <p:cNvSpPr>
            <a:spLocks noChangeShapeType="1"/>
          </p:cNvSpPr>
          <p:nvPr/>
        </p:nvSpPr>
        <p:spPr bwMode="auto">
          <a:xfrm>
            <a:off x="6858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4" name="Line 110"/>
          <p:cNvSpPr>
            <a:spLocks noChangeShapeType="1"/>
          </p:cNvSpPr>
          <p:nvPr/>
        </p:nvSpPr>
        <p:spPr bwMode="auto">
          <a:xfrm>
            <a:off x="7010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5" name="Line 111"/>
          <p:cNvSpPr>
            <a:spLocks noChangeShapeType="1"/>
          </p:cNvSpPr>
          <p:nvPr/>
        </p:nvSpPr>
        <p:spPr bwMode="auto">
          <a:xfrm>
            <a:off x="7086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6" name="Line 112"/>
          <p:cNvSpPr>
            <a:spLocks noChangeShapeType="1"/>
          </p:cNvSpPr>
          <p:nvPr/>
        </p:nvSpPr>
        <p:spPr bwMode="auto">
          <a:xfrm>
            <a:off x="7239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7" name="Line 113"/>
          <p:cNvSpPr>
            <a:spLocks noChangeShapeType="1"/>
          </p:cNvSpPr>
          <p:nvPr/>
        </p:nvSpPr>
        <p:spPr bwMode="auto">
          <a:xfrm>
            <a:off x="7162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8" name="Line 114"/>
          <p:cNvSpPr>
            <a:spLocks noChangeShapeType="1"/>
          </p:cNvSpPr>
          <p:nvPr/>
        </p:nvSpPr>
        <p:spPr bwMode="auto">
          <a:xfrm>
            <a:off x="731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9" name="Line 115"/>
          <p:cNvSpPr>
            <a:spLocks noChangeShapeType="1"/>
          </p:cNvSpPr>
          <p:nvPr/>
        </p:nvSpPr>
        <p:spPr bwMode="auto">
          <a:xfrm>
            <a:off x="731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0" name="Line 116"/>
          <p:cNvSpPr>
            <a:spLocks noChangeShapeType="1"/>
          </p:cNvSpPr>
          <p:nvPr/>
        </p:nvSpPr>
        <p:spPr bwMode="auto">
          <a:xfrm>
            <a:off x="746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1" name="Line 117"/>
          <p:cNvSpPr>
            <a:spLocks noChangeShapeType="1"/>
          </p:cNvSpPr>
          <p:nvPr/>
        </p:nvSpPr>
        <p:spPr bwMode="auto">
          <a:xfrm>
            <a:off x="7391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2" name="Line 118"/>
          <p:cNvSpPr>
            <a:spLocks noChangeShapeType="1"/>
          </p:cNvSpPr>
          <p:nvPr/>
        </p:nvSpPr>
        <p:spPr bwMode="auto">
          <a:xfrm>
            <a:off x="7543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3" name="Line 119"/>
          <p:cNvSpPr>
            <a:spLocks noChangeShapeType="1"/>
          </p:cNvSpPr>
          <p:nvPr/>
        </p:nvSpPr>
        <p:spPr bwMode="auto">
          <a:xfrm>
            <a:off x="1295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4" name="Line 120"/>
          <p:cNvSpPr>
            <a:spLocks noChangeShapeType="1"/>
          </p:cNvSpPr>
          <p:nvPr/>
        </p:nvSpPr>
        <p:spPr bwMode="auto">
          <a:xfrm>
            <a:off x="1447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5" name="Line 121"/>
          <p:cNvSpPr>
            <a:spLocks noChangeShapeType="1"/>
          </p:cNvSpPr>
          <p:nvPr/>
        </p:nvSpPr>
        <p:spPr bwMode="auto">
          <a:xfrm>
            <a:off x="1371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6" name="Line 122"/>
          <p:cNvSpPr>
            <a:spLocks noChangeShapeType="1"/>
          </p:cNvSpPr>
          <p:nvPr/>
        </p:nvSpPr>
        <p:spPr bwMode="auto">
          <a:xfrm>
            <a:off x="1524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7" name="Line 123"/>
          <p:cNvSpPr>
            <a:spLocks noChangeShapeType="1"/>
          </p:cNvSpPr>
          <p:nvPr/>
        </p:nvSpPr>
        <p:spPr bwMode="auto">
          <a:xfrm>
            <a:off x="1600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8" name="Line 124"/>
          <p:cNvSpPr>
            <a:spLocks noChangeShapeType="1"/>
          </p:cNvSpPr>
          <p:nvPr/>
        </p:nvSpPr>
        <p:spPr bwMode="auto">
          <a:xfrm>
            <a:off x="1752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9" name="Line 125"/>
          <p:cNvSpPr>
            <a:spLocks noChangeShapeType="1"/>
          </p:cNvSpPr>
          <p:nvPr/>
        </p:nvSpPr>
        <p:spPr bwMode="auto">
          <a:xfrm>
            <a:off x="167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0" name="Line 126"/>
          <p:cNvSpPr>
            <a:spLocks noChangeShapeType="1"/>
          </p:cNvSpPr>
          <p:nvPr/>
        </p:nvSpPr>
        <p:spPr bwMode="auto">
          <a:xfrm>
            <a:off x="182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1" name="Line 127"/>
          <p:cNvSpPr>
            <a:spLocks noChangeShapeType="1"/>
          </p:cNvSpPr>
          <p:nvPr/>
        </p:nvSpPr>
        <p:spPr bwMode="auto">
          <a:xfrm>
            <a:off x="182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2" name="Line 128"/>
          <p:cNvSpPr>
            <a:spLocks noChangeShapeType="1"/>
          </p:cNvSpPr>
          <p:nvPr/>
        </p:nvSpPr>
        <p:spPr bwMode="auto">
          <a:xfrm>
            <a:off x="1981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3" name="Line 129"/>
          <p:cNvSpPr>
            <a:spLocks noChangeShapeType="1"/>
          </p:cNvSpPr>
          <p:nvPr/>
        </p:nvSpPr>
        <p:spPr bwMode="auto">
          <a:xfrm>
            <a:off x="1905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4" name="Line 130"/>
          <p:cNvSpPr>
            <a:spLocks noChangeShapeType="1"/>
          </p:cNvSpPr>
          <p:nvPr/>
        </p:nvSpPr>
        <p:spPr bwMode="auto">
          <a:xfrm>
            <a:off x="2057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5" name="Line 131"/>
          <p:cNvSpPr>
            <a:spLocks noChangeShapeType="1"/>
          </p:cNvSpPr>
          <p:nvPr/>
        </p:nvSpPr>
        <p:spPr bwMode="auto">
          <a:xfrm>
            <a:off x="2865438" y="4357688"/>
            <a:ext cx="0" cy="71437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6" name="Line 132"/>
          <p:cNvSpPr>
            <a:spLocks noChangeShapeType="1"/>
          </p:cNvSpPr>
          <p:nvPr/>
        </p:nvSpPr>
        <p:spPr bwMode="auto">
          <a:xfrm>
            <a:off x="1371600" y="4268788"/>
            <a:ext cx="0" cy="119062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7" name="Line 133"/>
          <p:cNvSpPr>
            <a:spLocks noChangeShapeType="1"/>
          </p:cNvSpPr>
          <p:nvPr/>
        </p:nvSpPr>
        <p:spPr bwMode="auto">
          <a:xfrm>
            <a:off x="3619500" y="435292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8" name="Line 134"/>
          <p:cNvSpPr>
            <a:spLocks noChangeShapeType="1"/>
          </p:cNvSpPr>
          <p:nvPr/>
        </p:nvSpPr>
        <p:spPr bwMode="auto">
          <a:xfrm>
            <a:off x="6267450" y="4335463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9" name="Rectangle 135"/>
          <p:cNvSpPr>
            <a:spLocks/>
          </p:cNvSpPr>
          <p:nvPr/>
        </p:nvSpPr>
        <p:spPr bwMode="auto">
          <a:xfrm>
            <a:off x="8193242" y="2352675"/>
            <a:ext cx="88725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000" b="1" dirty="0">
                <a:latin typeface="Century Gothic" charset="0"/>
                <a:sym typeface="Century Gothic" charset="0"/>
              </a:rPr>
              <a:t>Assumption: 	</a:t>
            </a:r>
            <a:endParaRPr lang="en-US" dirty="0">
              <a:latin typeface="Century Gothic" charset="0"/>
              <a:sym typeface="Century Gothic" charset="0"/>
            </a:endParaRPr>
          </a:p>
          <a:p>
            <a:pPr>
              <a:buClr>
                <a:srgbClr val="000000"/>
              </a:buClr>
              <a:buFont typeface="Arial" charset="0"/>
              <a:buChar char="•"/>
            </a:pPr>
            <a:r>
              <a:rPr lang="en-US" sz="1000" b="1" dirty="0">
                <a:latin typeface="Century Gothic" charset="0"/>
                <a:sym typeface="Century Gothic" charset="0"/>
              </a:rPr>
              <a:t>3 Months CR</a:t>
            </a:r>
            <a:endParaRPr lang="en-US" dirty="0">
              <a:latin typeface="Century Gothic" charset="0"/>
              <a:sym typeface="Century Gothic" charset="0"/>
            </a:endParaRPr>
          </a:p>
          <a:p>
            <a:pPr>
              <a:buClr>
                <a:srgbClr val="000000"/>
              </a:buClr>
              <a:buFont typeface="Arial" charset="0"/>
              <a:buChar char="•"/>
            </a:pPr>
            <a:r>
              <a:rPr lang="en-US" sz="1000" b="1" dirty="0">
                <a:latin typeface="Century Gothic" charset="0"/>
                <a:sym typeface="Century Gothic" charset="0"/>
              </a:rPr>
              <a:t>Will receive 1/12 per month during CR</a:t>
            </a:r>
          </a:p>
        </p:txBody>
      </p:sp>
      <p:sp>
        <p:nvSpPr>
          <p:cNvPr id="11390" name="Rectangle 136"/>
          <p:cNvSpPr>
            <a:spLocks/>
          </p:cNvSpPr>
          <p:nvPr/>
        </p:nvSpPr>
        <p:spPr bwMode="auto">
          <a:xfrm>
            <a:off x="64770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2022</a:t>
            </a:r>
          </a:p>
        </p:txBody>
      </p:sp>
      <p:sp>
        <p:nvSpPr>
          <p:cNvPr id="11391" name="Line 137"/>
          <p:cNvSpPr>
            <a:spLocks noChangeShapeType="1"/>
          </p:cNvSpPr>
          <p:nvPr/>
        </p:nvSpPr>
        <p:spPr bwMode="auto">
          <a:xfrm>
            <a:off x="1219200" y="46021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2" name="Rectangle 138"/>
          <p:cNvSpPr>
            <a:spLocks/>
          </p:cNvSpPr>
          <p:nvPr/>
        </p:nvSpPr>
        <p:spPr bwMode="auto">
          <a:xfrm>
            <a:off x="1738313" y="2066925"/>
            <a:ext cx="939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Conceptual Design</a:t>
            </a:r>
          </a:p>
        </p:txBody>
      </p:sp>
      <p:sp>
        <p:nvSpPr>
          <p:cNvPr id="11393" name="Rectangle 139"/>
          <p:cNvSpPr>
            <a:spLocks/>
          </p:cNvSpPr>
          <p:nvPr/>
        </p:nvSpPr>
        <p:spPr bwMode="auto">
          <a:xfrm>
            <a:off x="2857500" y="2005013"/>
            <a:ext cx="850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Preliminary and Final Design</a:t>
            </a:r>
          </a:p>
        </p:txBody>
      </p:sp>
      <p:sp>
        <p:nvSpPr>
          <p:cNvPr id="11394" name="Rectangle 140"/>
          <p:cNvSpPr>
            <a:spLocks/>
          </p:cNvSpPr>
          <p:nvPr/>
        </p:nvSpPr>
        <p:spPr bwMode="auto">
          <a:xfrm>
            <a:off x="3976688" y="2057400"/>
            <a:ext cx="1231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Construction</a:t>
            </a:r>
          </a:p>
        </p:txBody>
      </p:sp>
      <p:sp>
        <p:nvSpPr>
          <p:cNvPr id="11395" name="Line 141"/>
          <p:cNvSpPr>
            <a:spLocks noChangeShapeType="1"/>
          </p:cNvSpPr>
          <p:nvPr/>
        </p:nvSpPr>
        <p:spPr bwMode="auto">
          <a:xfrm flipH="1">
            <a:off x="1454150" y="2232025"/>
            <a:ext cx="304800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6" name="Line 142"/>
          <p:cNvSpPr>
            <a:spLocks noChangeShapeType="1"/>
          </p:cNvSpPr>
          <p:nvPr/>
        </p:nvSpPr>
        <p:spPr bwMode="auto">
          <a:xfrm flipH="1">
            <a:off x="2876550" y="2209800"/>
            <a:ext cx="228600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7" name="Line 143"/>
          <p:cNvSpPr>
            <a:spLocks noChangeShapeType="1"/>
          </p:cNvSpPr>
          <p:nvPr/>
        </p:nvSpPr>
        <p:spPr bwMode="auto">
          <a:xfrm rot="10800000">
            <a:off x="3694113" y="2208213"/>
            <a:ext cx="496887" cy="1587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8" name="Line 144"/>
          <p:cNvSpPr>
            <a:spLocks noChangeShapeType="1"/>
          </p:cNvSpPr>
          <p:nvPr/>
        </p:nvSpPr>
        <p:spPr bwMode="auto">
          <a:xfrm>
            <a:off x="2590800" y="2217738"/>
            <a:ext cx="255588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9" name="Line 145"/>
          <p:cNvSpPr>
            <a:spLocks noChangeShapeType="1"/>
          </p:cNvSpPr>
          <p:nvPr/>
        </p:nvSpPr>
        <p:spPr bwMode="auto">
          <a:xfrm>
            <a:off x="3449638" y="2224088"/>
            <a:ext cx="180975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0" name="Line 146"/>
          <p:cNvSpPr>
            <a:spLocks noChangeShapeType="1"/>
          </p:cNvSpPr>
          <p:nvPr/>
        </p:nvSpPr>
        <p:spPr bwMode="auto">
          <a:xfrm rot="10800000" flipH="1">
            <a:off x="4968875" y="2203450"/>
            <a:ext cx="520700" cy="635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1" name="Rectangle 147"/>
          <p:cNvSpPr>
            <a:spLocks/>
          </p:cNvSpPr>
          <p:nvPr/>
        </p:nvSpPr>
        <p:spPr bwMode="auto">
          <a:xfrm>
            <a:off x="381000" y="4876800"/>
            <a:ext cx="622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b="1">
                <a:solidFill>
                  <a:srgbClr val="002060"/>
                </a:solidFill>
                <a:latin typeface="Century Gothic" charset="0"/>
                <a:sym typeface="Century Gothic" charset="0"/>
              </a:rPr>
              <a:t>CY</a:t>
            </a:r>
          </a:p>
        </p:txBody>
      </p:sp>
      <p:sp>
        <p:nvSpPr>
          <p:cNvPr id="11402" name="Oval 148"/>
          <p:cNvSpPr>
            <a:spLocks/>
          </p:cNvSpPr>
          <p:nvPr/>
        </p:nvSpPr>
        <p:spPr bwMode="auto">
          <a:xfrm>
            <a:off x="5130800" y="2281238"/>
            <a:ext cx="738188" cy="7826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 charset="0"/>
            </a:endParaRPr>
          </a:p>
        </p:txBody>
      </p:sp>
      <p:sp>
        <p:nvSpPr>
          <p:cNvPr id="11404" name="Line 150"/>
          <p:cNvSpPr>
            <a:spLocks noChangeShapeType="1"/>
          </p:cNvSpPr>
          <p:nvPr/>
        </p:nvSpPr>
        <p:spPr bwMode="auto">
          <a:xfrm>
            <a:off x="2865438" y="279400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5" name="Rectangle 151"/>
          <p:cNvSpPr>
            <a:spLocks/>
          </p:cNvSpPr>
          <p:nvPr/>
        </p:nvSpPr>
        <p:spPr bwMode="auto">
          <a:xfrm>
            <a:off x="2438400" y="2549525"/>
            <a:ext cx="876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CD-1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Alternative Selection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and Cost 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Range</a:t>
            </a:r>
          </a:p>
        </p:txBody>
      </p:sp>
      <p:sp>
        <p:nvSpPr>
          <p:cNvPr id="11406" name="Line 152"/>
          <p:cNvSpPr>
            <a:spLocks noChangeShapeType="1"/>
          </p:cNvSpPr>
          <p:nvPr/>
        </p:nvSpPr>
        <p:spPr bwMode="auto">
          <a:xfrm>
            <a:off x="1377950" y="279400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7" name="Line 153"/>
          <p:cNvSpPr>
            <a:spLocks noChangeShapeType="1"/>
          </p:cNvSpPr>
          <p:nvPr/>
        </p:nvSpPr>
        <p:spPr bwMode="auto">
          <a:xfrm>
            <a:off x="3619500" y="272415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8" name="Line 154"/>
          <p:cNvSpPr>
            <a:spLocks noChangeShapeType="1"/>
          </p:cNvSpPr>
          <p:nvPr/>
        </p:nvSpPr>
        <p:spPr bwMode="auto">
          <a:xfrm>
            <a:off x="6256338" y="2703513"/>
            <a:ext cx="0" cy="1279525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9" name="Rectangle 155"/>
          <p:cNvSpPr>
            <a:spLocks/>
          </p:cNvSpPr>
          <p:nvPr/>
        </p:nvSpPr>
        <p:spPr bwMode="auto">
          <a:xfrm>
            <a:off x="5791200" y="2505075"/>
            <a:ext cx="92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CD-4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Start of Operations or Project Completion</a:t>
            </a:r>
          </a:p>
        </p:txBody>
      </p:sp>
      <p:sp>
        <p:nvSpPr>
          <p:cNvPr id="11410" name="Rectangle 156"/>
          <p:cNvSpPr>
            <a:spLocks/>
          </p:cNvSpPr>
          <p:nvPr/>
        </p:nvSpPr>
        <p:spPr bwMode="auto">
          <a:xfrm>
            <a:off x="3200400" y="3070225"/>
            <a:ext cx="850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CD-3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Start of Construction or Execution</a:t>
            </a:r>
          </a:p>
        </p:txBody>
      </p:sp>
      <p:sp>
        <p:nvSpPr>
          <p:cNvPr id="11411" name="Rectangle 157"/>
          <p:cNvSpPr>
            <a:spLocks/>
          </p:cNvSpPr>
          <p:nvPr/>
        </p:nvSpPr>
        <p:spPr bwMode="auto">
          <a:xfrm>
            <a:off x="3063875" y="2544763"/>
            <a:ext cx="1003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CD-2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Performance Baseline (PB)</a:t>
            </a:r>
          </a:p>
        </p:txBody>
      </p:sp>
      <p:sp>
        <p:nvSpPr>
          <p:cNvPr id="11412" name="Rectangle 158"/>
          <p:cNvSpPr>
            <a:spLocks/>
          </p:cNvSpPr>
          <p:nvPr/>
        </p:nvSpPr>
        <p:spPr bwMode="auto">
          <a:xfrm>
            <a:off x="1270980" y="2540645"/>
            <a:ext cx="749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 dirty="0">
                <a:latin typeface="Arial" charset="0"/>
                <a:sym typeface="Arial" charset="0"/>
              </a:rPr>
              <a:t>CD-0</a:t>
            </a:r>
            <a:endParaRPr lang="en-US" dirty="0">
              <a:latin typeface="Lucida Grande" charset="0"/>
              <a:sym typeface="Lucida Grande" charset="0"/>
            </a:endParaRPr>
          </a:p>
          <a:p>
            <a:pPr algn="ctr"/>
            <a:r>
              <a:rPr lang="en-US" sz="800" dirty="0">
                <a:solidFill>
                  <a:srgbClr val="7F7F7F"/>
                </a:solidFill>
                <a:latin typeface="Arial" charset="0"/>
                <a:sym typeface="Arial" charset="0"/>
              </a:rPr>
              <a:t>Approve Mission Need</a:t>
            </a:r>
          </a:p>
        </p:txBody>
      </p:sp>
      <p:sp>
        <p:nvSpPr>
          <p:cNvPr id="11413" name="Rectangle 160"/>
          <p:cNvSpPr>
            <a:spLocks/>
          </p:cNvSpPr>
          <p:nvPr/>
        </p:nvSpPr>
        <p:spPr bwMode="auto">
          <a:xfrm>
            <a:off x="7391400" y="49434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2023</a:t>
            </a:r>
          </a:p>
        </p:txBody>
      </p:sp>
      <p:sp>
        <p:nvSpPr>
          <p:cNvPr id="11414" name="Rectangle 161"/>
          <p:cNvSpPr>
            <a:spLocks/>
          </p:cNvSpPr>
          <p:nvPr/>
        </p:nvSpPr>
        <p:spPr bwMode="auto">
          <a:xfrm>
            <a:off x="5162550" y="2549525"/>
            <a:ext cx="5984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endParaRPr lang="en-US" sz="800">
              <a:latin typeface="Century Gothic" charset="0"/>
              <a:sym typeface="Century Gothic" charset="0"/>
            </a:endParaRPr>
          </a:p>
          <a:p>
            <a:r>
              <a:rPr lang="en-US" sz="800">
                <a:latin typeface="Century Gothic" charset="0"/>
                <a:sym typeface="Century Gothic" charset="0"/>
              </a:rPr>
              <a:t>Installation</a:t>
            </a:r>
          </a:p>
        </p:txBody>
      </p:sp>
      <p:sp>
        <p:nvSpPr>
          <p:cNvPr id="11415" name="Text Box 162"/>
          <p:cNvSpPr txBox="1">
            <a:spLocks noChangeArrowheads="1"/>
          </p:cNvSpPr>
          <p:nvPr/>
        </p:nvSpPr>
        <p:spPr bwMode="auto">
          <a:xfrm>
            <a:off x="8428038" y="6454775"/>
            <a:ext cx="2587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21420008-9194-2C43-AE43-112B23CF1C57}" type="slidenum">
              <a:rPr lang="en-US" sz="1200">
                <a:solidFill>
                  <a:srgbClr val="564B3C"/>
                </a:solidFill>
                <a:latin typeface="Century Gothic" charset="0"/>
                <a:sym typeface="Century Gothic" charset="0"/>
              </a:rPr>
              <a:pPr algn="r" eaLnBrk="1" hangingPunct="1"/>
              <a:t>48</a:t>
            </a:fld>
            <a:endParaRPr lang="en-US" sz="1200">
              <a:solidFill>
                <a:srgbClr val="564B3C"/>
              </a:solidFill>
              <a:latin typeface="Century Gothic" charset="0"/>
              <a:sym typeface="Century Gothic" charset="0"/>
            </a:endParaRPr>
          </a:p>
        </p:txBody>
      </p:sp>
      <p:sp>
        <p:nvSpPr>
          <p:cNvPr id="11417" name="Line 164"/>
          <p:cNvSpPr>
            <a:spLocks noChangeShapeType="1"/>
          </p:cNvSpPr>
          <p:nvPr/>
        </p:nvSpPr>
        <p:spPr bwMode="auto">
          <a:xfrm rot="10800000" flipH="1">
            <a:off x="5334000" y="836613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2183"/>
            <a:ext cx="8229600" cy="888567"/>
          </a:xfrm>
        </p:spPr>
        <p:txBody>
          <a:bodyPr/>
          <a:lstStyle/>
          <a:p>
            <a:r>
              <a:rPr lang="en-US" dirty="0" smtClean="0"/>
              <a:t>Possible </a:t>
            </a:r>
            <a:r>
              <a:rPr lang="en-US" dirty="0" err="1" smtClean="0"/>
              <a:t>sPHENIX</a:t>
            </a:r>
            <a:r>
              <a:rPr lang="en-US" dirty="0" smtClean="0"/>
              <a:t> 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9995F7-8AD5-4B4D-97AF-F602456CF3B1}" type="datetime1">
              <a:rPr lang="en-US" smtClean="0"/>
              <a:t>12/15/16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11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5DD331D-3D8B-CB42-A3F8-CCBE4D3396BC}" type="slidenum">
              <a:rPr lang="en-US" sz="1200">
                <a:solidFill>
                  <a:srgbClr val="898989"/>
                </a:solidFill>
              </a:rPr>
              <a:pPr eaLnBrk="1" hangingPunct="1"/>
              <a:t>48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93242" y="1136650"/>
            <a:ext cx="57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589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46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111250"/>
            <a:ext cx="7258050" cy="31051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15250" y="1339850"/>
            <a:ext cx="1876034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Chips:</a:t>
            </a:r>
          </a:p>
          <a:p>
            <a:r>
              <a:rPr lang="en-US" sz="1600" dirty="0" smtClean="0"/>
              <a:t>1k/50k = 2%</a:t>
            </a:r>
          </a:p>
          <a:p>
            <a:r>
              <a:rPr lang="en-US" sz="1600" dirty="0" smtClean="0"/>
              <a:t> - $100K</a:t>
            </a:r>
          </a:p>
          <a:p>
            <a:endParaRPr lang="en-US" sz="1600" dirty="0" smtClean="0"/>
          </a:p>
          <a:p>
            <a:r>
              <a:rPr lang="en-US" sz="1600" dirty="0" smtClean="0"/>
              <a:t>Staves:</a:t>
            </a:r>
          </a:p>
          <a:p>
            <a:r>
              <a:rPr lang="en-US" sz="1600" dirty="0" smtClean="0"/>
              <a:t>68/120 = 60%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-$340K</a:t>
            </a:r>
          </a:p>
          <a:p>
            <a:endParaRPr lang="en-US" sz="1600" dirty="0" smtClean="0"/>
          </a:p>
          <a:p>
            <a:r>
              <a:rPr lang="en-US" sz="1600" dirty="0" smtClean="0"/>
              <a:t>Full cost recovery </a:t>
            </a:r>
          </a:p>
          <a:p>
            <a:r>
              <a:rPr lang="en-US" sz="1600" dirty="0" smtClean="0"/>
              <a:t>for CERN labor</a:t>
            </a:r>
          </a:p>
          <a:p>
            <a:r>
              <a:rPr lang="en-US" sz="1600" dirty="0" smtClean="0"/>
              <a:t>  -$500K</a:t>
            </a:r>
          </a:p>
          <a:p>
            <a:r>
              <a:rPr lang="en-US" sz="1600" dirty="0" smtClean="0"/>
              <a:t>(cover in production </a:t>
            </a:r>
          </a:p>
          <a:p>
            <a:r>
              <a:rPr lang="en-US" sz="1600" dirty="0" smtClean="0"/>
              <a:t>labor cost)</a:t>
            </a:r>
          </a:p>
          <a:p>
            <a:r>
              <a:rPr lang="en-US" sz="1600" dirty="0" smtClean="0"/>
              <a:t>“Buy staves” </a:t>
            </a:r>
          </a:p>
          <a:p>
            <a:r>
              <a:rPr lang="en-US" sz="1600" dirty="0" smtClean="0"/>
              <a:t>and </a:t>
            </a:r>
            <a:r>
              <a:rPr lang="en-US" sz="1600" dirty="0" err="1" smtClean="0"/>
              <a:t>MoU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>
                <a:solidFill>
                  <a:srgbClr val="FF0000"/>
                </a:solidFill>
              </a:rPr>
              <a:t>Total ~$1M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7308" y="0"/>
            <a:ext cx="1907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Musa @Santa Fe </a:t>
            </a:r>
          </a:p>
          <a:p>
            <a:r>
              <a:rPr lang="en-US" dirty="0" smtClean="0"/>
              <a:t>Workshop, 4/1/16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C3A3-BAC6-2442-9F7C-10183118F66C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57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Heavy Quark Energy Loss @RHIC</a:t>
            </a:r>
            <a:br>
              <a:rPr lang="en-US" dirty="0" smtClean="0"/>
            </a:br>
            <a:r>
              <a:rPr lang="en-US" sz="3600" dirty="0" smtClean="0">
                <a:solidFill>
                  <a:srgbClr val="0000FF"/>
                </a:solidFill>
              </a:rPr>
              <a:t>“Jet flavor tomography”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7EC4-1FF7-5240-A602-72876EB0F180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39" y="2067711"/>
            <a:ext cx="4502561" cy="4288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0720" y="1612990"/>
            <a:ext cx="370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Buzzatti</a:t>
            </a:r>
            <a:r>
              <a:rPr lang="it-IT" dirty="0"/>
              <a:t> et al., PRL 108 (2012) 022301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2322"/>
            <a:ext cx="4901052" cy="4249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1608" y="1612989"/>
            <a:ext cx="300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PHENIX PRC 93 (2016) 034904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381" y="6047182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82" y="2690091"/>
            <a:ext cx="2100721" cy="6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95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3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11250"/>
            <a:ext cx="7258050" cy="23939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829300"/>
            <a:ext cx="7258050" cy="892174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8B0-F462-664C-850E-130BB4264D05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908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44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11250"/>
            <a:ext cx="7258050" cy="42354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B119-414C-404D-B2A7-F1436C47F788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498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468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8BC3-5C15-D649-A62A-296E8437E079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52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5900" y="1009650"/>
            <a:ext cx="8064500" cy="31940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930900" y="3629024"/>
            <a:ext cx="1352550" cy="504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660066"/>
                </a:solidFill>
              </a:rPr>
              <a:t>sPHENIX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64162" y="1892875"/>
            <a:ext cx="1133475" cy="504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660066"/>
                </a:solidFill>
              </a:rPr>
              <a:t>sPHENIX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66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s_up_schedule_short_rev1_corr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550"/>
            <a:ext cx="9144000" cy="614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9671" y="1343860"/>
            <a:ext cx="2667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project delayed</a:t>
            </a:r>
          </a:p>
          <a:p>
            <a:r>
              <a:rPr lang="en-US" dirty="0" smtClean="0"/>
              <a:t> ~6 months as of 4/1/2016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53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FEC5-360A-3C49-8C3B-7E2F871FE6AB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94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588C-E9B2-CA4B-870C-F76FBFC07720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5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7214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E75-9119-2345-9DFE-A5828D09BA2F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1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796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F7AC0-A12D-9043-99ED-B6E4CFF471E4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9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7"/>
            <a:ext cx="8229600" cy="808389"/>
          </a:xfrm>
        </p:spPr>
        <p:txBody>
          <a:bodyPr/>
          <a:lstStyle/>
          <a:p>
            <a:r>
              <a:rPr lang="en-US" dirty="0" smtClean="0"/>
              <a:t>Module Assembly Lab</a:t>
            </a:r>
            <a:endParaRPr lang="en-US" dirty="0"/>
          </a:p>
        </p:txBody>
      </p:sp>
      <p:pic>
        <p:nvPicPr>
          <p:cNvPr id="5" name="Picture 4" descr="IMG_81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814916"/>
            <a:ext cx="8057444" cy="604308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F4D2-D4B1-A44D-ACC8-BE349F4C6700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35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FPCB and Module Assembly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05211"/>
            <a:ext cx="9144000" cy="1687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88" y="1041528"/>
            <a:ext cx="7097889" cy="378758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F25D-F9CD-E241-A54E-E93EBA50B0C4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63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Readout Electronics Lab</a:t>
            </a:r>
            <a:endParaRPr lang="en-US" dirty="0"/>
          </a:p>
        </p:txBody>
      </p:sp>
      <p:pic>
        <p:nvPicPr>
          <p:cNvPr id="3" name="Picture 2" descr="IMG_816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62000"/>
            <a:ext cx="8128000" cy="609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D4D5-FC28-F04C-9FB5-ED30732590EA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59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2" y="33338"/>
            <a:ext cx="8868307" cy="89140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sPHENIX</a:t>
            </a:r>
            <a:r>
              <a:rPr lang="en-US" sz="3600" dirty="0" smtClean="0"/>
              <a:t> </a:t>
            </a:r>
            <a:r>
              <a:rPr lang="en-US" sz="3600" dirty="0" smtClean="0"/>
              <a:t>MAPS Inner Tracker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6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82685" y="1141987"/>
            <a:ext cx="273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 (2021+);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3989079"/>
            <a:ext cx="2851151" cy="2249686"/>
            <a:chOff x="7365933" y="494668"/>
            <a:chExt cx="3771955" cy="301316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237724" y="4995500"/>
            <a:ext cx="2619927" cy="1457742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Max. physics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0720" y="1492285"/>
            <a:ext cx="2333516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integration issues:</a:t>
            </a:r>
          </a:p>
          <a:p>
            <a:r>
              <a:rPr lang="en-US" dirty="0" smtClean="0"/>
              <a:t>- Readout</a:t>
            </a:r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2667" y="3067443"/>
            <a:ext cx="1544811" cy="1928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C36E-A975-3E4B-B95E-7B68C9C77623}" type="datetime1">
              <a:rPr lang="en-US" smtClean="0"/>
              <a:t>12/15/16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41" y="906432"/>
            <a:ext cx="3115794" cy="319001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993900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74750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737" y="108086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38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Readout Unit - V0</a:t>
            </a:r>
            <a:br>
              <a:rPr lang="en-US" dirty="0" smtClean="0"/>
            </a:br>
            <a:r>
              <a:rPr lang="en-US" sz="2700" dirty="0" smtClean="0"/>
              <a:t>single module high-speed readout, USB or GBT fiber; no CRU yet 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66" y="1294128"/>
            <a:ext cx="7366000" cy="530292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BF08-D07A-A546-A1C8-2840380DA232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24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Chip High Speed Readout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820" y="1417638"/>
            <a:ext cx="6812401" cy="49063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AF4B-318C-914D-A3C0-9E9DB117664F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505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9-Chip Module High Speed Readout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2038"/>
            <a:ext cx="9144000" cy="4615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332" y="1082476"/>
            <a:ext cx="4148667" cy="2319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416128"/>
            <a:ext cx="258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Bench: MOSAIC Card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4E7C-E2AD-9D40-ADDB-C4A0630C8543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044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16" y="122110"/>
            <a:ext cx="379687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Stave Production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4924"/>
            <a:ext cx="9144000" cy="2836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114" y="295658"/>
            <a:ext cx="4245719" cy="299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16" y="1795016"/>
            <a:ext cx="382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good progress, ahead of schedule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12E5-A687-7349-A6B8-D3EC4833F642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404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1143000"/>
          </a:xfrm>
        </p:spPr>
        <p:txBody>
          <a:bodyPr/>
          <a:lstStyle/>
          <a:p>
            <a:r>
              <a:rPr lang="en-US" dirty="0" smtClean="0"/>
              <a:t>Mechanical Frames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1666"/>
            <a:ext cx="9144000" cy="506078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BC33-A59A-3E4F-B45F-E0FE88274216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910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554" y="-135651"/>
            <a:ext cx="5164666" cy="1143000"/>
          </a:xfrm>
        </p:spPr>
        <p:txBody>
          <a:bodyPr/>
          <a:lstStyle/>
          <a:p>
            <a:r>
              <a:rPr lang="en-US" dirty="0" smtClean="0"/>
              <a:t>Service End Wheel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77" y="1007349"/>
            <a:ext cx="7156526" cy="585065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4746-3DB1-7D45-A485-2720736EAAD5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793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Staves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3250"/>
            <a:ext cx="9143999" cy="50191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8AE3-895B-A845-94D2-1E41266C2E18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76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/>
          <a:lstStyle/>
          <a:p>
            <a:r>
              <a:rPr lang="en-US" dirty="0" smtClean="0"/>
              <a:t>Mechanical End Wheel Design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56" y="1030107"/>
            <a:ext cx="7351910" cy="57150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99CC-04B7-384B-9604-56F01F7B4529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46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beam setup: 7 Single Chip Modules </a:t>
            </a:r>
            <a:endParaRPr lang="en-US" dirty="0"/>
          </a:p>
        </p:txBody>
      </p:sp>
      <p:pic>
        <p:nvPicPr>
          <p:cNvPr id="4" name="Picture 3" descr="IMG_817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03" y="1030110"/>
            <a:ext cx="7770518" cy="582788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6B70F-974B-C74A-8C29-433DF02BE10B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31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MAPS: a State of the Art Tracker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029597"/>
            <a:ext cx="5608190" cy="27580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MAPS: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speed, 2~4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</a:p>
          <a:p>
            <a:pPr lvl="1"/>
            <a:r>
              <a:rPr lang="en-US" dirty="0" smtClean="0"/>
              <a:t>15+ years of R&amp;D at CERN for ALICE upgrade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951F-4D50-B542-9FE7-7A93E180C254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7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58" y="3659268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01812" y="1327665"/>
            <a:ext cx="3246214" cy="245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633128" y="4147975"/>
            <a:ext cx="13230" cy="22292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24923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3920" y="6377197"/>
            <a:ext cx="4650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812" y="1029597"/>
            <a:ext cx="210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9-chip MAPS stave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2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81204" y="-277996"/>
            <a:ext cx="8960019" cy="1518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 smtClean="0">
                <a:solidFill>
                  <a:schemeClr val="tx1"/>
                </a:solidFill>
              </a:rPr>
              <a:t>MAPS</a:t>
            </a:r>
            <a:r>
              <a:rPr lang="en-US" sz="3200" b="0" dirty="0" smtClean="0">
                <a:solidFill>
                  <a:schemeClr val="tx1"/>
                </a:solidFill>
              </a:rPr>
              <a:t>-</a:t>
            </a:r>
            <a:r>
              <a:rPr lang="en-US" sz="3200" b="0" dirty="0" err="1" smtClean="0">
                <a:solidFill>
                  <a:schemeClr val="tx1"/>
                </a:solidFill>
              </a:rPr>
              <a:t>sPHENIX</a:t>
            </a:r>
            <a:r>
              <a:rPr sz="3200" b="0" dirty="0" smtClean="0">
                <a:solidFill>
                  <a:schemeClr val="tx1"/>
                </a:solidFill>
              </a:rPr>
              <a:t> Electronics</a:t>
            </a:r>
            <a:r>
              <a:rPr lang="en-US" sz="3200" b="0" dirty="0" smtClean="0">
                <a:solidFill>
                  <a:schemeClr val="tx1"/>
                </a:solidFill>
              </a:rPr>
              <a:t> Integration</a:t>
            </a:r>
            <a:endParaRPr sz="3200" b="0" dirty="0">
              <a:solidFill>
                <a:schemeClr val="tx1"/>
              </a:solidFill>
            </a:endParaRP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8845308" y="6469558"/>
            <a:ext cx="159829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04" y="1424226"/>
            <a:ext cx="8802943" cy="144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296519" y="914768"/>
            <a:ext cx="294476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 b="1">
                <a:solidFill>
                  <a:srgbClr val="6998C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0000FF"/>
                </a:solidFill>
              </a:rPr>
              <a:t>ALICE readout path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30129" y="3137745"/>
            <a:ext cx="9315914" cy="3304287"/>
            <a:chOff x="0" y="282"/>
            <a:chExt cx="13249297" cy="4699429"/>
          </a:xfrm>
        </p:grpSpPr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77455"/>
              <a:ext cx="12519740" cy="2057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1344226" y="282"/>
              <a:ext cx="9226027" cy="58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00" dirty="0">
                  <a:solidFill>
                    <a:srgbClr val="FF0000"/>
                  </a:solidFill>
                </a:rPr>
                <a:t>Plan B: sPHENIX readout path (held as contingency)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58313" y="1043101"/>
              <a:ext cx="2063927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MAPS FEM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808376" y="1808479"/>
              <a:ext cx="2063927" cy="395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6787156" y="908003"/>
              <a:ext cx="2230506" cy="209550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0696905" y="908003"/>
              <a:ext cx="1814051" cy="2095501"/>
            </a:xfrm>
            <a:prstGeom prst="roundRect">
              <a:avLst>
                <a:gd name="adj" fmla="val 28402"/>
              </a:avLst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0974564" y="3319002"/>
              <a:ext cx="2274733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busy out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0905871" y="1010069"/>
              <a:ext cx="1396118" cy="6201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DCM2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1603930" y="2869380"/>
              <a:ext cx="1" cy="468035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790197" y="2585263"/>
              <a:ext cx="1066801" cy="1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1695003" y="2064896"/>
              <a:ext cx="838976" cy="62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EvB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0578350" y="3791730"/>
              <a:ext cx="2423694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design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0392083" y="3797462"/>
              <a:ext cx="2423694" cy="814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sPHENIX design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6106202" y="3404040"/>
              <a:ext cx="3592414" cy="1295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modified design, </a:t>
              </a:r>
            </a:p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starting with ALICE boards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051122" y="2474689"/>
              <a:ext cx="2965562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6998C7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ALICE design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7276845" y="3100471"/>
              <a:ext cx="1396118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trigger in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7434376" y="623193"/>
            <a:ext cx="1385370" cy="1912318"/>
            <a:chOff x="0" y="22719"/>
            <a:chExt cx="1970303" cy="2719740"/>
          </a:xfrm>
        </p:grpSpPr>
        <p:sp>
          <p:nvSpPr>
            <p:cNvPr id="191" name="Shape 191"/>
            <p:cNvSpPr/>
            <p:nvPr/>
          </p:nvSpPr>
          <p:spPr>
            <a:xfrm>
              <a:off x="202968" y="1081139"/>
              <a:ext cx="1740960" cy="1661320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0" y="22719"/>
              <a:ext cx="1970303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Plan A:</a:t>
              </a:r>
            </a:p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reprogram</a:t>
              </a:r>
            </a:p>
          </p:txBody>
        </p:sp>
      </p:grpSp>
      <p:sp>
        <p:nvSpPr>
          <p:cNvPr id="27" name="Shape 179"/>
          <p:cNvSpPr/>
          <p:nvPr/>
        </p:nvSpPr>
        <p:spPr>
          <a:xfrm flipV="1">
            <a:off x="5586513" y="5123869"/>
            <a:ext cx="0" cy="307412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14607" y="4031205"/>
            <a:ext cx="932170" cy="2525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4607" y="4031205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32210" y="1643712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2100" y="5471221"/>
            <a:ext cx="2736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New: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- ATLAS FELIX Readout Unit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to replace CRU?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- TPC &amp; MAPS</a:t>
            </a:r>
          </a:p>
        </p:txBody>
      </p:sp>
    </p:spTree>
    <p:extLst>
      <p:ext uri="{BB962C8B-B14F-4D97-AF65-F5344CB8AC3E}">
        <p14:creationId xmlns:p14="http://schemas.microsoft.com/office/powerpoint/2010/main" val="35071726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279555" y="4322323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2816" y="4984665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/>
              <a:t>48 RU 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24 CRU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Readout Units Required for ITS &amp; </a:t>
            </a:r>
            <a:r>
              <a:rPr lang="en-US" sz="3200" dirty="0" err="1" smtClean="0"/>
              <a:t>sPHENIX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67198" y="5446330"/>
            <a:ext cx="15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inner staves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10200" y="4842333"/>
            <a:ext cx="310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ITS IB:   </a:t>
            </a:r>
          </a:p>
          <a:p>
            <a:r>
              <a:rPr lang="en-US" dirty="0" smtClean="0"/>
              <a:t>Produce 120 staves in one year</a:t>
            </a:r>
          </a:p>
          <a:p>
            <a:endParaRPr lang="en-US" dirty="0"/>
          </a:p>
          <a:p>
            <a:r>
              <a:rPr lang="en-US" dirty="0" smtClean="0"/>
              <a:t>120% contingency 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800" y="5907568"/>
            <a:ext cx="23451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: 48 +40% = 68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4DD3-A723-7D48-B7FF-8BD3FE504A53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0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2867</TotalTime>
  <Words>4022</Words>
  <Application>Microsoft Macintosh PowerPoint</Application>
  <PresentationFormat>On-screen Show (4:3)</PresentationFormat>
  <Paragraphs>1218</Paragraphs>
  <Slides>68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sPHENIX MAPS Inner Tracker</vt:lpstr>
      <vt:lpstr>Outline</vt:lpstr>
      <vt:lpstr>Exciting Science: Physics of the 3rd Pillar</vt:lpstr>
      <vt:lpstr>Heavy Quark: Sensitive to Medium Properties </vt:lpstr>
      <vt:lpstr>Heavy Quark Energy Loss @RHIC “Jet flavor tomography” </vt:lpstr>
      <vt:lpstr>sPHENIX MAPS Inner Tracker</vt:lpstr>
      <vt:lpstr>MAPS: a State of the Art Tracker</vt:lpstr>
      <vt:lpstr>MAPS-sPHENIX Electronics Integration</vt:lpstr>
      <vt:lpstr>PowerPoint Presentation</vt:lpstr>
      <vt:lpstr>MAPS-sPHENIX Mechanical Integration</vt:lpstr>
      <vt:lpstr>Scope of the Full Project</vt:lpstr>
      <vt:lpstr>Project Task and Timeline</vt:lpstr>
      <vt:lpstr>Cost Basis – Major Items</vt:lpstr>
      <vt:lpstr>Major Item Cost Estimate</vt:lpstr>
      <vt:lpstr>Major Item R&amp;D Prototype Costs</vt:lpstr>
      <vt:lpstr>Key Schedule: ALICE and sPHENIX</vt:lpstr>
      <vt:lpstr>Scope of sPHENIX MIE</vt:lpstr>
      <vt:lpstr>MAPS Inner Tracker</vt:lpstr>
      <vt:lpstr>MAPS Project Updates</vt:lpstr>
      <vt:lpstr>1st Milestone: MoU with ALICE/ITS</vt:lpstr>
      <vt:lpstr>Status of MAPS R&amp;D at ALICE/CERN</vt:lpstr>
      <vt:lpstr>LANL LDRD Activities </vt:lpstr>
      <vt:lpstr>Experimental R&amp;D Deliverables: Physics</vt:lpstr>
      <vt:lpstr>Experimental R&amp;D Deliverables      a 4-Stave Telescope</vt:lpstr>
      <vt:lpstr>R&amp;D at LANL:MAPS Chips</vt:lpstr>
      <vt:lpstr>ALICE Readout Unit</vt:lpstr>
      <vt:lpstr>Readout Unit – Prototype 0 </vt:lpstr>
      <vt:lpstr>GBT</vt:lpstr>
      <vt:lpstr>GBT Optic Transceiver Daughterboard for Readout Unit</vt:lpstr>
      <vt:lpstr>Common Readout Unit</vt:lpstr>
      <vt:lpstr>PowerPoint Presentation</vt:lpstr>
      <vt:lpstr>Data Formatting </vt:lpstr>
      <vt:lpstr>sPHENIX MAPS Data Bandwidth</vt:lpstr>
      <vt:lpstr>MAPS Labor Profile</vt:lpstr>
      <vt:lpstr>Participating and Interested Institutions</vt:lpstr>
      <vt:lpstr>Organization Chart</vt:lpstr>
      <vt:lpstr>Full MIE Proposal Writing https://www.overleaf.com/7090105wwsnqpczbwgg#/24371042/</vt:lpstr>
      <vt:lpstr>Major Tasks</vt:lpstr>
      <vt:lpstr>MIE pre-proposal writing</vt:lpstr>
      <vt:lpstr>MIE Proposal Writing</vt:lpstr>
      <vt:lpstr>DOE MIE Process and Challenges</vt:lpstr>
      <vt:lpstr>Summary: MAPS Project Status</vt:lpstr>
      <vt:lpstr>PowerPoint Presentation</vt:lpstr>
      <vt:lpstr>Backup slides</vt:lpstr>
      <vt:lpstr>ALPIDE Operation</vt:lpstr>
      <vt:lpstr>ALPIDE Readout</vt:lpstr>
      <vt:lpstr>Long Term LHC Schedule</vt:lpstr>
      <vt:lpstr>Possible sPHENIX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Module Assembly Lab</vt:lpstr>
      <vt:lpstr>FPCB and Module Assembly</vt:lpstr>
      <vt:lpstr>Readout Electronics Lab</vt:lpstr>
      <vt:lpstr>Readout Unit - V0 single module high-speed readout, USB or GBT fiber; no CRU yet </vt:lpstr>
      <vt:lpstr>Single Chip High Speed Readout</vt:lpstr>
      <vt:lpstr>9-Chip Module High Speed Readout </vt:lpstr>
      <vt:lpstr>Stave Production</vt:lpstr>
      <vt:lpstr>Mechanical Frames</vt:lpstr>
      <vt:lpstr>Service End Wheel</vt:lpstr>
      <vt:lpstr>Staves</vt:lpstr>
      <vt:lpstr>Mechanical End Wheel Design </vt:lpstr>
      <vt:lpstr>Test beam setup: 7 Single Chip Modules 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MAPS Inner Tracker</dc:title>
  <dc:creator>Ming Liu (LANL)</dc:creator>
  <cp:lastModifiedBy>Ming Liu (LANL)</cp:lastModifiedBy>
  <cp:revision>176</cp:revision>
  <dcterms:created xsi:type="dcterms:W3CDTF">2016-12-13T05:32:45Z</dcterms:created>
  <dcterms:modified xsi:type="dcterms:W3CDTF">2016-12-15T05:20:20Z</dcterms:modified>
</cp:coreProperties>
</file>