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9" r:id="rId3"/>
    <p:sldId id="270" r:id="rId4"/>
    <p:sldId id="257" r:id="rId5"/>
    <p:sldId id="260" r:id="rId6"/>
    <p:sldId id="258" r:id="rId7"/>
    <p:sldId id="261" r:id="rId8"/>
    <p:sldId id="262" r:id="rId9"/>
    <p:sldId id="263" r:id="rId10"/>
    <p:sldId id="268" r:id="rId11"/>
    <p:sldId id="265" r:id="rId12"/>
    <p:sldId id="266" r:id="rId13"/>
    <p:sldId id="267" r:id="rId14"/>
    <p:sldId id="264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F1EF-AEC9-0546-BBB2-A4AC5B07AE32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DED8F-27C0-C94B-A7E9-0705C925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8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88863-82F4-7B41-9C00-E2010ACB4857}" type="datetimeFigureOut">
              <a:rPr lang="en-US" smtClean="0"/>
              <a:t>11/17/16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92237-64F4-1C41-BEFD-B6A163572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95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4509-BE21-134A-AC8A-5EA0D69A41E7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3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32440-EA31-824C-B6D4-ABF5E2F4934B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78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3965-DDCB-1E48-80B5-C7F8DD1A497F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8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25A8-3879-1045-A415-F0CF02910386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5802C-E721-044B-8EED-79C74D9E12EA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0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153A-2EB4-7948-A08E-D77F61C125E3}" type="datetime1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1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8F43-0AAD-3046-B842-C8A326BA276B}" type="datetime1">
              <a:rPr lang="en-US" smtClean="0"/>
              <a:t>11/17/16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39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E8CE-F0F9-EB45-A14E-F5AFB4CB792B}" type="datetime1">
              <a:rPr lang="en-US" smtClean="0"/>
              <a:t>11/17/16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0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2DB18-7361-5749-8DFF-D24F326AAD8E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5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E562-5285-8C43-ABBF-8F6A516318F6}" type="datetime1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1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5E1D-F3C6-4D47-9A62-4C75B8C6F6A0}" type="datetime1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6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9B8B7-96CE-714A-B381-8E244B327FBD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CF270-73D6-0642-ADD3-9B142967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/MAPS Update</a:t>
            </a:r>
            <a:br>
              <a:rPr lang="en-US" dirty="0" smtClean="0"/>
            </a:br>
            <a:r>
              <a:rPr lang="en-US" dirty="0" smtClean="0"/>
              <a:t>11/18/2016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CERN Visit: </a:t>
            </a:r>
            <a:endParaRPr lang="en-US" dirty="0"/>
          </a:p>
          <a:p>
            <a:pPr lvl="1"/>
            <a:r>
              <a:rPr lang="en-US" dirty="0" smtClean="0"/>
              <a:t>Walt </a:t>
            </a:r>
            <a:r>
              <a:rPr lang="en-US" dirty="0"/>
              <a:t>Sondheim and Ming Liu from LANL 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LANL joined ALICE/ITS project  as an Associate Member </a:t>
            </a:r>
          </a:p>
          <a:p>
            <a:pPr lvl="1"/>
            <a:r>
              <a:rPr lang="en-US" dirty="0" smtClean="0"/>
              <a:t>MOU discussions, LDRD and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Lab visit, R&amp;D plan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New Collaboration </a:t>
            </a:r>
          </a:p>
          <a:p>
            <a:pPr lvl="1"/>
            <a:r>
              <a:rPr lang="en-US" dirty="0" smtClean="0"/>
              <a:t>LBNL</a:t>
            </a:r>
          </a:p>
          <a:p>
            <a:pPr lvl="1"/>
            <a:r>
              <a:rPr lang="en-US" dirty="0" smtClean="0"/>
              <a:t>Czech </a:t>
            </a:r>
          </a:p>
          <a:p>
            <a:pPr lvl="2"/>
            <a:r>
              <a:rPr lang="en-US" dirty="0" smtClean="0"/>
              <a:t>Meeting at CERN this week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xcellent in sensor design and readout electronics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MIE Proposal Writing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EAC6-A7DF-3D48-8EF1-F74DC4E4706E}" type="datetime1">
              <a:rPr lang="en-US" smtClean="0"/>
              <a:t>11/17/16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6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16" y="122110"/>
            <a:ext cx="379687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Stave Production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4924"/>
            <a:ext cx="9144000" cy="2836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114" y="295658"/>
            <a:ext cx="4245719" cy="299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16" y="1795016"/>
            <a:ext cx="382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good progress, ahead of schedule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F0FD2-738C-9540-B7F9-1F714F45833D}" type="datetime1">
              <a:rPr lang="en-US" smtClean="0"/>
              <a:t>11/17/16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02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1143000"/>
          </a:xfrm>
        </p:spPr>
        <p:txBody>
          <a:bodyPr/>
          <a:lstStyle/>
          <a:p>
            <a:r>
              <a:rPr lang="en-US" dirty="0" smtClean="0"/>
              <a:t>Mechanical Frames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1666"/>
            <a:ext cx="9144000" cy="506078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27AE-CDF1-6F45-BA3D-ABFF0A8804D4}" type="datetime1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95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554" y="-135651"/>
            <a:ext cx="5164666" cy="1143000"/>
          </a:xfrm>
        </p:spPr>
        <p:txBody>
          <a:bodyPr/>
          <a:lstStyle/>
          <a:p>
            <a:r>
              <a:rPr lang="en-US" dirty="0" smtClean="0"/>
              <a:t>Service End Wheel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77" y="1007349"/>
            <a:ext cx="7156526" cy="585065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1EC3E-F1A5-6F4C-A426-21D6DDCB4D63}" type="datetime1">
              <a:rPr lang="en-US" smtClean="0"/>
              <a:t>11/17/16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45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Staves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3250"/>
            <a:ext cx="9143999" cy="50191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D363-B987-024C-BDCB-F71216FE4F09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04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/>
          <a:lstStyle/>
          <a:p>
            <a:r>
              <a:rPr lang="en-US" dirty="0" smtClean="0"/>
              <a:t>Mechanical End Wheel Design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56" y="1030107"/>
            <a:ext cx="7351910" cy="57150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E8DDD-0E49-E047-8593-0A1DDB42EA4D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79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beam setup: 7 Single Chip Modules </a:t>
            </a:r>
            <a:endParaRPr lang="en-US" dirty="0"/>
          </a:p>
        </p:txBody>
      </p:sp>
      <p:pic>
        <p:nvPicPr>
          <p:cNvPr id="4" name="Picture 3" descr="IMG_817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03" y="1030110"/>
            <a:ext cx="7770518" cy="582788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2867-FA37-B24F-A74A-21E3B8D23C90}" type="datetime1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3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29"/>
            <a:ext cx="8229600" cy="848774"/>
          </a:xfrm>
        </p:spPr>
        <p:txBody>
          <a:bodyPr/>
          <a:lstStyle/>
          <a:p>
            <a:r>
              <a:rPr lang="en-US" dirty="0" smtClean="0"/>
              <a:t>MOU Discussions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50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LDRD R&amp;D – full support </a:t>
            </a:r>
          </a:p>
          <a:p>
            <a:pPr lvl="1"/>
            <a:r>
              <a:rPr lang="en-US" dirty="0" smtClean="0"/>
              <a:t>Single chips test boards to build a telescope </a:t>
            </a:r>
          </a:p>
          <a:p>
            <a:pPr lvl="1"/>
            <a:r>
              <a:rPr lang="en-US" dirty="0" smtClean="0"/>
              <a:t>Assembled prototype modules </a:t>
            </a:r>
          </a:p>
          <a:p>
            <a:pPr lvl="1"/>
            <a:r>
              <a:rPr lang="en-US" dirty="0" smtClean="0"/>
              <a:t>Test bench, </a:t>
            </a:r>
            <a:r>
              <a:rPr lang="en-US" dirty="0"/>
              <a:t>high </a:t>
            </a:r>
            <a:r>
              <a:rPr lang="en-US" dirty="0" smtClean="0"/>
              <a:t>speed MOSAIC board </a:t>
            </a:r>
          </a:p>
          <a:p>
            <a:pPr lvl="1"/>
            <a:r>
              <a:rPr lang="en-US" dirty="0" smtClean="0"/>
              <a:t>Readout units, CRU etc. 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sPHENIX</a:t>
            </a:r>
            <a:r>
              <a:rPr lang="en-US" dirty="0" smtClean="0"/>
              <a:t> – great support </a:t>
            </a:r>
          </a:p>
          <a:p>
            <a:pPr lvl="1"/>
            <a:r>
              <a:rPr lang="en-US" dirty="0" smtClean="0"/>
              <a:t>MAPS chips, to be part of the full production</a:t>
            </a:r>
          </a:p>
          <a:p>
            <a:pPr lvl="2"/>
            <a:r>
              <a:rPr lang="en-US" dirty="0" smtClean="0"/>
              <a:t>Production Review next week, </a:t>
            </a:r>
          </a:p>
          <a:p>
            <a:pPr lvl="1"/>
            <a:r>
              <a:rPr lang="en-US" dirty="0" smtClean="0"/>
              <a:t>Stave/space frames, to be part of the full production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Will support </a:t>
            </a:r>
            <a:r>
              <a:rPr lang="en-US" dirty="0" err="1" smtClean="0"/>
              <a:t>sPHENIX</a:t>
            </a:r>
            <a:r>
              <a:rPr lang="en-US" dirty="0" smtClean="0"/>
              <a:t> production run for module assembly etc. 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needs to come up with a  plan </a:t>
            </a:r>
            <a:r>
              <a:rPr lang="en-US" smtClean="0"/>
              <a:t>to build one!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7E44A-F3C6-7F4F-BF82-6CE618D8D9AA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45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95"/>
            <a:ext cx="8229600" cy="1143000"/>
          </a:xfrm>
        </p:spPr>
        <p:txBody>
          <a:bodyPr/>
          <a:lstStyle/>
          <a:p>
            <a:r>
              <a:rPr lang="en-US" dirty="0" smtClean="0"/>
              <a:t>MIE pre-proposal writing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63" y="1368795"/>
            <a:ext cx="4034687" cy="486726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Outline being discussed</a:t>
            </a:r>
          </a:p>
          <a:p>
            <a:pPr lvl="1"/>
            <a:r>
              <a:rPr lang="en-US" dirty="0" smtClean="0"/>
              <a:t>A short one, 10~20 pages </a:t>
            </a:r>
          </a:p>
          <a:p>
            <a:pPr lvl="1"/>
            <a:r>
              <a:rPr lang="en-US" dirty="0" smtClean="0"/>
              <a:t>Welcome contributions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First draft for collaboration discussion </a:t>
            </a:r>
          </a:p>
          <a:p>
            <a:pPr lvl="1"/>
            <a:r>
              <a:rPr lang="en-US" dirty="0" smtClean="0"/>
              <a:t>Dec 15-17, </a:t>
            </a:r>
            <a:r>
              <a:rPr lang="en-US" dirty="0" err="1" smtClean="0"/>
              <a:t>sPHENIX</a:t>
            </a:r>
            <a:r>
              <a:rPr lang="en-US" dirty="0" smtClean="0"/>
              <a:t> meeting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Complete draft by January</a:t>
            </a:r>
          </a:p>
          <a:p>
            <a:pPr lvl="1"/>
            <a:r>
              <a:rPr lang="en-US" dirty="0" smtClean="0"/>
              <a:t>DOE Feb budget meeting  </a:t>
            </a:r>
          </a:p>
          <a:p>
            <a:pPr lvl="1"/>
            <a:r>
              <a:rPr lang="en-US" dirty="0" smtClean="0"/>
              <a:t>Timeline of  </a:t>
            </a:r>
          </a:p>
          <a:p>
            <a:endParaRPr lang="en-US" dirty="0"/>
          </a:p>
          <a:p>
            <a:r>
              <a:rPr lang="en-US" dirty="0" smtClean="0"/>
              <a:t>Joint R&amp;D on readout and mechanics integration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7784" y="1211736"/>
            <a:ext cx="4844257" cy="507831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 Executive </a:t>
            </a:r>
            <a:r>
              <a:rPr lang="en-US" dirty="0"/>
              <a:t>Summary (1~2 pages)    </a:t>
            </a:r>
          </a:p>
          <a:p>
            <a:r>
              <a:rPr lang="en-US" dirty="0" smtClean="0"/>
              <a:t>	-Science </a:t>
            </a:r>
            <a:r>
              <a:rPr lang="en-US" dirty="0"/>
              <a:t>highlights and deliverables</a:t>
            </a:r>
          </a:p>
          <a:p>
            <a:r>
              <a:rPr lang="en-US" dirty="0" smtClean="0"/>
              <a:t>	-Mission </a:t>
            </a:r>
            <a:r>
              <a:rPr lang="en-US" dirty="0"/>
              <a:t>Need</a:t>
            </a:r>
          </a:p>
          <a:p>
            <a:r>
              <a:rPr lang="en-US" dirty="0" smtClean="0"/>
              <a:t>2. Physics </a:t>
            </a:r>
            <a:r>
              <a:rPr lang="en-US" dirty="0"/>
              <a:t>Goals (~2 pages)</a:t>
            </a:r>
          </a:p>
          <a:p>
            <a:r>
              <a:rPr lang="en-US" dirty="0" smtClean="0"/>
              <a:t>	- B</a:t>
            </a:r>
            <a:r>
              <a:rPr lang="en-US" dirty="0"/>
              <a:t>-jet physics at intermediate </a:t>
            </a:r>
            <a:r>
              <a:rPr lang="en-US" dirty="0" err="1"/>
              <a:t>pT</a:t>
            </a:r>
            <a:r>
              <a:rPr lang="en-US" dirty="0"/>
              <a:t> (~&gt;15 </a:t>
            </a:r>
            <a:r>
              <a:rPr lang="en-US" dirty="0" err="1"/>
              <a:t>GeV</a:t>
            </a:r>
            <a:r>
              <a:rPr lang="en-US" dirty="0"/>
              <a:t>)</a:t>
            </a:r>
          </a:p>
          <a:p>
            <a:r>
              <a:rPr lang="en-US" dirty="0" smtClean="0"/>
              <a:t>	- B</a:t>
            </a:r>
            <a:r>
              <a:rPr lang="en-US" dirty="0"/>
              <a:t>-hadron physics at low </a:t>
            </a:r>
            <a:r>
              <a:rPr lang="en-US" dirty="0" err="1"/>
              <a:t>pT</a:t>
            </a:r>
            <a:r>
              <a:rPr lang="en-US" dirty="0"/>
              <a:t> (&lt;~ 15 </a:t>
            </a:r>
            <a:r>
              <a:rPr lang="en-US" dirty="0" err="1"/>
              <a:t>GeV</a:t>
            </a:r>
            <a:r>
              <a:rPr lang="en-US" dirty="0"/>
              <a:t>)</a:t>
            </a:r>
          </a:p>
          <a:p>
            <a:r>
              <a:rPr lang="en-US" dirty="0" smtClean="0"/>
              <a:t>3. Detector </a:t>
            </a:r>
            <a:r>
              <a:rPr lang="en-US" dirty="0"/>
              <a:t>Requirements (~2 pages)</a:t>
            </a:r>
          </a:p>
          <a:p>
            <a:r>
              <a:rPr lang="en-US" dirty="0" smtClean="0"/>
              <a:t>	-Tracking </a:t>
            </a:r>
            <a:r>
              <a:rPr lang="en-US" dirty="0"/>
              <a:t>impact parameter </a:t>
            </a:r>
            <a:r>
              <a:rPr lang="en-US" dirty="0" err="1"/>
              <a:t>resolutoin</a:t>
            </a:r>
            <a:endParaRPr lang="en-US" dirty="0"/>
          </a:p>
          <a:p>
            <a:r>
              <a:rPr lang="en-US" dirty="0" smtClean="0"/>
              <a:t>	-B</a:t>
            </a:r>
            <a:r>
              <a:rPr lang="en-US" dirty="0"/>
              <a:t>-tagging in </a:t>
            </a:r>
            <a:r>
              <a:rPr lang="en-US" dirty="0" err="1"/>
              <a:t>AuAu</a:t>
            </a:r>
            <a:endParaRPr lang="en-US" dirty="0"/>
          </a:p>
          <a:p>
            <a:r>
              <a:rPr lang="en-US" dirty="0" smtClean="0"/>
              <a:t>	-Readout </a:t>
            </a:r>
            <a:r>
              <a:rPr lang="en-US" dirty="0"/>
              <a:t>rate</a:t>
            </a:r>
          </a:p>
          <a:p>
            <a:r>
              <a:rPr lang="en-US" dirty="0" smtClean="0"/>
              <a:t>4. Physics </a:t>
            </a:r>
            <a:r>
              <a:rPr lang="en-US" dirty="0"/>
              <a:t>Performance (~2 pages)</a:t>
            </a:r>
          </a:p>
          <a:p>
            <a:r>
              <a:rPr lang="en-US" dirty="0" smtClean="0"/>
              <a:t>	-B</a:t>
            </a:r>
            <a:r>
              <a:rPr lang="en-US" dirty="0"/>
              <a:t>-tagging</a:t>
            </a:r>
          </a:p>
          <a:p>
            <a:r>
              <a:rPr lang="en-US" dirty="0" smtClean="0"/>
              <a:t>5. Technical </a:t>
            </a:r>
            <a:r>
              <a:rPr lang="en-US" dirty="0"/>
              <a:t>Scope and Deliverables (~2 pages)</a:t>
            </a:r>
          </a:p>
          <a:p>
            <a:r>
              <a:rPr lang="en-US" dirty="0" smtClean="0"/>
              <a:t>	-Stave </a:t>
            </a:r>
            <a:r>
              <a:rPr lang="en-US" dirty="0"/>
              <a:t>assembly and testing</a:t>
            </a:r>
          </a:p>
          <a:p>
            <a:r>
              <a:rPr lang="en-US" dirty="0" smtClean="0"/>
              <a:t>	-Readout</a:t>
            </a:r>
            <a:endParaRPr lang="en-US" dirty="0"/>
          </a:p>
          <a:p>
            <a:r>
              <a:rPr lang="en-US" dirty="0" smtClean="0"/>
              <a:t>	-Mechanical </a:t>
            </a:r>
            <a:r>
              <a:rPr lang="en-US" dirty="0"/>
              <a:t>structures</a:t>
            </a:r>
          </a:p>
          <a:p>
            <a:r>
              <a:rPr lang="en-US" dirty="0" smtClean="0"/>
              <a:t>6. Organization </a:t>
            </a:r>
            <a:r>
              <a:rPr lang="en-US" dirty="0"/>
              <a:t>and Collaboration (1~2pages)</a:t>
            </a:r>
          </a:p>
          <a:p>
            <a:r>
              <a:rPr lang="en-US" dirty="0" smtClean="0"/>
              <a:t>7. Schedule </a:t>
            </a:r>
            <a:r>
              <a:rPr lang="en-US" dirty="0"/>
              <a:t>and Cost Baseline (3~5 pages)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EB2A-7082-354D-80C0-D7E44C4F336F}" type="datetime1">
              <a:rPr lang="en-US" smtClean="0"/>
              <a:t>11/17/16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03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7"/>
            <a:ext cx="8229600" cy="808389"/>
          </a:xfrm>
        </p:spPr>
        <p:txBody>
          <a:bodyPr/>
          <a:lstStyle/>
          <a:p>
            <a:r>
              <a:rPr lang="en-US" dirty="0" smtClean="0"/>
              <a:t>Module Assembly Lab</a:t>
            </a:r>
            <a:endParaRPr lang="en-US" dirty="0"/>
          </a:p>
        </p:txBody>
      </p:sp>
      <p:pic>
        <p:nvPicPr>
          <p:cNvPr id="5" name="Picture 4" descr="IMG_81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814916"/>
            <a:ext cx="8057444" cy="604308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B47D0-919E-6040-AAEF-18AEBAE1A037}" type="datetime1">
              <a:rPr lang="en-US" smtClean="0"/>
              <a:t>11/17/16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42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FPCB and Module Assembly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05211"/>
            <a:ext cx="9144000" cy="1687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88" y="1041528"/>
            <a:ext cx="7097889" cy="378758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A3F1-6CB9-8F41-9153-7A2C9CEDF6FB}" type="datetime1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Readout Electronics Lab</a:t>
            </a:r>
            <a:endParaRPr lang="en-US" dirty="0"/>
          </a:p>
        </p:txBody>
      </p:sp>
      <p:pic>
        <p:nvPicPr>
          <p:cNvPr id="3" name="Picture 2" descr="IMG_816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62000"/>
            <a:ext cx="8128000" cy="609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54AC-9DEA-5440-B94F-DA5B751AF242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40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Readout Unit - V0</a:t>
            </a:r>
            <a:br>
              <a:rPr lang="en-US" dirty="0" smtClean="0"/>
            </a:br>
            <a:r>
              <a:rPr lang="en-US" sz="2700" dirty="0" smtClean="0"/>
              <a:t>single module high-speed readout, USB or GBT fiber; no CRU yet 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66" y="1294128"/>
            <a:ext cx="7366000" cy="530292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71FF4-4E9D-954F-A96F-683C3A60CEA3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2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Chip High Speed Readout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820" y="1417638"/>
            <a:ext cx="6812401" cy="49063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BD95-9ECA-7941-8A24-0D7F47DD9532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6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9-Chip Module High Speed Readout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2038"/>
            <a:ext cx="9144000" cy="4615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332" y="1082476"/>
            <a:ext cx="4148667" cy="2319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416128"/>
            <a:ext cx="258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Bench: MOSAIC Card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A5C5-AAB8-B84A-977B-3A283C579CA9}" type="datetime1">
              <a:rPr lang="en-US" smtClean="0"/>
              <a:t>11/17/16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sPHENIX Gen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11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381</Words>
  <Application>Microsoft Macintosh PowerPoint</Application>
  <PresentationFormat>On-screen Show (4:3)</PresentationFormat>
  <Paragraphs>119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sPHENIX/MAPS Update 11/18/2016</vt:lpstr>
      <vt:lpstr>MOU Discussions</vt:lpstr>
      <vt:lpstr>MIE pre-proposal writing etc </vt:lpstr>
      <vt:lpstr>Module Assembly Lab</vt:lpstr>
      <vt:lpstr>FPCB and Module Assembly</vt:lpstr>
      <vt:lpstr>Readout Electronics Lab</vt:lpstr>
      <vt:lpstr>Readout Unit - V0 single module high-speed readout, USB or GBT fiber; no CRU yet </vt:lpstr>
      <vt:lpstr>Single Chip High Speed Readout</vt:lpstr>
      <vt:lpstr>9-Chip Module High Speed Readout </vt:lpstr>
      <vt:lpstr>Stave Production</vt:lpstr>
      <vt:lpstr>Mechanical Frames</vt:lpstr>
      <vt:lpstr>Service End Wheel</vt:lpstr>
      <vt:lpstr>Staves</vt:lpstr>
      <vt:lpstr>Mechanical End Wheel Design </vt:lpstr>
      <vt:lpstr>Test beam setup: 7 Single Chip Modules 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51</cp:revision>
  <dcterms:created xsi:type="dcterms:W3CDTF">2016-11-18T05:14:30Z</dcterms:created>
  <dcterms:modified xsi:type="dcterms:W3CDTF">2016-11-18T17:28:13Z</dcterms:modified>
</cp:coreProperties>
</file>