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2" r:id="rId3"/>
    <p:sldId id="259" r:id="rId4"/>
    <p:sldId id="260" r:id="rId5"/>
    <p:sldId id="261" r:id="rId6"/>
    <p:sldId id="258" r:id="rId7"/>
    <p:sldId id="256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01C2E-A385-C548-BF27-198F2AA95DD7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84DA-DCFF-DD46-848C-318E7C68D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49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1023D-3BBC-0047-81DD-AE6A986CB264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E0D8B-8FC6-2140-BA8E-C1D7DE3A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8F96-5E67-3449-887C-3E0A0B8306F7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C3B-E3E4-DE47-B2E7-B800F4A52087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1052-9E6B-3F4C-85FF-C6C7E66CA68A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956-7419-6647-955A-B072902FB53E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08C6-F72C-3E47-8224-059EEA9FE8EF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8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E040-036B-BD45-B3F9-A63A8668DD23}" type="datetime1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91DF-AE8E-C84E-BCCB-C3E97C11A3C8}" type="datetime1">
              <a:rPr lang="en-US" smtClean="0"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B8FA-9370-D148-94F0-0DDE77C12C61}" type="datetime1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6655-0274-E449-97D8-21F3AC335CBC}" type="datetime1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3B3B-459E-6849-82BA-0201731ECF4D}" type="datetime1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A27-0C1F-D74F-B5A3-2722B675ED29}" type="datetime1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F3F7-8480-4A44-AAD3-E062729E7CDC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99F0C-B3DD-FE4E-9D43-FA4D0CBA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8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Progress since last Presentation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11</a:t>
            </a:r>
            <a:r>
              <a:rPr lang="en-US" sz="3200" dirty="0" smtClean="0"/>
              <a:t>/05/2016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372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discussion continues with ALICE/ITS</a:t>
            </a:r>
          </a:p>
          <a:p>
            <a:pPr lvl="1"/>
            <a:r>
              <a:rPr lang="en-US" dirty="0" smtClean="0"/>
              <a:t>LANL “Express of Interest” submitted in early October and reviewed by ALICE</a:t>
            </a:r>
          </a:p>
          <a:p>
            <a:pPr lvl="1"/>
            <a:r>
              <a:rPr lang="en-US" dirty="0" smtClean="0"/>
              <a:t>Associate Membership expected after ALICE Collaboration Board Meeting next week (11/11)</a:t>
            </a:r>
          </a:p>
          <a:p>
            <a:pPr lvl="1"/>
            <a:r>
              <a:rPr lang="en-US" dirty="0" err="1" smtClean="0"/>
              <a:t>Luciao</a:t>
            </a:r>
            <a:r>
              <a:rPr lang="en-US" dirty="0" smtClean="0"/>
              <a:t>/</a:t>
            </a:r>
            <a:r>
              <a:rPr lang="en-US" dirty="0" smtClean="0"/>
              <a:t>ALICE</a:t>
            </a:r>
            <a:r>
              <a:rPr lang="en-US" dirty="0" smtClean="0"/>
              <a:t> </a:t>
            </a:r>
            <a:r>
              <a:rPr lang="en-US" dirty="0" smtClean="0"/>
              <a:t>working on Cost &amp; Schedule of </a:t>
            </a:r>
            <a:r>
              <a:rPr lang="en-US" dirty="0" err="1" smtClean="0"/>
              <a:t>sPHENIX</a:t>
            </a:r>
            <a:r>
              <a:rPr lang="en-US" dirty="0" smtClean="0"/>
              <a:t> “</a:t>
            </a:r>
            <a:r>
              <a:rPr lang="en-US" dirty="0" err="1" smtClean="0"/>
              <a:t>MoU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Walt and Ming visit ALICE next </a:t>
            </a:r>
            <a:r>
              <a:rPr lang="en-US" dirty="0" smtClean="0"/>
              <a:t>week</a:t>
            </a:r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and procurements of R&amp;D test stand etc.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Continue building collaboration</a:t>
            </a:r>
          </a:p>
          <a:p>
            <a:pPr lvl="1"/>
            <a:r>
              <a:rPr lang="en-US" dirty="0" smtClean="0"/>
              <a:t>More new members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 separate MIE idea being explored </a:t>
            </a:r>
          </a:p>
          <a:p>
            <a:pPr lvl="1"/>
            <a:r>
              <a:rPr lang="en-US" dirty="0" smtClean="0"/>
              <a:t>A small group meeting 10/21</a:t>
            </a:r>
          </a:p>
          <a:p>
            <a:pPr lvl="1"/>
            <a:r>
              <a:rPr lang="en-US" dirty="0" smtClean="0"/>
              <a:t>Visit MIT/Bates 10/27</a:t>
            </a:r>
          </a:p>
          <a:p>
            <a:pPr lvl="1"/>
            <a:r>
              <a:rPr lang="en-US" dirty="0" smtClean="0"/>
              <a:t>A near term plan developed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69D-1FF3-FC45-A7E4-9AF9267E12E5}" type="datetime1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93"/>
            <a:ext cx="8229600" cy="1143000"/>
          </a:xfrm>
        </p:spPr>
        <p:txBody>
          <a:bodyPr/>
          <a:lstStyle/>
          <a:p>
            <a:r>
              <a:rPr lang="en-US" dirty="0" smtClean="0"/>
              <a:t>Possible Additional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71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Czech Group (PHENIX, FVTX )</a:t>
            </a:r>
          </a:p>
          <a:p>
            <a:pPr lvl="1"/>
            <a:r>
              <a:rPr lang="en-US" dirty="0" smtClean="0"/>
              <a:t>Expressed </a:t>
            </a:r>
            <a:r>
              <a:rPr lang="en-US" dirty="0" smtClean="0"/>
              <a:t>interest - </a:t>
            </a:r>
            <a:r>
              <a:rPr lang="en-US" dirty="0" smtClean="0"/>
              <a:t>M. Finger/Mike Finger </a:t>
            </a:r>
            <a:endParaRPr lang="en-US" dirty="0" smtClean="0"/>
          </a:p>
          <a:p>
            <a:pPr lvl="1"/>
            <a:r>
              <a:rPr lang="en-US" dirty="0" smtClean="0"/>
              <a:t>possible engineering and student support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meeting w/ Ming and Walt </a:t>
            </a:r>
            <a:r>
              <a:rPr lang="en-US" dirty="0" smtClean="0"/>
              <a:t>scheduled </a:t>
            </a:r>
            <a:r>
              <a:rPr lang="en-US" dirty="0" smtClean="0"/>
              <a:t>next week at CERN, </a:t>
            </a:r>
            <a:r>
              <a:rPr lang="en-US" dirty="0" smtClean="0"/>
              <a:t>Nov. 10-</a:t>
            </a:r>
            <a:r>
              <a:rPr lang="en-US" dirty="0" smtClean="0"/>
              <a:t>15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China Central Normal Univ. (CCNU, ALICE/ITS 5</a:t>
            </a:r>
            <a:r>
              <a:rPr lang="en-US" baseline="30000" dirty="0" smtClean="0"/>
              <a:t>th</a:t>
            </a:r>
            <a:r>
              <a:rPr lang="en-US" dirty="0" smtClean="0"/>
              <a:t> layer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Expressed </a:t>
            </a:r>
            <a:r>
              <a:rPr lang="en-US" dirty="0" smtClean="0"/>
              <a:t>interest and possible collaboration on </a:t>
            </a:r>
            <a:r>
              <a:rPr lang="en-US" dirty="0" err="1" smtClean="0"/>
              <a:t>sPHENIX</a:t>
            </a:r>
            <a:r>
              <a:rPr lang="en-US" dirty="0" smtClean="0"/>
              <a:t> MAPS tracker - Nu </a:t>
            </a:r>
            <a:r>
              <a:rPr lang="en-US" dirty="0" err="1" smtClean="0"/>
              <a:t>Xu</a:t>
            </a:r>
            <a:endParaRPr lang="en-US" dirty="0" smtClean="0"/>
          </a:p>
          <a:p>
            <a:pPr lvl="1"/>
            <a:r>
              <a:rPr lang="en-US" dirty="0" smtClean="0"/>
              <a:t>Cesar visited CCNU ITS/MAPS labs</a:t>
            </a:r>
            <a:endParaRPr lang="en-US" dirty="0" smtClean="0"/>
          </a:p>
          <a:p>
            <a:pPr lvl="1"/>
            <a:r>
              <a:rPr lang="en-US" dirty="0" smtClean="0"/>
              <a:t>Many good </a:t>
            </a:r>
            <a:r>
              <a:rPr lang="en-US" dirty="0" smtClean="0"/>
              <a:t>students already at ALICE/CERN</a:t>
            </a:r>
          </a:p>
          <a:p>
            <a:pPr lvl="1"/>
            <a:r>
              <a:rPr lang="en-US" dirty="0" smtClean="0"/>
              <a:t>Could help on assembly and testing etc.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348-435F-BB4E-9C53-4E8F754C1DD8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Separate MIE Proposal for the </a:t>
            </a:r>
            <a:r>
              <a:rPr lang="en-US" dirty="0" err="1" smtClean="0"/>
              <a:t>sPHENIX</a:t>
            </a:r>
            <a:r>
              <a:rPr lang="en-US" dirty="0" smtClean="0"/>
              <a:t> MAPS Inner Tracker?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This idea of a separate MIE has been brought up and discussed at several meetings recently </a:t>
            </a:r>
          </a:p>
          <a:p>
            <a:endParaRPr lang="en-US" dirty="0" smtClean="0"/>
          </a:p>
          <a:p>
            <a:r>
              <a:rPr lang="en-US" dirty="0" err="1" smtClean="0"/>
              <a:t>sPHENIX</a:t>
            </a:r>
            <a:r>
              <a:rPr lang="en-US" dirty="0" smtClean="0"/>
              <a:t> collaboration proposed “cost reduced” baseline configurations, (I) &amp; (II). </a:t>
            </a:r>
          </a:p>
          <a:p>
            <a:pPr lvl="1"/>
            <a:r>
              <a:rPr lang="en-US" dirty="0" smtClean="0"/>
              <a:t>Still waiting for  decisions/inputs from ALD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both scenarios, we need MAPS!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MAPS is considered by BNL ALD to have the best chance to get additional fund for </a:t>
            </a:r>
            <a:r>
              <a:rPr lang="en-US" dirty="0" err="1" smtClean="0"/>
              <a:t>sPHENIX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strong consortium of outside institutions (LANL+MIT+LBNL? + UT..), thus there is a strong push/desire from ALD/</a:t>
            </a:r>
            <a:r>
              <a:rPr lang="en-US" dirty="0" err="1" smtClean="0"/>
              <a:t>sPHENIX</a:t>
            </a:r>
            <a:r>
              <a:rPr lang="en-US" dirty="0" smtClean="0"/>
              <a:t> project office to get a separate MIE for MAPS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F3DE-62BB-FE44-BC2E-5D4D28AE57F4}" type="datetime1">
              <a:rPr lang="en-US" smtClean="0"/>
              <a:t>11/4/16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4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35"/>
            <a:ext cx="8229600" cy="1143000"/>
          </a:xfrm>
        </p:spPr>
        <p:txBody>
          <a:bodyPr/>
          <a:lstStyle/>
          <a:p>
            <a:r>
              <a:rPr lang="en-US" dirty="0" smtClean="0"/>
              <a:t>Challenges of a new MIE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438"/>
            <a:ext cx="8229600" cy="51380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do we know from DOE? </a:t>
            </a:r>
          </a:p>
          <a:p>
            <a:pPr lvl="1"/>
            <a:r>
              <a:rPr lang="en-US" dirty="0" smtClean="0"/>
              <a:t>From what ALD described, DOE (</a:t>
            </a:r>
            <a:r>
              <a:rPr lang="en-US" dirty="0" err="1" smtClean="0"/>
              <a:t>Jehanne</a:t>
            </a:r>
            <a:r>
              <a:rPr lang="en-US" dirty="0" smtClean="0"/>
              <a:t> and Tim) thought  this was a good idea but it is too  early to say more than that. </a:t>
            </a:r>
          </a:p>
          <a:p>
            <a:pPr lvl="1"/>
            <a:r>
              <a:rPr lang="en-US" dirty="0" smtClean="0"/>
              <a:t>Not very clear DOE will be ready to provide $$ for </a:t>
            </a:r>
            <a:r>
              <a:rPr lang="en-US" dirty="0" smtClean="0"/>
              <a:t>this, </a:t>
            </a:r>
            <a:r>
              <a:rPr lang="en-US" dirty="0" smtClean="0"/>
              <a:t>and also the timeline given the 2-year Federal Budget Cycle even if “mission need” </a:t>
            </a:r>
            <a:r>
              <a:rPr lang="en-US" dirty="0" smtClean="0"/>
              <a:t>approved</a:t>
            </a:r>
            <a:r>
              <a:rPr lang="en-US" dirty="0"/>
              <a:t> </a:t>
            </a:r>
            <a:r>
              <a:rPr lang="en-US" dirty="0" smtClean="0"/>
              <a:t>--- earliest MIE fund FY20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separate MAPS MIE timeline needs to be tied to the ALICE/ITS production and also the </a:t>
            </a:r>
            <a:r>
              <a:rPr lang="en-US" dirty="0" err="1" smtClean="0"/>
              <a:t>sPHENIX</a:t>
            </a:r>
            <a:r>
              <a:rPr lang="en-US" dirty="0" smtClean="0"/>
              <a:t> schedules</a:t>
            </a:r>
          </a:p>
          <a:p>
            <a:pPr lvl="1"/>
            <a:r>
              <a:rPr lang="en-US" dirty="0" smtClean="0"/>
              <a:t>ALICE/ITS production ends summer 2018</a:t>
            </a:r>
          </a:p>
          <a:p>
            <a:pPr lvl="1"/>
            <a:r>
              <a:rPr lang="en-US" dirty="0" smtClean="0"/>
              <a:t>The early funding opportunity from normal MIE ~10/2019, a special case must be made to meet the ALICE/ITS production schedule </a:t>
            </a:r>
          </a:p>
          <a:p>
            <a:endParaRPr lang="en-US" dirty="0" smtClean="0"/>
          </a:p>
          <a:p>
            <a:r>
              <a:rPr lang="en-US" dirty="0" smtClean="0"/>
              <a:t>Potential high impacts on the </a:t>
            </a:r>
            <a:r>
              <a:rPr lang="en-US" dirty="0" err="1" smtClean="0"/>
              <a:t>sPHENIX</a:t>
            </a:r>
            <a:r>
              <a:rPr lang="en-US" dirty="0" smtClean="0"/>
              <a:t>-ALICE “</a:t>
            </a:r>
            <a:r>
              <a:rPr lang="en-US" dirty="0" err="1" smtClean="0"/>
              <a:t>MoU</a:t>
            </a:r>
            <a:r>
              <a:rPr lang="en-US" dirty="0" smtClean="0"/>
              <a:t>” </a:t>
            </a:r>
          </a:p>
          <a:p>
            <a:pPr lvl="1"/>
            <a:r>
              <a:rPr lang="en-US" dirty="0" smtClean="0"/>
              <a:t>Resources, lab space and man power  </a:t>
            </a:r>
          </a:p>
          <a:p>
            <a:pPr lvl="1"/>
            <a:r>
              <a:rPr lang="en-US" dirty="0" smtClean="0"/>
              <a:t>Schedules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0E-59A4-1E48-9D4A-CF934BC89082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2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@LANL/ALICE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5661" y="3249769"/>
            <a:ext cx="116510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@BNL/LANL 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51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527539" y="1696537"/>
              <a:ext cx="6842516" cy="738664"/>
              <a:chOff x="1527539" y="1696537"/>
              <a:chExt cx="6842516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942701" y="1730295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27539" y="1716719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693936"/>
            <a:ext cx="2892526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w/ ALICE: 12/2016 </a:t>
            </a:r>
          </a:p>
          <a:p>
            <a:r>
              <a:rPr lang="en-US" sz="1400" dirty="0" smtClean="0"/>
              <a:t>To produce staves, frames and FEMs 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67737" y="4493160"/>
            <a:ext cx="1402929" cy="484829"/>
            <a:chOff x="4960323" y="4355483"/>
            <a:chExt cx="1189031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4960323" y="4359397"/>
              <a:ext cx="116360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Det. Assembly &amp; Test</a:t>
              </a:r>
            </a:p>
            <a:p>
              <a:pPr algn="ctr"/>
              <a:r>
                <a:rPr lang="en-US" sz="1100" dirty="0" smtClean="0"/>
                <a:t>@BNL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Prod</a:t>
              </a:r>
              <a:r>
                <a:rPr lang="en-US" sz="1100" dirty="0" err="1" smtClean="0"/>
                <a:t>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FEM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grpSp>
        <p:nvGrpSpPr>
          <p:cNvPr id="73" name="Group 207"/>
          <p:cNvGrpSpPr/>
          <p:nvPr/>
        </p:nvGrpSpPr>
        <p:grpSpPr>
          <a:xfrm>
            <a:off x="498611" y="2449224"/>
            <a:ext cx="864942" cy="625214"/>
            <a:chOff x="0" y="0"/>
            <a:chExt cx="3101968" cy="2412937"/>
          </a:xfrm>
        </p:grpSpPr>
        <p:pic>
          <p:nvPicPr>
            <p:cNvPr id="74" name="IMG_0054_small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9579" t="45264" r="24285"/>
            <a:stretch>
              <a:fillRect/>
            </a:stretch>
          </p:blipFill>
          <p:spPr>
            <a:xfrm>
              <a:off x="127000" y="88900"/>
              <a:ext cx="2847969" cy="20827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5" name="Picture 7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01969" cy="2412938"/>
            </a:xfrm>
            <a:prstGeom prst="rect">
              <a:avLst/>
            </a:prstGeom>
            <a:effectLst/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691" y="20638"/>
            <a:ext cx="1129310" cy="921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9248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BC5F-1808-1147-8E2F-8606F337D5BA}" type="datetime1">
              <a:rPr lang="en-US" smtClean="0"/>
              <a:t>11/4/16</a:t>
            </a:fld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647139" y="5538232"/>
            <a:ext cx="1428795" cy="925695"/>
          </a:xfrm>
          <a:prstGeom prst="wedgeRectCallout">
            <a:avLst>
              <a:gd name="adj1" fmla="val -29219"/>
              <a:gd name="adj2" fmla="val -959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FY20: </a:t>
            </a:r>
          </a:p>
          <a:p>
            <a:pPr algn="ctr"/>
            <a:r>
              <a:rPr lang="en-US" dirty="0" smtClean="0"/>
              <a:t>MIE Fund available?</a:t>
            </a:r>
            <a:endParaRPr lang="en-US" dirty="0"/>
          </a:p>
        </p:txBody>
      </p:sp>
      <p:sp>
        <p:nvSpPr>
          <p:cNvPr id="55" name="Rectangular Callout 54"/>
          <p:cNvSpPr/>
          <p:nvPr/>
        </p:nvSpPr>
        <p:spPr>
          <a:xfrm>
            <a:off x="3430065" y="5547412"/>
            <a:ext cx="1538525" cy="925695"/>
          </a:xfrm>
          <a:prstGeom prst="wedgeRectCallout">
            <a:avLst>
              <a:gd name="adj1" fmla="val -29219"/>
              <a:gd name="adj2" fmla="val -959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need $$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ere </a:t>
            </a:r>
            <a:r>
              <a:rPr lang="en-US" dirty="0" smtClean="0"/>
              <a:t>to start!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56971" y="5558083"/>
            <a:ext cx="2044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intermediate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solutions needed to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fill the gap!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7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 a Small Group Meeting on  10/21/2016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2272-5202-8A46-9092-20F830066E21}" type="datetime1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050" y="1016000"/>
            <a:ext cx="760095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Ed, Dave M, Gunther and Ming</a:t>
            </a:r>
          </a:p>
          <a:p>
            <a:endParaRPr lang="en-US" sz="1400" dirty="0" smtClean="0"/>
          </a:p>
          <a:p>
            <a:r>
              <a:rPr lang="en-US" sz="1400" dirty="0" smtClean="0"/>
              <a:t>1</a:t>
            </a:r>
            <a:r>
              <a:rPr lang="en-US" sz="1400" dirty="0"/>
              <a:t>. </a:t>
            </a:r>
            <a:r>
              <a:rPr lang="en-US" sz="1400" dirty="0" smtClean="0"/>
              <a:t>High level </a:t>
            </a:r>
            <a:r>
              <a:rPr lang="en-US" sz="1400" dirty="0" err="1" smtClean="0"/>
              <a:t>sPHENIX</a:t>
            </a:r>
            <a:r>
              <a:rPr lang="en-US" sz="1400" dirty="0"/>
              <a:t>-ALICE </a:t>
            </a:r>
            <a:r>
              <a:rPr lang="en-US" sz="1400" dirty="0" smtClean="0"/>
              <a:t>“Agreement”: </a:t>
            </a:r>
          </a:p>
          <a:p>
            <a:r>
              <a:rPr lang="en-US" sz="1400" dirty="0" smtClean="0"/>
              <a:t>	“The </a:t>
            </a:r>
            <a:r>
              <a:rPr lang="en-US" sz="1400" dirty="0"/>
              <a:t>document that we intend to have </a:t>
            </a:r>
            <a:r>
              <a:rPr lang="en-US" sz="1400" dirty="0" smtClean="0"/>
              <a:t>both </a:t>
            </a:r>
            <a:r>
              <a:rPr lang="en-US" sz="1400" dirty="0"/>
              <a:t> </a:t>
            </a:r>
            <a:r>
              <a:rPr lang="en-US" sz="1400" dirty="0" smtClean="0"/>
              <a:t>CERN </a:t>
            </a:r>
            <a:r>
              <a:rPr lang="en-US" sz="1400" dirty="0"/>
              <a:t>and DOE sign agreeing to cooperate on MAPS </a:t>
            </a:r>
          </a:p>
          <a:p>
            <a:r>
              <a:rPr lang="en-US" sz="1400" dirty="0"/>
              <a:t>    </a:t>
            </a:r>
            <a:r>
              <a:rPr lang="en-US" sz="1400" dirty="0" smtClean="0"/>
              <a:t>	development </a:t>
            </a:r>
            <a:r>
              <a:rPr lang="en-US" sz="1400" dirty="0"/>
              <a:t>for </a:t>
            </a:r>
            <a:r>
              <a:rPr lang="en-US" sz="1400" dirty="0" err="1"/>
              <a:t>sPHENIX</a:t>
            </a:r>
            <a:r>
              <a:rPr lang="en-US" sz="1400" dirty="0"/>
              <a:t>, will not be a Memorandum of </a:t>
            </a:r>
            <a:r>
              <a:rPr lang="en-US" sz="1400" dirty="0" smtClean="0"/>
              <a:t>Understanding,</a:t>
            </a:r>
            <a:r>
              <a:rPr lang="en-US" sz="1400" dirty="0"/>
              <a:t> </a:t>
            </a:r>
            <a:r>
              <a:rPr lang="en-US" sz="1400" dirty="0" smtClean="0"/>
              <a:t>but </a:t>
            </a:r>
            <a:r>
              <a:rPr lang="en-US" sz="1400" dirty="0"/>
              <a:t>rather an 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agreement </a:t>
            </a:r>
            <a:r>
              <a:rPr lang="en-US" sz="1400" dirty="0"/>
              <a:t>to collaborate, an agreement to provide </a:t>
            </a:r>
            <a:r>
              <a:rPr lang="en-US" sz="1400" dirty="0" smtClean="0"/>
              <a:t>resources</a:t>
            </a:r>
            <a:r>
              <a:rPr lang="en-US" sz="1400" dirty="0"/>
              <a:t>, or something similar. </a:t>
            </a:r>
            <a:r>
              <a:rPr lang="en-US" sz="1400" dirty="0" smtClean="0"/>
              <a:t>“ from Ed. </a:t>
            </a:r>
            <a:endParaRPr lang="en-US" sz="1400" dirty="0"/>
          </a:p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2. ALD plans to work on </a:t>
            </a:r>
            <a:r>
              <a:rPr lang="en-US" sz="1400" dirty="0" err="1" smtClean="0"/>
              <a:t>sPHENIX</a:t>
            </a:r>
            <a:r>
              <a:rPr lang="en-US" sz="1400" dirty="0" smtClean="0"/>
              <a:t>-ALICE Agreement </a:t>
            </a:r>
            <a:r>
              <a:rPr lang="en-US" sz="1400" dirty="0"/>
              <a:t>with DOE and </a:t>
            </a:r>
            <a:r>
              <a:rPr lang="en-US" sz="1400" dirty="0" err="1"/>
              <a:t>sPHENIX</a:t>
            </a:r>
            <a:r>
              <a:rPr lang="en-US" sz="1400" dirty="0"/>
              <a:t> management, willing to go</a:t>
            </a:r>
          </a:p>
          <a:p>
            <a:r>
              <a:rPr lang="en-US" sz="1400" dirty="0"/>
              <a:t>to CERN for negotiation </a:t>
            </a:r>
            <a:r>
              <a:rPr lang="en-US" sz="1400" dirty="0" smtClean="0"/>
              <a:t>etc.</a:t>
            </a:r>
          </a:p>
          <a:p>
            <a:endParaRPr lang="en-US" sz="1400" dirty="0"/>
          </a:p>
          <a:p>
            <a:r>
              <a:rPr lang="en-US" sz="1400" dirty="0"/>
              <a:t>3</a:t>
            </a:r>
            <a:r>
              <a:rPr lang="en-US" sz="1400" dirty="0" smtClean="0"/>
              <a:t>.  &gt;</a:t>
            </a:r>
            <a:r>
              <a:rPr lang="en-US" sz="1400" dirty="0"/>
              <a:t>$2M MIE as an individual federal budget item, there could be </a:t>
            </a:r>
            <a:r>
              <a:rPr lang="en-US" sz="1400" dirty="0" smtClean="0"/>
              <a:t>some flexibilities,  </a:t>
            </a:r>
            <a:r>
              <a:rPr lang="en-US" sz="1400" dirty="0"/>
              <a:t>we </a:t>
            </a:r>
            <a:r>
              <a:rPr lang="en-US" sz="1400" dirty="0" smtClean="0"/>
              <a:t>try to work </a:t>
            </a:r>
            <a:r>
              <a:rPr lang="en-US" sz="1400" dirty="0"/>
              <a:t>out </a:t>
            </a:r>
            <a:r>
              <a:rPr lang="en-US" sz="1400" dirty="0" smtClean="0"/>
              <a:t>MAPS </a:t>
            </a:r>
            <a:r>
              <a:rPr lang="en-US" sz="1400" dirty="0"/>
              <a:t>plan first then deal with </a:t>
            </a:r>
            <a:r>
              <a:rPr lang="en-US" sz="1400" dirty="0" smtClean="0"/>
              <a:t>this later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en-US" sz="1600" dirty="0">
                <a:solidFill>
                  <a:srgbClr val="FF0000"/>
                </a:solidFill>
              </a:rPr>
              <a:t>Develop a pre-proposal </a:t>
            </a:r>
            <a:r>
              <a:rPr lang="en-US" sz="1600" dirty="0" smtClean="0">
                <a:solidFill>
                  <a:srgbClr val="FF0000"/>
                </a:solidFill>
              </a:rPr>
              <a:t>(a draft by 12/15/2016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sPHENIX</a:t>
            </a:r>
            <a:r>
              <a:rPr lang="en-US" sz="1600" dirty="0" smtClean="0">
                <a:solidFill>
                  <a:srgbClr val="FF0000"/>
                </a:solidFill>
              </a:rPr>
              <a:t> collaboration meeting)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--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identify </a:t>
            </a:r>
            <a:r>
              <a:rPr lang="en-US" sz="1600" dirty="0">
                <a:solidFill>
                  <a:srgbClr val="FF0000"/>
                </a:solidFill>
              </a:rPr>
              <a:t>the timeline </a:t>
            </a:r>
            <a:r>
              <a:rPr lang="en-US" sz="1600" dirty="0" smtClean="0">
                <a:solidFill>
                  <a:srgbClr val="FF0000"/>
                </a:solidFill>
              </a:rPr>
              <a:t>of M&amp;S fund and manpower </a:t>
            </a:r>
            <a:r>
              <a:rPr lang="en-US" sz="1600" dirty="0">
                <a:solidFill>
                  <a:srgbClr val="FF0000"/>
                </a:solidFill>
              </a:rPr>
              <a:t>needs to match ALCIE/ITS </a:t>
            </a:r>
            <a:r>
              <a:rPr lang="en-US" sz="1600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</a:t>
            </a:r>
            <a:r>
              <a:rPr lang="en-US" sz="1600" dirty="0" err="1" smtClean="0">
                <a:solidFill>
                  <a:srgbClr val="FF0000"/>
                </a:solidFill>
              </a:rPr>
              <a:t>sPHENIX</a:t>
            </a:r>
            <a:r>
              <a:rPr lang="en-US" sz="1600" dirty="0" smtClean="0">
                <a:solidFill>
                  <a:srgbClr val="FF0000"/>
                </a:solidFill>
              </a:rPr>
              <a:t> schedules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--- &gt; starting </a:t>
            </a:r>
            <a:r>
              <a:rPr lang="en-US" sz="1600" dirty="0">
                <a:solidFill>
                  <a:srgbClr val="FF0000"/>
                </a:solidFill>
              </a:rPr>
              <a:t>from Cost </a:t>
            </a:r>
            <a:r>
              <a:rPr lang="en-US" sz="1600" dirty="0" smtClean="0">
                <a:solidFill>
                  <a:srgbClr val="FF0000"/>
                </a:solidFill>
              </a:rPr>
              <a:t>&amp; Schedule </a:t>
            </a:r>
            <a:r>
              <a:rPr lang="en-US" sz="1600" dirty="0">
                <a:solidFill>
                  <a:srgbClr val="FF0000"/>
                </a:solidFill>
              </a:rPr>
              <a:t>documents we already </a:t>
            </a:r>
            <a:r>
              <a:rPr lang="en-US" sz="1600" dirty="0" smtClean="0">
                <a:solidFill>
                  <a:srgbClr val="FF0000"/>
                </a:solidFill>
              </a:rPr>
              <a:t>have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5</a:t>
            </a:r>
            <a:r>
              <a:rPr lang="en-US" sz="1400" b="1" dirty="0" smtClean="0">
                <a:solidFill>
                  <a:srgbClr val="0000FF"/>
                </a:solidFill>
              </a:rPr>
              <a:t>. </a:t>
            </a:r>
            <a:r>
              <a:rPr lang="en-US" sz="1600" b="1" dirty="0">
                <a:solidFill>
                  <a:srgbClr val="0000FF"/>
                </a:solidFill>
              </a:rPr>
              <a:t>To get all interested parties involved in the pre-proposal </a:t>
            </a:r>
            <a:r>
              <a:rPr lang="en-US" sz="1600" b="1" dirty="0" smtClean="0">
                <a:solidFill>
                  <a:srgbClr val="0000FF"/>
                </a:solidFill>
              </a:rPr>
              <a:t>writing</a:t>
            </a:r>
          </a:p>
          <a:p>
            <a:endParaRPr lang="en-US" sz="1400" dirty="0"/>
          </a:p>
          <a:p>
            <a:r>
              <a:rPr lang="en-US" sz="1400" dirty="0"/>
              <a:t>6</a:t>
            </a:r>
            <a:r>
              <a:rPr lang="en-US" sz="1400" dirty="0" smtClean="0"/>
              <a:t>. </a:t>
            </a:r>
            <a:r>
              <a:rPr lang="en-US" sz="1400" dirty="0"/>
              <a:t>Gunther will try to arrange a meeting with MIT folks on </a:t>
            </a:r>
            <a:r>
              <a:rPr lang="en-US" sz="1400" dirty="0" smtClean="0"/>
              <a:t>27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to discuss MAPS involvement</a:t>
            </a:r>
          </a:p>
          <a:p>
            <a:r>
              <a:rPr lang="de-DE" sz="1200" dirty="0"/>
              <a:t> 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2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613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/MAPS MIE Discussion (Cont.)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304125"/>
            <a:ext cx="8229600" cy="518541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/MAPS discussion at MIT, 10/27/16, many attended</a:t>
            </a:r>
          </a:p>
          <a:p>
            <a:pPr lvl="1"/>
            <a:r>
              <a:rPr lang="en-US" dirty="0" smtClean="0"/>
              <a:t>Gunther, </a:t>
            </a:r>
            <a:r>
              <a:rPr lang="en-US" dirty="0" err="1" smtClean="0"/>
              <a:t>Bolek</a:t>
            </a:r>
            <a:r>
              <a:rPr lang="en-US" dirty="0" smtClean="0"/>
              <a:t> W., Yen-</a:t>
            </a:r>
            <a:r>
              <a:rPr lang="en-US" dirty="0" err="1" smtClean="0"/>
              <a:t>Jie</a:t>
            </a:r>
            <a:r>
              <a:rPr lang="en-US" dirty="0" smtClean="0"/>
              <a:t> L, Bob R., Richard M., </a:t>
            </a:r>
            <a:r>
              <a:rPr lang="en-US" dirty="0" err="1" smtClean="0"/>
              <a:t>Bolek</a:t>
            </a:r>
            <a:r>
              <a:rPr lang="en-US" dirty="0" smtClean="0"/>
              <a:t> W. , </a:t>
            </a:r>
          </a:p>
          <a:p>
            <a:pPr lvl="1"/>
            <a:r>
              <a:rPr lang="en-US" dirty="0" smtClean="0"/>
              <a:t>Bates Engineers Jason </a:t>
            </a:r>
            <a:r>
              <a:rPr lang="en-US" dirty="0" err="1" smtClean="0"/>
              <a:t>Besuille</a:t>
            </a:r>
            <a:r>
              <a:rPr lang="en-US" dirty="0" smtClean="0"/>
              <a:t>, James Kelsey.</a:t>
            </a:r>
          </a:p>
          <a:p>
            <a:pPr lvl="1"/>
            <a:r>
              <a:rPr lang="en-US" dirty="0" smtClean="0"/>
              <a:t>Dave M., John H, Ed dialed in</a:t>
            </a:r>
          </a:p>
          <a:p>
            <a:pPr lvl="1"/>
            <a:r>
              <a:rPr lang="en-US" dirty="0" smtClean="0"/>
              <a:t>Cesar and Ming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Discussed MIT’s interest and responsibility </a:t>
            </a:r>
          </a:p>
          <a:p>
            <a:pPr lvl="1"/>
            <a:r>
              <a:rPr lang="en-US" dirty="0" smtClean="0"/>
              <a:t>Major tasks to lead </a:t>
            </a:r>
          </a:p>
          <a:p>
            <a:pPr lvl="2"/>
            <a:r>
              <a:rPr lang="en-US" dirty="0" smtClean="0"/>
              <a:t>Mechanical system integration</a:t>
            </a:r>
          </a:p>
          <a:p>
            <a:pPr lvl="2"/>
            <a:r>
              <a:rPr lang="en-US" dirty="0" smtClean="0"/>
              <a:t>Assembly and system test </a:t>
            </a:r>
          </a:p>
          <a:p>
            <a:pPr lvl="1"/>
            <a:r>
              <a:rPr lang="en-US" dirty="0" smtClean="0"/>
              <a:t>MIT Physics and Bates Engineering Group</a:t>
            </a:r>
          </a:p>
          <a:p>
            <a:pPr lvl="2"/>
            <a:r>
              <a:rPr lang="en-US" dirty="0" smtClean="0"/>
              <a:t>excellent match to the capabilities   </a:t>
            </a:r>
          </a:p>
          <a:p>
            <a:pPr lvl="1"/>
            <a:r>
              <a:rPr lang="en-US" dirty="0" smtClean="0"/>
              <a:t>Resource and timeline</a:t>
            </a:r>
          </a:p>
          <a:p>
            <a:pPr lvl="2"/>
            <a:r>
              <a:rPr lang="en-US" dirty="0" smtClean="0"/>
              <a:t>Engineers and Techs </a:t>
            </a:r>
          </a:p>
          <a:p>
            <a:pPr lvl="2"/>
            <a:r>
              <a:rPr lang="en-US" dirty="0" smtClean="0"/>
              <a:t>Students and postdocs 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F325-AA5E-4944-A070-57ED6F044293}" type="datetime1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8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96"/>
            <a:ext cx="8229600" cy="757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Near Term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5980"/>
            <a:ext cx="8229600" cy="52278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a </a:t>
            </a:r>
            <a:r>
              <a:rPr lang="en-US" dirty="0"/>
              <a:t>separate MIE </a:t>
            </a:r>
            <a:r>
              <a:rPr lang="en-US" dirty="0" smtClean="0"/>
              <a:t>proposal </a:t>
            </a:r>
            <a:r>
              <a:rPr lang="en-US" dirty="0"/>
              <a:t>for MAPS</a:t>
            </a:r>
          </a:p>
          <a:p>
            <a:pPr lvl="1"/>
            <a:r>
              <a:rPr lang="en-US" dirty="0"/>
              <a:t>Feasibility, start communication with DOE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Have </a:t>
            </a:r>
            <a:r>
              <a:rPr lang="en-US" dirty="0">
                <a:solidFill>
                  <a:srgbClr val="FF0000"/>
                </a:solidFill>
              </a:rPr>
              <a:t>a pre-proposal soon, first </a:t>
            </a:r>
            <a:r>
              <a:rPr lang="en-US" dirty="0" smtClean="0">
                <a:solidFill>
                  <a:srgbClr val="FF0000"/>
                </a:solidFill>
              </a:rPr>
              <a:t>draft </a:t>
            </a:r>
            <a:r>
              <a:rPr lang="en-US" dirty="0">
                <a:solidFill>
                  <a:srgbClr val="FF0000"/>
                </a:solidFill>
              </a:rPr>
              <a:t>by Dec 15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tasks, resources and timeline </a:t>
            </a:r>
            <a:endParaRPr lang="en-US" dirty="0" smtClean="0"/>
          </a:p>
          <a:p>
            <a:pPr lvl="2"/>
            <a:r>
              <a:rPr lang="en-US" dirty="0" smtClean="0"/>
              <a:t>First </a:t>
            </a:r>
            <a:r>
              <a:rPr lang="en-US" dirty="0"/>
              <a:t>full doc by Jan 2017, to be ready for discussions with </a:t>
            </a:r>
            <a:r>
              <a:rPr lang="en-US" dirty="0" smtClean="0"/>
              <a:t>DOE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Invite </a:t>
            </a:r>
            <a:r>
              <a:rPr lang="en-US" dirty="0"/>
              <a:t>all interested parties to join the pre-proposal writing </a:t>
            </a:r>
          </a:p>
          <a:p>
            <a:pPr lvl="1"/>
            <a:r>
              <a:rPr lang="en-US" dirty="0"/>
              <a:t>A draft: ~15 pages </a:t>
            </a:r>
          </a:p>
          <a:p>
            <a:pPr lvl="1"/>
            <a:r>
              <a:rPr lang="en-US" dirty="0" smtClean="0"/>
              <a:t>Update Resource</a:t>
            </a:r>
            <a:r>
              <a:rPr lang="en-US" dirty="0"/>
              <a:t>, Cost and Schedules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discussion at Dec. collaboration meeting 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AB03-55F6-7A40-A373-8721F038B442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a Typical MIE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Submitted </a:t>
            </a:r>
            <a:r>
              <a:rPr lang="en-US" dirty="0"/>
              <a:t>and reviewed in FY17, establish DOE “mission need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/>
              <a:t>Federal budget request by DOE in Feb 2018, </a:t>
            </a:r>
          </a:p>
          <a:p>
            <a:endParaRPr lang="en-US" dirty="0" smtClean="0"/>
          </a:p>
          <a:p>
            <a:r>
              <a:rPr lang="en-US" dirty="0" smtClean="0"/>
              <a:t>Fund </a:t>
            </a:r>
            <a:r>
              <a:rPr lang="en-US" dirty="0"/>
              <a:t>available FY20 for construction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Early </a:t>
            </a:r>
            <a:r>
              <a:rPr lang="en-US" dirty="0">
                <a:solidFill>
                  <a:srgbClr val="FF0000"/>
                </a:solidFill>
              </a:rPr>
              <a:t>construction fund needed by mid 2018 </a:t>
            </a:r>
          </a:p>
          <a:p>
            <a:pPr lvl="1"/>
            <a:r>
              <a:rPr lang="en-US" dirty="0"/>
              <a:t>Produce MAPS chips and staves following ALICE/ITS production at CERN</a:t>
            </a:r>
          </a:p>
          <a:p>
            <a:pPr lvl="1"/>
            <a:r>
              <a:rPr lang="en-US" dirty="0"/>
              <a:t>About $1M,  external funding opportunities?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0956-7419-6647-955A-B072902FB53E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@sPHENIX Gen.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9F0C-B3DD-FE4E-9D43-FA4D0CBACC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837</Words>
  <Application>Microsoft Macintosh PowerPoint</Application>
  <PresentationFormat>On-screen Show (4:3)</PresentationFormat>
  <Paragraphs>184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Progress since last Presentation  11/05/2016 </vt:lpstr>
      <vt:lpstr>Possible Additional Collaborations</vt:lpstr>
      <vt:lpstr>A Separate MIE Proposal for the sPHENIX MAPS Inner Tracker?</vt:lpstr>
      <vt:lpstr>Challenges of a new MIE</vt:lpstr>
      <vt:lpstr>Project Task and Timeline</vt:lpstr>
      <vt:lpstr>Had a Small Group Meeting on  10/21/2016</vt:lpstr>
      <vt:lpstr>sPHENIX/MAPS MIE Discussion (Cont.)</vt:lpstr>
      <vt:lpstr>A Near Term Plan </vt:lpstr>
      <vt:lpstr>Note: a Typical MIE Timeline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sPHENIX/MAPS Status</dc:title>
  <dc:creator>Ming Liu (LANL)</dc:creator>
  <cp:lastModifiedBy>Ming Liu (LANL)</cp:lastModifiedBy>
  <cp:revision>47</cp:revision>
  <dcterms:created xsi:type="dcterms:W3CDTF">2016-11-03T22:00:28Z</dcterms:created>
  <dcterms:modified xsi:type="dcterms:W3CDTF">2016-11-04T06:33:13Z</dcterms:modified>
</cp:coreProperties>
</file>