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9" r:id="rId3"/>
    <p:sldId id="263" r:id="rId4"/>
    <p:sldId id="258" r:id="rId5"/>
    <p:sldId id="264" r:id="rId6"/>
    <p:sldId id="257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203" d="100"/>
          <a:sy n="203" d="100"/>
        </p:scale>
        <p:origin x="-2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00" d="100"/>
        <a:sy n="3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E59E0A-A9E3-2D4D-8303-554A4F587088}" type="datetimeFigureOut">
              <a:rPr lang="en-US" smtClean="0"/>
              <a:t>8/18/16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53F008-66EE-5B4C-9A13-2C10DF9E5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61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DD3FE-9C74-1A4A-834B-A7DD9A6FA73F}" type="datetimeFigureOut">
              <a:rPr lang="en-US" smtClean="0"/>
              <a:t>8/18/16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CC5DE2-6E19-1C45-BF4C-8D736B3D2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4153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43E50-D5B6-924A-BB01-1BB63C142124}" type="datetime1">
              <a:rPr lang="en-US" smtClean="0"/>
              <a:t>8/19/16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sPHENIX/MAPS Detector Group Kickoff 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0B2C8-9C99-F14C-A0C6-87D96ABB4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379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FC00-A40F-2343-91FA-AF6C4A9A8E57}" type="datetime1">
              <a:rPr lang="en-US" smtClean="0"/>
              <a:t>8/19/16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sPHENIX/MAPS Detector Group Kickoff 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0B2C8-9C99-F14C-A0C6-87D96ABB4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104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508B5-6B54-EA48-A949-89F4E947DA10}" type="datetime1">
              <a:rPr lang="en-US" smtClean="0"/>
              <a:t>8/19/16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sPHENIX/MAPS Detector Group Kickoff 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0B2C8-9C99-F14C-A0C6-87D96ABB4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602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314741"/>
      </p:ext>
    </p:extLst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F63C0-F0D3-8448-B9ED-3E09C63B9350}" type="datetime1">
              <a:rPr lang="en-US" smtClean="0"/>
              <a:t>8/19/16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sPHENIX/MAPS Detector Group Kickoff 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0B2C8-9C99-F14C-A0C6-87D96ABB4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75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01E3D-17AB-674A-8F22-A845F99AFA68}" type="datetime1">
              <a:rPr lang="en-US" smtClean="0"/>
              <a:t>8/19/16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sPHENIX/MAPS Detector Group Kickoff 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0B2C8-9C99-F14C-A0C6-87D96ABB4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836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3F60A-8E40-FF44-8DD0-C2E39F114E85}" type="datetime1">
              <a:rPr lang="en-US" smtClean="0"/>
              <a:t>8/19/16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sPHENIX/MAPS Detector Group Kickoff 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0B2C8-9C99-F14C-A0C6-87D96ABB4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3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211D1-19C3-024F-B353-29023B38AEAA}" type="datetime1">
              <a:rPr lang="en-US" smtClean="0"/>
              <a:t>8/19/16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sPHENIX/MAPS Detector Group Kickoff  Meeting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0B2C8-9C99-F14C-A0C6-87D96ABB4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08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87995-6063-F142-8871-E041795BCBD9}" type="datetime1">
              <a:rPr lang="en-US" smtClean="0"/>
              <a:t>8/19/16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sPHENIX/MAPS Detector Group Kickoff 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0B2C8-9C99-F14C-A0C6-87D96ABB4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329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B73CC-F452-6D4D-AAE8-B28F1896D8EA}" type="datetime1">
              <a:rPr lang="en-US" smtClean="0"/>
              <a:t>8/19/16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sPHENIX/MAPS Detector Group Kickoff  Meeting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0B2C8-9C99-F14C-A0C6-87D96ABB4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331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481F5-547C-E34A-BD59-58721359A625}" type="datetime1">
              <a:rPr lang="en-US" smtClean="0"/>
              <a:t>8/19/16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sPHENIX/MAPS Detector Group Kickoff 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0B2C8-9C99-F14C-A0C6-87D96ABB4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94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B63A-F363-0844-933F-7376A8BB9324}" type="datetime1">
              <a:rPr lang="en-US" smtClean="0"/>
              <a:t>8/19/16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sPHENIX/MAPS Detector Group Kickoff 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0B2C8-9C99-F14C-A0C6-87D96ABB4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315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136E8-A26B-E042-8D58-ECB1A80B3B8A}" type="datetime1">
              <a:rPr lang="en-US" smtClean="0"/>
              <a:t>8/19/16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Ming Liu, sPHENIX/MAPS Detector Group Kickoff 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0B2C8-9C99-F14C-A0C6-87D96ABB4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867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hyperlink" Target="https://indico.bnl.gov/conferenceDisplay.py?confId=1364" TargetMode="External"/><Relationship Id="rId5" Type="http://schemas.openxmlformats.org/officeDocument/2006/relationships/image" Target="../media/image7.jpe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01"/>
            <a:ext cx="8229600" cy="1143000"/>
          </a:xfrm>
        </p:spPr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58201"/>
            <a:ext cx="8229600" cy="519814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Formation of MAPS Detector Group</a:t>
            </a:r>
          </a:p>
          <a:p>
            <a:pPr lvl="1"/>
            <a:r>
              <a:rPr lang="en-US" dirty="0" smtClean="0"/>
              <a:t>Institutions and contacts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Prepare for the September MAPS Cost &amp; Schedule Review </a:t>
            </a:r>
          </a:p>
          <a:p>
            <a:pPr lvl="1"/>
            <a:r>
              <a:rPr lang="en-US" dirty="0" smtClean="0"/>
              <a:t>Who: contact person, institute, expertise</a:t>
            </a:r>
          </a:p>
          <a:p>
            <a:pPr lvl="1"/>
            <a:r>
              <a:rPr lang="en-US" dirty="0" smtClean="0"/>
              <a:t>When: your plan and schedule</a:t>
            </a:r>
          </a:p>
          <a:p>
            <a:pPr lvl="1"/>
            <a:r>
              <a:rPr lang="en-US" dirty="0" smtClean="0"/>
              <a:t> What: resources, interest and tasks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Future Plan discussion </a:t>
            </a:r>
          </a:p>
          <a:p>
            <a:pPr lvl="1"/>
            <a:r>
              <a:rPr lang="en-US" dirty="0" err="1" smtClean="0"/>
              <a:t>sPHENIX</a:t>
            </a:r>
            <a:r>
              <a:rPr lang="en-US" dirty="0" smtClean="0"/>
              <a:t> cost and schedule review,  ~Nov. 2016</a:t>
            </a:r>
          </a:p>
          <a:p>
            <a:pPr lvl="1"/>
            <a:r>
              <a:rPr lang="en-US" dirty="0" smtClean="0"/>
              <a:t>New collaborators and other external funding opportunities</a:t>
            </a:r>
          </a:p>
          <a:p>
            <a:pPr lvl="1"/>
            <a:r>
              <a:rPr lang="en-US" dirty="0" smtClean="0"/>
              <a:t>DOE MIE proposal writing? (needs to act fast!)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474B0-B5BE-E142-93D6-261A1CC00290}" type="datetime1">
              <a:rPr lang="en-US" smtClean="0"/>
              <a:t>8/19/16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307763" y="6356350"/>
            <a:ext cx="4752081" cy="365125"/>
          </a:xfrm>
        </p:spPr>
        <p:txBody>
          <a:bodyPr/>
          <a:lstStyle/>
          <a:p>
            <a:r>
              <a:rPr lang="en-US" smtClean="0"/>
              <a:t>Ming Liu, sPHENIX/MAPS Detector Group Kickoff  Meeting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0B2C8-9C99-F14C-A0C6-87D96ABB48E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557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165"/>
            <a:ext cx="8229600" cy="9269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Scope of the Proposed MAPS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795" y="1083418"/>
            <a:ext cx="5712810" cy="5272931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Build “a copy” of ALICE/ITS 3-layer inner MAPS detector for </a:t>
            </a:r>
            <a:r>
              <a:rPr lang="en-US" dirty="0" err="1" smtClean="0"/>
              <a:t>sPHENIX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Extend ALICE/ITS stave production </a:t>
            </a:r>
          </a:p>
          <a:p>
            <a:pPr lvl="1"/>
            <a:r>
              <a:rPr lang="en-US" dirty="0" smtClean="0"/>
              <a:t>Minimize technical risks </a:t>
            </a:r>
          </a:p>
          <a:p>
            <a:pPr lvl="1"/>
            <a:r>
              <a:rPr lang="en-US" dirty="0" smtClean="0"/>
              <a:t>“Buy” assembled and fully tested staves from CERN (48+40% =68)</a:t>
            </a:r>
          </a:p>
          <a:p>
            <a:pPr lvl="1"/>
            <a:r>
              <a:rPr lang="en-US" dirty="0" smtClean="0"/>
              <a:t>ITS produces 120 staves (2x+20%)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Modify ITS readout to match </a:t>
            </a:r>
            <a:r>
              <a:rPr lang="en-US" dirty="0" err="1" smtClean="0"/>
              <a:t>sPHENIX</a:t>
            </a:r>
            <a:r>
              <a:rPr lang="en-US" dirty="0" smtClean="0"/>
              <a:t> DAQ</a:t>
            </a:r>
          </a:p>
          <a:p>
            <a:endParaRPr lang="en-US" dirty="0" smtClean="0"/>
          </a:p>
          <a:p>
            <a:r>
              <a:rPr lang="en-US" dirty="0" smtClean="0"/>
              <a:t>Modify ITS mechanical frame to fit </a:t>
            </a:r>
            <a:r>
              <a:rPr lang="en-US" dirty="0" err="1" smtClean="0"/>
              <a:t>sPHENIX</a:t>
            </a:r>
            <a:r>
              <a:rPr lang="en-US" dirty="0" smtClean="0"/>
              <a:t> world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Physics and simulations</a:t>
            </a:r>
          </a:p>
          <a:p>
            <a:endParaRPr lang="en-US" dirty="0"/>
          </a:p>
          <a:p>
            <a:r>
              <a:rPr lang="en-US" dirty="0" smtClean="0"/>
              <a:t>Work at CERN on MAPS/ITS as ALICE Associate Members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70B30-E072-8F45-81D4-151C0D75CD32}" type="datetime1">
              <a:rPr lang="en-US" smtClean="0"/>
              <a:t>8/19/16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sPHENIX/MAPS Detector Group Kickoff  Meeting</a:t>
            </a:r>
            <a:endParaRPr lang="en-US"/>
          </a:p>
        </p:txBody>
      </p:sp>
      <p:pic>
        <p:nvPicPr>
          <p:cNvPr id="6" name="Screen Shot 2016-05-18 at 2.36.1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19800" y="3344334"/>
            <a:ext cx="2486114" cy="961841"/>
          </a:xfrm>
          <a:prstGeom prst="rect">
            <a:avLst/>
          </a:prstGeom>
          <a:ln w="25400"/>
        </p:spPr>
      </p:pic>
      <p:grpSp>
        <p:nvGrpSpPr>
          <p:cNvPr id="7" name="Group 419"/>
          <p:cNvGrpSpPr/>
          <p:nvPr/>
        </p:nvGrpSpPr>
        <p:grpSpPr>
          <a:xfrm>
            <a:off x="6090943" y="4813460"/>
            <a:ext cx="2534356" cy="1288413"/>
            <a:chOff x="0" y="0"/>
            <a:chExt cx="3079530" cy="1721931"/>
          </a:xfrm>
        </p:grpSpPr>
        <p:pic>
          <p:nvPicPr>
            <p:cNvPr id="8" name="Screen Shot 2016-05-18 at 2.42.59 PM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10679" t="1874" r="30281" b="55874"/>
            <a:stretch>
              <a:fillRect/>
            </a:stretch>
          </p:blipFill>
          <p:spPr>
            <a:xfrm>
              <a:off x="278492" y="76493"/>
              <a:ext cx="2544229" cy="1366086"/>
            </a:xfrm>
            <a:prstGeom prst="rect">
              <a:avLst/>
            </a:prstGeom>
            <a:ln w="25400" cap="flat">
              <a:noFill/>
              <a:round/>
            </a:ln>
            <a:effectLst/>
          </p:spPr>
        </p:pic>
        <p:sp>
          <p:nvSpPr>
            <p:cNvPr id="9" name="Shape 415"/>
            <p:cNvSpPr/>
            <p:nvPr/>
          </p:nvSpPr>
          <p:spPr>
            <a:xfrm>
              <a:off x="437402" y="972800"/>
              <a:ext cx="2179814" cy="749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510"/>
                  </a:moveTo>
                  <a:lnTo>
                    <a:pt x="8904" y="0"/>
                  </a:lnTo>
                  <a:lnTo>
                    <a:pt x="11847" y="2217"/>
                  </a:lnTo>
                  <a:lnTo>
                    <a:pt x="16442" y="9115"/>
                  </a:lnTo>
                  <a:lnTo>
                    <a:pt x="18198" y="9300"/>
                  </a:lnTo>
                  <a:lnTo>
                    <a:pt x="21600" y="15142"/>
                  </a:lnTo>
                  <a:lnTo>
                    <a:pt x="199" y="21600"/>
                  </a:lnTo>
                  <a:lnTo>
                    <a:pt x="0" y="351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lnSpc>
                  <a:spcPct val="142000"/>
                </a:lnSpc>
                <a:defRPr sz="34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0" name="Shape 416"/>
            <p:cNvSpPr/>
            <p:nvPr/>
          </p:nvSpPr>
          <p:spPr>
            <a:xfrm>
              <a:off x="1390559" y="154123"/>
              <a:ext cx="1688972" cy="8933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520" y="21600"/>
                  </a:moveTo>
                  <a:lnTo>
                    <a:pt x="12367" y="19451"/>
                  </a:lnTo>
                  <a:lnTo>
                    <a:pt x="7592" y="5413"/>
                  </a:lnTo>
                  <a:lnTo>
                    <a:pt x="0" y="1032"/>
                  </a:lnTo>
                  <a:lnTo>
                    <a:pt x="21600" y="0"/>
                  </a:lnTo>
                  <a:lnTo>
                    <a:pt x="2052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lnSpc>
                  <a:spcPct val="142000"/>
                </a:lnSpc>
                <a:defRPr sz="34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1" name="Shape 417"/>
            <p:cNvSpPr/>
            <p:nvPr/>
          </p:nvSpPr>
          <p:spPr>
            <a:xfrm>
              <a:off x="187372" y="0"/>
              <a:ext cx="826598" cy="361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14"/>
                  </a:moveTo>
                  <a:lnTo>
                    <a:pt x="119" y="21600"/>
                  </a:lnTo>
                  <a:lnTo>
                    <a:pt x="21600" y="21475"/>
                  </a:lnTo>
                  <a:lnTo>
                    <a:pt x="21425" y="0"/>
                  </a:lnTo>
                  <a:lnTo>
                    <a:pt x="0" y="314"/>
                  </a:ln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lnSpc>
                  <a:spcPct val="142000"/>
                </a:lnSpc>
                <a:defRPr sz="34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2" name="Shape 418"/>
            <p:cNvSpPr/>
            <p:nvPr/>
          </p:nvSpPr>
          <p:spPr>
            <a:xfrm rot="2709091">
              <a:off x="6473" y="686803"/>
              <a:ext cx="826598" cy="361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14"/>
                  </a:moveTo>
                  <a:lnTo>
                    <a:pt x="119" y="21600"/>
                  </a:lnTo>
                  <a:lnTo>
                    <a:pt x="21600" y="21475"/>
                  </a:lnTo>
                  <a:lnTo>
                    <a:pt x="21425" y="0"/>
                  </a:lnTo>
                  <a:lnTo>
                    <a:pt x="0" y="314"/>
                  </a:ln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lnSpc>
                  <a:spcPct val="142000"/>
                </a:lnSpc>
                <a:defRPr sz="34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</p:grpSp>
      <p:grpSp>
        <p:nvGrpSpPr>
          <p:cNvPr id="13" name="Group 112"/>
          <p:cNvGrpSpPr/>
          <p:nvPr/>
        </p:nvGrpSpPr>
        <p:grpSpPr>
          <a:xfrm>
            <a:off x="6019800" y="1199165"/>
            <a:ext cx="2628955" cy="2028938"/>
            <a:chOff x="7365933" y="556092"/>
            <a:chExt cx="3771954" cy="2951736"/>
          </a:xfrm>
        </p:grpSpPr>
        <p:pic>
          <p:nvPicPr>
            <p:cNvPr id="14" name="Screen Shot 2015-11-03 at 1.34.37 PM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/>
            <a:stretch>
              <a:fillRect/>
            </a:stretch>
          </p:blipFill>
          <p:spPr>
            <a:xfrm>
              <a:off x="7365933" y="556092"/>
              <a:ext cx="3771955" cy="2951738"/>
            </a:xfrm>
            <a:prstGeom prst="rect">
              <a:avLst/>
            </a:prstGeom>
            <a:ln w="25400" cap="flat">
              <a:noFill/>
              <a:round/>
            </a:ln>
            <a:effectLst/>
          </p:spPr>
        </p:pic>
        <p:sp>
          <p:nvSpPr>
            <p:cNvPr id="15" name="Shape 111"/>
            <p:cNvSpPr/>
            <p:nvPr/>
          </p:nvSpPr>
          <p:spPr>
            <a:xfrm>
              <a:off x="8073793" y="568750"/>
              <a:ext cx="2032066" cy="3123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400" b="1">
                  <a:solidFill>
                    <a:srgbClr val="000000"/>
                  </a:solidFill>
                </a:defRPr>
              </a:lvl1pPr>
            </a:lstStyle>
            <a:p>
              <a:r>
                <a:t>Inner Tracking Region</a:t>
              </a:r>
            </a:p>
          </p:txBody>
        </p:sp>
      </p:grp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0B2C8-9C99-F14C-A0C6-87D96ABB48E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704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sPHENIX/MAPS Detector Group Kickoff 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25B9C-DB13-46F4-A97F-E16BC22F669A}" type="slidenum">
              <a:rPr lang="en-US" smtClean="0"/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85785" y="11285"/>
            <a:ext cx="66141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Current </a:t>
            </a:r>
            <a:r>
              <a:rPr lang="en-US" sz="3200" dirty="0" smtClean="0">
                <a:solidFill>
                  <a:srgbClr val="FF0000"/>
                </a:solidFill>
              </a:rPr>
              <a:t>ITS Schedule, +6 months delay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633" y="673117"/>
            <a:ext cx="7847373" cy="55292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15200" y="6008897"/>
            <a:ext cx="91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L. Musa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C1109-F9A1-F94A-95F6-12FDDFC49E4A}" type="datetime1">
              <a:rPr lang="en-US" smtClean="0"/>
              <a:t>8/19/16</a:t>
            </a:fld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5931242" y="2062436"/>
            <a:ext cx="2856215" cy="607489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864494" y="2206264"/>
            <a:ext cx="29041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sPHENIX</a:t>
            </a:r>
            <a:r>
              <a:rPr lang="en-US" sz="1400" dirty="0" smtClean="0">
                <a:solidFill>
                  <a:srgbClr val="FF0000"/>
                </a:solidFill>
              </a:rPr>
              <a:t> project fund available, CD3b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18785" y="1231107"/>
            <a:ext cx="1225215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sPHENIX</a:t>
            </a:r>
            <a:endParaRPr lang="en-US" dirty="0" smtClean="0"/>
          </a:p>
          <a:p>
            <a:r>
              <a:rPr lang="en-US" dirty="0" smtClean="0"/>
              <a:t>installation</a:t>
            </a:r>
          </a:p>
          <a:p>
            <a:r>
              <a:rPr lang="en-US" dirty="0" smtClean="0"/>
              <a:t>6</a:t>
            </a:r>
            <a:r>
              <a:rPr lang="en-US" dirty="0" smtClean="0"/>
              <a:t>/2021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645394" y="596061"/>
            <a:ext cx="975785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CD1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11/2017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29153" y="3574049"/>
            <a:ext cx="3359039" cy="203132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sz="1400" dirty="0">
              <a:solidFill>
                <a:srgbClr val="FF0000"/>
              </a:solidFill>
            </a:endParaRPr>
          </a:p>
          <a:p>
            <a:r>
              <a:rPr lang="en-US" sz="1600" dirty="0" smtClean="0">
                <a:solidFill>
                  <a:srgbClr val="FF0000"/>
                </a:solidFill>
              </a:rPr>
              <a:t>LANL/LDRD: 10/2016 – 9/2019</a:t>
            </a:r>
          </a:p>
          <a:p>
            <a:endParaRPr lang="en-US" sz="1600" dirty="0" smtClean="0">
              <a:solidFill>
                <a:srgbClr val="FF0000"/>
              </a:solidFill>
            </a:endParaRPr>
          </a:p>
          <a:p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    </a:t>
            </a:r>
            <a:r>
              <a:rPr lang="en-US" sz="1600" dirty="0" smtClean="0">
                <a:solidFill>
                  <a:srgbClr val="FF0000"/>
                </a:solidFill>
              </a:rPr>
              <a:t>MAPS detector prototype R&amp;D</a:t>
            </a:r>
          </a:p>
          <a:p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    - full readout chain into </a:t>
            </a:r>
            <a:r>
              <a:rPr lang="en-US" sz="1600" dirty="0" err="1" smtClean="0">
                <a:solidFill>
                  <a:srgbClr val="FF0000"/>
                </a:solidFill>
              </a:rPr>
              <a:t>sPHENIX</a:t>
            </a:r>
            <a:endParaRPr lang="en-US" sz="1600" dirty="0" smtClean="0">
              <a:solidFill>
                <a:srgbClr val="FF0000"/>
              </a:solidFill>
            </a:endParaRPr>
          </a:p>
          <a:p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    - Initial mechanical design </a:t>
            </a:r>
          </a:p>
          <a:p>
            <a:endParaRPr lang="en-US" sz="1600" dirty="0">
              <a:solidFill>
                <a:srgbClr val="FF0000"/>
              </a:solidFill>
            </a:endParaRPr>
          </a:p>
          <a:p>
            <a:r>
              <a:rPr lang="en-US" sz="1600" dirty="0" smtClean="0">
                <a:solidFill>
                  <a:srgbClr val="FF0000"/>
                </a:solidFill>
              </a:rPr>
              <a:t>Be ready for full MAPS production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694409" y="584776"/>
            <a:ext cx="858791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CD3b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8</a:t>
            </a:r>
            <a:r>
              <a:rPr lang="en-US" dirty="0" smtClean="0">
                <a:solidFill>
                  <a:srgbClr val="FF0000"/>
                </a:solidFill>
              </a:rPr>
              <a:t>/2018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Shape 343"/>
          <p:cNvSpPr/>
          <p:nvPr/>
        </p:nvSpPr>
        <p:spPr>
          <a:xfrm>
            <a:off x="5405732" y="2587409"/>
            <a:ext cx="3821559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100" b="1">
                <a:solidFill>
                  <a:schemeClr val="accent5"/>
                </a:solidFill>
              </a:defRPr>
            </a:pPr>
            <a:r>
              <a:rPr sz="2000" dirty="0">
                <a:solidFill>
                  <a:srgbClr val="FF0000"/>
                </a:solidFill>
              </a:rPr>
              <a:t>Stave Assembly at CERN</a:t>
            </a:r>
          </a:p>
          <a:p>
            <a:pPr>
              <a:defRPr sz="2100" b="1">
                <a:solidFill>
                  <a:schemeClr val="accent5"/>
                </a:solidFill>
              </a:defRPr>
            </a:pPr>
            <a:r>
              <a:rPr sz="2000" dirty="0">
                <a:solidFill>
                  <a:srgbClr val="FF0000"/>
                </a:solidFill>
              </a:rPr>
              <a:t>1/17 - 1/18</a:t>
            </a:r>
          </a:p>
          <a:p>
            <a:pPr>
              <a:defRPr sz="2100" b="1" u="sng">
                <a:solidFill>
                  <a:schemeClr val="accent5"/>
                </a:solidFill>
              </a:defRPr>
            </a:pPr>
            <a:r>
              <a:rPr lang="en-US" sz="2000" dirty="0">
                <a:solidFill>
                  <a:srgbClr val="FF0000"/>
                </a:solidFill>
              </a:rPr>
              <a:t>E</a:t>
            </a:r>
            <a:r>
              <a:rPr sz="2000" dirty="0" smtClean="0">
                <a:solidFill>
                  <a:srgbClr val="FF0000"/>
                </a:solidFill>
              </a:rPr>
              <a:t>xtend th</a:t>
            </a:r>
            <a:r>
              <a:rPr lang="en-US" sz="2000" dirty="0" smtClean="0">
                <a:solidFill>
                  <a:srgbClr val="FF0000"/>
                </a:solidFill>
              </a:rPr>
              <a:t>e</a:t>
            </a:r>
            <a:r>
              <a:rPr sz="2000" dirty="0" smtClean="0">
                <a:solidFill>
                  <a:srgbClr val="FF0000"/>
                </a:solidFill>
              </a:rPr>
              <a:t> production</a:t>
            </a:r>
            <a:r>
              <a:rPr lang="en-US" sz="2000" dirty="0" smtClean="0">
                <a:solidFill>
                  <a:srgbClr val="FF0000"/>
                </a:solidFill>
              </a:rPr>
              <a:t> for </a:t>
            </a:r>
            <a:r>
              <a:rPr lang="en-US" sz="2000" dirty="0" err="1" smtClean="0">
                <a:solidFill>
                  <a:srgbClr val="FF0000"/>
                </a:solidFill>
              </a:rPr>
              <a:t>sPHENIX</a:t>
            </a:r>
            <a:endParaRPr sz="2000" dirty="0">
              <a:solidFill>
                <a:srgbClr val="FF0000"/>
              </a:solidFill>
            </a:endParaRPr>
          </a:p>
        </p:txBody>
      </p:sp>
      <p:sp>
        <p:nvSpPr>
          <p:cNvPr id="14" name="Pentagon 13"/>
          <p:cNvSpPr/>
          <p:nvPr/>
        </p:nvSpPr>
        <p:spPr>
          <a:xfrm>
            <a:off x="4938888" y="2709207"/>
            <a:ext cx="337693" cy="166408"/>
          </a:xfrm>
          <a:prstGeom prst="homePlat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hape 342"/>
          <p:cNvSpPr/>
          <p:nvPr/>
        </p:nvSpPr>
        <p:spPr>
          <a:xfrm flipH="1" flipV="1">
            <a:off x="5058456" y="2875614"/>
            <a:ext cx="412741" cy="306235"/>
          </a:xfrm>
          <a:prstGeom prst="line">
            <a:avLst/>
          </a:prstGeom>
          <a:ln w="88900">
            <a:solidFill>
              <a:srgbClr val="FF0000"/>
            </a:solidFill>
            <a:tailEnd type="triangle"/>
          </a:ln>
        </p:spPr>
        <p:txBody>
          <a:bodyPr lIns="0" tIns="0" rIns="0" bIns="0"/>
          <a:lstStyle/>
          <a:p>
            <a:pPr>
              <a:lnSpc>
                <a:spcPct val="142000"/>
              </a:lnSpc>
              <a:defRPr sz="3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2709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sPHENIX</a:t>
            </a:r>
            <a:r>
              <a:rPr lang="en-US" dirty="0" smtClean="0"/>
              <a:t> MAPS Detector Questionnaire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Your institution and contact person</a:t>
            </a:r>
          </a:p>
          <a:p>
            <a:endParaRPr lang="en-US" dirty="0" smtClean="0"/>
          </a:p>
          <a:p>
            <a:r>
              <a:rPr lang="en-US" dirty="0"/>
              <a:t>E</a:t>
            </a:r>
            <a:r>
              <a:rPr lang="en-US" dirty="0" smtClean="0"/>
              <a:t>xpertise and interests in the </a:t>
            </a:r>
            <a:r>
              <a:rPr lang="en-US" dirty="0" err="1" smtClean="0"/>
              <a:t>sPHENIX</a:t>
            </a:r>
            <a:r>
              <a:rPr lang="en-US" dirty="0" smtClean="0"/>
              <a:t> MAPS project</a:t>
            </a:r>
          </a:p>
          <a:p>
            <a:endParaRPr lang="en-US" dirty="0" smtClean="0"/>
          </a:p>
          <a:p>
            <a:r>
              <a:rPr lang="en-US" dirty="0" smtClean="0"/>
              <a:t>Manpower </a:t>
            </a:r>
          </a:p>
          <a:p>
            <a:endParaRPr lang="en-US" dirty="0" smtClean="0"/>
          </a:p>
          <a:p>
            <a:r>
              <a:rPr lang="en-US" dirty="0" smtClean="0"/>
              <a:t>Manpower could be used for activities at CERN?</a:t>
            </a:r>
          </a:p>
          <a:p>
            <a:endParaRPr lang="en-US" dirty="0" smtClean="0"/>
          </a:p>
          <a:p>
            <a:r>
              <a:rPr lang="en-US" dirty="0" smtClean="0"/>
              <a:t>Available resources and capabilities 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What of the above would you like us to include in the September tracking review presentations?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F8ACB-502E-974A-91AA-A7F7226E8FCA}" type="datetime1">
              <a:rPr lang="en-US" smtClean="0"/>
              <a:t>8/19/16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sPHENIX/MAPS Detector Group Kickoff 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0B2C8-9C99-F14C-A0C6-87D96ABB48E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697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921AC-0675-684C-82E4-4ECDCB689721}" type="datetime1">
              <a:rPr lang="en-US" smtClean="0"/>
              <a:t>8/19/16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sPHENIX/MAPS Detector Group Kickoff 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0B2C8-9C99-F14C-A0C6-87D96ABB48E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424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47"/>
            <a:ext cx="8229600" cy="1143000"/>
          </a:xfrm>
        </p:spPr>
        <p:txBody>
          <a:bodyPr/>
          <a:lstStyle/>
          <a:p>
            <a:r>
              <a:rPr lang="en-US" dirty="0" smtClean="0"/>
              <a:t>Building Collaboration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B3E6B-CABA-6440-A56D-0E1EE8DFAEAD}" type="datetime1">
              <a:rPr lang="en-US" smtClean="0"/>
              <a:t>8/19/16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sPHENIX/MAPS Detector Group Kickoff  Meeting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38712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Workshops organized in Santa Fe</a:t>
            </a:r>
          </a:p>
          <a:p>
            <a:pPr lvl="1"/>
            <a:r>
              <a:rPr lang="en-US" dirty="0" smtClean="0"/>
              <a:t>MAPS experts from CERN, LBNL and BNL</a:t>
            </a:r>
          </a:p>
          <a:p>
            <a:pPr marL="457200" lvl="1" indent="0">
              <a:buNone/>
            </a:pP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/>
              <a:t>Strong support from ALICE </a:t>
            </a:r>
            <a:r>
              <a:rPr lang="en-US" dirty="0" smtClean="0"/>
              <a:t>MAPS </a:t>
            </a:r>
            <a:r>
              <a:rPr lang="en-US" dirty="0" smtClean="0"/>
              <a:t>groups</a:t>
            </a:r>
            <a:endParaRPr lang="en-US" dirty="0" smtClean="0"/>
          </a:p>
          <a:p>
            <a:pPr lvl="1"/>
            <a:r>
              <a:rPr lang="en-US" dirty="0" smtClean="0"/>
              <a:t>ITS project management, Musa </a:t>
            </a:r>
            <a:r>
              <a:rPr lang="en-US" dirty="0" smtClean="0"/>
              <a:t>et </a:t>
            </a:r>
            <a:r>
              <a:rPr lang="en-US" dirty="0" smtClean="0"/>
              <a:t>al</a:t>
            </a:r>
            <a:endParaRPr lang="en-US" dirty="0" smtClean="0"/>
          </a:p>
          <a:p>
            <a:pPr lvl="1"/>
            <a:r>
              <a:rPr lang="en-US" dirty="0" smtClean="0"/>
              <a:t>LBNL</a:t>
            </a:r>
          </a:p>
          <a:p>
            <a:pPr lvl="1"/>
            <a:r>
              <a:rPr lang="en-US" dirty="0" err="1" smtClean="0"/>
              <a:t>Yonsei</a:t>
            </a:r>
            <a:r>
              <a:rPr lang="en-US" dirty="0" smtClean="0"/>
              <a:t>/Korean </a:t>
            </a:r>
            <a:r>
              <a:rPr lang="en-US" dirty="0" smtClean="0"/>
              <a:t>Institutions </a:t>
            </a:r>
          </a:p>
          <a:p>
            <a:endParaRPr lang="en-US" dirty="0" smtClean="0"/>
          </a:p>
          <a:p>
            <a:r>
              <a:rPr lang="en-US" dirty="0" smtClean="0"/>
              <a:t>US institutions</a:t>
            </a:r>
            <a:endParaRPr lang="en-US" dirty="0" smtClean="0"/>
          </a:p>
          <a:p>
            <a:pPr lvl="1"/>
            <a:r>
              <a:rPr lang="en-US" dirty="0" smtClean="0"/>
              <a:t>UNM, NMSU, other (s)PHENIX institutions</a:t>
            </a:r>
          </a:p>
          <a:p>
            <a:pPr lvl="1"/>
            <a:r>
              <a:rPr lang="en-US" dirty="0" smtClean="0"/>
              <a:t>MIT HI/ME groups</a:t>
            </a:r>
            <a:endParaRPr lang="en-US" dirty="0" smtClean="0"/>
          </a:p>
          <a:p>
            <a:pPr lvl="1"/>
            <a:r>
              <a:rPr lang="en-US" dirty="0" smtClean="0"/>
              <a:t>STAR/HFT group</a:t>
            </a:r>
          </a:p>
          <a:p>
            <a:pPr lvl="1"/>
            <a:r>
              <a:rPr lang="en-US" dirty="0" smtClean="0"/>
              <a:t>LBNL, LDRD proposal to build mechanical </a:t>
            </a:r>
            <a:r>
              <a:rPr lang="en-US" dirty="0" smtClean="0"/>
              <a:t>support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Other international </a:t>
            </a:r>
            <a:r>
              <a:rPr lang="en-US" dirty="0" smtClean="0"/>
              <a:t>collaborators</a:t>
            </a:r>
          </a:p>
          <a:p>
            <a:pPr lvl="1"/>
            <a:r>
              <a:rPr lang="en-US" dirty="0" smtClean="0"/>
              <a:t>CCNU/ALICE?</a:t>
            </a:r>
            <a:endParaRPr lang="en-US" dirty="0" smtClean="0"/>
          </a:p>
          <a:p>
            <a:pPr marL="496399" lvl="1" indent="0">
              <a:buNone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0B2C8-9C99-F14C-A0C6-87D96ABB48E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701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" name="Group 193"/>
          <p:cNvGrpSpPr/>
          <p:nvPr/>
        </p:nvGrpSpPr>
        <p:grpSpPr>
          <a:xfrm>
            <a:off x="5477149" y="2295916"/>
            <a:ext cx="2993437" cy="2343305"/>
            <a:chOff x="0" y="0"/>
            <a:chExt cx="4257331" cy="3332698"/>
          </a:xfrm>
        </p:grpSpPr>
        <p:pic>
          <p:nvPicPr>
            <p:cNvPr id="192" name="IMG_2493-enhanced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7000" y="88900"/>
              <a:ext cx="4003332" cy="300249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91" name="Picture 190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4257332" cy="3332699"/>
            </a:xfrm>
            <a:prstGeom prst="rect">
              <a:avLst/>
            </a:prstGeom>
            <a:effectLst/>
          </p:spPr>
        </p:pic>
      </p:grpSp>
      <p:sp>
        <p:nvSpPr>
          <p:cNvPr id="194" name="Shape 194"/>
          <p:cNvSpPr>
            <a:spLocks noGrp="1"/>
          </p:cNvSpPr>
          <p:nvPr>
            <p:ph type="title"/>
          </p:nvPr>
        </p:nvSpPr>
        <p:spPr>
          <a:xfrm>
            <a:off x="205383" y="-496"/>
            <a:ext cx="8501063" cy="72445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3200" dirty="0" smtClean="0"/>
              <a:t>sPHENIX</a:t>
            </a:r>
            <a:r>
              <a:rPr lang="en-US" sz="3200" dirty="0" smtClean="0"/>
              <a:t> Tracking Workshops in Santa Fe</a:t>
            </a:r>
            <a:endParaRPr sz="3200" dirty="0"/>
          </a:p>
        </p:txBody>
      </p:sp>
      <p:sp>
        <p:nvSpPr>
          <p:cNvPr id="196" name="Shape 196"/>
          <p:cNvSpPr/>
          <p:nvPr/>
        </p:nvSpPr>
        <p:spPr>
          <a:xfrm>
            <a:off x="3878168" y="863315"/>
            <a:ext cx="5068552" cy="13647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5717" tIns="35717" rIns="35717" bIns="35717" anchor="ctr">
            <a:spAutoFit/>
          </a:bodyPr>
          <a:lstStyle/>
          <a:p>
            <a:pPr defTabSz="321457">
              <a:tabLst>
                <a:tab pos="321457" algn="l"/>
                <a:tab pos="642915" algn="l"/>
                <a:tab pos="964372" algn="l"/>
                <a:tab pos="1285829" algn="l"/>
                <a:tab pos="1607287" algn="l"/>
                <a:tab pos="1928744" algn="l"/>
                <a:tab pos="2250201" algn="l"/>
                <a:tab pos="2571659" algn="l"/>
                <a:tab pos="2893116" algn="l"/>
                <a:tab pos="3214573" algn="l"/>
                <a:tab pos="3536031" algn="l"/>
                <a:tab pos="3857488" algn="l"/>
              </a:tabLst>
              <a:defRPr sz="2200">
                <a:solidFill>
                  <a:schemeClr val="accent1">
                    <a:hueOff val="273561"/>
                    <a:satOff val="2937"/>
                    <a:lumOff val="-22233"/>
                  </a:schemeClr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1400" dirty="0" smtClean="0"/>
              <a:t>1</a:t>
            </a:r>
            <a:r>
              <a:rPr lang="en-US" sz="1400" baseline="30000" dirty="0" smtClean="0"/>
              <a:t>st</a:t>
            </a:r>
            <a:r>
              <a:rPr lang="en-US" sz="1400" dirty="0" smtClean="0"/>
              <a:t> Pre-DNP </a:t>
            </a:r>
            <a:r>
              <a:rPr lang="en-US" sz="1400" dirty="0" err="1" smtClean="0"/>
              <a:t>sPHENIX</a:t>
            </a:r>
            <a:r>
              <a:rPr lang="en-US" sz="1400" dirty="0" smtClean="0"/>
              <a:t> Tracking Workshop held </a:t>
            </a:r>
          </a:p>
          <a:p>
            <a:pPr defTabSz="321457">
              <a:tabLst>
                <a:tab pos="321457" algn="l"/>
                <a:tab pos="642915" algn="l"/>
                <a:tab pos="964372" algn="l"/>
                <a:tab pos="1285829" algn="l"/>
                <a:tab pos="1607287" algn="l"/>
                <a:tab pos="1928744" algn="l"/>
                <a:tab pos="2250201" algn="l"/>
                <a:tab pos="2571659" algn="l"/>
                <a:tab pos="2893116" algn="l"/>
                <a:tab pos="3214573" algn="l"/>
                <a:tab pos="3536031" algn="l"/>
                <a:tab pos="3857488" algn="l"/>
              </a:tabLst>
              <a:defRPr sz="2200">
                <a:solidFill>
                  <a:schemeClr val="accent1">
                    <a:hueOff val="273561"/>
                    <a:satOff val="2937"/>
                    <a:lumOff val="-22233"/>
                  </a:schemeClr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1400" dirty="0" smtClean="0"/>
              <a:t>in Santa Fe, Oct. 27, 2015</a:t>
            </a:r>
            <a:r>
              <a:rPr lang="en-US" sz="1400" dirty="0" smtClean="0">
                <a:hlinkClick r:id="rId4"/>
              </a:rPr>
              <a:t>https</a:t>
            </a:r>
            <a:r>
              <a:rPr lang="en-US" sz="1400" dirty="0">
                <a:hlinkClick r:id="rId4"/>
              </a:rPr>
              <a:t>://indico.bnl.gov/conferenceDisplay.py?confId=</a:t>
            </a:r>
            <a:r>
              <a:rPr lang="en-US" sz="1400" dirty="0" smtClean="0">
                <a:hlinkClick r:id="rId4"/>
              </a:rPr>
              <a:t>1364</a:t>
            </a:r>
            <a:endParaRPr lang="en-US" sz="1400" dirty="0" smtClean="0"/>
          </a:p>
          <a:p>
            <a:pPr defTabSz="321457">
              <a:tabLst>
                <a:tab pos="321457" algn="l"/>
                <a:tab pos="642915" algn="l"/>
                <a:tab pos="964372" algn="l"/>
                <a:tab pos="1285829" algn="l"/>
                <a:tab pos="1607287" algn="l"/>
                <a:tab pos="1928744" algn="l"/>
                <a:tab pos="2250201" algn="l"/>
                <a:tab pos="2571659" algn="l"/>
                <a:tab pos="2893116" algn="l"/>
                <a:tab pos="3214573" algn="l"/>
                <a:tab pos="3536031" algn="l"/>
                <a:tab pos="3857488" algn="l"/>
              </a:tabLst>
              <a:defRPr sz="2200">
                <a:solidFill>
                  <a:schemeClr val="accent1">
                    <a:hueOff val="273561"/>
                    <a:satOff val="2937"/>
                    <a:lumOff val="-22233"/>
                  </a:schemeClr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 lang="en-US" sz="1400" dirty="0"/>
          </a:p>
          <a:p>
            <a:pPr defTabSz="321457">
              <a:tabLst>
                <a:tab pos="321457" algn="l"/>
                <a:tab pos="642915" algn="l"/>
                <a:tab pos="964372" algn="l"/>
                <a:tab pos="1285829" algn="l"/>
                <a:tab pos="1607287" algn="l"/>
                <a:tab pos="1928744" algn="l"/>
                <a:tab pos="2250201" algn="l"/>
                <a:tab pos="2571659" algn="l"/>
                <a:tab pos="2893116" algn="l"/>
                <a:tab pos="3214573" algn="l"/>
                <a:tab pos="3536031" algn="l"/>
                <a:tab pos="3857488" algn="l"/>
              </a:tabLst>
              <a:defRPr sz="2200">
                <a:solidFill>
                  <a:schemeClr val="accent1">
                    <a:hueOff val="273561"/>
                    <a:satOff val="2937"/>
                    <a:lumOff val="-22233"/>
                  </a:schemeClr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1400" dirty="0" smtClean="0"/>
              <a:t>Discussed various options for </a:t>
            </a:r>
            <a:r>
              <a:rPr lang="en-US" sz="1400" dirty="0" err="1" smtClean="0"/>
              <a:t>sPHENIX</a:t>
            </a:r>
            <a:r>
              <a:rPr lang="en-US" sz="1400" dirty="0" smtClean="0"/>
              <a:t> Tracking needs</a:t>
            </a:r>
          </a:p>
          <a:p>
            <a:pPr defTabSz="321457">
              <a:tabLst>
                <a:tab pos="321457" algn="l"/>
                <a:tab pos="642915" algn="l"/>
                <a:tab pos="964372" algn="l"/>
                <a:tab pos="1285829" algn="l"/>
                <a:tab pos="1607287" algn="l"/>
                <a:tab pos="1928744" algn="l"/>
                <a:tab pos="2250201" algn="l"/>
                <a:tab pos="2571659" algn="l"/>
                <a:tab pos="2893116" algn="l"/>
                <a:tab pos="3214573" algn="l"/>
                <a:tab pos="3536031" algn="l"/>
                <a:tab pos="3857488" algn="l"/>
              </a:tabLst>
              <a:defRPr sz="2200">
                <a:solidFill>
                  <a:schemeClr val="accent1">
                    <a:hueOff val="273561"/>
                    <a:satOff val="2937"/>
                    <a:lumOff val="-22233"/>
                  </a:schemeClr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1400" dirty="0" smtClean="0">
                <a:solidFill>
                  <a:srgbClr val="FF0000"/>
                </a:solidFill>
              </a:rPr>
              <a:t>MAPS technology clearly stands out from others</a:t>
            </a:r>
          </a:p>
        </p:txBody>
      </p:sp>
      <p:sp>
        <p:nvSpPr>
          <p:cNvPr id="197" name="Shape 197"/>
          <p:cNvSpPr/>
          <p:nvPr/>
        </p:nvSpPr>
        <p:spPr>
          <a:xfrm>
            <a:off x="386392" y="3147592"/>
            <a:ext cx="4341586" cy="32730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5717" tIns="35717" rIns="35717" bIns="35717" anchor="ctr">
            <a:spAutoFit/>
          </a:bodyPr>
          <a:lstStyle/>
          <a:p>
            <a:pPr defTabSz="321457">
              <a:tabLst>
                <a:tab pos="321457" algn="l"/>
                <a:tab pos="642915" algn="l"/>
                <a:tab pos="964372" algn="l"/>
                <a:tab pos="1285829" algn="l"/>
                <a:tab pos="1607287" algn="l"/>
                <a:tab pos="1928744" algn="l"/>
                <a:tab pos="2250201" algn="l"/>
                <a:tab pos="2571659" algn="l"/>
                <a:tab pos="2893116" algn="l"/>
                <a:tab pos="3214573" algn="l"/>
                <a:tab pos="3536031" algn="l"/>
                <a:tab pos="3857488" algn="l"/>
              </a:tabLst>
              <a:defRPr sz="2200" b="1">
                <a:solidFill>
                  <a:schemeClr val="accent1">
                    <a:hueOff val="273561"/>
                    <a:satOff val="2937"/>
                    <a:lumOff val="-22233"/>
                  </a:schemeClr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pPr>
            <a:r>
              <a:rPr sz="1600" dirty="0" smtClean="0"/>
              <a:t>L</a:t>
            </a:r>
            <a:r>
              <a:rPr lang="en-US" sz="1600" dirty="0" smtClean="0"/>
              <a:t>ANL </a:t>
            </a:r>
            <a:r>
              <a:rPr sz="1600" dirty="0" smtClean="0"/>
              <a:t>MAPS </a:t>
            </a:r>
            <a:r>
              <a:rPr sz="1600" dirty="0"/>
              <a:t>Silicon Option</a:t>
            </a:r>
            <a:r>
              <a:rPr sz="1600" b="0" dirty="0"/>
              <a:t> </a:t>
            </a:r>
            <a:endParaRPr lang="en-US" sz="1600" b="0" dirty="0" smtClean="0"/>
          </a:p>
          <a:p>
            <a:pPr defTabSz="321457">
              <a:tabLst>
                <a:tab pos="321457" algn="l"/>
                <a:tab pos="642915" algn="l"/>
                <a:tab pos="964372" algn="l"/>
                <a:tab pos="1285829" algn="l"/>
                <a:tab pos="1607287" algn="l"/>
                <a:tab pos="1928744" algn="l"/>
                <a:tab pos="2250201" algn="l"/>
                <a:tab pos="2571659" algn="l"/>
                <a:tab pos="2893116" algn="l"/>
                <a:tab pos="3214573" algn="l"/>
                <a:tab pos="3536031" algn="l"/>
                <a:tab pos="3857488" algn="l"/>
              </a:tabLst>
              <a:defRPr sz="2200" b="1">
                <a:solidFill>
                  <a:schemeClr val="accent1">
                    <a:hueOff val="273561"/>
                    <a:satOff val="2937"/>
                    <a:lumOff val="-22233"/>
                  </a:schemeClr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pPr>
            <a:r>
              <a:rPr sz="1600" b="0" dirty="0" smtClean="0"/>
              <a:t>was </a:t>
            </a:r>
            <a:r>
              <a:rPr sz="1600" b="0" dirty="0"/>
              <a:t>examined at </a:t>
            </a:r>
            <a:r>
              <a:rPr sz="1600" b="0" dirty="0" smtClean="0"/>
              <a:t>Santa </a:t>
            </a:r>
            <a:r>
              <a:rPr sz="1600" b="0" dirty="0"/>
              <a:t>Fe MAPS Cost &amp; </a:t>
            </a:r>
            <a:r>
              <a:rPr sz="1600" b="0" dirty="0" smtClean="0"/>
              <a:t>Schedule</a:t>
            </a:r>
            <a:r>
              <a:rPr lang="en-US" sz="1600" b="0" dirty="0" smtClean="0"/>
              <a:t> </a:t>
            </a:r>
            <a:r>
              <a:rPr sz="1600" b="0" dirty="0" smtClean="0"/>
              <a:t>Workshop</a:t>
            </a:r>
            <a:r>
              <a:rPr lang="en-US" sz="1600" b="0" dirty="0" smtClean="0"/>
              <a:t>, Mar 30-Apr. 1, 2016</a:t>
            </a:r>
          </a:p>
          <a:p>
            <a:pPr defTabSz="321457">
              <a:tabLst>
                <a:tab pos="321457" algn="l"/>
                <a:tab pos="642915" algn="l"/>
                <a:tab pos="964372" algn="l"/>
                <a:tab pos="1285829" algn="l"/>
                <a:tab pos="1607287" algn="l"/>
                <a:tab pos="1928744" algn="l"/>
                <a:tab pos="2250201" algn="l"/>
                <a:tab pos="2571659" algn="l"/>
                <a:tab pos="2893116" algn="l"/>
                <a:tab pos="3214573" algn="l"/>
                <a:tab pos="3536031" algn="l"/>
                <a:tab pos="3857488" algn="l"/>
              </a:tabLst>
              <a:defRPr sz="2200" b="1">
                <a:solidFill>
                  <a:schemeClr val="accent1">
                    <a:hueOff val="273561"/>
                    <a:satOff val="2937"/>
                    <a:lumOff val="-22233"/>
                  </a:schemeClr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 lang="en-US" sz="1600" dirty="0" smtClean="0"/>
          </a:p>
          <a:p>
            <a:pPr defTabSz="321457">
              <a:tabLst>
                <a:tab pos="321457" algn="l"/>
                <a:tab pos="642915" algn="l"/>
                <a:tab pos="964372" algn="l"/>
                <a:tab pos="1285829" algn="l"/>
                <a:tab pos="1607287" algn="l"/>
                <a:tab pos="1928744" algn="l"/>
                <a:tab pos="2250201" algn="l"/>
                <a:tab pos="2571659" algn="l"/>
                <a:tab pos="2893116" algn="l"/>
                <a:tab pos="3214573" algn="l"/>
                <a:tab pos="3536031" algn="l"/>
                <a:tab pos="3857488" algn="l"/>
              </a:tabLst>
              <a:defRPr sz="2200" b="1">
                <a:solidFill>
                  <a:schemeClr val="accent1">
                    <a:hueOff val="273561"/>
                    <a:satOff val="2937"/>
                    <a:lumOff val="-22233"/>
                  </a:schemeClr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1600" dirty="0" smtClean="0"/>
              <a:t>Excellent </a:t>
            </a:r>
            <a:r>
              <a:rPr lang="en-US" sz="1600" dirty="0"/>
              <a:t>turn-out from </a:t>
            </a:r>
            <a:r>
              <a:rPr lang="en-US" sz="1600" dirty="0" err="1"/>
              <a:t>sPHENIX</a:t>
            </a:r>
            <a:r>
              <a:rPr lang="en-US" sz="1600" dirty="0"/>
              <a:t>, ALICE, </a:t>
            </a:r>
            <a:r>
              <a:rPr lang="en-US" sz="1600" dirty="0" smtClean="0"/>
              <a:t>STAR/HFT, EIC </a:t>
            </a:r>
            <a:r>
              <a:rPr lang="en-US" sz="1600" dirty="0"/>
              <a:t>experts</a:t>
            </a:r>
          </a:p>
          <a:p>
            <a:pPr defTabSz="321457">
              <a:tabLst>
                <a:tab pos="321457" algn="l"/>
                <a:tab pos="642915" algn="l"/>
                <a:tab pos="964372" algn="l"/>
                <a:tab pos="1285829" algn="l"/>
                <a:tab pos="1607287" algn="l"/>
                <a:tab pos="1928744" algn="l"/>
                <a:tab pos="2250201" algn="l"/>
                <a:tab pos="2571659" algn="l"/>
                <a:tab pos="2893116" algn="l"/>
                <a:tab pos="3214573" algn="l"/>
                <a:tab pos="3536031" algn="l"/>
                <a:tab pos="3857488" algn="l"/>
              </a:tabLst>
              <a:defRPr sz="2200" b="1">
                <a:solidFill>
                  <a:schemeClr val="accent1">
                    <a:hueOff val="273561"/>
                    <a:satOff val="2937"/>
                    <a:lumOff val="-22233"/>
                  </a:schemeClr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 lang="en-US" sz="1600" b="0" dirty="0" smtClean="0"/>
          </a:p>
          <a:p>
            <a:pPr defTabSz="321457">
              <a:tabLst>
                <a:tab pos="321457" algn="l"/>
                <a:tab pos="642915" algn="l"/>
                <a:tab pos="964372" algn="l"/>
                <a:tab pos="1285829" algn="l"/>
                <a:tab pos="1607287" algn="l"/>
                <a:tab pos="1928744" algn="l"/>
                <a:tab pos="2250201" algn="l"/>
                <a:tab pos="2571659" algn="l"/>
                <a:tab pos="2893116" algn="l"/>
                <a:tab pos="3214573" algn="l"/>
                <a:tab pos="3536031" algn="l"/>
                <a:tab pos="3857488" algn="l"/>
              </a:tabLst>
              <a:defRPr sz="2200" b="1">
                <a:solidFill>
                  <a:schemeClr val="accent1">
                    <a:hueOff val="273561"/>
                    <a:satOff val="2937"/>
                    <a:lumOff val="-22233"/>
                  </a:schemeClr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1600" dirty="0" smtClean="0"/>
              <a:t>https</a:t>
            </a:r>
            <a:r>
              <a:rPr lang="en-US" sz="1600" dirty="0"/>
              <a:t>://</a:t>
            </a:r>
            <a:r>
              <a:rPr lang="en-US" sz="1600" dirty="0" err="1"/>
              <a:t>indico.bnl.gov</a:t>
            </a:r>
            <a:r>
              <a:rPr lang="en-US" sz="1600" dirty="0"/>
              <a:t>/</a:t>
            </a:r>
            <a:r>
              <a:rPr lang="en-US" sz="1600" dirty="0" err="1" smtClean="0"/>
              <a:t>conferenceDisplay.py</a:t>
            </a:r>
            <a:r>
              <a:rPr lang="en-US" sz="1600" dirty="0" err="1"/>
              <a:t>?</a:t>
            </a:r>
            <a:r>
              <a:rPr lang="en-US" sz="1600" dirty="0" err="1" smtClean="0"/>
              <a:t>confId</a:t>
            </a:r>
            <a:r>
              <a:rPr lang="en-US" sz="1600" dirty="0"/>
              <a:t>=1741</a:t>
            </a:r>
            <a:endParaRPr sz="1600" dirty="0"/>
          </a:p>
          <a:p>
            <a:pPr defTabSz="321457">
              <a:tabLst>
                <a:tab pos="321457" algn="l"/>
                <a:tab pos="642915" algn="l"/>
                <a:tab pos="964372" algn="l"/>
                <a:tab pos="1285829" algn="l"/>
                <a:tab pos="1607287" algn="l"/>
                <a:tab pos="1928744" algn="l"/>
                <a:tab pos="2250201" algn="l"/>
                <a:tab pos="2571659" algn="l"/>
                <a:tab pos="2893116" algn="l"/>
                <a:tab pos="3214573" algn="l"/>
                <a:tab pos="3536031" algn="l"/>
                <a:tab pos="3857488" algn="l"/>
              </a:tabLst>
              <a:defRPr sz="2200" b="1">
                <a:solidFill>
                  <a:schemeClr val="accent1">
                    <a:hueOff val="273561"/>
                    <a:satOff val="2937"/>
                    <a:lumOff val="-22233"/>
                  </a:schemeClr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 lang="en-US" sz="1600" b="0" dirty="0" smtClean="0">
              <a:solidFill>
                <a:srgbClr val="FF0000"/>
              </a:solidFill>
            </a:endParaRPr>
          </a:p>
          <a:p>
            <a:pPr defTabSz="321457">
              <a:tabLst>
                <a:tab pos="321457" algn="l"/>
                <a:tab pos="642915" algn="l"/>
                <a:tab pos="964372" algn="l"/>
                <a:tab pos="1285829" algn="l"/>
                <a:tab pos="1607287" algn="l"/>
                <a:tab pos="1928744" algn="l"/>
                <a:tab pos="2250201" algn="l"/>
                <a:tab pos="2571659" algn="l"/>
                <a:tab pos="2893116" algn="l"/>
                <a:tab pos="3214573" algn="l"/>
                <a:tab pos="3536031" algn="l"/>
                <a:tab pos="3857488" algn="l"/>
              </a:tabLst>
              <a:defRPr sz="2200" b="1">
                <a:solidFill>
                  <a:schemeClr val="accent1">
                    <a:hueOff val="273561"/>
                    <a:satOff val="2937"/>
                    <a:lumOff val="-22233"/>
                  </a:schemeClr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pPr>
            <a:r>
              <a:rPr sz="1600" b="0" dirty="0" smtClean="0">
                <a:solidFill>
                  <a:srgbClr val="FF0000"/>
                </a:solidFill>
              </a:rPr>
              <a:t>Take </a:t>
            </a:r>
            <a:r>
              <a:rPr sz="1600" b="0" dirty="0">
                <a:solidFill>
                  <a:srgbClr val="FF0000"/>
                </a:solidFill>
              </a:rPr>
              <a:t>Home: </a:t>
            </a:r>
            <a:endParaRPr lang="en-US" sz="1600" b="0" dirty="0" smtClean="0">
              <a:solidFill>
                <a:srgbClr val="FF0000"/>
              </a:solidFill>
            </a:endParaRPr>
          </a:p>
          <a:p>
            <a:pPr defTabSz="321457">
              <a:tabLst>
                <a:tab pos="321457" algn="l"/>
                <a:tab pos="642915" algn="l"/>
                <a:tab pos="964372" algn="l"/>
                <a:tab pos="1285829" algn="l"/>
                <a:tab pos="1607287" algn="l"/>
                <a:tab pos="1928744" algn="l"/>
                <a:tab pos="2250201" algn="l"/>
                <a:tab pos="2571659" algn="l"/>
                <a:tab pos="2893116" algn="l"/>
                <a:tab pos="3214573" algn="l"/>
                <a:tab pos="3536031" algn="l"/>
                <a:tab pos="3857488" algn="l"/>
              </a:tabLst>
              <a:defRPr sz="2200" b="1">
                <a:solidFill>
                  <a:schemeClr val="accent1">
                    <a:hueOff val="273561"/>
                    <a:satOff val="2937"/>
                    <a:lumOff val="-22233"/>
                  </a:schemeClr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1600" b="0" dirty="0" smtClean="0">
                <a:solidFill>
                  <a:srgbClr val="FF0000"/>
                </a:solidFill>
              </a:rPr>
              <a:t>	- </a:t>
            </a:r>
            <a:r>
              <a:rPr sz="1600" b="0" dirty="0" smtClean="0">
                <a:solidFill>
                  <a:srgbClr val="FF0000"/>
                </a:solidFill>
              </a:rPr>
              <a:t>Extension </a:t>
            </a:r>
            <a:r>
              <a:rPr sz="1600" b="0" dirty="0">
                <a:solidFill>
                  <a:srgbClr val="FF0000"/>
                </a:solidFill>
              </a:rPr>
              <a:t>of ALICE production </a:t>
            </a:r>
            <a:r>
              <a:rPr sz="1600" b="0" dirty="0" smtClean="0">
                <a:solidFill>
                  <a:srgbClr val="FF0000"/>
                </a:solidFill>
              </a:rPr>
              <a:t>possible </a:t>
            </a:r>
            <a:endParaRPr lang="en-US" sz="1600" b="0" dirty="0" smtClean="0">
              <a:solidFill>
                <a:srgbClr val="FF0000"/>
              </a:solidFill>
            </a:endParaRPr>
          </a:p>
          <a:p>
            <a:pPr defTabSz="321457">
              <a:tabLst>
                <a:tab pos="321457" algn="l"/>
                <a:tab pos="642915" algn="l"/>
                <a:tab pos="964372" algn="l"/>
                <a:tab pos="1285829" algn="l"/>
                <a:tab pos="1607287" algn="l"/>
                <a:tab pos="1928744" algn="l"/>
                <a:tab pos="2250201" algn="l"/>
                <a:tab pos="2571659" algn="l"/>
                <a:tab pos="2893116" algn="l"/>
                <a:tab pos="3214573" algn="l"/>
                <a:tab pos="3536031" algn="l"/>
                <a:tab pos="3857488" algn="l"/>
              </a:tabLst>
              <a:defRPr sz="2200" b="1">
                <a:solidFill>
                  <a:schemeClr val="accent1">
                    <a:hueOff val="273561"/>
                    <a:satOff val="2937"/>
                    <a:lumOff val="-22233"/>
                  </a:schemeClr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1600" b="0" dirty="0" smtClean="0">
                <a:solidFill>
                  <a:srgbClr val="FF0000"/>
                </a:solidFill>
              </a:rPr>
              <a:t>	- </a:t>
            </a:r>
            <a:r>
              <a:rPr sz="1600" b="0" dirty="0" smtClean="0">
                <a:solidFill>
                  <a:srgbClr val="FF0000"/>
                </a:solidFill>
              </a:rPr>
              <a:t>Inner </a:t>
            </a:r>
            <a:r>
              <a:rPr sz="1600" b="0" dirty="0">
                <a:solidFill>
                  <a:srgbClr val="FF0000"/>
                </a:solidFill>
              </a:rPr>
              <a:t>tracker cost &lt;$5M inc. </a:t>
            </a:r>
            <a:r>
              <a:rPr sz="1600" b="0" dirty="0" smtClean="0">
                <a:solidFill>
                  <a:srgbClr val="FF0000"/>
                </a:solidFill>
              </a:rPr>
              <a:t>contingency</a:t>
            </a:r>
            <a:endParaRPr sz="1600" b="0" dirty="0">
              <a:solidFill>
                <a:srgbClr val="FF0000"/>
              </a:solidFill>
            </a:endParaRPr>
          </a:p>
        </p:txBody>
      </p:sp>
      <p:grpSp>
        <p:nvGrpSpPr>
          <p:cNvPr id="203" name="Group 203"/>
          <p:cNvGrpSpPr/>
          <p:nvPr/>
        </p:nvGrpSpPr>
        <p:grpSpPr>
          <a:xfrm>
            <a:off x="4924469" y="4576713"/>
            <a:ext cx="2910748" cy="2281287"/>
            <a:chOff x="0" y="0"/>
            <a:chExt cx="4139729" cy="3244496"/>
          </a:xfrm>
        </p:grpSpPr>
        <p:pic>
          <p:nvPicPr>
            <p:cNvPr id="202" name="IMG_2502.jpe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27000" y="88900"/>
              <a:ext cx="3885730" cy="291429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01" name="Picture 200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4139730" cy="3244497"/>
            </a:xfrm>
            <a:prstGeom prst="rect">
              <a:avLst/>
            </a:prstGeom>
            <a:effectLst/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6392" y="782342"/>
            <a:ext cx="2990735" cy="21316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637438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4415"/>
            <a:ext cx="8229600" cy="958334"/>
          </a:xfrm>
        </p:spPr>
        <p:txBody>
          <a:bodyPr/>
          <a:lstStyle/>
          <a:p>
            <a:r>
              <a:rPr lang="en-US" dirty="0" smtClean="0"/>
              <a:t>BNL MAPS mini Review 6/30/2016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8</a:t>
            </a:fld>
            <a:endParaRPr lang="uk-UA"/>
          </a:p>
        </p:txBody>
      </p:sp>
      <p:sp>
        <p:nvSpPr>
          <p:cNvPr id="4" name="TextBox 3"/>
          <p:cNvSpPr txBox="1"/>
          <p:nvPr/>
        </p:nvSpPr>
        <p:spPr>
          <a:xfrm>
            <a:off x="733222" y="878083"/>
            <a:ext cx="4828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Very constructive feedback, ~60 homework items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391" y="1432080"/>
            <a:ext cx="6936115" cy="542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987080"/>
      </p:ext>
    </p:extLst>
  </p:cSld>
  <p:clrMapOvr>
    <a:masterClrMapping/>
  </p:clrMapOvr>
  <p:transition xmlns:p14="http://schemas.microsoft.com/office/powerpoint/2010/main"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sPHENIX/MAPS Detector Group Kickoff 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25B9C-DB13-46F4-A97F-E16BC22F669A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990600"/>
            <a:ext cx="3429000" cy="2620856"/>
          </a:xfrm>
          <a:prstGeom prst="rect">
            <a:avLst/>
          </a:prstGeom>
          <a:ln w="19050">
            <a:solidFill>
              <a:schemeClr val="accent1">
                <a:shade val="50000"/>
              </a:schemeClr>
            </a:solidFill>
          </a:ln>
        </p:spPr>
      </p:pic>
      <p:grpSp>
        <p:nvGrpSpPr>
          <p:cNvPr id="10" name="Group 9"/>
          <p:cNvGrpSpPr/>
          <p:nvPr/>
        </p:nvGrpSpPr>
        <p:grpSpPr>
          <a:xfrm>
            <a:off x="4343400" y="990600"/>
            <a:ext cx="3818732" cy="2590800"/>
            <a:chOff x="4343400" y="990600"/>
            <a:chExt cx="3818732" cy="25908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43400" y="990600"/>
              <a:ext cx="3818732" cy="2590800"/>
            </a:xfrm>
            <a:prstGeom prst="rect">
              <a:avLst/>
            </a:prstGeom>
            <a:ln w="19050">
              <a:solidFill>
                <a:schemeClr val="accent1">
                  <a:shade val="50000"/>
                </a:schemeClr>
              </a:solidFill>
            </a:ln>
          </p:spPr>
        </p:pic>
        <p:sp>
          <p:nvSpPr>
            <p:cNvPr id="8" name="Rectangle 7"/>
            <p:cNvSpPr/>
            <p:nvPr/>
          </p:nvSpPr>
          <p:spPr>
            <a:xfrm>
              <a:off x="5791200" y="3436299"/>
              <a:ext cx="1143000" cy="145101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924800" y="3360099"/>
              <a:ext cx="228600" cy="221301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195620" y="4267200"/>
            <a:ext cx="26699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432 Sensors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226 M pixels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0.19 m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of silicon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753032" y="4572000"/>
            <a:ext cx="23601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Readout for: </a:t>
            </a:r>
            <a:endParaRPr lang="en-US" sz="3200" dirty="0"/>
          </a:p>
        </p:txBody>
      </p:sp>
      <p:sp>
        <p:nvSpPr>
          <p:cNvPr id="13" name="Right Arrow 12"/>
          <p:cNvSpPr/>
          <p:nvPr/>
        </p:nvSpPr>
        <p:spPr>
          <a:xfrm>
            <a:off x="3175000" y="4597687"/>
            <a:ext cx="762000" cy="533400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81000" y="-229393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u="sng" dirty="0" smtClean="0"/>
              <a:t>ITS Inner Layers</a:t>
            </a:r>
            <a:endParaRPr lang="en-US" sz="3600" u="sng" dirty="0"/>
          </a:p>
        </p:txBody>
      </p:sp>
      <p:sp>
        <p:nvSpPr>
          <p:cNvPr id="15" name="TextBox 14"/>
          <p:cNvSpPr txBox="1"/>
          <p:nvPr/>
        </p:nvSpPr>
        <p:spPr>
          <a:xfrm>
            <a:off x="6570286" y="3611456"/>
            <a:ext cx="1591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48 inner staves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0" y="5712373"/>
            <a:ext cx="3136884" cy="461665"/>
          </a:xfrm>
          <a:prstGeom prst="rect">
            <a:avLst/>
          </a:prstGeom>
          <a:noFill/>
          <a:ln w="15875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Very comparable to PXL</a:t>
            </a:r>
            <a:endParaRPr lang="en-US" sz="2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64AD2-9912-EF44-9BC5-A077D0F9FEC3}" type="datetime1">
              <a:rPr lang="en-US" smtClean="0"/>
              <a:t>8/19/16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851276" y="124908"/>
            <a:ext cx="11899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Leo’s </a:t>
            </a:r>
            <a:r>
              <a:rPr lang="en-US" dirty="0" smtClean="0"/>
              <a:t>talk</a:t>
            </a:r>
          </a:p>
          <a:p>
            <a:r>
              <a:rPr lang="en-US" dirty="0" smtClean="0"/>
              <a:t>@Santa Fe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144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842</TotalTime>
  <Words>594</Words>
  <Application>Microsoft Macintosh PowerPoint</Application>
  <PresentationFormat>On-screen Show (4:3)</PresentationFormat>
  <Paragraphs>131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Goals</vt:lpstr>
      <vt:lpstr>Scope of the Proposed MAPS Project</vt:lpstr>
      <vt:lpstr>PowerPoint Presentation</vt:lpstr>
      <vt:lpstr>sPHENIX MAPS Detector Questionnaire</vt:lpstr>
      <vt:lpstr>Backup </vt:lpstr>
      <vt:lpstr>Building Collaboration</vt:lpstr>
      <vt:lpstr>sPHENIX Tracking Workshops in Santa Fe</vt:lpstr>
      <vt:lpstr>BNL MAPS mini Review 6/30/2016</vt:lpstr>
      <vt:lpstr>ITS Inner Layers</vt:lpstr>
    </vt:vector>
  </TitlesOfParts>
  <Company>Los Alamos National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Ming Liu (LANL)</dc:creator>
  <cp:lastModifiedBy>Ming Liu (LANL)</cp:lastModifiedBy>
  <cp:revision>62</cp:revision>
  <dcterms:created xsi:type="dcterms:W3CDTF">2016-08-19T03:57:35Z</dcterms:created>
  <dcterms:modified xsi:type="dcterms:W3CDTF">2016-08-19T17:59:52Z</dcterms:modified>
</cp:coreProperties>
</file>