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58" r:id="rId4"/>
    <p:sldId id="263" r:id="rId5"/>
    <p:sldId id="270" r:id="rId6"/>
    <p:sldId id="271" r:id="rId7"/>
    <p:sldId id="273" r:id="rId8"/>
    <p:sldId id="267" r:id="rId9"/>
    <p:sldId id="264" r:id="rId10"/>
    <p:sldId id="274" r:id="rId11"/>
    <p:sldId id="265" r:id="rId12"/>
    <p:sldId id="257" r:id="rId13"/>
    <p:sldId id="259" r:id="rId14"/>
    <p:sldId id="260" r:id="rId15"/>
    <p:sldId id="261" r:id="rId16"/>
    <p:sldId id="262" r:id="rId17"/>
    <p:sldId id="266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0512E-A08F-9048-B012-7B96A6F8B17A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1BE73-740A-614E-A1D6-9199C27E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D46F-48A2-0D4C-B04E-69BEF2B36D8F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8184B-F8C2-9148-A202-6E93F0A0B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2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0A0B-F32D-7E48-A75B-D7D7D63F7B01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3203-5361-B749-905B-3A07747E4A56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3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8BE8-DB8B-0047-87D1-29576ED0B075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5A1F-DEC8-9345-BB64-10C763C1C74D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8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9824-214F-1B46-8F5B-CBF6E9B5F8B7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8CEB-6584-9B4C-AF48-ECD2ED05BEFA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540C-0F25-4C4E-834C-CC60B9DCD92C}" type="datetime1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5B3-A45B-624C-A171-7E43935030C8}" type="datetime1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A9E-11ED-1D4F-BE4E-ACFBD906533D}" type="datetime1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3F9F-AA2C-8F41-B946-B4C9CBFC4ECF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1A3EA-6C95-A24F-9C22-F1AB67B42685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9EF2-0989-FB49-800E-3F21DA1D9EE7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9C4B-84CB-B54C-82AA-5C55015E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39" y="44268"/>
            <a:ext cx="6127224" cy="908855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 Physics @</a:t>
            </a:r>
            <a:r>
              <a:rPr lang="en-US" dirty="0" err="1" smtClean="0"/>
              <a:t>sPHENIX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39" y="1454330"/>
            <a:ext cx="385898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RHIC physics reach </a:t>
            </a:r>
          </a:p>
          <a:p>
            <a:pPr lvl="1"/>
            <a:r>
              <a:rPr lang="en-US" dirty="0" smtClean="0"/>
              <a:t>PHENIX </a:t>
            </a:r>
          </a:p>
          <a:p>
            <a:pPr lvl="1"/>
            <a:r>
              <a:rPr lang="en-US" dirty="0" smtClean="0"/>
              <a:t>STAR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 physics well covered by RHIC and LHC/ALICE</a:t>
            </a:r>
          </a:p>
          <a:p>
            <a:pPr lvl="1"/>
            <a:r>
              <a:rPr lang="en-US" dirty="0" smtClean="0"/>
              <a:t>What we learned  </a:t>
            </a:r>
          </a:p>
          <a:p>
            <a:pPr lvl="1"/>
            <a:r>
              <a:rPr lang="en-US" dirty="0" smtClean="0"/>
              <a:t>Desires B measurements at low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opportunity</a:t>
            </a:r>
          </a:p>
          <a:p>
            <a:pPr lvl="1"/>
            <a:r>
              <a:rPr lang="en-US" dirty="0" smtClean="0"/>
              <a:t>Precision B  and b-jet measurements</a:t>
            </a:r>
          </a:p>
          <a:p>
            <a:pPr lvl="1"/>
            <a:r>
              <a:rPr lang="en-US" dirty="0" smtClean="0"/>
              <a:t>Upsilons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24" y="35005"/>
            <a:ext cx="2538437" cy="19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73" y="2318362"/>
            <a:ext cx="4631101" cy="414278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D1BD-617F-1145-B823-D17292569258}" type="datetime1">
              <a:rPr lang="en-US" smtClean="0"/>
              <a:t>2/29/16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5069770" cy="838636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Coverage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009" y="1208202"/>
            <a:ext cx="399573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pT</a:t>
            </a:r>
            <a:r>
              <a:rPr lang="en-US" dirty="0" smtClean="0"/>
              <a:t> B mesons?</a:t>
            </a:r>
          </a:p>
          <a:p>
            <a:pPr lvl="1"/>
            <a:r>
              <a:rPr lang="en-US" dirty="0" smtClean="0"/>
              <a:t>0&lt;</a:t>
            </a:r>
            <a:r>
              <a:rPr lang="en-US" dirty="0" err="1" smtClean="0"/>
              <a:t>pT</a:t>
            </a:r>
            <a:r>
              <a:rPr lang="en-US" dirty="0" smtClean="0"/>
              <a:t>&lt;20GeV</a:t>
            </a:r>
          </a:p>
          <a:p>
            <a:pPr lvl="1"/>
            <a:r>
              <a:rPr lang="en-US" dirty="0" smtClean="0"/>
              <a:t>Currently limited at both RHIC/LHC to</a:t>
            </a:r>
          </a:p>
          <a:p>
            <a:pPr lvl="2"/>
            <a:r>
              <a:rPr lang="en-US" dirty="0" smtClean="0"/>
              <a:t>B-&gt;J/Psi + X</a:t>
            </a:r>
          </a:p>
          <a:p>
            <a:pPr lvl="2"/>
            <a:r>
              <a:rPr lang="en-US" dirty="0" smtClean="0"/>
              <a:t>B-&gt;leptons + X </a:t>
            </a:r>
          </a:p>
          <a:p>
            <a:r>
              <a:rPr lang="en-US" dirty="0" smtClean="0"/>
              <a:t>Inclusive B measurements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Correlations</a:t>
            </a:r>
          </a:p>
          <a:p>
            <a:endParaRPr lang="en-US" dirty="0" smtClean="0"/>
          </a:p>
          <a:p>
            <a:r>
              <a:rPr lang="en-US" dirty="0" smtClean="0"/>
              <a:t>B-Jet in A+A</a:t>
            </a:r>
          </a:p>
          <a:p>
            <a:pPr lvl="1"/>
            <a:r>
              <a:rPr lang="en-US" dirty="0" smtClean="0"/>
              <a:t>&lt;Z&gt; ~ 0.8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err="1" smtClean="0"/>
              <a:t>pT_Jet</a:t>
            </a:r>
            <a:r>
              <a:rPr lang="en-US" dirty="0" smtClean="0"/>
              <a:t> &gt;~20GeV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15B3-A45B-624C-A171-7E43935030C8}" type="datetime1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81" y="2810155"/>
            <a:ext cx="5350919" cy="404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48" y="196311"/>
            <a:ext cx="3351194" cy="23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8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Predictions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6" y="1893101"/>
            <a:ext cx="3377251" cy="4176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510" y="2336422"/>
            <a:ext cx="5479490" cy="32549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6088-36F9-9147-936A-00240220A2C5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87"/>
            <a:ext cx="8229600" cy="1143000"/>
          </a:xfrm>
        </p:spPr>
        <p:txBody>
          <a:bodyPr/>
          <a:lstStyle/>
          <a:p>
            <a:r>
              <a:rPr lang="en-US" dirty="0" smtClean="0"/>
              <a:t>Current Expectations </a:t>
            </a:r>
            <a:r>
              <a:rPr lang="en-US" dirty="0" err="1" smtClean="0"/>
              <a:t>vs</a:t>
            </a:r>
            <a:r>
              <a:rPr lang="en-US" dirty="0" smtClean="0"/>
              <a:t> STAR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647" y="2627261"/>
            <a:ext cx="3733800" cy="334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8" y="1641486"/>
            <a:ext cx="4703592" cy="48690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34D3-8DB3-C048-868C-BB793D6E8649}" type="datetime1">
              <a:rPr lang="en-US" smtClean="0"/>
              <a:t>2/29/16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5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76"/>
            <a:ext cx="8229600" cy="1143000"/>
          </a:xfrm>
        </p:spPr>
        <p:txBody>
          <a:bodyPr/>
          <a:lstStyle/>
          <a:p>
            <a:r>
              <a:rPr lang="en-US" dirty="0" smtClean="0"/>
              <a:t>Latest D</a:t>
            </a:r>
            <a:r>
              <a:rPr lang="en-US" baseline="30000" dirty="0" smtClean="0"/>
              <a:t>0</a:t>
            </a:r>
            <a:r>
              <a:rPr lang="en-US" dirty="0" smtClean="0"/>
              <a:t> v2 from STAR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69376"/>
            <a:ext cx="8902700" cy="533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8B7-5FD2-1C4F-A458-FCDE2FB29BA7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 and Heavy Quark Diffusions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394022" cy="52447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7A43-965A-CC4A-9179-82E9B8548BB9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vs</a:t>
            </a:r>
            <a:r>
              <a:rPr lang="en-US" dirty="0" smtClean="0"/>
              <a:t> LHC: D</a:t>
            </a:r>
            <a:r>
              <a:rPr lang="en-US" baseline="30000" dirty="0" smtClean="0"/>
              <a:t>0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21"/>
            <a:ext cx="8877300" cy="440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5277" y="4732753"/>
            <a:ext cx="351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about B </a:t>
            </a:r>
            <a:r>
              <a:rPr lang="en-US" sz="2800" dirty="0" err="1" smtClean="0">
                <a:solidFill>
                  <a:srgbClr val="FF0000"/>
                </a:solidFill>
              </a:rPr>
              <a:t>hadorns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EA76-C403-A342-8E2E-AF5B7C113BC9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vs</a:t>
            </a:r>
            <a:r>
              <a:rPr lang="en-US" dirty="0" smtClean="0"/>
              <a:t> LHC: D</a:t>
            </a:r>
            <a:r>
              <a:rPr lang="en-US" baseline="30000" dirty="0" smtClean="0"/>
              <a:t>0</a:t>
            </a:r>
            <a:r>
              <a:rPr lang="en-US" dirty="0" smtClean="0"/>
              <a:t> v2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64" y="1502568"/>
            <a:ext cx="7783744" cy="49008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CBE-3432-EE46-8BF1-339AF23B9044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HFT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244600"/>
            <a:ext cx="9004300" cy="43561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1E7F-AD21-594F-BC90-2B36B2EEBCCD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4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700"/>
            <a:ext cx="8839200" cy="6578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DFBE-3048-0945-8E09-F4829E0FDFC1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03200"/>
            <a:ext cx="8788400" cy="643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2739" y="2877697"/>
            <a:ext cx="222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D: 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&gt; 8GeV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B-&gt;J/Psi: 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&gt; 6.5GeV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BAC8-FBA2-0649-9CBB-3D5698990437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TAMU Model</a:t>
            </a:r>
            <a:br>
              <a:rPr lang="en-US" dirty="0" smtClean="0"/>
            </a:br>
            <a:r>
              <a:rPr lang="en-US" sz="2700" dirty="0" smtClean="0">
                <a:solidFill>
                  <a:srgbClr val="0000FF"/>
                </a:solidFill>
              </a:rPr>
              <a:t>heavy quark diffusion and </a:t>
            </a:r>
            <a:r>
              <a:rPr lang="en-US" sz="2700" dirty="0" err="1" smtClean="0">
                <a:solidFill>
                  <a:srgbClr val="0000FF"/>
                </a:solidFill>
              </a:rPr>
              <a:t>hadronization</a:t>
            </a:r>
            <a:r>
              <a:rPr lang="en-US" sz="2700" dirty="0" smtClean="0">
                <a:solidFill>
                  <a:srgbClr val="0000FF"/>
                </a:solidFill>
              </a:rPr>
              <a:t>/recombination  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2235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0D6F-6678-F249-A98F-12E851A2D393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Latest D</a:t>
            </a:r>
            <a:r>
              <a:rPr lang="en-US" baseline="30000" dirty="0" smtClean="0"/>
              <a:t>0</a:t>
            </a:r>
            <a:r>
              <a:rPr lang="en-US" dirty="0" smtClean="0"/>
              <a:t> RAA from STAR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67606" cy="4897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8285" y="958334"/>
            <a:ext cx="470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Santa Fe Jet and Heavy Quark Workshop 1/2016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F27-EFE9-4347-A427-D1D4BE961605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at RHIC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970364"/>
            <a:ext cx="9004300" cy="5638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1BF9-FE28-6848-ABE4-3544AC1E8DD2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2400"/>
            <a:ext cx="8915400" cy="6540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25D-FF57-9B4F-ACBE-A7F065344148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23CB-3545-3F41-A01B-7191ACCC13B0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5900"/>
            <a:ext cx="8890000" cy="6426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4722-4908-A646-81CA-92C2925A2EA2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5859" y="3418271"/>
            <a:ext cx="2224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D: 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&gt; 8GeV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B-&gt;J/Psi: 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&gt; 6.5GeV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200"/>
            <a:ext cx="8978900" cy="6438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E78D-5F71-014A-8FC9-033E5002BDF7}" type="datetime1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192734">
            <a:off x="6009199" y="2134437"/>
            <a:ext cx="27907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is what </a:t>
            </a:r>
            <a:r>
              <a:rPr lang="en-US" b="1" dirty="0" err="1" smtClean="0">
                <a:solidFill>
                  <a:srgbClr val="FF0000"/>
                </a:solidFill>
              </a:rPr>
              <a:t>sPHENIX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do (better) with MAPS!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2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2"/>
            <a:ext cx="8229600" cy="749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 Projections: 2021-2022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795"/>
            <a:ext cx="8953500" cy="5638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753B-2B06-FB4A-9476-F92B84F471CA}" type="datetime1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LANL Team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4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279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 Physics @sPHENIX</vt:lpstr>
      <vt:lpstr> TAMU Model heavy quark diffusion and hadronization/recombination  </vt:lpstr>
      <vt:lpstr>Latest D0 RAA from STAR</vt:lpstr>
      <vt:lpstr>D0 at RHIC</vt:lpstr>
      <vt:lpstr>PowerPoint Presentation</vt:lpstr>
      <vt:lpstr>PowerPoint Presentation</vt:lpstr>
      <vt:lpstr>PowerPoint Presentation</vt:lpstr>
      <vt:lpstr>PowerPoint Presentation</vt:lpstr>
      <vt:lpstr>STAR Projections: 2021-2022</vt:lpstr>
      <vt:lpstr>sPHENIX Coverage</vt:lpstr>
      <vt:lpstr>Theory Predictions</vt:lpstr>
      <vt:lpstr>Current Expectations vs STAR Data</vt:lpstr>
      <vt:lpstr>Latest D0 v2 from STAR</vt:lpstr>
      <vt:lpstr>V2 and Heavy Quark Diffusions</vt:lpstr>
      <vt:lpstr>RHIC vs LHC: D0 RAA</vt:lpstr>
      <vt:lpstr>RHIC vs LHC: D0 v2</vt:lpstr>
      <vt:lpstr>STAR HFT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 @sPHENIX</dc:title>
  <dc:creator>Ming Liu (LANL)</dc:creator>
  <cp:lastModifiedBy>Ming Liu (LANL)</cp:lastModifiedBy>
  <cp:revision>51</cp:revision>
  <dcterms:created xsi:type="dcterms:W3CDTF">2016-02-29T05:06:43Z</dcterms:created>
  <dcterms:modified xsi:type="dcterms:W3CDTF">2016-02-29T16:31:45Z</dcterms:modified>
</cp:coreProperties>
</file>