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sldIdLst>
    <p:sldId id="258" r:id="rId2"/>
    <p:sldId id="260" r:id="rId3"/>
    <p:sldId id="329" r:id="rId4"/>
    <p:sldId id="261" r:id="rId5"/>
    <p:sldId id="270" r:id="rId6"/>
    <p:sldId id="271" r:id="rId7"/>
    <p:sldId id="272" r:id="rId8"/>
    <p:sldId id="273" r:id="rId9"/>
    <p:sldId id="274" r:id="rId10"/>
    <p:sldId id="301" r:id="rId11"/>
    <p:sldId id="266" r:id="rId12"/>
    <p:sldId id="276" r:id="rId13"/>
    <p:sldId id="317" r:id="rId14"/>
    <p:sldId id="308" r:id="rId15"/>
    <p:sldId id="320" r:id="rId16"/>
    <p:sldId id="321" r:id="rId17"/>
    <p:sldId id="322" r:id="rId18"/>
    <p:sldId id="323" r:id="rId19"/>
    <p:sldId id="324" r:id="rId20"/>
    <p:sldId id="328" r:id="rId21"/>
    <p:sldId id="326" r:id="rId22"/>
    <p:sldId id="264" r:id="rId23"/>
    <p:sldId id="303" r:id="rId24"/>
    <p:sldId id="304" r:id="rId25"/>
    <p:sldId id="305" r:id="rId26"/>
    <p:sldId id="306" r:id="rId27"/>
    <p:sldId id="314" r:id="rId28"/>
    <p:sldId id="319" r:id="rId29"/>
    <p:sldId id="318" r:id="rId30"/>
    <p:sldId id="300" r:id="rId31"/>
    <p:sldId id="294" r:id="rId32"/>
    <p:sldId id="295" r:id="rId33"/>
    <p:sldId id="296" r:id="rId34"/>
    <p:sldId id="297" r:id="rId35"/>
    <p:sldId id="307" r:id="rId36"/>
    <p:sldId id="267" r:id="rId37"/>
    <p:sldId id="327" r:id="rId38"/>
    <p:sldId id="298" r:id="rId39"/>
    <p:sldId id="280" r:id="rId40"/>
    <p:sldId id="268" r:id="rId41"/>
    <p:sldId id="2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an Tran" initials="" lastIdx="1" clrIdx="0"/>
  <p:cmAuthor id="2" name="Cameron Dean" initials="" lastIdx="1" clrIdx="1"/>
  <p:cmAuthor id="3" name="Ming Liu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37FF"/>
    <a:srgbClr val="76D6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0"/>
    <p:restoredTop sz="96327"/>
  </p:normalViewPr>
  <p:slideViewPr>
    <p:cSldViewPr snapToGrid="0">
      <p:cViewPr varScale="1">
        <p:scale>
          <a:sx n="122" d="100"/>
          <a:sy n="122" d="100"/>
        </p:scale>
        <p:origin x="22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11-28T04:36:07.429" idx="1">
    <p:pos x="6000" y="0"/>
    <p:text>replace the plot with b-bar event from sim?</p:text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B1F97-F9E2-4E2C-85F5-85EE8344D3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FDABFC88-06A2-4D13-9ACF-1628B46F82ED}">
      <dgm:prSet phldrT="[Text]" custT="1"/>
      <dgm:spPr/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gm:t>
    </dgm:pt>
    <dgm:pt modelId="{944E5E00-D9B1-4733-84BD-208A64C905F2}" type="par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08726AE-28B2-44B2-9DE7-6142B2F273D8}" type="sibTrans" cxnId="{392B0E7B-8352-4E68-91CD-41442106D5CB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AF17B8E-54B0-40CD-941D-485647B899B6}">
      <dgm:prSet phldrT="[Text]" custT="1"/>
      <dgm:spPr>
        <a:solidFill>
          <a:srgbClr val="99CC00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gm:t>
    </dgm:pt>
    <dgm:pt modelId="{305E4EF9-71E1-4A8A-BEFE-0696D3FF6CB0}" type="par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F5457F2-6CF1-48D3-9D14-3B635CC58708}" type="sibTrans" cxnId="{A43CCAA6-4804-4F97-A328-8A5600C4F032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1B92438-AEB5-4532-8C54-29435F433AE6}">
      <dgm:prSet phldrT="[Text]" custT="1"/>
      <dgm:spPr>
        <a:solidFill>
          <a:srgbClr val="004C97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gm:t>
    </dgm:pt>
    <dgm:pt modelId="{4EC48196-EF53-4684-9C7D-AF8A07B98A22}" type="par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65B05EB-E203-4A23-AD4D-BBB062D2C4C4}" type="sibTrans" cxnId="{81712E5B-2EE4-469A-8C86-33A210DA7B04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9C074D6-37B0-4099-BFAA-58B47B6F2243}">
      <dgm:prSet phldrT="[Text]" custT="1"/>
      <dgm:spPr>
        <a:solidFill>
          <a:srgbClr val="548C99"/>
        </a:solidFill>
      </dgm:spPr>
      <dgm:t>
        <a:bodyPr/>
        <a:lstStyle/>
        <a:p>
          <a:pPr algn="ctr"/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gm:t>
    </dgm:pt>
    <dgm:pt modelId="{EF09F012-A605-4C11-BBA3-003028B9F5BF}" type="par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BF27238-8076-4A43-B46A-5E4051700CD1}" type="sibTrans" cxnId="{FFEB09CF-730E-4A91-98D8-219CFF271FF5}">
      <dgm:prSet/>
      <dgm:spPr/>
      <dgm:t>
        <a:bodyPr/>
        <a:lstStyle/>
        <a:p>
          <a:pPr algn="ctr"/>
          <a:endParaRPr lang="en-US" sz="2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8DA848D-960A-41CF-818A-C9D46B0B3B99}" type="pres">
      <dgm:prSet presAssocID="{60FB1F97-F9E2-4E2C-85F5-85EE8344D313}" presName="linear" presStyleCnt="0">
        <dgm:presLayoutVars>
          <dgm:animLvl val="lvl"/>
          <dgm:resizeHandles val="exact"/>
        </dgm:presLayoutVars>
      </dgm:prSet>
      <dgm:spPr/>
    </dgm:pt>
    <dgm:pt modelId="{4078A4E9-2571-4FCC-9A68-FBA275C81B76}" type="pres">
      <dgm:prSet presAssocID="{FDABFC88-06A2-4D13-9ACF-1628B46F82ED}" presName="parentText" presStyleLbl="node1" presStyleIdx="0" presStyleCnt="4" custLinFactY="-40787" custLinFactNeighborX="-2578" custLinFactNeighborY="-100000">
        <dgm:presLayoutVars>
          <dgm:chMax val="0"/>
          <dgm:bulletEnabled val="1"/>
        </dgm:presLayoutVars>
      </dgm:prSet>
      <dgm:spPr/>
    </dgm:pt>
    <dgm:pt modelId="{9B18BC8C-6CFC-447B-BC91-EBC7318589F9}" type="pres">
      <dgm:prSet presAssocID="{B08726AE-28B2-44B2-9DE7-6142B2F273D8}" presName="spacer" presStyleCnt="0"/>
      <dgm:spPr/>
    </dgm:pt>
    <dgm:pt modelId="{8FD097BC-0692-4ED3-9FEA-8954FC4CCF12}" type="pres">
      <dgm:prSet presAssocID="{BAF17B8E-54B0-40CD-941D-485647B899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019639-1A2A-4A24-AC47-C67C39C27CB7}" type="pres">
      <dgm:prSet presAssocID="{8F5457F2-6CF1-48D3-9D14-3B635CC58708}" presName="spacer" presStyleCnt="0"/>
      <dgm:spPr/>
    </dgm:pt>
    <dgm:pt modelId="{2825BB01-2383-4333-9561-D37E5CE764CB}" type="pres">
      <dgm:prSet presAssocID="{F9C074D6-37B0-4099-BFAA-58B47B6F22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246B69A-F78F-46FC-8E4A-0296E20A9854}" type="pres">
      <dgm:prSet presAssocID="{4BF27238-8076-4A43-B46A-5E4051700CD1}" presName="spacer" presStyleCnt="0"/>
      <dgm:spPr/>
    </dgm:pt>
    <dgm:pt modelId="{C9A7448E-7263-40AD-82C8-87BC2B5C04A6}" type="pres">
      <dgm:prSet presAssocID="{E1B92438-AEB5-4532-8C54-29435F433AE6}" presName="parentText" presStyleLbl="node1" presStyleIdx="3" presStyleCnt="4" custLinFactNeighborY="6949">
        <dgm:presLayoutVars>
          <dgm:chMax val="0"/>
          <dgm:bulletEnabled val="1"/>
        </dgm:presLayoutVars>
      </dgm:prSet>
      <dgm:spPr/>
    </dgm:pt>
  </dgm:ptLst>
  <dgm:cxnLst>
    <dgm:cxn modelId="{B31BF203-620B-4040-8D5E-2FD8DAEB3BC4}" type="presOf" srcId="{60FB1F97-F9E2-4E2C-85F5-85EE8344D313}" destId="{D8DA848D-960A-41CF-818A-C9D46B0B3B99}" srcOrd="0" destOrd="0" presId="urn:microsoft.com/office/officeart/2005/8/layout/vList2"/>
    <dgm:cxn modelId="{210C8C56-2319-479C-95C1-01840C00EA99}" type="presOf" srcId="{BAF17B8E-54B0-40CD-941D-485647B899B6}" destId="{8FD097BC-0692-4ED3-9FEA-8954FC4CCF12}" srcOrd="0" destOrd="0" presId="urn:microsoft.com/office/officeart/2005/8/layout/vList2"/>
    <dgm:cxn modelId="{81712E5B-2EE4-469A-8C86-33A210DA7B04}" srcId="{60FB1F97-F9E2-4E2C-85F5-85EE8344D313}" destId="{E1B92438-AEB5-4532-8C54-29435F433AE6}" srcOrd="3" destOrd="0" parTransId="{4EC48196-EF53-4684-9C7D-AF8A07B98A22}" sibTransId="{365B05EB-E203-4A23-AD4D-BBB062D2C4C4}"/>
    <dgm:cxn modelId="{BCE1096E-4B28-4D56-8DCC-3CBDC861AC41}" type="presOf" srcId="{F9C074D6-37B0-4099-BFAA-58B47B6F2243}" destId="{2825BB01-2383-4333-9561-D37E5CE764CB}" srcOrd="0" destOrd="0" presId="urn:microsoft.com/office/officeart/2005/8/layout/vList2"/>
    <dgm:cxn modelId="{392B0E7B-8352-4E68-91CD-41442106D5CB}" srcId="{60FB1F97-F9E2-4E2C-85F5-85EE8344D313}" destId="{FDABFC88-06A2-4D13-9ACF-1628B46F82ED}" srcOrd="0" destOrd="0" parTransId="{944E5E00-D9B1-4733-84BD-208A64C905F2}" sibTransId="{B08726AE-28B2-44B2-9DE7-6142B2F273D8}"/>
    <dgm:cxn modelId="{706F858E-9CDE-4FF6-BD54-9E347D5803E7}" type="presOf" srcId="{E1B92438-AEB5-4532-8C54-29435F433AE6}" destId="{C9A7448E-7263-40AD-82C8-87BC2B5C04A6}" srcOrd="0" destOrd="0" presId="urn:microsoft.com/office/officeart/2005/8/layout/vList2"/>
    <dgm:cxn modelId="{A43CCAA6-4804-4F97-A328-8A5600C4F032}" srcId="{60FB1F97-F9E2-4E2C-85F5-85EE8344D313}" destId="{BAF17B8E-54B0-40CD-941D-485647B899B6}" srcOrd="1" destOrd="0" parTransId="{305E4EF9-71E1-4A8A-BEFE-0696D3FF6CB0}" sibTransId="{8F5457F2-6CF1-48D3-9D14-3B635CC58708}"/>
    <dgm:cxn modelId="{FFEB09CF-730E-4A91-98D8-219CFF271FF5}" srcId="{60FB1F97-F9E2-4E2C-85F5-85EE8344D313}" destId="{F9C074D6-37B0-4099-BFAA-58B47B6F2243}" srcOrd="2" destOrd="0" parTransId="{EF09F012-A605-4C11-BBA3-003028B9F5BF}" sibTransId="{4BF27238-8076-4A43-B46A-5E4051700CD1}"/>
    <dgm:cxn modelId="{7E7BE2F7-EC09-4D24-BCBF-B2CAEFFA5D18}" type="presOf" srcId="{FDABFC88-06A2-4D13-9ACF-1628B46F82ED}" destId="{4078A4E9-2571-4FCC-9A68-FBA275C81B76}" srcOrd="0" destOrd="0" presId="urn:microsoft.com/office/officeart/2005/8/layout/vList2"/>
    <dgm:cxn modelId="{DED69BAD-58FC-4A8F-B521-BD1BDAED955C}" type="presParOf" srcId="{D8DA848D-960A-41CF-818A-C9D46B0B3B99}" destId="{4078A4E9-2571-4FCC-9A68-FBA275C81B76}" srcOrd="0" destOrd="0" presId="urn:microsoft.com/office/officeart/2005/8/layout/vList2"/>
    <dgm:cxn modelId="{1F481B00-206E-4873-9050-CCA849FF0206}" type="presParOf" srcId="{D8DA848D-960A-41CF-818A-C9D46B0B3B99}" destId="{9B18BC8C-6CFC-447B-BC91-EBC7318589F9}" srcOrd="1" destOrd="0" presId="urn:microsoft.com/office/officeart/2005/8/layout/vList2"/>
    <dgm:cxn modelId="{F5B76BBB-C472-4380-9B79-1752B7AB8846}" type="presParOf" srcId="{D8DA848D-960A-41CF-818A-C9D46B0B3B99}" destId="{8FD097BC-0692-4ED3-9FEA-8954FC4CCF12}" srcOrd="2" destOrd="0" presId="urn:microsoft.com/office/officeart/2005/8/layout/vList2"/>
    <dgm:cxn modelId="{27F5330A-5A98-45EC-8191-A3CABB96035E}" type="presParOf" srcId="{D8DA848D-960A-41CF-818A-C9D46B0B3B99}" destId="{FF019639-1A2A-4A24-AC47-C67C39C27CB7}" srcOrd="3" destOrd="0" presId="urn:microsoft.com/office/officeart/2005/8/layout/vList2"/>
    <dgm:cxn modelId="{560063AC-1C8B-44B9-AF08-15B0BA36038E}" type="presParOf" srcId="{D8DA848D-960A-41CF-818A-C9D46B0B3B99}" destId="{2825BB01-2383-4333-9561-D37E5CE764CB}" srcOrd="4" destOrd="0" presId="urn:microsoft.com/office/officeart/2005/8/layout/vList2"/>
    <dgm:cxn modelId="{BEE2286A-23D1-4652-AFAD-5962E51DF5A0}" type="presParOf" srcId="{D8DA848D-960A-41CF-818A-C9D46B0B3B99}" destId="{4246B69A-F78F-46FC-8E4A-0296E20A9854}" srcOrd="5" destOrd="0" presId="urn:microsoft.com/office/officeart/2005/8/layout/vList2"/>
    <dgm:cxn modelId="{717A0CC9-9139-46D8-A440-173FE097FAB0}" type="presParOf" srcId="{D8DA848D-960A-41CF-818A-C9D46B0B3B99}" destId="{C9A7448E-7263-40AD-82C8-87BC2B5C04A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8A4E9-2571-4FCC-9A68-FBA275C81B76}">
      <dsp:nvSpPr>
        <dsp:cNvPr id="0" name=""/>
        <dsp:cNvSpPr/>
      </dsp:nvSpPr>
      <dsp:spPr>
        <a:xfrm>
          <a:off x="0" y="0"/>
          <a:ext cx="2684197" cy="273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APPLICATION</a:t>
          </a:r>
        </a:p>
      </dsp:txBody>
      <dsp:txXfrm>
        <a:off x="13369" y="13369"/>
        <a:ext cx="2657459" cy="247137"/>
      </dsp:txXfrm>
    </dsp:sp>
    <dsp:sp modelId="{8FD097BC-0692-4ED3-9FEA-8954FC4CCF12}">
      <dsp:nvSpPr>
        <dsp:cNvPr id="0" name=""/>
        <dsp:cNvSpPr/>
      </dsp:nvSpPr>
      <dsp:spPr>
        <a:xfrm>
          <a:off x="0" y="287491"/>
          <a:ext cx="2684197" cy="273875"/>
        </a:xfrm>
        <a:prstGeom prst="roundRect">
          <a:avLst/>
        </a:prstGeom>
        <a:solidFill>
          <a:srgbClr val="99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OPERATING SYSTEM</a:t>
          </a:r>
        </a:p>
      </dsp:txBody>
      <dsp:txXfrm>
        <a:off x="13369" y="300860"/>
        <a:ext cx="2657459" cy="247137"/>
      </dsp:txXfrm>
    </dsp:sp>
    <dsp:sp modelId="{2825BB01-2383-4333-9561-D37E5CE764CB}">
      <dsp:nvSpPr>
        <dsp:cNvPr id="0" name=""/>
        <dsp:cNvSpPr/>
      </dsp:nvSpPr>
      <dsp:spPr>
        <a:xfrm>
          <a:off x="0" y="574586"/>
          <a:ext cx="2684197" cy="273875"/>
        </a:xfrm>
        <a:prstGeom prst="roundRect">
          <a:avLst/>
        </a:prstGeom>
        <a:solidFill>
          <a:srgbClr val="548C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DRIVER</a:t>
          </a:r>
        </a:p>
      </dsp:txBody>
      <dsp:txXfrm>
        <a:off x="13369" y="587955"/>
        <a:ext cx="2657459" cy="247137"/>
      </dsp:txXfrm>
    </dsp:sp>
    <dsp:sp modelId="{C9A7448E-7263-40AD-82C8-87BC2B5C04A6}">
      <dsp:nvSpPr>
        <dsp:cNvPr id="0" name=""/>
        <dsp:cNvSpPr/>
      </dsp:nvSpPr>
      <dsp:spPr>
        <a:xfrm>
          <a:off x="0" y="862078"/>
          <a:ext cx="2684197" cy="273875"/>
        </a:xfrm>
        <a:prstGeom prst="roundRect">
          <a:avLst/>
        </a:prstGeom>
        <a:solidFill>
          <a:srgbClr val="004C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FELIX HW &amp; FW (BNL711)</a:t>
          </a:r>
        </a:p>
      </dsp:txBody>
      <dsp:txXfrm>
        <a:off x="13369" y="875447"/>
        <a:ext cx="2657459" cy="24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912AE-0F77-EF45-8603-EFFB718FBAEB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C905A-8D00-1447-A648-74A09F7F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a3ad644f28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text </a:t>
            </a:r>
            <a:endParaRPr/>
          </a:p>
        </p:txBody>
      </p:sp>
      <p:sp>
        <p:nvSpPr>
          <p:cNvPr id="853" name="Google Shape;853;g1a3ad644f2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9a44efd802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g19a44efd802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9a44efd8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9a44efd802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19a44efd802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9a44efd80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9a44efd802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19a44efd80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a44efd80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9a44efd802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19a44efd802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9a44efd802_2_200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8" name="Google Shape;708;g19a44efd802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727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a44efd802_2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9a44efd802_2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7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9cc7d0bfc6_2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g19cc7d0bfc6_2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cc7d0bfc6_5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9cc7d0bfc6_5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a3a3e2cb26_1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1a3a3e2cb26_1_37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598" name="Google Shape;598;g1a3a3e2cb26_1_3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a3a3e2cb26_1_38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This slide illustrates the main problem, it might be good to move this early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Adding high level explanation of the challenge “Find the secondary Vertex”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Vertex Parents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/>
          </a:p>
        </p:txBody>
      </p:sp>
      <p:sp>
        <p:nvSpPr>
          <p:cNvPr id="609" name="Google Shape;609;g1a3a3e2cb26_1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a3a3e2cb26_1_40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difficult to understand them .. backup slide?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Put This slide in backup, its a detail of next slide</a:t>
            </a:r>
            <a:endParaRPr/>
          </a:p>
        </p:txBody>
      </p:sp>
      <p:sp>
        <p:nvSpPr>
          <p:cNvPr id="629" name="Google Shape;629;g1a3a3e2cb26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a3a3e2cb26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1a3a3e2cb26_1_454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/>
              <a:t>Can you quote the signal efficiency for a background efficiency of 1% ( a rejection of 99%)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compare our model with the ParticleNet(PN)+SAGPool method proposed in \cite{zhu2021new}. We also use Set Transformer and GarNet as our baselines because they are also well-suited to the problem of classifying a set of tracks.</a:t>
            </a:r>
            <a:br>
              <a:rPr lang="en-US"/>
            </a:b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 2 compares the performance  between BGN-ST and the baseline models. From Table 2, we observe that BGN-ST outperforms all other methods by a significant margin. It usually takes no more than one day to train the Set Transformer, GarNet and BGN-ST on a single GPU card. The baseline PN+SAGPool has more parameters than ours. It takes two to three days to train the baseline model PN+SAGPool.</a:t>
            </a:r>
            <a:endParaRPr/>
          </a:p>
        </p:txBody>
      </p:sp>
      <p:sp>
        <p:nvSpPr>
          <p:cNvPr id="703" name="Google Shape;703;g1a3a3e2cb26_1_4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cc7d0bfc6_3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9cc7d0bfc6_3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9cc7d0bfc6_3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a3ad644f28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g1a3ad644f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E005-CD5E-8C4C-07AF-DFF97A4D7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68B4-87BD-7923-9101-9B7ADE95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B6D4-B23C-2795-206C-F95768C3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4DAB-8D5B-A58D-2079-1B405E01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B76E-6FD7-8F8D-1411-8F70BAC0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9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399D-5B89-85BE-8760-079A88A97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C7B4D-C480-234E-945D-8ECA95C30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98CB-62E0-32DD-64D7-D90083BE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AD7F-AA3D-A084-F96D-B74AB070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D3267-0432-7E14-EB4B-F28CACED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BF31ED-CF58-8D09-C0A4-59DA91F25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7E060-F2F6-8FB8-FCCA-DDB6D583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9B25D-AE00-EBA5-3D30-5E94DB06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58C4E-C0AF-9DE9-F329-45BA2214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127EE-2E0C-D217-DBF1-03A37E47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287794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228041" y="6553202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  <a:defRPr sz="16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Fast-ML Status and Plan @DOE Presentations</a:t>
            </a: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alibri"/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r>
              <a:rPr lang="en-US"/>
              <a:t>11/30/22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49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7C95-48AD-FA0E-021E-2306C770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824EE-10B9-543E-6A6E-30C25046B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0C48-4AEF-AC0E-80DE-A4563D45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D3509-A868-5B0D-DB2B-26C8F00C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4C49-7F67-FA6A-9466-086C6288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15E4-59CA-4BB7-B953-A4B94352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8BEA-DEAE-65B7-262D-C56DB20AA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779D-3337-A7C6-4C75-CEF3172F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5ACC-502F-0727-37D1-9701A451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4328-1F62-29AE-E4D7-5099529A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3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B196-D425-C4E8-8214-EABC9959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CBDA-3C94-D89C-9519-2FE61F51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3A5E2-B7EE-546A-C878-09C446D17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5AF51-7591-2AF2-AB79-A78B4F7D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1182-560B-D0DB-9512-7D7F7336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5902-34AC-2B1B-DE91-12DB41C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A3EC-82CC-D101-D82B-63175298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6AE5C-B118-7246-D4AD-98BBD8EF5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15E79-BF83-1344-CA31-CBFAF866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BC1D9-1757-D386-1244-079C4996C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ECBD1-6318-87AC-9742-88913D4DF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88B45-F4EA-3190-979B-64557B77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5A0EB-57EB-C61C-7FEE-CE0A881C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A0F6D5-D766-5DA2-6D96-50EB899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E87A-0DE5-FB9E-0D18-E213D25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E5E06-7D8E-C730-3A72-496B2C88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839-7B14-7DF5-7235-4FD20166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03BC-4E68-64E1-3719-E70D249A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04A-591B-8E09-62C4-CDDACEF2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860AC-2B26-8BEF-1CED-B1400018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26A9-C246-54AD-A438-FCDB9E23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0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5B1F2-EF95-E7C6-62AC-4D14C4E9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5C8A-083F-9450-EA3C-C53C4402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CD833-E023-1533-B570-0ECDCDE3E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AB45-A398-F87D-1490-47773EDC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EF1C3-76EF-5EB5-5FDA-C1506F58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1717-B96B-546B-8C17-B1C34C50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1FC6-286B-93BF-A3AD-F0DB55E6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0F430-A898-2C4A-B8FD-046F21E4F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D2C28-734E-2057-CB34-22A2CB47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C4836-D8C3-B68E-A96F-C3830CBE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9E54D-EBDC-97ED-290E-16309753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C6C96-14E1-D35B-A3D1-7570E8D6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58F69D-6423-F5FF-959F-5542D14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F30E5-C064-09AE-1CAB-F9D6C1944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9DC-B361-E065-741C-99814FC1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7CF8-FFA2-2E71-ABE9-4F2D97F3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6D451-A9BE-6CDF-E048-A65E4A041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68ADB-BFA4-0C43-ABA9-96637C167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6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pdf/2112.02048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152400" y="685800"/>
            <a:ext cx="11887200" cy="2438400"/>
          </a:xfrm>
          <a:prstGeom prst="rect">
            <a:avLst/>
          </a:prstGeom>
          <a:solidFill>
            <a:srgbClr val="76D6FF"/>
          </a:solidFill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Intelligent Experiments Through Real-Time AI</a:t>
            </a:r>
            <a:br>
              <a:rPr lang="en-US" sz="4000" b="1" dirty="0"/>
            </a:br>
            <a:r>
              <a:rPr lang="en-US" sz="1800" b="0" dirty="0">
                <a:solidFill>
                  <a:srgbClr val="76D6FF"/>
                </a:solidFill>
              </a:rPr>
              <a:t>-</a:t>
            </a:r>
            <a:br>
              <a:rPr lang="en-US" sz="3200" b="0" i="1" dirty="0"/>
            </a:br>
            <a:r>
              <a:rPr lang="en-US" sz="3200" b="0" i="1" dirty="0"/>
              <a:t>Fast Data Processing and Autonomous Detector Control </a:t>
            </a:r>
            <a:br>
              <a:rPr lang="en-US" sz="3200" b="0" i="1" dirty="0"/>
            </a:br>
            <a:r>
              <a:rPr lang="en-US" sz="3200" b="0" i="1" dirty="0"/>
              <a:t>for </a:t>
            </a:r>
            <a:r>
              <a:rPr lang="en-US" sz="3200" b="0" i="1" dirty="0" err="1"/>
              <a:t>sPHENIX</a:t>
            </a:r>
            <a:r>
              <a:rPr lang="en-US" sz="3200" b="0" i="1" dirty="0"/>
              <a:t> and Future EIC Detectors</a:t>
            </a:r>
            <a:endParaRPr sz="6600" b="0" i="1" dirty="0">
              <a:latin typeface="+mj-lt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631193" y="4038600"/>
            <a:ext cx="8539174" cy="213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Ming Liu</a:t>
            </a:r>
            <a:endParaRPr b="1"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Los Alamos National Laboratory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b="1" dirty="0"/>
              <a:t>for the Fast-ML Team</a:t>
            </a: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endParaRPr sz="2667" dirty="0"/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DOE Fast-ML Presentations</a:t>
            </a:r>
            <a:endParaRPr dirty="0">
              <a:latin typeface="+mn-lt"/>
            </a:endParaRPr>
          </a:p>
          <a:p>
            <a:pPr>
              <a:spcBef>
                <a:spcPts val="413"/>
              </a:spcBef>
              <a:buClr>
                <a:schemeClr val="dk1"/>
              </a:buClr>
              <a:buSzPct val="100000"/>
            </a:pPr>
            <a:r>
              <a:rPr lang="en-US" sz="2667" dirty="0"/>
              <a:t>November 30, 2022</a:t>
            </a:r>
            <a:endParaRPr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7C16-94A4-4AAD-CACB-453E5A13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03" y="0"/>
            <a:ext cx="10515600" cy="80370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Readout and AI-ML HF Trigger Integration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E5AC-A234-30B0-57EA-8EFC50D8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CA0E8-6895-214F-718D-D6E6CDFD1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E0F34-46C4-B299-5B49-5E0CD487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3EEF0A8-61F8-E591-8A6C-20ADC1D8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46" y="1175255"/>
            <a:ext cx="6561978" cy="993072"/>
          </a:xfrm>
          <a:prstGeom prst="rect">
            <a:avLst/>
          </a:prstGeom>
          <a:solidFill>
            <a:srgbClr val="FAFFB7"/>
          </a:solidFill>
          <a:ln>
            <a:solidFill>
              <a:srgbClr val="FAFFB7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28" tIns="65014" rIns="130028" bIns="65014">
            <a:spAutoFit/>
          </a:bodyPr>
          <a:lstStyle/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DCM-2	      receives data from digitizer, zero-suppresses and packages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SEB	      collects data from a DCM group (~20)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    Event Buffer and Data Compressor (~40)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Buffer Box  		data interim storage before sending to the computing center (6) 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65FEBC36-B75E-1603-29A2-25E733896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895" y="1399111"/>
            <a:ext cx="1862439" cy="5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On Detector</a:t>
            </a:r>
          </a:p>
        </p:txBody>
      </p:sp>
      <p:sp>
        <p:nvSpPr>
          <p:cNvPr id="8" name="Text Box 112">
            <a:extLst>
              <a:ext uri="{FF2B5EF4-FFF2-40B4-BE49-F238E27FC236}">
                <a16:creationId xmlns:a16="http://schemas.microsoft.com/office/drawing/2014/main" id="{BA9339D9-AB4B-95AA-509F-3C8C3BD2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365" y="1408815"/>
            <a:ext cx="1862440" cy="47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980" tIns="63990" rIns="127980" bIns="6399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300" b="1" dirty="0">
                <a:solidFill>
                  <a:srgbClr val="0000FF"/>
                </a:solidFill>
                <a:latin typeface="Arial Narrow" charset="0"/>
              </a:rPr>
              <a:t>Rack 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8EAF3-9A11-F737-68C0-43A892F1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0"/>
          <a:stretch/>
        </p:blipFill>
        <p:spPr>
          <a:xfrm>
            <a:off x="-7901" y="4522846"/>
            <a:ext cx="1628122" cy="1048427"/>
          </a:xfrm>
          <a:prstGeom prst="rect">
            <a:avLst/>
          </a:prstGeom>
        </p:spPr>
      </p:pic>
      <p:pic>
        <p:nvPicPr>
          <p:cNvPr id="10" name="Picture 9" descr="calorimeter_schematic.pdf">
            <a:extLst>
              <a:ext uri="{FF2B5EF4-FFF2-40B4-BE49-F238E27FC236}">
                <a16:creationId xmlns:a16="http://schemas.microsoft.com/office/drawing/2014/main" id="{FA841721-298C-D7D6-BEF4-608135864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1" y="1851689"/>
            <a:ext cx="1777062" cy="22997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EBB7C-4B49-8B66-9237-CB8FCD73C441}"/>
              </a:ext>
            </a:extLst>
          </p:cNvPr>
          <p:cNvGrpSpPr/>
          <p:nvPr/>
        </p:nvGrpSpPr>
        <p:grpSpPr>
          <a:xfrm>
            <a:off x="2312840" y="2116884"/>
            <a:ext cx="9879160" cy="4128281"/>
            <a:chOff x="2289980" y="2500325"/>
            <a:chExt cx="9955584" cy="4128281"/>
          </a:xfrm>
        </p:grpSpPr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B74E06CE-0053-4AFC-96F8-E92A90723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80435" y="5023101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3" name="Line 84">
              <a:extLst>
                <a:ext uri="{FF2B5EF4-FFF2-40B4-BE49-F238E27FC236}">
                  <a16:creationId xmlns:a16="http://schemas.microsoft.com/office/drawing/2014/main" id="{2164EC09-0738-8432-7DBD-AB1D8B763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1304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14" name="Group 126">
              <a:extLst>
                <a:ext uri="{FF2B5EF4-FFF2-40B4-BE49-F238E27FC236}">
                  <a16:creationId xmlns:a16="http://schemas.microsoft.com/office/drawing/2014/main" id="{C2E20505-78E9-D4CD-3C38-09BB2BCA0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8723" y="2632967"/>
              <a:ext cx="1000930" cy="722366"/>
              <a:chOff x="1236" y="3274"/>
              <a:chExt cx="521" cy="376"/>
            </a:xfrm>
          </p:grpSpPr>
          <p:sp>
            <p:nvSpPr>
              <p:cNvPr id="100" name="Rectangle 127">
                <a:extLst>
                  <a:ext uri="{FF2B5EF4-FFF2-40B4-BE49-F238E27FC236}">
                    <a16:creationId xmlns:a16="http://schemas.microsoft.com/office/drawing/2014/main" id="{78AEE3B5-DA73-1101-D390-8592A68C3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1" name="Rectangle 128">
                <a:extLst>
                  <a:ext uri="{FF2B5EF4-FFF2-40B4-BE49-F238E27FC236}">
                    <a16:creationId xmlns:a16="http://schemas.microsoft.com/office/drawing/2014/main" id="{CA7DA45A-CBBA-0E47-77DF-86AFE8142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2" name="Rectangle 129">
                <a:extLst>
                  <a:ext uri="{FF2B5EF4-FFF2-40B4-BE49-F238E27FC236}">
                    <a16:creationId xmlns:a16="http://schemas.microsoft.com/office/drawing/2014/main" id="{655D83D3-2291-4B6F-0568-009625972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03" name="Rectangle 130">
                <a:extLst>
                  <a:ext uri="{FF2B5EF4-FFF2-40B4-BE49-F238E27FC236}">
                    <a16:creationId xmlns:a16="http://schemas.microsoft.com/office/drawing/2014/main" id="{45B3C203-96C8-6504-2532-F69022F1E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sp>
          <p:nvSpPr>
            <p:cNvPr id="15" name="Line 90">
              <a:extLst>
                <a:ext uri="{FF2B5EF4-FFF2-40B4-BE49-F238E27FC236}">
                  <a16:creationId xmlns:a16="http://schemas.microsoft.com/office/drawing/2014/main" id="{C75B1F91-6BA9-1ABF-F6EA-29368EC9C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3387" y="4271155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8D37CAA2-1BF3-CE1C-0129-CA2F8D702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294794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D97D484-67BF-E1EB-A70E-5B8DAEA7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4058381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4FA4C3AA-62F1-C153-148A-AA3648B8A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226509"/>
              <a:ext cx="833791" cy="1922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FC4CD96F-C3E4-3AC2-F4A2-F13D2716B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277" y="3738435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0" name="Line 54">
              <a:extLst>
                <a:ext uri="{FF2B5EF4-FFF2-40B4-BE49-F238E27FC236}">
                  <a16:creationId xmlns:a16="http://schemas.microsoft.com/office/drawing/2014/main" id="{965850C4-DA92-3D30-8301-9C18366E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223417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1" name="Line 57">
              <a:extLst>
                <a:ext uri="{FF2B5EF4-FFF2-40B4-BE49-F238E27FC236}">
                  <a16:creationId xmlns:a16="http://schemas.microsoft.com/office/drawing/2014/main" id="{B3AEAE9A-C1C3-076B-6C90-ABC822B86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266634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4C2C0300-AAB3-6ADB-F375-A0797222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2962613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3" name="Rectangle 67">
              <a:extLst>
                <a:ext uri="{FF2B5EF4-FFF2-40B4-BE49-F238E27FC236}">
                  <a16:creationId xmlns:a16="http://schemas.microsoft.com/office/drawing/2014/main" id="{08C6913C-6239-C0B4-37F3-89E956FA2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3484221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4" name="Rectangle 70">
              <a:extLst>
                <a:ext uri="{FF2B5EF4-FFF2-40B4-BE49-F238E27FC236}">
                  <a16:creationId xmlns:a16="http://schemas.microsoft.com/office/drawing/2014/main" id="{796AD5E1-EF6D-BBBA-7441-4E3F3233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005829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5" name="Rectangle 73">
              <a:extLst>
                <a:ext uri="{FF2B5EF4-FFF2-40B4-BE49-F238E27FC236}">
                  <a16:creationId xmlns:a16="http://schemas.microsoft.com/office/drawing/2014/main" id="{932A7571-778A-E409-54A6-D9DAAE449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4527438"/>
              <a:ext cx="1173619" cy="497585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0C049F63-C0AB-D780-724B-1B53C16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049046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sp>
          <p:nvSpPr>
            <p:cNvPr id="27" name="Line 90">
              <a:extLst>
                <a:ext uri="{FF2B5EF4-FFF2-40B4-BE49-F238E27FC236}">
                  <a16:creationId xmlns:a16="http://schemas.microsoft.com/office/drawing/2014/main" id="{858F4582-EF0E-1E80-B183-250A1F759D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5535" y="3783651"/>
              <a:ext cx="553299" cy="19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8" name="Line 105">
              <a:extLst>
                <a:ext uri="{FF2B5EF4-FFF2-40B4-BE49-F238E27FC236}">
                  <a16:creationId xmlns:a16="http://schemas.microsoft.com/office/drawing/2014/main" id="{423939E7-614C-491F-2417-F8E83E763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2947940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3FA25287-8704-0C10-7ED3-AEEE42491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696" y="3458972"/>
              <a:ext cx="499507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0" name="Line 107">
              <a:extLst>
                <a:ext uri="{FF2B5EF4-FFF2-40B4-BE49-F238E27FC236}">
                  <a16:creationId xmlns:a16="http://schemas.microsoft.com/office/drawing/2014/main" id="{B5837067-3B9C-4513-CC13-B43AF08708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73716" y="4117936"/>
              <a:ext cx="499507" cy="1922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1" name="Group 126">
              <a:extLst>
                <a:ext uri="{FF2B5EF4-FFF2-40B4-BE49-F238E27FC236}">
                  <a16:creationId xmlns:a16="http://schemas.microsoft.com/office/drawing/2014/main" id="{9D552600-ADC5-760C-92CA-36FB5F710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238057"/>
              <a:ext cx="1000930" cy="722366"/>
              <a:chOff x="1236" y="3274"/>
              <a:chExt cx="521" cy="376"/>
            </a:xfrm>
          </p:grpSpPr>
          <p:sp>
            <p:nvSpPr>
              <p:cNvPr id="96" name="Rectangle 127">
                <a:extLst>
                  <a:ext uri="{FF2B5EF4-FFF2-40B4-BE49-F238E27FC236}">
                    <a16:creationId xmlns:a16="http://schemas.microsoft.com/office/drawing/2014/main" id="{B156BFFB-2D5E-A7F4-90D2-AABD660A5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7" name="Rectangle 128">
                <a:extLst>
                  <a:ext uri="{FF2B5EF4-FFF2-40B4-BE49-F238E27FC236}">
                    <a16:creationId xmlns:a16="http://schemas.microsoft.com/office/drawing/2014/main" id="{097D4382-B8E5-AE37-5125-E1FA0163B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8" name="Rectangle 129">
                <a:extLst>
                  <a:ext uri="{FF2B5EF4-FFF2-40B4-BE49-F238E27FC236}">
                    <a16:creationId xmlns:a16="http://schemas.microsoft.com/office/drawing/2014/main" id="{218D59A2-179D-690E-5466-46FCF266D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9" name="Rectangle 130">
                <a:extLst>
                  <a:ext uri="{FF2B5EF4-FFF2-40B4-BE49-F238E27FC236}">
                    <a16:creationId xmlns:a16="http://schemas.microsoft.com/office/drawing/2014/main" id="{BD646CA3-C17B-ADEC-F2E4-2F83A8CBE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2" name="Group 126">
              <a:extLst>
                <a:ext uri="{FF2B5EF4-FFF2-40B4-BE49-F238E27FC236}">
                  <a16:creationId xmlns:a16="http://schemas.microsoft.com/office/drawing/2014/main" id="{E59567CB-7E7C-47EA-934E-44FD02694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5138" y="3898943"/>
              <a:ext cx="1000930" cy="722366"/>
              <a:chOff x="1236" y="3274"/>
              <a:chExt cx="521" cy="376"/>
            </a:xfrm>
          </p:grpSpPr>
          <p:sp>
            <p:nvSpPr>
              <p:cNvPr id="92" name="Rectangle 127">
                <a:extLst>
                  <a:ext uri="{FF2B5EF4-FFF2-40B4-BE49-F238E27FC236}">
                    <a16:creationId xmlns:a16="http://schemas.microsoft.com/office/drawing/2014/main" id="{269E8DD2-5AA5-1D3E-8B84-4072D8400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3" name="Rectangle 128">
                <a:extLst>
                  <a:ext uri="{FF2B5EF4-FFF2-40B4-BE49-F238E27FC236}">
                    <a16:creationId xmlns:a16="http://schemas.microsoft.com/office/drawing/2014/main" id="{37E639C6-A29B-4256-AD10-37567C026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4" name="Rectangle 129">
                <a:extLst>
                  <a:ext uri="{FF2B5EF4-FFF2-40B4-BE49-F238E27FC236}">
                    <a16:creationId xmlns:a16="http://schemas.microsoft.com/office/drawing/2014/main" id="{40CC05BF-AA2D-7A29-637B-B08B542E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solidFill>
                <a:srgbClr val="33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5" name="Rectangle 130">
                <a:extLst>
                  <a:ext uri="{FF2B5EF4-FFF2-40B4-BE49-F238E27FC236}">
                    <a16:creationId xmlns:a16="http://schemas.microsoft.com/office/drawing/2014/main" id="{1F078004-BE26-98EB-A21B-4020D93F1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DCM2</a:t>
                </a:r>
              </a:p>
            </p:txBody>
          </p:sp>
        </p:grpSp>
        <p:grpSp>
          <p:nvGrpSpPr>
            <p:cNvPr id="33" name="Group 126">
              <a:extLst>
                <a:ext uri="{FF2B5EF4-FFF2-40B4-BE49-F238E27FC236}">
                  <a16:creationId xmlns:a16="http://schemas.microsoft.com/office/drawing/2014/main" id="{B5B08227-64D5-CDB2-C1D8-04634B712B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250032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8" name="Rectangle 127">
                <a:extLst>
                  <a:ext uri="{FF2B5EF4-FFF2-40B4-BE49-F238E27FC236}">
                    <a16:creationId xmlns:a16="http://schemas.microsoft.com/office/drawing/2014/main" id="{90C25BF4-7F8A-1725-3A06-E9E2E7D7A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9" name="Rectangle 128">
                <a:extLst>
                  <a:ext uri="{FF2B5EF4-FFF2-40B4-BE49-F238E27FC236}">
                    <a16:creationId xmlns:a16="http://schemas.microsoft.com/office/drawing/2014/main" id="{1EF56CEC-46B9-AF63-D814-A342A8CFD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0" name="Rectangle 129">
                <a:extLst>
                  <a:ext uri="{FF2B5EF4-FFF2-40B4-BE49-F238E27FC236}">
                    <a16:creationId xmlns:a16="http://schemas.microsoft.com/office/drawing/2014/main" id="{AD1D647E-B490-59A6-A73A-1AB18F7D5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91" name="Rectangle 130">
                <a:extLst>
                  <a:ext uri="{FF2B5EF4-FFF2-40B4-BE49-F238E27FC236}">
                    <a16:creationId xmlns:a16="http://schemas.microsoft.com/office/drawing/2014/main" id="{9D963B27-5324-0635-1A82-DF40577A5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4" name="Group 126">
              <a:extLst>
                <a:ext uri="{FF2B5EF4-FFF2-40B4-BE49-F238E27FC236}">
                  <a16:creationId xmlns:a16="http://schemas.microsoft.com/office/drawing/2014/main" id="{2CF67B7B-3153-6E0A-113F-441C235459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03825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4" name="Rectangle 127">
                <a:extLst>
                  <a:ext uri="{FF2B5EF4-FFF2-40B4-BE49-F238E27FC236}">
                    <a16:creationId xmlns:a16="http://schemas.microsoft.com/office/drawing/2014/main" id="{1E540FF4-837B-3208-8B7D-2A388AEE7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5" name="Rectangle 128">
                <a:extLst>
                  <a:ext uri="{FF2B5EF4-FFF2-40B4-BE49-F238E27FC236}">
                    <a16:creationId xmlns:a16="http://schemas.microsoft.com/office/drawing/2014/main" id="{D7487CD5-2771-9C14-5C11-AD377A326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6" name="Rectangle 129">
                <a:extLst>
                  <a:ext uri="{FF2B5EF4-FFF2-40B4-BE49-F238E27FC236}">
                    <a16:creationId xmlns:a16="http://schemas.microsoft.com/office/drawing/2014/main" id="{E7354753-3D86-5D83-2B05-9D2298F5D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7" name="Rectangle 130">
                <a:extLst>
                  <a:ext uri="{FF2B5EF4-FFF2-40B4-BE49-F238E27FC236}">
                    <a16:creationId xmlns:a16="http://schemas.microsoft.com/office/drawing/2014/main" id="{CB2B980E-415A-774A-4D16-46B1D3F85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grpSp>
          <p:nvGrpSpPr>
            <p:cNvPr id="35" name="Group 126">
              <a:extLst>
                <a:ext uri="{FF2B5EF4-FFF2-40B4-BE49-F238E27FC236}">
                  <a16:creationId xmlns:a16="http://schemas.microsoft.com/office/drawing/2014/main" id="{19B48E2F-05FD-604F-0103-B1D03DFC1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9980" y="3576185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80" name="Rectangle 127">
                <a:extLst>
                  <a:ext uri="{FF2B5EF4-FFF2-40B4-BE49-F238E27FC236}">
                    <a16:creationId xmlns:a16="http://schemas.microsoft.com/office/drawing/2014/main" id="{D0816464-7F6A-E112-D02C-380DD31E8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1" name="Rectangle 128">
                <a:extLst>
                  <a:ext uri="{FF2B5EF4-FFF2-40B4-BE49-F238E27FC236}">
                    <a16:creationId xmlns:a16="http://schemas.microsoft.com/office/drawing/2014/main" id="{7195BB7D-BBD1-F4CF-5A58-0D9B7CD51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2" name="Rectangle 129">
                <a:extLst>
                  <a:ext uri="{FF2B5EF4-FFF2-40B4-BE49-F238E27FC236}">
                    <a16:creationId xmlns:a16="http://schemas.microsoft.com/office/drawing/2014/main" id="{FE76FA6C-03F7-F6B4-A547-37A96DABC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83" name="Rectangle 130">
                <a:extLst>
                  <a:ext uri="{FF2B5EF4-FFF2-40B4-BE49-F238E27FC236}">
                    <a16:creationId xmlns:a16="http://schemas.microsoft.com/office/drawing/2014/main" id="{A59FAC86-E0C3-2221-3078-F82AAB7D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FEM</a:t>
                </a:r>
              </a:p>
            </p:txBody>
          </p:sp>
        </p:grp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48D024B9-3D23-DA92-F5A7-1C4CCC1C4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0170" y="4277672"/>
              <a:ext cx="833791" cy="192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64BFC247-1970-B2F5-3D8B-59D2C6BA6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03" y="3503160"/>
              <a:ext cx="739654" cy="461083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SEB</a:t>
              </a:r>
            </a:p>
          </p:txBody>
        </p:sp>
        <p:sp>
          <p:nvSpPr>
            <p:cNvPr id="38" name="Line 133">
              <a:extLst>
                <a:ext uri="{FF2B5EF4-FFF2-40B4-BE49-F238E27FC236}">
                  <a16:creationId xmlns:a16="http://schemas.microsoft.com/office/drawing/2014/main" id="{98ED7038-0DCB-64E9-15EF-A448C78BF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4946770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9926EA-5E80-1168-279F-F471006D1F61}"/>
                </a:ext>
              </a:extLst>
            </p:cNvPr>
            <p:cNvGrpSpPr/>
            <p:nvPr/>
          </p:nvGrpSpPr>
          <p:grpSpPr>
            <a:xfrm>
              <a:off x="4280313" y="4726950"/>
              <a:ext cx="1352511" cy="461083"/>
              <a:chOff x="3232149" y="4995863"/>
              <a:chExt cx="1117602" cy="381000"/>
            </a:xfrm>
          </p:grpSpPr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2BCCD3B4-C264-F76F-95A1-0863B3B44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9" name="Rectangle 28">
                <a:extLst>
                  <a:ext uri="{FF2B5EF4-FFF2-40B4-BE49-F238E27FC236}">
                    <a16:creationId xmlns:a16="http://schemas.microsoft.com/office/drawing/2014/main" id="{66D972B3-1A39-EAE7-5034-AFB5EAA36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E7302C71-06FC-2FCE-EEF2-F662AC7C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5487413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1" name="Line 133">
              <a:extLst>
                <a:ext uri="{FF2B5EF4-FFF2-40B4-BE49-F238E27FC236}">
                  <a16:creationId xmlns:a16="http://schemas.microsoft.com/office/drawing/2014/main" id="{7E2B4064-3D1E-383F-F605-A06D58832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5484699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5740699-7330-EDC8-6585-77DDB93A9B07}"/>
                </a:ext>
              </a:extLst>
            </p:cNvPr>
            <p:cNvGrpSpPr/>
            <p:nvPr/>
          </p:nvGrpSpPr>
          <p:grpSpPr>
            <a:xfrm>
              <a:off x="4280313" y="5264881"/>
              <a:ext cx="1352511" cy="461083"/>
              <a:chOff x="3232149" y="4995863"/>
              <a:chExt cx="1117602" cy="381000"/>
            </a:xfrm>
          </p:grpSpPr>
          <p:sp>
            <p:nvSpPr>
              <p:cNvPr id="76" name="Rectangle 28">
                <a:extLst>
                  <a:ext uri="{FF2B5EF4-FFF2-40B4-BE49-F238E27FC236}">
                    <a16:creationId xmlns:a16="http://schemas.microsoft.com/office/drawing/2014/main" id="{54745FEA-FB15-D650-DACA-BB487AC55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7" name="Rectangle 28">
                <a:extLst>
                  <a:ext uri="{FF2B5EF4-FFF2-40B4-BE49-F238E27FC236}">
                    <a16:creationId xmlns:a16="http://schemas.microsoft.com/office/drawing/2014/main" id="{2C388445-0A12-F4C0-8F16-E4B8285B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228C764C-845E-6A96-0750-BFAD09231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1855" y="6035590"/>
              <a:ext cx="1092296" cy="0"/>
            </a:xfrm>
            <a:prstGeom prst="line">
              <a:avLst/>
            </a:prstGeom>
            <a:noFill/>
            <a:ln w="3816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44" name="Line 133">
              <a:extLst>
                <a:ext uri="{FF2B5EF4-FFF2-40B4-BE49-F238E27FC236}">
                  <a16:creationId xmlns:a16="http://schemas.microsoft.com/office/drawing/2014/main" id="{2AE518E3-3B90-F71F-6D19-4701B43FC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7072" y="6032876"/>
              <a:ext cx="963593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11704A3-8F19-D2BD-DEF8-AB48EC01C0A4}"/>
                </a:ext>
              </a:extLst>
            </p:cNvPr>
            <p:cNvGrpSpPr/>
            <p:nvPr/>
          </p:nvGrpSpPr>
          <p:grpSpPr>
            <a:xfrm>
              <a:off x="4280313" y="5813057"/>
              <a:ext cx="1352511" cy="461083"/>
              <a:chOff x="3232149" y="4995863"/>
              <a:chExt cx="1117602" cy="381000"/>
            </a:xfrm>
          </p:grpSpPr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id="{5903EE93-BB55-ED23-21F8-02D4F8442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75" name="Rectangle 28">
                <a:extLst>
                  <a:ext uri="{FF2B5EF4-FFF2-40B4-BE49-F238E27FC236}">
                    <a16:creationId xmlns:a16="http://schemas.microsoft.com/office/drawing/2014/main" id="{5750A5CC-A506-E0B8-5BAB-5B5D6F49E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46" name="Rectangle 76">
              <a:extLst>
                <a:ext uri="{FF2B5EF4-FFF2-40B4-BE49-F238E27FC236}">
                  <a16:creationId xmlns:a16="http://schemas.microsoft.com/office/drawing/2014/main" id="{A3A37DCF-2757-6371-AE2D-8BFA907FE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8075" y="5570655"/>
              <a:ext cx="1173619" cy="495663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Buffer Box</a:t>
              </a:r>
            </a:p>
          </p:txBody>
        </p:sp>
        <p:grpSp>
          <p:nvGrpSpPr>
            <p:cNvPr id="47" name="Group 126">
              <a:extLst>
                <a:ext uri="{FF2B5EF4-FFF2-40B4-BE49-F238E27FC236}">
                  <a16:creationId xmlns:a16="http://schemas.microsoft.com/office/drawing/2014/main" id="{D1400F82-E58A-C451-7B77-BBC580313B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4518873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70" name="Rectangle 127">
                <a:extLst>
                  <a:ext uri="{FF2B5EF4-FFF2-40B4-BE49-F238E27FC236}">
                    <a16:creationId xmlns:a16="http://schemas.microsoft.com/office/drawing/2014/main" id="{BDBB94CF-DFD1-4B21-49E5-2571420A7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1" name="Rectangle 128">
                <a:extLst>
                  <a:ext uri="{FF2B5EF4-FFF2-40B4-BE49-F238E27FC236}">
                    <a16:creationId xmlns:a16="http://schemas.microsoft.com/office/drawing/2014/main" id="{A0AFEA1F-C925-1B88-AF6D-32F2097BD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2" name="Rectangle 129">
                <a:extLst>
                  <a:ext uri="{FF2B5EF4-FFF2-40B4-BE49-F238E27FC236}">
                    <a16:creationId xmlns:a16="http://schemas.microsoft.com/office/drawing/2014/main" id="{B11484FD-D7A4-5C55-E1A3-0987B6E4A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73" name="Rectangle 130">
                <a:extLst>
                  <a:ext uri="{FF2B5EF4-FFF2-40B4-BE49-F238E27FC236}">
                    <a16:creationId xmlns:a16="http://schemas.microsoft.com/office/drawing/2014/main" id="{9AEDC42E-CCE6-A825-7972-FFC4D1E44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8" name="Group 126">
              <a:extLst>
                <a:ext uri="{FF2B5EF4-FFF2-40B4-BE49-F238E27FC236}">
                  <a16:creationId xmlns:a16="http://schemas.microsoft.com/office/drawing/2014/main" id="{DE9AB7B8-03F2-AD49-1453-DA2604BCC4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082432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6" name="Rectangle 127">
                <a:extLst>
                  <a:ext uri="{FF2B5EF4-FFF2-40B4-BE49-F238E27FC236}">
                    <a16:creationId xmlns:a16="http://schemas.microsoft.com/office/drawing/2014/main" id="{EA0E71C2-F376-E7A3-BB88-CD98DD89B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7" name="Rectangle 128">
                <a:extLst>
                  <a:ext uri="{FF2B5EF4-FFF2-40B4-BE49-F238E27FC236}">
                    <a16:creationId xmlns:a16="http://schemas.microsoft.com/office/drawing/2014/main" id="{4B8CB1C3-68D9-3FF4-630C-E51E0FF0A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8" name="Rectangle 129">
                <a:extLst>
                  <a:ext uri="{FF2B5EF4-FFF2-40B4-BE49-F238E27FC236}">
                    <a16:creationId xmlns:a16="http://schemas.microsoft.com/office/drawing/2014/main" id="{E359F258-EB14-F2ED-52FD-1BFF8961D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9" name="Rectangle 130">
                <a:extLst>
                  <a:ext uri="{FF2B5EF4-FFF2-40B4-BE49-F238E27FC236}">
                    <a16:creationId xmlns:a16="http://schemas.microsoft.com/office/drawing/2014/main" id="{A28835BC-443F-A5D7-E8FA-43FB8AA46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49" name="Group 126">
              <a:extLst>
                <a:ext uri="{FF2B5EF4-FFF2-40B4-BE49-F238E27FC236}">
                  <a16:creationId xmlns:a16="http://schemas.microsoft.com/office/drawing/2014/main" id="{267BCBC6-8B08-DDEE-9A2C-1EE88E168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466" y="5645994"/>
              <a:ext cx="1000937" cy="72236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62" name="Rectangle 127">
                <a:extLst>
                  <a:ext uri="{FF2B5EF4-FFF2-40B4-BE49-F238E27FC236}">
                    <a16:creationId xmlns:a16="http://schemas.microsoft.com/office/drawing/2014/main" id="{721A2B91-DBFC-E250-3D99-3DBE7173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3" name="Rectangle 128">
                <a:extLst>
                  <a:ext uri="{FF2B5EF4-FFF2-40B4-BE49-F238E27FC236}">
                    <a16:creationId xmlns:a16="http://schemas.microsoft.com/office/drawing/2014/main" id="{13D393B1-2960-4628-CC6D-EE0E12238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4" name="Rectangle 129">
                <a:extLst>
                  <a:ext uri="{FF2B5EF4-FFF2-40B4-BE49-F238E27FC236}">
                    <a16:creationId xmlns:a16="http://schemas.microsoft.com/office/drawing/2014/main" id="{4CF8276E-5547-54E5-D322-C919E3003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65" name="Rectangle 130">
                <a:extLst>
                  <a:ext uri="{FF2B5EF4-FFF2-40B4-BE49-F238E27FC236}">
                    <a16:creationId xmlns:a16="http://schemas.microsoft.com/office/drawing/2014/main" id="{8ADF691D-92A8-406B-2B95-ED2909F78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4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5627C09E-D0BE-9836-3276-67070154D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3745025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1" name="Line 54">
              <a:extLst>
                <a:ext uri="{FF2B5EF4-FFF2-40B4-BE49-F238E27FC236}">
                  <a16:creationId xmlns:a16="http://schemas.microsoft.com/office/drawing/2014/main" id="{A60C627E-26FD-DF98-8E0F-E06BEC43B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4788242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2" name="Line 54">
              <a:extLst>
                <a:ext uri="{FF2B5EF4-FFF2-40B4-BE49-F238E27FC236}">
                  <a16:creationId xmlns:a16="http://schemas.microsoft.com/office/drawing/2014/main" id="{B9152D19-FC5A-DAD5-1CB6-50E2C6987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309851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3" name="Line 54">
              <a:extLst>
                <a:ext uri="{FF2B5EF4-FFF2-40B4-BE49-F238E27FC236}">
                  <a16:creationId xmlns:a16="http://schemas.microsoft.com/office/drawing/2014/main" id="{C1FA1760-E932-F362-6FB7-BF6DB688B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5662" y="5831459"/>
              <a:ext cx="833791" cy="192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 dirty="0">
                <a:latin typeface="+mn-lt"/>
                <a:cs typeface="Arial" charset="0"/>
              </a:endParaRPr>
            </a:p>
          </p:txBody>
        </p:sp>
        <p:sp>
          <p:nvSpPr>
            <p:cNvPr id="54" name="Line 71">
              <a:extLst>
                <a:ext uri="{FF2B5EF4-FFF2-40B4-BE49-F238E27FC236}">
                  <a16:creationId xmlns:a16="http://schemas.microsoft.com/office/drawing/2014/main" id="{3A8E95DC-61A1-6F76-A9D5-F7F1FA5DF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223417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5" name="Line 71">
              <a:extLst>
                <a:ext uri="{FF2B5EF4-FFF2-40B4-BE49-F238E27FC236}">
                  <a16:creationId xmlns:a16="http://schemas.microsoft.com/office/drawing/2014/main" id="{E4A30204-E09B-E5D2-2E76-BDF9F2D7E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3745025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6" name="Line 71">
              <a:extLst>
                <a:ext uri="{FF2B5EF4-FFF2-40B4-BE49-F238E27FC236}">
                  <a16:creationId xmlns:a16="http://schemas.microsoft.com/office/drawing/2014/main" id="{45152F0F-3D33-BC9B-93BB-2BC1450C7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266634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7" name="Line 71">
              <a:extLst>
                <a:ext uri="{FF2B5EF4-FFF2-40B4-BE49-F238E27FC236}">
                  <a16:creationId xmlns:a16="http://schemas.microsoft.com/office/drawing/2014/main" id="{01D6A23F-9C4F-958D-6108-B35008759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4788242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8" name="Line 71">
              <a:extLst>
                <a:ext uri="{FF2B5EF4-FFF2-40B4-BE49-F238E27FC236}">
                  <a16:creationId xmlns:a16="http://schemas.microsoft.com/office/drawing/2014/main" id="{7F31F562-5340-2443-890E-AA23D5B5A5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309851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59" name="Line 71">
              <a:extLst>
                <a:ext uri="{FF2B5EF4-FFF2-40B4-BE49-F238E27FC236}">
                  <a16:creationId xmlns:a16="http://schemas.microsoft.com/office/drawing/2014/main" id="{D46E7389-679C-6EA1-3600-58ED3B4EC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1694" y="5831459"/>
              <a:ext cx="611973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225202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60" name="Text Box 60">
              <a:extLst>
                <a:ext uri="{FF2B5EF4-FFF2-40B4-BE49-F238E27FC236}">
                  <a16:creationId xmlns:a16="http://schemas.microsoft.com/office/drawing/2014/main" id="{875344AF-DEE8-670D-F7DE-56AFB827C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9668" y="3715693"/>
              <a:ext cx="2105896" cy="1107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To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HPSS </a:t>
              </a:r>
            </a:p>
            <a:p>
              <a:pPr marL="0" marR="0" lvl="0" indent="0" defTabSz="225202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(Computing </a:t>
              </a:r>
              <a:r>
                <a:rPr kumimoji="0" lang="en-GB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Center</a:t>
              </a: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ＭＳ Ｐゴシック" charset="0"/>
                  <a:cs typeface="Lucida Sans Unicode" charset="0"/>
                </a:rPr>
                <a:t>)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95320165-1D29-C6DB-3DAD-5BE98F8F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3940" y="2884229"/>
              <a:ext cx="1420491" cy="3744377"/>
            </a:xfrm>
            <a:prstGeom prst="rect">
              <a:avLst/>
            </a:prstGeom>
            <a:solidFill>
              <a:srgbClr val="CC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100+ Gigabit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Crossbar</a:t>
              </a:r>
            </a:p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400" dirty="0">
                  <a:solidFill>
                    <a:srgbClr val="000000"/>
                  </a:solidFill>
                  <a:latin typeface="+mn-lt"/>
                  <a:cs typeface="Arial" charset="0"/>
                </a:rPr>
                <a:t>Switch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C8A36743-0A12-9D61-8C7C-3F82D75A059D}"/>
              </a:ext>
            </a:extLst>
          </p:cNvPr>
          <p:cNvSpPr txBox="1"/>
          <p:nvPr/>
        </p:nvSpPr>
        <p:spPr>
          <a:xfrm>
            <a:off x="1565358" y="4775606"/>
            <a:ext cx="62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BE293E9-F6D2-B6AB-85FB-84D34E0276C1}"/>
              </a:ext>
            </a:extLst>
          </p:cNvPr>
          <p:cNvSpPr/>
          <p:nvPr/>
        </p:nvSpPr>
        <p:spPr>
          <a:xfrm>
            <a:off x="3679774" y="4845236"/>
            <a:ext cx="2330569" cy="115246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FB36896-0E7A-DCD5-FD21-33D828D5EE15}"/>
              </a:ext>
            </a:extLst>
          </p:cNvPr>
          <p:cNvSpPr txBox="1"/>
          <p:nvPr/>
        </p:nvSpPr>
        <p:spPr>
          <a:xfrm>
            <a:off x="2677051" y="6112414"/>
            <a:ext cx="342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Streaming Readout (SRO) + AI/ML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88BEA8-2077-0EB6-7368-F6BE055CE6D9}"/>
              </a:ext>
            </a:extLst>
          </p:cNvPr>
          <p:cNvSpPr txBox="1"/>
          <p:nvPr/>
        </p:nvSpPr>
        <p:spPr>
          <a:xfrm>
            <a:off x="1565358" y="420994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128DB0-B230-11DD-D219-EC3734BF6C72}"/>
              </a:ext>
            </a:extLst>
          </p:cNvPr>
          <p:cNvSpPr txBox="1"/>
          <p:nvPr/>
        </p:nvSpPr>
        <p:spPr>
          <a:xfrm>
            <a:off x="1565358" y="542135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B1343B-920F-3527-8D36-66BE999CF636}"/>
              </a:ext>
            </a:extLst>
          </p:cNvPr>
          <p:cNvSpPr txBox="1"/>
          <p:nvPr/>
        </p:nvSpPr>
        <p:spPr>
          <a:xfrm>
            <a:off x="1565358" y="334538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EMCal</a:t>
            </a:r>
            <a:endParaRPr lang="en-US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40275C-DB2E-4FD2-3D52-C8706DE1BD1D}"/>
              </a:ext>
            </a:extLst>
          </p:cNvPr>
          <p:cNvSpPr txBox="1"/>
          <p:nvPr/>
        </p:nvSpPr>
        <p:spPr>
          <a:xfrm>
            <a:off x="1565358" y="27617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iHCal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BC4AD4-BE0F-CC88-DECA-3EE81FB1A166}"/>
              </a:ext>
            </a:extLst>
          </p:cNvPr>
          <p:cNvSpPr txBox="1"/>
          <p:nvPr/>
        </p:nvSpPr>
        <p:spPr>
          <a:xfrm>
            <a:off x="1565358" y="2176897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oHCal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49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24186"/>
            <a:ext cx="11258939" cy="866133"/>
          </a:xfrm>
        </p:spPr>
        <p:txBody>
          <a:bodyPr>
            <a:normAutofit/>
          </a:bodyPr>
          <a:lstStyle/>
          <a:p>
            <a:r>
              <a:rPr lang="en-US" sz="4000" dirty="0"/>
              <a:t>From </a:t>
            </a:r>
            <a:r>
              <a:rPr lang="en-US" sz="4000" dirty="0" err="1"/>
              <a:t>sPHENIX</a:t>
            </a:r>
            <a:r>
              <a:rPr lang="en-US" sz="4000" dirty="0"/>
              <a:t> to </a:t>
            </a:r>
            <a:r>
              <a:rPr lang="en-US" sz="4000" dirty="0" err="1"/>
              <a:t>ePIC</a:t>
            </a:r>
            <a:r>
              <a:rPr lang="en-US" sz="4000" dirty="0"/>
              <a:t>: Streaming + AI/ML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96B1F-3058-6078-AF32-2CA2735AD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3479A-4038-E10F-A268-CAFDE8E6BA58}"/>
              </a:ext>
            </a:extLst>
          </p:cNvPr>
          <p:cNvSpPr txBox="1"/>
          <p:nvPr/>
        </p:nvSpPr>
        <p:spPr>
          <a:xfrm>
            <a:off x="397489" y="4230380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sPHENIX</a:t>
            </a:r>
            <a:r>
              <a:rPr lang="en-US" dirty="0"/>
              <a:t>)</a:t>
            </a:r>
          </a:p>
          <a:p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994C-43EB-A4C4-0EDA-A32A66F7CCEE}"/>
              </a:ext>
            </a:extLst>
          </p:cNvPr>
          <p:cNvSpPr/>
          <p:nvPr/>
        </p:nvSpPr>
        <p:spPr>
          <a:xfrm>
            <a:off x="3083859" y="981029"/>
            <a:ext cx="3869126" cy="478327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6BFE1-889F-6641-B33A-052171D808BC}"/>
              </a:ext>
            </a:extLst>
          </p:cNvPr>
          <p:cNvSpPr txBox="1"/>
          <p:nvPr/>
        </p:nvSpPr>
        <p:spPr>
          <a:xfrm>
            <a:off x="4319673" y="5462519"/>
            <a:ext cx="139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SRO + AI/ML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8920A-5A42-452E-D458-101958B26B08}"/>
              </a:ext>
            </a:extLst>
          </p:cNvPr>
          <p:cNvSpPr txBox="1"/>
          <p:nvPr/>
        </p:nvSpPr>
        <p:spPr>
          <a:xfrm>
            <a:off x="101864" y="1006964"/>
            <a:ext cx="177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Jo’s talk at </a:t>
            </a:r>
            <a:r>
              <a:rPr lang="en-US" sz="1600" dirty="0" err="1"/>
              <a:t>ePIC</a:t>
            </a:r>
            <a:r>
              <a:rPr lang="en-US" sz="1600" dirty="0"/>
              <a:t> collab. mtg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85D9-C1BB-84A3-E67D-65E4FC86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0" y="53900"/>
            <a:ext cx="6400801" cy="922030"/>
          </a:xfrm>
        </p:spPr>
        <p:txBody>
          <a:bodyPr>
            <a:normAutofit/>
          </a:bodyPr>
          <a:lstStyle/>
          <a:p>
            <a:r>
              <a:rPr lang="en-US" sz="4000" dirty="0"/>
              <a:t>Summary and Outlook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70C221-8BA4-E208-D15B-42B493A2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53" y="1099544"/>
            <a:ext cx="6400802" cy="497688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Carried out full </a:t>
            </a:r>
            <a:r>
              <a:rPr lang="en-US" b="1" dirty="0" err="1"/>
              <a:t>sPHENIX</a:t>
            </a:r>
            <a:r>
              <a:rPr lang="en-US" b="1" dirty="0"/>
              <a:t> physics and detector simulations of heavy quark and QCD backgrounds</a:t>
            </a:r>
          </a:p>
          <a:p>
            <a:r>
              <a:rPr lang="en-US" b="1" dirty="0"/>
              <a:t>Developed preliminary AI-algorithms for </a:t>
            </a:r>
            <a:r>
              <a:rPr lang="en-US" b="1" dirty="0" err="1"/>
              <a:t>sPHENIX</a:t>
            </a:r>
            <a:r>
              <a:rPr lang="en-US" b="1" dirty="0"/>
              <a:t> HF triggers</a:t>
            </a:r>
          </a:p>
          <a:p>
            <a:r>
              <a:rPr lang="en-US" b="1" dirty="0"/>
              <a:t>Completed MVTX SRO </a:t>
            </a:r>
          </a:p>
          <a:p>
            <a:r>
              <a:rPr lang="en-US" b="1" dirty="0"/>
              <a:t>INTT SRO demonstrated </a:t>
            </a:r>
          </a:p>
          <a:p>
            <a:r>
              <a:rPr lang="en-US" b="1" dirty="0"/>
              <a:t>Implemented a toy AI-algorithm in HLS4ML in FELIX </a:t>
            </a:r>
          </a:p>
          <a:p>
            <a:r>
              <a:rPr lang="en-US" b="1" dirty="0"/>
              <a:t>Work in progress to implement full </a:t>
            </a:r>
            <a:r>
              <a:rPr lang="en-US" b="1" dirty="0" err="1"/>
              <a:t>sPHENIX</a:t>
            </a:r>
            <a:r>
              <a:rPr lang="en-US" b="1" dirty="0"/>
              <a:t> trigger in a simplified hardware</a:t>
            </a:r>
          </a:p>
          <a:p>
            <a:r>
              <a:rPr lang="en-US" b="1" dirty="0">
                <a:solidFill>
                  <a:srgbClr val="FF0000"/>
                </a:solidFill>
              </a:rPr>
              <a:t>On track to complete a demonstrator in 2023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Future plan/proposal:</a:t>
            </a:r>
          </a:p>
          <a:p>
            <a:r>
              <a:rPr lang="en-US" dirty="0"/>
              <a:t>Extend project by 2 years, 2024 ~ 2025</a:t>
            </a:r>
          </a:p>
          <a:p>
            <a:r>
              <a:rPr lang="en-US" dirty="0"/>
              <a:t>Implement the demonstrator for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run in 2024</a:t>
            </a:r>
          </a:p>
          <a:p>
            <a:r>
              <a:rPr lang="en-US" dirty="0"/>
              <a:t>Develop </a:t>
            </a:r>
            <a:r>
              <a:rPr lang="en-US" dirty="0" err="1"/>
              <a:t>ePIC</a:t>
            </a:r>
            <a:r>
              <a:rPr lang="en-US" dirty="0"/>
              <a:t>  TDR of SRO with AI/ML for EIC CD2(2024) and CD3(2025) based on our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44C63-1A62-538F-EA78-846D1F55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9A7CC-34BC-2202-BA01-919C4220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38EDB-7984-7C38-32F3-8662BC2A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12</a:t>
            </a:fld>
            <a:endParaRPr lang="en-US"/>
          </a:p>
        </p:txBody>
      </p:sp>
      <p:pic>
        <p:nvPicPr>
          <p:cNvPr id="6" name="Google Shape;325;g196dd856250_0_28">
            <a:extLst>
              <a:ext uri="{FF2B5EF4-FFF2-40B4-BE49-F238E27FC236}">
                <a16:creationId xmlns:a16="http://schemas.microsoft.com/office/drawing/2014/main" id="{115BD632-D9E1-330D-B657-1C168B8ED1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24181" y="111087"/>
            <a:ext cx="5348699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BF1A91-9072-4889-E133-FE83761BDC5D}"/>
              </a:ext>
            </a:extLst>
          </p:cNvPr>
          <p:cNvSpPr txBox="1"/>
          <p:nvPr/>
        </p:nvSpPr>
        <p:spPr>
          <a:xfrm>
            <a:off x="6310290" y="111087"/>
            <a:ext cx="2300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completed;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2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2550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i="0" u="none" strike="noStrike" dirty="0">
                <a:effectLst/>
              </a:rPr>
              <a:t>Physics simulation and AI-ML algorithms</a:t>
            </a:r>
            <a:r>
              <a:rPr lang="en-US" sz="56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375447"/>
            <a:ext cx="5334931" cy="16499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Dantong</a:t>
            </a:r>
            <a:r>
              <a:rPr lang="en-US" dirty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124" name="Freeform: Shape 41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6" name="Freeform: Shape 41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28" name="Freeform: Shape 41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Profile photo for dantongyu">
            <a:extLst>
              <a:ext uri="{FF2B5EF4-FFF2-40B4-BE49-F238E27FC236}">
                <a16:creationId xmlns:a16="http://schemas.microsoft.com/office/drawing/2014/main" id="{A288515D-BD06-2F7F-89E8-66A3E9F2F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34" name="Freeform: Shape 41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744345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0C09-D245-3842-A066-6E8B02AB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91" y="40662"/>
            <a:ext cx="48867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Trigger Pipeline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17F91-A9A1-7101-8A3D-5607E7FE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94" y="1520687"/>
            <a:ext cx="8780900" cy="49721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Fetch events from event buffer to Processing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Data Pre-processing Clustering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Tracking +  Outlier hits Removal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Triggering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Triggers on TPC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E7C8-9991-F999-9EF6-47A5570D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525A4-3F71-A010-2723-ADAEFCD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40C39-8809-61AE-E9A5-27D1301E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14</a:t>
            </a:fld>
            <a:endParaRPr lang="en-US"/>
          </a:p>
        </p:txBody>
      </p:sp>
      <p:pic>
        <p:nvPicPr>
          <p:cNvPr id="6" name="Google Shape;368;g19424ae86f0_0_100">
            <a:extLst>
              <a:ext uri="{FF2B5EF4-FFF2-40B4-BE49-F238E27FC236}">
                <a16:creationId xmlns:a16="http://schemas.microsoft.com/office/drawing/2014/main" id="{3D7FEB3A-CB97-A550-AC88-0058663D86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087" y="3985037"/>
            <a:ext cx="2234513" cy="226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g19424ae86f0_0_100" descr="Chart, scatter chart&#10;&#10;Description automatically generated">
            <a:extLst>
              <a:ext uri="{FF2B5EF4-FFF2-40B4-BE49-F238E27FC236}">
                <a16:creationId xmlns:a16="http://schemas.microsoft.com/office/drawing/2014/main" id="{4F1A7DB7-082F-D46A-D707-F6E3FA9A2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7696" y="3305931"/>
            <a:ext cx="3233739" cy="152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g19424ae86f0_0_100">
            <a:extLst>
              <a:ext uri="{FF2B5EF4-FFF2-40B4-BE49-F238E27FC236}">
                <a16:creationId xmlns:a16="http://schemas.microsoft.com/office/drawing/2014/main" id="{47F15CB6-3D63-292A-ABAD-49DFF72CF0E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921" y="318402"/>
            <a:ext cx="2373290" cy="21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64;g19424ae86f0_0_100">
            <a:extLst>
              <a:ext uri="{FF2B5EF4-FFF2-40B4-BE49-F238E27FC236}">
                <a16:creationId xmlns:a16="http://schemas.microsoft.com/office/drawing/2014/main" id="{96FA3D9E-1F56-1100-5A3F-B81C9AB03DC9}"/>
              </a:ext>
            </a:extLst>
          </p:cNvPr>
          <p:cNvSpPr/>
          <p:nvPr/>
        </p:nvSpPr>
        <p:spPr>
          <a:xfrm>
            <a:off x="2201375" y="2022479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364;g19424ae86f0_0_100">
            <a:extLst>
              <a:ext uri="{FF2B5EF4-FFF2-40B4-BE49-F238E27FC236}">
                <a16:creationId xmlns:a16="http://schemas.microsoft.com/office/drawing/2014/main" id="{4E792F94-D711-4B94-FE0F-F20ED81D13AF}"/>
              </a:ext>
            </a:extLst>
          </p:cNvPr>
          <p:cNvSpPr/>
          <p:nvPr/>
        </p:nvSpPr>
        <p:spPr>
          <a:xfrm>
            <a:off x="2201375" y="3048865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" name="Google Shape;364;g19424ae86f0_0_100">
            <a:extLst>
              <a:ext uri="{FF2B5EF4-FFF2-40B4-BE49-F238E27FC236}">
                <a16:creationId xmlns:a16="http://schemas.microsoft.com/office/drawing/2014/main" id="{DF3AC5E5-10E0-47E4-83A8-2C1858B98BFF}"/>
              </a:ext>
            </a:extLst>
          </p:cNvPr>
          <p:cNvSpPr/>
          <p:nvPr/>
        </p:nvSpPr>
        <p:spPr>
          <a:xfrm>
            <a:off x="2201375" y="4069592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" name="Google Shape;364;g19424ae86f0_0_100">
            <a:extLst>
              <a:ext uri="{FF2B5EF4-FFF2-40B4-BE49-F238E27FC236}">
                <a16:creationId xmlns:a16="http://schemas.microsoft.com/office/drawing/2014/main" id="{786DD62A-E682-9C2B-15BF-AD4DA38DF873}"/>
              </a:ext>
            </a:extLst>
          </p:cNvPr>
          <p:cNvSpPr/>
          <p:nvPr/>
        </p:nvSpPr>
        <p:spPr>
          <a:xfrm>
            <a:off x="2201375" y="5095477"/>
            <a:ext cx="979152" cy="54954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48000" cap="flat" cmpd="thickThin">
            <a:solidFill>
              <a:srgbClr val="AF7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3779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9cc7d0bfc6_24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7352" y="3067940"/>
            <a:ext cx="5594647" cy="377431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19cc7d0bfc6_24_0"/>
          <p:cNvSpPr txBox="1">
            <a:spLocks noGrp="1"/>
          </p:cNvSpPr>
          <p:nvPr>
            <p:ph type="title"/>
          </p:nvPr>
        </p:nvSpPr>
        <p:spPr>
          <a:xfrm>
            <a:off x="914399" y="15750"/>
            <a:ext cx="1005602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Simulations</a:t>
            </a:r>
            <a:endParaRPr dirty="0"/>
          </a:p>
        </p:txBody>
      </p:sp>
      <p:sp>
        <p:nvSpPr>
          <p:cNvPr id="561" name="Google Shape;561;g19cc7d0bfc6_24_0"/>
          <p:cNvSpPr txBox="1"/>
          <p:nvPr/>
        </p:nvSpPr>
        <p:spPr>
          <a:xfrm>
            <a:off x="390025" y="1117700"/>
            <a:ext cx="10580400" cy="422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simulations have focused on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simulations for EIC are under rapid changes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simulated 2 different physics events (all 200 GeV pp collisions)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Minimum bias with all heavy flavor decays rejected for background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D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0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→K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π</a:t>
            </a:r>
            <a:r>
              <a:rPr lang="en-US" sz="2400" baseline="30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+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minimum bias for signal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have been improved throughout the year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full service material for MVTX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Added realistic hit duplication in MVTX from pixel pulse length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Dataset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- 50% signal/noise.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Wingdings" pitchFamily="2" charset="2"/>
              <a:buChar char="Ø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8 million Events - 0.1% signal/noise.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19cc7d0bfc6_2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B4C3-C21E-E430-C985-24AA3A73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06120-2070-9A4E-4398-D9047D76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7" name="Google Shape;567;g19cc7d0bfc6_53_0"/>
          <p:cNvCxnSpPr/>
          <p:nvPr/>
        </p:nvCxnSpPr>
        <p:spPr>
          <a:xfrm>
            <a:off x="10797650" y="461165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g19cc7d0bfc6_53_0"/>
          <p:cNvCxnSpPr/>
          <p:nvPr/>
        </p:nvCxnSpPr>
        <p:spPr>
          <a:xfrm rot="10800000" flipH="1">
            <a:off x="7575900" y="4674200"/>
            <a:ext cx="1110900" cy="5472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9" name="Google Shape;569;g19cc7d0bfc6_53_0"/>
          <p:cNvCxnSpPr>
            <a:endCxn id="570" idx="1"/>
          </p:cNvCxnSpPr>
          <p:nvPr/>
        </p:nvCxnSpPr>
        <p:spPr>
          <a:xfrm>
            <a:off x="7881575" y="3889700"/>
            <a:ext cx="753900" cy="774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1" name="Google Shape;571;g19cc7d0bfc6_53_0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Algorithm Flow</a:t>
            </a:r>
            <a:endParaRPr sz="4000" dirty="0"/>
          </a:p>
        </p:txBody>
      </p:sp>
      <p:sp>
        <p:nvSpPr>
          <p:cNvPr id="572" name="Google Shape;572;g19cc7d0bfc6_53_0"/>
          <p:cNvSpPr txBox="1"/>
          <p:nvPr/>
        </p:nvSpPr>
        <p:spPr>
          <a:xfrm>
            <a:off x="338400" y="1022979"/>
            <a:ext cx="11158500" cy="218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is to construct a large scale AI algorithm with all elements of trigger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 is factorizable into core physics components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Emulates the normal reconstruction workflow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Use of core components allows for intermediate physics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19cc7d0bfc6_5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74" name="Google Shape;574;g19cc7d0bfc6_53_0"/>
          <p:cNvSpPr/>
          <p:nvPr/>
        </p:nvSpPr>
        <p:spPr>
          <a:xfrm>
            <a:off x="1453475" y="4135250"/>
            <a:ext cx="2743200" cy="1105500"/>
          </a:xfrm>
          <a:prstGeom prst="rect">
            <a:avLst/>
          </a:prstGeom>
          <a:solidFill>
            <a:srgbClr val="48CC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5" name="Google Shape;575;g19cc7d0bfc6_53_0"/>
          <p:cNvCxnSpPr>
            <a:endCxn id="574" idx="1"/>
          </p:cNvCxnSpPr>
          <p:nvPr/>
        </p:nvCxnSpPr>
        <p:spPr>
          <a:xfrm>
            <a:off x="163775" y="4688000"/>
            <a:ext cx="12897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6" name="Google Shape;576;g19cc7d0bfc6_53_0"/>
          <p:cNvSpPr txBox="1"/>
          <p:nvPr/>
        </p:nvSpPr>
        <p:spPr>
          <a:xfrm>
            <a:off x="255875" y="34595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Silicon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Pixel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19cc7d0bfc6_53_0"/>
          <p:cNvSpPr txBox="1"/>
          <p:nvPr/>
        </p:nvSpPr>
        <p:spPr>
          <a:xfrm>
            <a:off x="1821975" y="4263800"/>
            <a:ext cx="2047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Graph Track reconstruction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19cc7d0bfc6_53_0"/>
          <p:cNvCxnSpPr/>
          <p:nvPr/>
        </p:nvCxnSpPr>
        <p:spPr>
          <a:xfrm rot="10800000" flipH="1">
            <a:off x="4196675" y="3869300"/>
            <a:ext cx="1085100" cy="7947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g19cc7d0bfc6_53_0"/>
          <p:cNvCxnSpPr/>
          <p:nvPr/>
        </p:nvCxnSpPr>
        <p:spPr>
          <a:xfrm>
            <a:off x="4237675" y="4664000"/>
            <a:ext cx="1075800" cy="567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g19cc7d0bfc6_53_0"/>
          <p:cNvSpPr txBox="1"/>
          <p:nvPr/>
        </p:nvSpPr>
        <p:spPr>
          <a:xfrm>
            <a:off x="4186475" y="2874900"/>
            <a:ext cx="1105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Labelled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Hits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19cc7d0bfc6_53_0"/>
          <p:cNvSpPr/>
          <p:nvPr/>
        </p:nvSpPr>
        <p:spPr>
          <a:xfrm>
            <a:off x="5281775" y="3243600"/>
            <a:ext cx="2743200" cy="11055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9cc7d0bfc6_53_0"/>
          <p:cNvSpPr txBox="1"/>
          <p:nvPr/>
        </p:nvSpPr>
        <p:spPr>
          <a:xfrm>
            <a:off x="5401175" y="33961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Displaced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Vertex Reconstruction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19cc7d0bfc6_53_0"/>
          <p:cNvSpPr/>
          <p:nvPr/>
        </p:nvSpPr>
        <p:spPr>
          <a:xfrm>
            <a:off x="5281775" y="4691400"/>
            <a:ext cx="2743200" cy="1105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19cc7d0bfc6_53_0"/>
          <p:cNvSpPr txBox="1"/>
          <p:nvPr/>
        </p:nvSpPr>
        <p:spPr>
          <a:xfrm>
            <a:off x="5401175" y="48439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Track Momentum Regression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cc7d0bfc6_53_0"/>
          <p:cNvSpPr/>
          <p:nvPr/>
        </p:nvSpPr>
        <p:spPr>
          <a:xfrm>
            <a:off x="8635475" y="4111250"/>
            <a:ext cx="2743200" cy="11055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9cc7d0bfc6_53_0"/>
          <p:cNvSpPr txBox="1"/>
          <p:nvPr/>
        </p:nvSpPr>
        <p:spPr>
          <a:xfrm>
            <a:off x="8610600" y="4211450"/>
            <a:ext cx="2886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Trigger Decision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(D/B Indentification)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19cc7d0bfc6_53_0"/>
          <p:cNvSpPr txBox="1"/>
          <p:nvPr/>
        </p:nvSpPr>
        <p:spPr>
          <a:xfrm>
            <a:off x="8024975" y="5388675"/>
            <a:ext cx="1924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Reconstructed 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Track Momenta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19cc7d0bfc6_53_0"/>
          <p:cNvSpPr txBox="1"/>
          <p:nvPr/>
        </p:nvSpPr>
        <p:spPr>
          <a:xfrm>
            <a:off x="8024975" y="3178875"/>
            <a:ext cx="2313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Displaced Vertices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19cc7d0bfc6_53_0"/>
          <p:cNvSpPr txBox="1"/>
          <p:nvPr/>
        </p:nvSpPr>
        <p:spPr>
          <a:xfrm>
            <a:off x="1535375" y="5360150"/>
            <a:ext cx="247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Graph NN 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19cc7d0bfc6_53_0"/>
          <p:cNvSpPr/>
          <p:nvPr/>
        </p:nvSpPr>
        <p:spPr>
          <a:xfrm>
            <a:off x="5210225" y="31373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19cc7d0bfc6_53_0"/>
          <p:cNvSpPr txBox="1"/>
          <p:nvPr/>
        </p:nvSpPr>
        <p:spPr>
          <a:xfrm>
            <a:off x="5210225" y="56990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19cc7d0bfc6_53_0"/>
          <p:cNvSpPr/>
          <p:nvPr/>
        </p:nvSpPr>
        <p:spPr>
          <a:xfrm>
            <a:off x="8639225" y="3774150"/>
            <a:ext cx="2743200" cy="1712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19cc7d0bfc6_53_0"/>
          <p:cNvSpPr txBox="1"/>
          <p:nvPr/>
        </p:nvSpPr>
        <p:spPr>
          <a:xfrm>
            <a:off x="8610600" y="3697938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Algorithm Block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19cc7d0bfc6_53_0"/>
          <p:cNvSpPr/>
          <p:nvPr/>
        </p:nvSpPr>
        <p:spPr>
          <a:xfrm>
            <a:off x="1351375" y="3178800"/>
            <a:ext cx="2886300" cy="3101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g19cc7d0bfc6_53_0"/>
          <p:cNvSpPr txBox="1"/>
          <p:nvPr/>
        </p:nvSpPr>
        <p:spPr>
          <a:xfrm>
            <a:off x="5343125" y="4273950"/>
            <a:ext cx="247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Bipartite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331D5-F59E-4014-38E3-D5E2FFCB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8573-6FEA-3896-74C8-784752A1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a3a3e2cb26_1_377"/>
          <p:cNvSpPr txBox="1">
            <a:spLocks noGrp="1"/>
          </p:cNvSpPr>
          <p:nvPr>
            <p:ph type="title"/>
          </p:nvPr>
        </p:nvSpPr>
        <p:spPr>
          <a:xfrm>
            <a:off x="465775" y="476250"/>
            <a:ext cx="10515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75" rIns="0" bIns="0" anchor="ctr" anchorCtr="0">
            <a:spAutoFit/>
          </a:bodyPr>
          <a:lstStyle/>
          <a:p>
            <a:pPr marL="669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Arial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Tracking as Graph Neural Networks</a:t>
            </a:r>
            <a:endParaRPr sz="4000" dirty="0"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1a3a3e2cb26_1_3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602" name="Google Shape;602;g1a3a3e2cb26_1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" y="1900427"/>
            <a:ext cx="3665335" cy="326186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1a3a3e2cb26_1_3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04" name="Google Shape;604;g1a3a3e2cb26_1_3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05" name="Google Shape;605;g1a3a3e2cb26_1_377"/>
          <p:cNvSpPr txBox="1"/>
          <p:nvPr/>
        </p:nvSpPr>
        <p:spPr>
          <a:xfrm>
            <a:off x="4230935" y="1726775"/>
            <a:ext cx="7341000" cy="3609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207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 neural networks are a popular way of posing tracking problems in physics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Sparse hits in space do not fit traditional ML architectures 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Growing sub-field of geometric deep learning</a:t>
            </a:r>
          </a:p>
          <a:p>
            <a:pPr marL="52070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structured as a graph of connected hits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79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Wingdings" pitchFamily="2" charset="2"/>
              <a:buChar char="Ø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plausibly related hits using geometric constraints and learn best associations and parameters of connected hits (tracks)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g1a3a3e2cb26_1_377"/>
          <p:cNvSpPr txBox="1"/>
          <p:nvPr/>
        </p:nvSpPr>
        <p:spPr>
          <a:xfrm>
            <a:off x="8984200" y="108620"/>
            <a:ext cx="3044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also: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exatrkx.github.io</a:t>
            </a:r>
            <a:r>
              <a:rPr lang="en-US" dirty="0"/>
              <a:t>/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a3a3e2cb26_1_387"/>
          <p:cNvSpPr txBox="1">
            <a:spLocks noGrp="1"/>
          </p:cNvSpPr>
          <p:nvPr>
            <p:ph type="title"/>
          </p:nvPr>
        </p:nvSpPr>
        <p:spPr>
          <a:xfrm>
            <a:off x="454824" y="15750"/>
            <a:ext cx="1152568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orbel"/>
              <a:buNone/>
            </a:pPr>
            <a:r>
              <a:rPr lang="en-US" sz="3700" dirty="0"/>
              <a:t>Three Types of Potential Interactions in Model Event Decay</a:t>
            </a:r>
            <a:endParaRPr sz="4100" dirty="0"/>
          </a:p>
        </p:txBody>
      </p:sp>
      <p:grpSp>
        <p:nvGrpSpPr>
          <p:cNvPr id="612" name="Google Shape;612;g1a3a3e2cb26_1_387"/>
          <p:cNvGrpSpPr/>
          <p:nvPr/>
        </p:nvGrpSpPr>
        <p:grpSpPr>
          <a:xfrm>
            <a:off x="561009" y="1428964"/>
            <a:ext cx="10972424" cy="1714016"/>
            <a:chOff x="0" y="666964"/>
            <a:chExt cx="8229524" cy="1714016"/>
          </a:xfrm>
        </p:grpSpPr>
        <p:sp>
          <p:nvSpPr>
            <p:cNvPr id="613" name="Google Shape;613;g1a3a3e2cb26_1_387"/>
            <p:cNvSpPr/>
            <p:nvPr/>
          </p:nvSpPr>
          <p:spPr>
            <a:xfrm>
              <a:off x="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1a3a3e2cb26_1_387"/>
            <p:cNvSpPr/>
            <p:nvPr/>
          </p:nvSpPr>
          <p:spPr>
            <a:xfrm>
              <a:off x="25717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g1a3a3e2cb26_1_387"/>
            <p:cNvSpPr txBox="1"/>
            <p:nvPr/>
          </p:nvSpPr>
          <p:spPr>
            <a:xfrm>
              <a:off x="30022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Local track-to-track interactions, such as determining whether two tracks share the same origin vertex.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1a3a3e2cb26_1_387"/>
            <p:cNvSpPr/>
            <p:nvPr/>
          </p:nvSpPr>
          <p:spPr>
            <a:xfrm>
              <a:off x="2828924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1a3a3e2cb26_1_387"/>
            <p:cNvSpPr/>
            <p:nvPr/>
          </p:nvSpPr>
          <p:spPr>
            <a:xfrm>
              <a:off x="3086099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1a3a3e2cb26_1_387"/>
            <p:cNvSpPr txBox="1"/>
            <p:nvPr/>
          </p:nvSpPr>
          <p:spPr>
            <a:xfrm>
              <a:off x="3129147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Track-to-global interactions, such as determining the collision vertex of the event and potential secondary vertices of decaying.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1a3a3e2cb26_1_387"/>
            <p:cNvSpPr/>
            <p:nvPr/>
          </p:nvSpPr>
          <p:spPr>
            <a:xfrm>
              <a:off x="5657850" y="666964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48000" cap="flat" cmpd="thickThin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1a3a3e2cb26_1_387"/>
            <p:cNvSpPr/>
            <p:nvPr/>
          </p:nvSpPr>
          <p:spPr>
            <a:xfrm>
              <a:off x="5915024" y="911280"/>
              <a:ext cx="2314500" cy="14697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019"/>
              </a:schemeClr>
            </a:solidFill>
            <a:ln w="48000" cap="flat" cmpd="thickThin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1a3a3e2cb26_1_387"/>
            <p:cNvSpPr txBox="1"/>
            <p:nvPr/>
          </p:nvSpPr>
          <p:spPr>
            <a:xfrm>
              <a:off x="5958072" y="954328"/>
              <a:ext cx="2228400" cy="13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orbel"/>
                <a:buNone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Global-to-track interactions, such as comparing each track's origin with the collision vertex of the event.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g1a3a3e2cb26_1_387"/>
          <p:cNvSpPr txBox="1"/>
          <p:nvPr/>
        </p:nvSpPr>
        <p:spPr>
          <a:xfrm>
            <a:off x="8363694" y="3621142"/>
            <a:ext cx="37432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Pair-wise Relations (Set/Graph/Attention)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Aggregation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(Bipartite Graph aggregation)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vertexing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Distribution and Bypassing  (Bipartite Graph)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- parent/daughter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1a3a3e2cb26_1_3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24" name="Google Shape;624;g1a3a3e2cb26_1_3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25" name="Google Shape;625;g1a3a3e2cb26_1_3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pic>
        <p:nvPicPr>
          <p:cNvPr id="626" name="Google Shape;626;g1a3a3e2cb26_1_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73" y="3186028"/>
            <a:ext cx="1759150" cy="3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655149-8DCF-C64F-82EE-79BF8FF1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6" y="3512481"/>
            <a:ext cx="5795022" cy="28622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a3a3e2cb26_1_406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102182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4000" dirty="0"/>
              <a:t>Bipartite Graph Networks with Set Transformer </a:t>
            </a:r>
            <a:br>
              <a:rPr lang="en-US" sz="4000" dirty="0"/>
            </a:br>
            <a:r>
              <a:rPr lang="en-US" sz="4000" dirty="0"/>
              <a:t>(BGN-ST) Model Architectures</a:t>
            </a:r>
            <a:endParaRPr sz="6600" dirty="0"/>
          </a:p>
        </p:txBody>
      </p:sp>
      <p:pic>
        <p:nvPicPr>
          <p:cNvPr id="632" name="Google Shape;632;g1a3a3e2cb26_1_406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381" y="1283771"/>
            <a:ext cx="7551234" cy="2202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1a3a3e2cb26_1_4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634" name="Google Shape;634;g1a3a3e2cb26_1_406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381" y="3878317"/>
            <a:ext cx="7551234" cy="2703868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a3a3e2cb26_1_406"/>
          <p:cNvSpPr txBox="1"/>
          <p:nvPr/>
        </p:nvSpPr>
        <p:spPr>
          <a:xfrm>
            <a:off x="430300" y="3429000"/>
            <a:ext cx="10325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Corbel"/>
              <a:buNone/>
            </a:pPr>
            <a:r>
              <a:rPr lang="en-US" sz="2550" b="1" dirty="0">
                <a:solidFill>
                  <a:srgbClr val="0000FF"/>
                </a:solidFill>
                <a:latin typeface="Corbel"/>
                <a:ea typeface="Corbel"/>
                <a:cs typeface="Corbel"/>
                <a:sym typeface="Corbel"/>
              </a:rPr>
              <a:t>Set Encoder with Bipartite Aggregator (SEBA) Blocks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1a3a3e2cb26_1_4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37" name="Google Shape;637;g1a3a3e2cb26_1_4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1828069"/>
            <a:ext cx="635774" cy="6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g1a3a3e2cb26_1_88">
            <a:extLst>
              <a:ext uri="{FF2B5EF4-FFF2-40B4-BE49-F238E27FC236}">
                <a16:creationId xmlns:a16="http://schemas.microsoft.com/office/drawing/2014/main" id="{550FBFBD-DB31-9167-371A-1EF47928AE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1403" y="1807641"/>
            <a:ext cx="656330" cy="64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317" y="1807641"/>
            <a:ext cx="714816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1692" y="2621022"/>
            <a:ext cx="632225" cy="71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3624555"/>
            <a:ext cx="576974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564" y="4396773"/>
            <a:ext cx="761285" cy="82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950" y="2662338"/>
            <a:ext cx="632225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53" r="17267" b="28222"/>
          <a:stretch/>
        </p:blipFill>
        <p:spPr>
          <a:xfrm>
            <a:off x="9716148" y="4440243"/>
            <a:ext cx="815255" cy="778650"/>
          </a:xfrm>
          <a:prstGeom prst="rect">
            <a:avLst/>
          </a:prstGeom>
        </p:spPr>
      </p:pic>
      <p:pic>
        <p:nvPicPr>
          <p:cNvPr id="2052" name="Picture 4" descr="MIT Relativistic Heavy Ion Group">
            <a:extLst>
              <a:ext uri="{FF2B5EF4-FFF2-40B4-BE49-F238E27FC236}">
                <a16:creationId xmlns:a16="http://schemas.microsoft.com/office/drawing/2014/main" id="{66F0769C-D653-6425-B42F-C617639C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8524" r="7945" b="14391"/>
          <a:stretch/>
        </p:blipFill>
        <p:spPr bwMode="auto">
          <a:xfrm>
            <a:off x="8920445" y="1825625"/>
            <a:ext cx="633602" cy="6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haozhong Shi">
            <a:extLst>
              <a:ext uri="{FF2B5EF4-FFF2-40B4-BE49-F238E27FC236}">
                <a16:creationId xmlns:a16="http://schemas.microsoft.com/office/drawing/2014/main" id="{8D02B8BD-D4F1-026C-E6C4-86CE4CA8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99" y="2633337"/>
            <a:ext cx="669448" cy="6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ilip Harris PhD '11 » MIT Physics">
            <a:extLst>
              <a:ext uri="{FF2B5EF4-FFF2-40B4-BE49-F238E27FC236}">
                <a16:creationId xmlns:a16="http://schemas.microsoft.com/office/drawing/2014/main" id="{2121447E-1B4D-A338-93FD-E915AB27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49" y="3642024"/>
            <a:ext cx="761284" cy="6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C80C96-C657-2024-E40F-EE5AF33DEC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1818"/>
          <a:stretch/>
        </p:blipFill>
        <p:spPr>
          <a:xfrm>
            <a:off x="8920445" y="4440242"/>
            <a:ext cx="695440" cy="778651"/>
          </a:xfrm>
          <a:prstGeom prst="rect">
            <a:avLst/>
          </a:prstGeom>
        </p:spPr>
      </p:pic>
      <p:pic>
        <p:nvPicPr>
          <p:cNvPr id="21" name="Picture 20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F175AD3-CF45-AA43-92AE-2C6CABD8AB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6340" y="4424426"/>
            <a:ext cx="651655" cy="822121"/>
          </a:xfrm>
          <a:prstGeom prst="rect">
            <a:avLst/>
          </a:prstGeom>
        </p:spPr>
      </p:pic>
      <p:pic>
        <p:nvPicPr>
          <p:cNvPr id="2058" name="Picture 10" descr="Tingting Xuan - Research Assistant - Sunrise Technologies | LinkedIn">
            <a:extLst>
              <a:ext uri="{FF2B5EF4-FFF2-40B4-BE49-F238E27FC236}">
                <a16:creationId xmlns:a16="http://schemas.microsoft.com/office/drawing/2014/main" id="{0E284AB1-38FF-5A5B-A178-57E09D5B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564" y="2599987"/>
            <a:ext cx="730226" cy="7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ang (Christine) Qi">
            <a:extLst>
              <a:ext uri="{FF2B5EF4-FFF2-40B4-BE49-F238E27FC236}">
                <a16:creationId xmlns:a16="http://schemas.microsoft.com/office/drawing/2014/main" id="{D6D0BC04-1DFE-6456-877E-605DC615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353" y="3637175"/>
            <a:ext cx="679146" cy="6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Yen-Jie Lee PhD '11 » MIT Physics">
            <a:extLst>
              <a:ext uri="{FF2B5EF4-FFF2-40B4-BE49-F238E27FC236}">
                <a16:creationId xmlns:a16="http://schemas.microsoft.com/office/drawing/2014/main" id="{A1682DA2-A9D0-F7A2-1A54-AA0BF467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6564" y="3592456"/>
            <a:ext cx="761285" cy="69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 Hen » MIT Physics">
            <a:extLst>
              <a:ext uri="{FF2B5EF4-FFF2-40B4-BE49-F238E27FC236}">
                <a16:creationId xmlns:a16="http://schemas.microsoft.com/office/drawing/2014/main" id="{F5EF92F5-49B3-3A1B-FF23-0A861F5E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99" y="5346825"/>
            <a:ext cx="690961" cy="5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7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a3a3e2cb26_1_454"/>
          <p:cNvSpPr txBox="1">
            <a:spLocks noGrp="1"/>
          </p:cNvSpPr>
          <p:nvPr>
            <p:ph type="title"/>
          </p:nvPr>
        </p:nvSpPr>
        <p:spPr>
          <a:xfrm>
            <a:off x="1583725" y="15751"/>
            <a:ext cx="9386700" cy="80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50"/>
              <a:buFont typeface="Corbel"/>
              <a:buNone/>
            </a:pPr>
            <a:r>
              <a:rPr lang="en-US" sz="4000" dirty="0"/>
              <a:t>Experiments: Physics Driven BGN-ST</a:t>
            </a:r>
            <a:endParaRPr dirty="0"/>
          </a:p>
        </p:txBody>
      </p:sp>
      <p:pic>
        <p:nvPicPr>
          <p:cNvPr id="706" name="Google Shape;706;g1a3a3e2cb26_1_454" descr="Tab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" r="3622"/>
          <a:stretch/>
        </p:blipFill>
        <p:spPr>
          <a:xfrm>
            <a:off x="1439221" y="816310"/>
            <a:ext cx="9386700" cy="33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1a3a3e2cb26_1_4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708" name="Google Shape;708;g1a3a3e2cb26_1_4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09" name="Google Shape;709;g1a3a3e2cb26_1_4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AE85DD-A578-744B-B0C7-A89F52D8F76D}"/>
              </a:ext>
            </a:extLst>
          </p:cNvPr>
          <p:cNvGraphicFramePr>
            <a:graphicFrameLocks noGrp="1"/>
          </p:cNvGraphicFramePr>
          <p:nvPr/>
        </p:nvGraphicFramePr>
        <p:xfrm>
          <a:off x="1351722" y="4131310"/>
          <a:ext cx="94741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939">
                  <a:extLst>
                    <a:ext uri="{9D8B030D-6E8A-4147-A177-3AD203B41FA5}">
                      <a16:colId xmlns:a16="http://schemas.microsoft.com/office/drawing/2014/main" val="1603199636"/>
                    </a:ext>
                  </a:extLst>
                </a:gridCol>
                <a:gridCol w="1222513">
                  <a:extLst>
                    <a:ext uri="{9D8B030D-6E8A-4147-A177-3AD203B41FA5}">
                      <a16:colId xmlns:a16="http://schemas.microsoft.com/office/drawing/2014/main" val="3656469528"/>
                    </a:ext>
                  </a:extLst>
                </a:gridCol>
                <a:gridCol w="1227000">
                  <a:extLst>
                    <a:ext uri="{9D8B030D-6E8A-4147-A177-3AD203B41FA5}">
                      <a16:colId xmlns:a16="http://schemas.microsoft.com/office/drawing/2014/main" val="3231318429"/>
                    </a:ext>
                  </a:extLst>
                </a:gridCol>
                <a:gridCol w="2261635">
                  <a:extLst>
                    <a:ext uri="{9D8B030D-6E8A-4147-A177-3AD203B41FA5}">
                      <a16:colId xmlns:a16="http://schemas.microsoft.com/office/drawing/2014/main" val="1084048084"/>
                    </a:ext>
                  </a:extLst>
                </a:gridCol>
                <a:gridCol w="1262270">
                  <a:extLst>
                    <a:ext uri="{9D8B030D-6E8A-4147-A177-3AD203B41FA5}">
                      <a16:colId xmlns:a16="http://schemas.microsoft.com/office/drawing/2014/main" val="2503703447"/>
                    </a:ext>
                  </a:extLst>
                </a:gridCol>
                <a:gridCol w="1204842">
                  <a:extLst>
                    <a:ext uri="{9D8B030D-6E8A-4147-A177-3AD203B41FA5}">
                      <a16:colId xmlns:a16="http://schemas.microsoft.com/office/drawing/2014/main" val="118785399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0.1</a:t>
                      </a:r>
                      <a:r>
                        <a:rPr lang="en-US" dirty="0"/>
                        <a:t>% signal/background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88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Background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47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0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003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79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8348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CFAA22-D1FA-2021-0E78-282BD7E32606}"/>
              </a:ext>
            </a:extLst>
          </p:cNvPr>
          <p:cNvSpPr/>
          <p:nvPr/>
        </p:nvSpPr>
        <p:spPr>
          <a:xfrm>
            <a:off x="1351722" y="3429000"/>
            <a:ext cx="9618703" cy="348343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9cc7d0bfc6_31_0"/>
          <p:cNvSpPr txBox="1">
            <a:spLocks noGrp="1"/>
          </p:cNvSpPr>
          <p:nvPr>
            <p:ph type="title"/>
          </p:nvPr>
        </p:nvSpPr>
        <p:spPr>
          <a:xfrm>
            <a:off x="557700" y="-2267"/>
            <a:ext cx="9850752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Status and Outlook</a:t>
            </a:r>
            <a:endParaRPr sz="4000" dirty="0"/>
          </a:p>
        </p:txBody>
      </p:sp>
      <p:sp>
        <p:nvSpPr>
          <p:cNvPr id="727" name="Google Shape;727;g19cc7d0bfc6_31_0"/>
          <p:cNvSpPr txBox="1">
            <a:spLocks noGrp="1"/>
          </p:cNvSpPr>
          <p:nvPr>
            <p:ph type="body" idx="1"/>
          </p:nvPr>
        </p:nvSpPr>
        <p:spPr>
          <a:xfrm>
            <a:off x="508000" y="1341450"/>
            <a:ext cx="11547151" cy="4210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11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Demonstrated BGN-ST outperforms selected state-of-the-art methods </a:t>
            </a:r>
            <a:r>
              <a:rPr lang="en-US" sz="2400" baseline="30000" dirty="0"/>
              <a:t>[1,2]</a:t>
            </a:r>
            <a:endParaRPr sz="2400" baseline="30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Improves the task accuracy and AUC score by about 15%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Architecture benefits from pairwise interactions between tracks and allows a two-way scattering and gathering for effective information exchange and adaptive graph pooling</a:t>
            </a:r>
            <a:endParaRPr sz="2000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Adopts the physics-aware concept and introduces explicit physics properties such as transverse momentum</a:t>
            </a:r>
            <a:endParaRPr sz="2000" dirty="0"/>
          </a:p>
          <a:p>
            <a:pPr marL="22860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Char char="•"/>
            </a:pPr>
            <a:r>
              <a:rPr lang="en-US" sz="2400" b="1" dirty="0"/>
              <a:t>Next step: From optimal performance of state-of-the-art methods, develop firmware implementations</a:t>
            </a:r>
            <a:endParaRPr sz="2400" b="1" dirty="0"/>
          </a:p>
          <a:p>
            <a:pPr marL="78105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Wingdings" pitchFamily="2" charset="2"/>
              <a:buChar char="Ø"/>
            </a:pPr>
            <a:r>
              <a:rPr lang="en-US" sz="2000" dirty="0"/>
              <a:t>Understand what is feasible and condense the model into latency and resource constraints</a:t>
            </a:r>
            <a:endParaRPr sz="2000" dirty="0"/>
          </a:p>
        </p:txBody>
      </p:sp>
      <p:sp>
        <p:nvSpPr>
          <p:cNvPr id="728" name="Google Shape;728;g19cc7d0bfc6_3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729" name="Google Shape;729;g19cc7d0bfc6_31_0"/>
          <p:cNvSpPr txBox="1"/>
          <p:nvPr/>
        </p:nvSpPr>
        <p:spPr>
          <a:xfrm>
            <a:off x="557700" y="5117067"/>
            <a:ext cx="11076600" cy="123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 Xuan, Y. Zhu,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M. X. Liu, Y. Sun, C. Dean, Y. C. Morales, Z. Shi, D. Yu, End-To-End Pipeline for Trigger Detection on Hit and Track Graphs in, Accepted by Thirty-Fifth Conference on Innovative Applications of Artificial Intelligence, IAAI.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 Xuan, G.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Borca-Tasciuc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Y. Zhu, Y. Sun, C. Dean, Z. Shi, D. Yu, Trigger Detection for the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via Bipartite Graph Networks with Set Transformer in European Conference on Machine Learning and Principles and Practice of Knowledge Discovery in Databases (ECML-PKDD 22). </a:t>
            </a:r>
            <a:endParaRPr sz="12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cc7d0bfc6_3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31" name="Google Shape;731;g19cc7d0bfc6_3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052" y="2052718"/>
            <a:ext cx="7619133" cy="21749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hls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4ml translation and firmware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1152" y="4570327"/>
            <a:ext cx="5334931" cy="12481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Micol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Rigatti</a:t>
            </a:r>
            <a:r>
              <a:rPr lang="en-US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Phil Harris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6ABDE9-FEC8-992D-E066-A8DDCFD5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4" y="0"/>
            <a:ext cx="5161315" cy="2414981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hilip Harris PhD '11 » MIT Physics">
            <a:extLst>
              <a:ext uri="{FF2B5EF4-FFF2-40B4-BE49-F238E27FC236}">
                <a16:creationId xmlns:a16="http://schemas.microsoft.com/office/drawing/2014/main" id="{EAA49FC1-0E53-EB2D-AC56-180D651F4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7844" y="3228392"/>
            <a:ext cx="3492961" cy="2607256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26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3915-F190-ABA9-05FA-7C4989D5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7387"/>
          </a:xfrm>
        </p:spPr>
        <p:txBody>
          <a:bodyPr>
            <a:normAutofit/>
          </a:bodyPr>
          <a:lstStyle/>
          <a:p>
            <a:r>
              <a:rPr lang="en-US" sz="4000" dirty="0"/>
              <a:t>Hardware and Firmware Implementations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22BC-6984-161D-7441-5AD0930B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E4E9-1B9A-6888-F2FE-E344A76B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BC64-29CD-5457-8F99-0D74D48A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903E-AD8D-694A-BFA1-DE04B95724C9}"/>
              </a:ext>
            </a:extLst>
          </p:cNvPr>
          <p:cNvGrpSpPr/>
          <p:nvPr/>
        </p:nvGrpSpPr>
        <p:grpSpPr>
          <a:xfrm>
            <a:off x="1744714" y="1495737"/>
            <a:ext cx="9321391" cy="4860613"/>
            <a:chOff x="234892" y="1467020"/>
            <a:chExt cx="8389468" cy="45143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710A30-AACE-018D-E634-9356E4F1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92" y="1467020"/>
              <a:ext cx="5948512" cy="217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834691-01AD-58F5-E081-A60AD5AA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2028" y="3229761"/>
              <a:ext cx="4562332" cy="2751589"/>
            </a:xfrm>
            <a:prstGeom prst="rect">
              <a:avLst/>
            </a:prstGeom>
          </p:spPr>
        </p:pic>
      </p:grp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872A8B-D7D0-717F-D154-C3ADF44D2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9" y="878262"/>
            <a:ext cx="10409582" cy="78718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Selective data streaming in sPHENIX will use the FELIX board. FELIX is a 16-lane Gen-3 PCIe card with 48 transmitters and receiver optical links. The on-board FPGA is a </a:t>
            </a:r>
            <a:r>
              <a:rPr lang="en-US" sz="1800" b="1" dirty="0" err="1"/>
              <a:t>Kintex</a:t>
            </a:r>
            <a:r>
              <a:rPr lang="en-US" sz="1800" b="1" dirty="0"/>
              <a:t> </a:t>
            </a:r>
            <a:r>
              <a:rPr lang="en-US" sz="1800" b="1" dirty="0" err="1"/>
              <a:t>Ultrascale</a:t>
            </a:r>
            <a:r>
              <a:rPr lang="en-US" sz="1800" b="1" dirty="0"/>
              <a:t> XCKU115FLVF1924-2E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A57E60-4550-D0C4-3C51-F04CA75AEDBD}"/>
              </a:ext>
            </a:extLst>
          </p:cNvPr>
          <p:cNvSpPr txBox="1">
            <a:spLocks/>
          </p:cNvSpPr>
          <p:nvPr/>
        </p:nvSpPr>
        <p:spPr>
          <a:xfrm>
            <a:off x="245624" y="4525169"/>
            <a:ext cx="5564742" cy="15248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2000" dirty="0">
                <a:solidFill>
                  <a:schemeClr val="tx1"/>
                </a:solidFill>
              </a:rPr>
              <a:t>The FELIX Firmware implements the interface for the </a:t>
            </a:r>
            <a:r>
              <a:rPr lang="en-US" sz="2000" b="1" dirty="0">
                <a:solidFill>
                  <a:schemeClr val="tx1"/>
                </a:solidFill>
              </a:rPr>
              <a:t>PCIe</a:t>
            </a:r>
            <a:r>
              <a:rPr lang="en-US" sz="2000" dirty="0">
                <a:solidFill>
                  <a:schemeClr val="tx1"/>
                </a:solidFill>
              </a:rPr>
              <a:t>, the interface for the transmitters and receiver </a:t>
            </a:r>
            <a:r>
              <a:rPr lang="en-US" sz="2000" b="1" dirty="0">
                <a:solidFill>
                  <a:schemeClr val="tx1"/>
                </a:solidFill>
              </a:rPr>
              <a:t>optical links</a:t>
            </a:r>
            <a:r>
              <a:rPr lang="en-US" sz="2000" dirty="0">
                <a:solidFill>
                  <a:schemeClr val="tx1"/>
                </a:solidFill>
              </a:rPr>
              <a:t>, the </a:t>
            </a:r>
            <a:r>
              <a:rPr lang="en-US" sz="2000" b="1" dirty="0">
                <a:solidFill>
                  <a:schemeClr val="tx1"/>
                </a:solidFill>
              </a:rPr>
              <a:t>routing of data</a:t>
            </a:r>
            <a:r>
              <a:rPr lang="en-US" sz="2000" dirty="0">
                <a:solidFill>
                  <a:schemeClr val="tx1"/>
                </a:solidFill>
              </a:rPr>
              <a:t>, and the clock and resets logic.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B0B9-3303-E27E-96DB-A6732BFA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139050"/>
            <a:ext cx="10515600" cy="729578"/>
          </a:xfrm>
        </p:spPr>
        <p:txBody>
          <a:bodyPr>
            <a:normAutofit/>
          </a:bodyPr>
          <a:lstStyle/>
          <a:p>
            <a:r>
              <a:rPr lang="en-US" sz="4000" dirty="0"/>
              <a:t>Hardware Configuration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60C8C-DE37-D08E-72CD-CC429121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1A89-4F6A-CA5E-6FF8-45497FD6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921EA-E18A-8E24-8A61-4A00CE87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5341B-C9B3-65A5-4FB8-C39403F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1" r="1486"/>
          <a:stretch/>
        </p:blipFill>
        <p:spPr>
          <a:xfrm>
            <a:off x="614266" y="964285"/>
            <a:ext cx="6446178" cy="405952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C44DF10-8E66-6777-5F87-BFA8D34DB1DE}"/>
              </a:ext>
            </a:extLst>
          </p:cNvPr>
          <p:cNvSpPr txBox="1">
            <a:spLocks/>
          </p:cNvSpPr>
          <p:nvPr/>
        </p:nvSpPr>
        <p:spPr>
          <a:xfrm>
            <a:off x="6167536" y="964286"/>
            <a:ext cx="5794310" cy="1994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/>
              <a:t>A second FELIX is connected to the first FELIX through the optical transceivers, as a </a:t>
            </a:r>
            <a:r>
              <a:rPr lang="en-US" sz="2200" b="1" dirty="0"/>
              <a:t>dedicated FPGA hardware for </a:t>
            </a:r>
            <a:r>
              <a:rPr lang="en-US" sz="2200" b="1" u="sng" dirty="0"/>
              <a:t>smart control </a:t>
            </a:r>
            <a:r>
              <a:rPr lang="en-US" sz="2200" b="1" dirty="0"/>
              <a:t>and </a:t>
            </a:r>
            <a:r>
              <a:rPr lang="en-US" sz="2200" b="1" u="sng" dirty="0"/>
              <a:t>real-time decision-making</a:t>
            </a:r>
            <a:r>
              <a:rPr lang="en-US" sz="2200" dirty="0"/>
              <a:t> for TPC readout in the selective data streaming architecture. 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9A54DB0-FF25-8EED-414B-DA8AA55CB207}"/>
              </a:ext>
            </a:extLst>
          </p:cNvPr>
          <p:cNvSpPr txBox="1">
            <a:spLocks/>
          </p:cNvSpPr>
          <p:nvPr/>
        </p:nvSpPr>
        <p:spPr>
          <a:xfrm>
            <a:off x="643036" y="5173121"/>
            <a:ext cx="11048999" cy="144118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AI Engine </a:t>
            </a:r>
            <a:r>
              <a:rPr lang="en-US" sz="1800" dirty="0">
                <a:solidFill>
                  <a:schemeClr val="tx1"/>
                </a:solidFill>
              </a:rPr>
              <a:t>will search for displaced tracks to identify tracks from </a:t>
            </a:r>
            <a:r>
              <a:rPr lang="en-US" sz="1800" b="1" dirty="0">
                <a:solidFill>
                  <a:schemeClr val="tx1"/>
                </a:solidFill>
              </a:rPr>
              <a:t>heavy quark decays </a:t>
            </a:r>
            <a:r>
              <a:rPr lang="en-US" sz="1800" dirty="0">
                <a:solidFill>
                  <a:schemeClr val="tx1"/>
                </a:solidFill>
              </a:rPr>
              <a:t>that are pointing away from the nominal beam center. Such a signal will initiate the readout of the TCP detector.</a:t>
            </a:r>
          </a:p>
          <a:p>
            <a:pPr marL="0" indent="0">
              <a:spcBef>
                <a:spcPts val="600"/>
              </a:spcBef>
              <a:buFont typeface="Arial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The firmware of the AI Engine will implement the </a:t>
            </a:r>
            <a:r>
              <a:rPr lang="en-US" sz="1800" b="1" dirty="0">
                <a:solidFill>
                  <a:schemeClr val="tx1"/>
                </a:solidFill>
              </a:rPr>
              <a:t>Neural Network </a:t>
            </a:r>
            <a:r>
              <a:rPr lang="en-US" sz="1800" dirty="0">
                <a:solidFill>
                  <a:schemeClr val="tx1"/>
                </a:solidFill>
              </a:rPr>
              <a:t>deployed using </a:t>
            </a:r>
            <a:r>
              <a:rPr lang="en-US" sz="1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hls4ml</a:t>
            </a:r>
            <a:r>
              <a:rPr lang="en-US" sz="1800" dirty="0">
                <a:solidFill>
                  <a:schemeClr val="tx1"/>
                </a:solidFill>
              </a:rPr>
              <a:t>, the PCIe interface, and the optical link interface.     </a:t>
            </a:r>
          </a:p>
        </p:txBody>
      </p:sp>
    </p:spTree>
    <p:extLst>
      <p:ext uri="{BB962C8B-B14F-4D97-AF65-F5344CB8AC3E}">
        <p14:creationId xmlns:p14="http://schemas.microsoft.com/office/powerpoint/2010/main" val="1725070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B5F-7BA6-89FF-23B6-4C4F9D62F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16"/>
            <a:ext cx="10515600" cy="817012"/>
          </a:xfrm>
        </p:spPr>
        <p:txBody>
          <a:bodyPr>
            <a:normAutofit/>
          </a:bodyPr>
          <a:lstStyle/>
          <a:p>
            <a:r>
              <a:rPr lang="en-US" sz="4000" dirty="0"/>
              <a:t>Schedule – completed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5B8A9-B205-76FB-064F-DC680B07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A74A-74F4-28A3-C7F3-DD6D4B64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AADBC-6C7F-44AE-9E95-5BC7EB818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646BD7-E0E0-BC5C-3E3E-296E410209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132" y="1856015"/>
            <a:ext cx="2869348" cy="4363956"/>
          </a:xfrm>
          <a:prstGeom prst="rect">
            <a:avLst/>
          </a:prstGeom>
        </p:spPr>
      </p:pic>
      <p:sp>
        <p:nvSpPr>
          <p:cNvPr id="7" name="Heptagon 6">
            <a:extLst>
              <a:ext uri="{FF2B5EF4-FFF2-40B4-BE49-F238E27FC236}">
                <a16:creationId xmlns:a16="http://schemas.microsoft.com/office/drawing/2014/main" id="{D674D365-0BB2-83A7-B4FC-1C1CD17AC2EA}"/>
              </a:ext>
            </a:extLst>
          </p:cNvPr>
          <p:cNvSpPr/>
          <p:nvPr/>
        </p:nvSpPr>
        <p:spPr>
          <a:xfrm>
            <a:off x="1498260" y="1080988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19B07-6856-2429-92D1-DC725D2AF908}"/>
              </a:ext>
            </a:extLst>
          </p:cNvPr>
          <p:cNvSpPr txBox="1"/>
          <p:nvPr/>
        </p:nvSpPr>
        <p:spPr>
          <a:xfrm>
            <a:off x="1959141" y="996272"/>
            <a:ext cx="304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</a:rPr>
              <a:t>The Fermilab </a:t>
            </a:r>
            <a:r>
              <a:rPr lang="en-US" sz="1400" b="1" dirty="0">
                <a:latin typeface="Helvetica"/>
              </a:rPr>
              <a:t>test stand </a:t>
            </a:r>
            <a:r>
              <a:rPr lang="en-US" sz="1400" dirty="0">
                <a:latin typeface="Helvetica"/>
              </a:rPr>
              <a:t>has been set up: the FELIX board </a:t>
            </a:r>
            <a:r>
              <a:rPr lang="en-US" sz="1400" b="1" dirty="0">
                <a:latin typeface="Helvetica"/>
              </a:rPr>
              <a:t>BNL711</a:t>
            </a:r>
            <a:r>
              <a:rPr lang="en-US" sz="1400" dirty="0">
                <a:latin typeface="Helvetica"/>
              </a:rPr>
              <a:t> is set up in a Host Computer.</a:t>
            </a:r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19E2F28C-6C3F-561A-54AE-4E16E73337E7}"/>
              </a:ext>
            </a:extLst>
          </p:cNvPr>
          <p:cNvSpPr/>
          <p:nvPr/>
        </p:nvSpPr>
        <p:spPr>
          <a:xfrm>
            <a:off x="6150589" y="1080988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7D97F-32B8-5132-5D8F-48077724E8EC}"/>
              </a:ext>
            </a:extLst>
          </p:cNvPr>
          <p:cNvSpPr txBox="1"/>
          <p:nvPr/>
        </p:nvSpPr>
        <p:spPr>
          <a:xfrm>
            <a:off x="6708914" y="1016923"/>
            <a:ext cx="423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On the Host Computer,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FELIX driver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and the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software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 is been installed.</a:t>
            </a:r>
          </a:p>
        </p:txBody>
      </p:sp>
      <p:sp>
        <p:nvSpPr>
          <p:cNvPr id="11" name="Heptagon 10">
            <a:extLst>
              <a:ext uri="{FF2B5EF4-FFF2-40B4-BE49-F238E27FC236}">
                <a16:creationId xmlns:a16="http://schemas.microsoft.com/office/drawing/2014/main" id="{28A3BF87-4C88-0A73-EC33-054B8DB8B4ED}"/>
              </a:ext>
            </a:extLst>
          </p:cNvPr>
          <p:cNvSpPr/>
          <p:nvPr/>
        </p:nvSpPr>
        <p:spPr>
          <a:xfrm>
            <a:off x="6161922" y="1776416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496D8-30C2-5AE6-700B-002A49F8218E}"/>
              </a:ext>
            </a:extLst>
          </p:cNvPr>
          <p:cNvSpPr txBox="1"/>
          <p:nvPr/>
        </p:nvSpPr>
        <p:spPr>
          <a:xfrm>
            <a:off x="6708914" y="1637661"/>
            <a:ext cx="4231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data movement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between the BNL711 and the Host Computer is been tested. The data are emulated inside the BNL711.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62E9CC9F-F230-A3C5-7977-D4E0C7B51E47}"/>
              </a:ext>
            </a:extLst>
          </p:cNvPr>
          <p:cNvSpPr/>
          <p:nvPr/>
        </p:nvSpPr>
        <p:spPr>
          <a:xfrm>
            <a:off x="6168185" y="2471844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C778F-3273-D49D-011B-468E14C4D0AC}"/>
              </a:ext>
            </a:extLst>
          </p:cNvPr>
          <p:cNvSpPr txBox="1"/>
          <p:nvPr/>
        </p:nvSpPr>
        <p:spPr>
          <a:xfrm>
            <a:off x="6703151" y="2416882"/>
            <a:ext cx="41921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9CC00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99CC00"/>
                </a:solidFill>
                <a:latin typeface="Bahnschrift Light" panose="020B0502040204020203" pitchFamily="34" charset="0"/>
              </a:rPr>
              <a:t>hsl4ml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workflow is been tested with the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Kintex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99CC00"/>
                </a:solidFill>
                <a:latin typeface="Helvetica"/>
              </a:rPr>
              <a:t>Ultrascale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 XCKU115 as a target generating the IP of a 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simple NN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B4F7F6F-219D-7513-7596-5636043E82A2}"/>
              </a:ext>
            </a:extLst>
          </p:cNvPr>
          <p:cNvSpPr/>
          <p:nvPr/>
        </p:nvSpPr>
        <p:spPr>
          <a:xfrm>
            <a:off x="6188135" y="3167272"/>
            <a:ext cx="494576" cy="516168"/>
          </a:xfrm>
          <a:prstGeom prst="heptago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40393-8D44-BD44-610A-3F7CB7BA0EC6}"/>
              </a:ext>
            </a:extLst>
          </p:cNvPr>
          <p:cNvSpPr txBox="1"/>
          <p:nvPr/>
        </p:nvSpPr>
        <p:spPr>
          <a:xfrm>
            <a:off x="6735118" y="3193501"/>
            <a:ext cx="412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The IP of the simple NN is in the integration phase with the 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Wupper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 module 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773E9-65C5-9820-BB4B-F66E88341ACD}"/>
              </a:ext>
            </a:extLst>
          </p:cNvPr>
          <p:cNvGrpSpPr/>
          <p:nvPr/>
        </p:nvGrpSpPr>
        <p:grpSpPr>
          <a:xfrm>
            <a:off x="6458152" y="4008888"/>
            <a:ext cx="4095898" cy="2307421"/>
            <a:chOff x="4012897" y="1800225"/>
            <a:chExt cx="4615334" cy="26000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3B245B1-4372-BD7E-280F-9A6AFEC0CC4B}"/>
                </a:ext>
              </a:extLst>
            </p:cNvPr>
            <p:cNvGrpSpPr/>
            <p:nvPr/>
          </p:nvGrpSpPr>
          <p:grpSpPr>
            <a:xfrm>
              <a:off x="5472889" y="2085695"/>
              <a:ext cx="2675800" cy="2314575"/>
              <a:chOff x="1595043" y="2026350"/>
              <a:chExt cx="2675800" cy="23145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597E109-55BC-E4D4-AD8C-504AFEA58656}"/>
                  </a:ext>
                </a:extLst>
              </p:cNvPr>
              <p:cNvSpPr/>
              <p:nvPr/>
            </p:nvSpPr>
            <p:spPr>
              <a:xfrm>
                <a:off x="1595043" y="2026350"/>
                <a:ext cx="2600325" cy="23145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D29268C-8CFA-FAA8-591D-988E10AD44C4}"/>
                  </a:ext>
                </a:extLst>
              </p:cNvPr>
              <p:cNvSpPr/>
              <p:nvPr/>
            </p:nvSpPr>
            <p:spPr>
              <a:xfrm>
                <a:off x="1752826" y="2164462"/>
                <a:ext cx="1142379" cy="2038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F311DC2-997E-2EBD-643A-420951CD9B39}"/>
                  </a:ext>
                </a:extLst>
              </p:cNvPr>
              <p:cNvSpPr/>
              <p:nvPr/>
            </p:nvSpPr>
            <p:spPr>
              <a:xfrm>
                <a:off x="3146788" y="2666906"/>
                <a:ext cx="917921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XILINX PCIe 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End Point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D8348C0-B431-AB80-6413-F6C67BD329F4}"/>
                  </a:ext>
                </a:extLst>
              </p:cNvPr>
              <p:cNvSpPr/>
              <p:nvPr/>
            </p:nvSpPr>
            <p:spPr>
              <a:xfrm>
                <a:off x="3157658" y="3774934"/>
                <a:ext cx="896180" cy="4278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Interrupt controller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14E0DCA-3C9A-0835-7189-02BE2863C419}"/>
                  </a:ext>
                </a:extLst>
              </p:cNvPr>
              <p:cNvSpPr/>
              <p:nvPr/>
            </p:nvSpPr>
            <p:spPr>
              <a:xfrm>
                <a:off x="1802519" y="2728163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read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96C806-C7A1-F204-3A87-4A515A3A3382}"/>
                  </a:ext>
                </a:extLst>
              </p:cNvPr>
              <p:cNvSpPr/>
              <p:nvPr/>
            </p:nvSpPr>
            <p:spPr>
              <a:xfrm>
                <a:off x="1802519" y="322859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control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E7447F-6E03-5A95-66A2-6FB4F1539779}"/>
                  </a:ext>
                </a:extLst>
              </p:cNvPr>
              <p:cNvSpPr/>
              <p:nvPr/>
            </p:nvSpPr>
            <p:spPr>
              <a:xfrm>
                <a:off x="1802519" y="3726139"/>
                <a:ext cx="1015968" cy="281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>
                    <a:solidFill>
                      <a:schemeClr val="accent6">
                        <a:lumMod val="50000"/>
                      </a:schemeClr>
                    </a:solidFill>
                  </a:rPr>
                  <a:t>DMA write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B9CA6E-462A-A797-E497-2435EE9FA0F5}"/>
                  </a:ext>
                </a:extLst>
              </p:cNvPr>
              <p:cNvSpPr txBox="1"/>
              <p:nvPr/>
            </p:nvSpPr>
            <p:spPr>
              <a:xfrm>
                <a:off x="2895205" y="2069120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6">
                        <a:lumMod val="50000"/>
                      </a:schemeClr>
                    </a:solidFill>
                  </a:rPr>
                  <a:t>Wupper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PCIe engine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C9B81-FD28-AB91-CA79-C86523D51477}"/>
                  </a:ext>
                </a:extLst>
              </p:cNvPr>
              <p:cNvSpPr txBox="1"/>
              <p:nvPr/>
            </p:nvSpPr>
            <p:spPr>
              <a:xfrm>
                <a:off x="1645359" y="2171513"/>
                <a:ext cx="1375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Wupper core</a:t>
                </a:r>
                <a:b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</a:br>
                <a:r>
                  <a:rPr lang="en-US" sz="1100" dirty="0">
                    <a:solidFill>
                      <a:schemeClr val="accent6">
                        <a:lumMod val="50000"/>
                      </a:schemeClr>
                    </a:solidFill>
                  </a:rPr>
                  <a:t>DMA engine</a:t>
                </a:r>
              </a:p>
            </p:txBody>
          </p:sp>
        </p:grpSp>
        <p:sp>
          <p:nvSpPr>
            <p:cNvPr id="19" name="Arrow: Right 31">
              <a:extLst>
                <a:ext uri="{FF2B5EF4-FFF2-40B4-BE49-F238E27FC236}">
                  <a16:creationId xmlns:a16="http://schemas.microsoft.com/office/drawing/2014/main" id="{E36EAD42-AC41-D5D0-189B-A84797BEF1AC}"/>
                </a:ext>
              </a:extLst>
            </p:cNvPr>
            <p:cNvSpPr/>
            <p:nvPr/>
          </p:nvSpPr>
          <p:spPr>
            <a:xfrm rot="10800000">
              <a:off x="7842543" y="2947804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Arrow: Right 32">
              <a:extLst>
                <a:ext uri="{FF2B5EF4-FFF2-40B4-BE49-F238E27FC236}">
                  <a16:creationId xmlns:a16="http://schemas.microsoft.com/office/drawing/2014/main" id="{8291E51C-1F62-03A1-FF05-293BF8F46E8D}"/>
                </a:ext>
              </a:extLst>
            </p:cNvPr>
            <p:cNvSpPr/>
            <p:nvPr/>
          </p:nvSpPr>
          <p:spPr>
            <a:xfrm>
              <a:off x="7861594" y="3183170"/>
              <a:ext cx="463204" cy="242873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8106F2-EB40-5C92-F05B-905373E14E3D}"/>
                </a:ext>
              </a:extLst>
            </p:cNvPr>
            <p:cNvSpPr/>
            <p:nvPr/>
          </p:nvSpPr>
          <p:spPr>
            <a:xfrm>
              <a:off x="8324798" y="2128465"/>
              <a:ext cx="303433" cy="22718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PCIe Gen3 x8</a:t>
              </a:r>
            </a:p>
          </p:txBody>
        </p:sp>
        <p:sp>
          <p:nvSpPr>
            <p:cNvPr id="22" name="Arrow: Right 34">
              <a:extLst>
                <a:ext uri="{FF2B5EF4-FFF2-40B4-BE49-F238E27FC236}">
                  <a16:creationId xmlns:a16="http://schemas.microsoft.com/office/drawing/2014/main" id="{1549C275-5329-0740-D76E-5C4F2C6E4010}"/>
                </a:ext>
              </a:extLst>
            </p:cNvPr>
            <p:cNvSpPr/>
            <p:nvPr/>
          </p:nvSpPr>
          <p:spPr>
            <a:xfrm>
              <a:off x="6715218" y="31426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Arrow: Right 35">
              <a:extLst>
                <a:ext uri="{FF2B5EF4-FFF2-40B4-BE49-F238E27FC236}">
                  <a16:creationId xmlns:a16="http://schemas.microsoft.com/office/drawing/2014/main" id="{63FEAAB0-6238-9CEC-6D38-835203EAA451}"/>
                </a:ext>
              </a:extLst>
            </p:cNvPr>
            <p:cNvSpPr/>
            <p:nvPr/>
          </p:nvSpPr>
          <p:spPr>
            <a:xfrm rot="10800000">
              <a:off x="6696333" y="2993081"/>
              <a:ext cx="4191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4" name="Arrow: Right 36">
              <a:extLst>
                <a:ext uri="{FF2B5EF4-FFF2-40B4-BE49-F238E27FC236}">
                  <a16:creationId xmlns:a16="http://schemas.microsoft.com/office/drawing/2014/main" id="{03DF0ECE-C9D0-8977-3892-2547AC194ABA}"/>
                </a:ext>
              </a:extLst>
            </p:cNvPr>
            <p:cNvSpPr/>
            <p:nvPr/>
          </p:nvSpPr>
          <p:spPr>
            <a:xfrm>
              <a:off x="4946685" y="3848143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5" name="Arrow: Right 37">
              <a:extLst>
                <a:ext uri="{FF2B5EF4-FFF2-40B4-BE49-F238E27FC236}">
                  <a16:creationId xmlns:a16="http://schemas.microsoft.com/office/drawing/2014/main" id="{6A98352F-F9F0-B919-1D91-3E3E4F699487}"/>
                </a:ext>
              </a:extLst>
            </p:cNvPr>
            <p:cNvSpPr/>
            <p:nvPr/>
          </p:nvSpPr>
          <p:spPr>
            <a:xfrm rot="10800000">
              <a:off x="4916465" y="2849420"/>
              <a:ext cx="876300" cy="161925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E79A8F-47AC-69A4-F00F-DDAFD7E5E9E4}"/>
                </a:ext>
              </a:extLst>
            </p:cNvPr>
            <p:cNvSpPr/>
            <p:nvPr/>
          </p:nvSpPr>
          <p:spPr>
            <a:xfrm>
              <a:off x="4012897" y="2726251"/>
              <a:ext cx="1039095" cy="1340967"/>
            </a:xfrm>
            <a:prstGeom prst="rect">
              <a:avLst/>
            </a:prstGeom>
            <a:solidFill>
              <a:srgbClr val="99CC00">
                <a:alpha val="26000"/>
              </a:srgbClr>
            </a:solidFill>
            <a:ln>
              <a:solidFill>
                <a:srgbClr val="99C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Simple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NN </a:t>
              </a:r>
              <a:b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IP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362D93-2F62-DDF7-AAF8-232EE4523BAF}"/>
                </a:ext>
              </a:extLst>
            </p:cNvPr>
            <p:cNvSpPr/>
            <p:nvPr/>
          </p:nvSpPr>
          <p:spPr>
            <a:xfrm>
              <a:off x="4012897" y="1800225"/>
              <a:ext cx="1039095" cy="649428"/>
            </a:xfrm>
            <a:prstGeom prst="rect">
              <a:avLst/>
            </a:prstGeom>
            <a:solidFill>
              <a:srgbClr val="548C99">
                <a:alpha val="52000"/>
              </a:srgbClr>
            </a:solidFill>
            <a:ln>
              <a:solidFill>
                <a:srgbClr val="548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Data emulator</a:t>
              </a:r>
            </a:p>
          </p:txBody>
        </p:sp>
        <p:sp>
          <p:nvSpPr>
            <p:cNvPr id="28" name="Arrow: Right 40">
              <a:extLst>
                <a:ext uri="{FF2B5EF4-FFF2-40B4-BE49-F238E27FC236}">
                  <a16:creationId xmlns:a16="http://schemas.microsoft.com/office/drawing/2014/main" id="{780001B1-B8E8-B2D1-25A7-416860BFF4D3}"/>
                </a:ext>
              </a:extLst>
            </p:cNvPr>
            <p:cNvSpPr/>
            <p:nvPr/>
          </p:nvSpPr>
          <p:spPr>
            <a:xfrm rot="5400000">
              <a:off x="4343319" y="2495168"/>
              <a:ext cx="378250" cy="185568"/>
            </a:xfrm>
            <a:prstGeom prst="rightArrow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718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1762-8D6D-AB1B-1F88-C46A59B6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2206"/>
          </a:xfrm>
        </p:spPr>
        <p:txBody>
          <a:bodyPr>
            <a:normAutofit/>
          </a:bodyPr>
          <a:lstStyle/>
          <a:p>
            <a:r>
              <a:rPr lang="en-US" sz="4000" dirty="0"/>
              <a:t>Schedule – next steps and challenges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E106-336B-9066-56DB-727AB64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845175-C00B-5EBE-C2BA-D01BE045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594-9C42-53DA-496D-B3E8656D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934E4-CD38-640A-E1E8-B805A17AC67B}"/>
              </a:ext>
            </a:extLst>
          </p:cNvPr>
          <p:cNvSpPr txBox="1"/>
          <p:nvPr/>
        </p:nvSpPr>
        <p:spPr>
          <a:xfrm>
            <a:off x="1649079" y="1095330"/>
            <a:ext cx="286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/>
              </a:rPr>
              <a:t>Test</a:t>
            </a:r>
            <a:r>
              <a:rPr lang="en-US" sz="1400" dirty="0">
                <a:latin typeface="Helvetica"/>
              </a:rPr>
              <a:t> the functionality of the NN and the data routing mechanism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5B01-C81F-C8EF-968E-A2A29BB4CF61}"/>
              </a:ext>
            </a:extLst>
          </p:cNvPr>
          <p:cNvSpPr txBox="1"/>
          <p:nvPr/>
        </p:nvSpPr>
        <p:spPr>
          <a:xfrm>
            <a:off x="6281526" y="1034791"/>
            <a:ext cx="50722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A5E0"/>
                </a:solidFill>
                <a:latin typeface="Helvetica"/>
              </a:rPr>
              <a:t>Fit the NN 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in the FELIX Firmware </a:t>
            </a:r>
            <a:r>
              <a:rPr lang="en-US" sz="1400" b="1" dirty="0">
                <a:solidFill>
                  <a:srgbClr val="00A5E0"/>
                </a:solidFill>
                <a:latin typeface="Helvetica"/>
              </a:rPr>
              <a:t>complying with timing constraints</a:t>
            </a:r>
            <a:r>
              <a:rPr lang="en-US" sz="1400" dirty="0">
                <a:solidFill>
                  <a:srgbClr val="00A5E0"/>
                </a:solidFill>
                <a:latin typeface="Helvetica"/>
              </a:rPr>
              <a:t>. </a:t>
            </a:r>
          </a:p>
          <a:p>
            <a:r>
              <a:rPr lang="en-US" sz="1400" dirty="0">
                <a:solidFill>
                  <a:srgbClr val="00A5E0"/>
                </a:solidFill>
                <a:latin typeface="Helvetica"/>
              </a:rPr>
              <a:t>The workflow of hls4ml generates an IP considering available the resources of the target FPGA. We need to route the NN considering the already routed FELIX Firmware.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97810-3FCE-6D0D-A922-A77074551A71}"/>
              </a:ext>
            </a:extLst>
          </p:cNvPr>
          <p:cNvSpPr txBox="1"/>
          <p:nvPr/>
        </p:nvSpPr>
        <p:spPr>
          <a:xfrm>
            <a:off x="6322600" y="3200834"/>
            <a:ext cx="503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NEXT STEP: the analysis of the FELIX Firmware in terms of resources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"/>
              </a:rPr>
              <a:t>to drive the hls4ml implementation of the NN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DDB772-3EE3-C7F4-550F-05758EC2BD2C}"/>
              </a:ext>
            </a:extLst>
          </p:cNvPr>
          <p:cNvSpPr txBox="1"/>
          <p:nvPr/>
        </p:nvSpPr>
        <p:spPr>
          <a:xfrm>
            <a:off x="6307729" y="4259632"/>
            <a:ext cx="50311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99CC00"/>
                </a:solidFill>
                <a:latin typeface="Helvetica"/>
              </a:rPr>
              <a:t>NEXT STEP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: the integration of the IP of the simple NN is in with the Wupper module (</a:t>
            </a:r>
            <a:r>
              <a:rPr lang="en-US" sz="1400" b="1" dirty="0">
                <a:solidFill>
                  <a:srgbClr val="99CC00"/>
                </a:solidFill>
                <a:latin typeface="Helvetica"/>
              </a:rPr>
              <a:t>PCIe engine</a:t>
            </a:r>
            <a:r>
              <a:rPr lang="en-US" sz="1400" dirty="0">
                <a:solidFill>
                  <a:srgbClr val="99CC00"/>
                </a:solidFill>
                <a:latin typeface="Helvetica"/>
              </a:rPr>
              <a:t>)</a:t>
            </a:r>
          </a:p>
          <a:p>
            <a:endParaRPr lang="en-US" sz="1400" dirty="0">
              <a:solidFill>
                <a:srgbClr val="99CC00"/>
              </a:solidFill>
              <a:latin typeface="Helvetica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0553AA-CCE1-042F-4CB6-4FD077D7C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18998"/>
              </p:ext>
            </p:extLst>
          </p:nvPr>
        </p:nvGraphicFramePr>
        <p:xfrm>
          <a:off x="1401700" y="1806720"/>
          <a:ext cx="2684197" cy="113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574729-EF9E-A047-1F9B-7401CE1AAAAB}"/>
              </a:ext>
            </a:extLst>
          </p:cNvPr>
          <p:cNvSpPr txBox="1"/>
          <p:nvPr/>
        </p:nvSpPr>
        <p:spPr>
          <a:xfrm>
            <a:off x="1230377" y="3072311"/>
            <a:ext cx="3838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FELIX card is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data router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. It needs an application to be instructed on the data movement. </a:t>
            </a:r>
          </a:p>
          <a:p>
            <a:r>
              <a:rPr lang="en-US" sz="1400" dirty="0">
                <a:solidFill>
                  <a:srgbClr val="004C97"/>
                </a:solidFill>
                <a:latin typeface="Helvetica"/>
              </a:rPr>
              <a:t>The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application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relies on an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OS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and a </a:t>
            </a:r>
            <a:r>
              <a:rPr lang="en-US" sz="1400" b="1" dirty="0">
                <a:solidFill>
                  <a:srgbClr val="004C97"/>
                </a:solidFill>
                <a:latin typeface="Helvetica"/>
              </a:rPr>
              <a:t>driver</a:t>
            </a:r>
            <a:r>
              <a:rPr lang="en-US" sz="1400" dirty="0">
                <a:solidFill>
                  <a:srgbClr val="004C97"/>
                </a:solidFill>
                <a:latin typeface="Helvetica"/>
              </a:rPr>
              <a:t> interfacing the FELIX card.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368AA4-108C-D516-6C34-A4BC8E666092}"/>
              </a:ext>
            </a:extLst>
          </p:cNvPr>
          <p:cNvSpPr txBox="1">
            <a:spLocks/>
          </p:cNvSpPr>
          <p:nvPr/>
        </p:nvSpPr>
        <p:spPr>
          <a:xfrm>
            <a:off x="1310248" y="4278937"/>
            <a:ext cx="3609621" cy="1189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Inserting the NN in the FELIX Firmware </a:t>
            </a:r>
            <a:r>
              <a:rPr lang="en-US" sz="1400" u="sng" dirty="0">
                <a:solidFill>
                  <a:srgbClr val="004C97"/>
                </a:solidFill>
              </a:rPr>
              <a:t>will change how the driver interfaces with the card 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srgbClr val="004C97"/>
                </a:solidFill>
              </a:rPr>
              <a:t>The testing part right now relies on the interplay of Hardware, Firmware, and Software</a:t>
            </a:r>
          </a:p>
        </p:txBody>
      </p:sp>
      <p:sp>
        <p:nvSpPr>
          <p:cNvPr id="13" name="Arrow: Right 56">
            <a:extLst>
              <a:ext uri="{FF2B5EF4-FFF2-40B4-BE49-F238E27FC236}">
                <a16:creationId xmlns:a16="http://schemas.microsoft.com/office/drawing/2014/main" id="{27B70EA7-DF64-CF60-C68F-8318FDE50256}"/>
              </a:ext>
            </a:extLst>
          </p:cNvPr>
          <p:cNvSpPr/>
          <p:nvPr/>
        </p:nvSpPr>
        <p:spPr>
          <a:xfrm>
            <a:off x="1327910" y="5814495"/>
            <a:ext cx="675891" cy="241299"/>
          </a:xfrm>
          <a:prstGeom prst="rightArrow">
            <a:avLst/>
          </a:prstGeom>
          <a:solidFill>
            <a:srgbClr val="004C9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628AB3-EDA4-BF65-95B4-007F7D7D1F66}"/>
              </a:ext>
            </a:extLst>
          </p:cNvPr>
          <p:cNvSpPr txBox="1">
            <a:spLocks/>
          </p:cNvSpPr>
          <p:nvPr/>
        </p:nvSpPr>
        <p:spPr>
          <a:xfrm>
            <a:off x="2147914" y="5713890"/>
            <a:ext cx="2851469" cy="741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rgbClr val="004C97"/>
                </a:solidFill>
              </a:rPr>
              <a:t>Interfacing the board to test the NN is the other real challenge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CCFE1C-89C5-2A61-2D8F-346669A5DCF0}"/>
              </a:ext>
            </a:extLst>
          </p:cNvPr>
          <p:cNvSpPr txBox="1">
            <a:spLocks/>
          </p:cNvSpPr>
          <p:nvPr/>
        </p:nvSpPr>
        <p:spPr>
          <a:xfrm>
            <a:off x="6561738" y="2555612"/>
            <a:ext cx="3612280" cy="30516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indent="0" eaLnBrk="1" hangingPunct="1">
              <a:spcBef>
                <a:spcPts val="600"/>
              </a:spcBef>
              <a:buFont typeface="Arial" charset="0"/>
              <a:buNone/>
              <a:defRPr sz="1400" b="1">
                <a:solidFill>
                  <a:srgbClr val="004C97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A5E0"/>
                </a:solidFill>
              </a:rPr>
              <a:t>Meeting the timing in this condition is the real challenge</a:t>
            </a:r>
          </a:p>
        </p:txBody>
      </p:sp>
      <p:sp>
        <p:nvSpPr>
          <p:cNvPr id="16" name="Arrow: Right 60">
            <a:extLst>
              <a:ext uri="{FF2B5EF4-FFF2-40B4-BE49-F238E27FC236}">
                <a16:creationId xmlns:a16="http://schemas.microsoft.com/office/drawing/2014/main" id="{74F9641E-BD09-297A-A682-4E123E97FC6C}"/>
              </a:ext>
            </a:extLst>
          </p:cNvPr>
          <p:cNvSpPr/>
          <p:nvPr/>
        </p:nvSpPr>
        <p:spPr>
          <a:xfrm>
            <a:off x="5783887" y="2603269"/>
            <a:ext cx="675891" cy="241299"/>
          </a:xfrm>
          <a:prstGeom prst="rightArrow">
            <a:avLst/>
          </a:prstGeom>
          <a:solidFill>
            <a:srgbClr val="00A5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FE5CAFD3-B6CF-478B-1F48-8801E4253C9F}"/>
              </a:ext>
            </a:extLst>
          </p:cNvPr>
          <p:cNvSpPr/>
          <p:nvPr/>
        </p:nvSpPr>
        <p:spPr>
          <a:xfrm>
            <a:off x="1090755" y="1021354"/>
            <a:ext cx="494576" cy="516168"/>
          </a:xfrm>
          <a:prstGeom prst="heptagon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A1FEEB65-3E23-DEDE-6BD0-09E4E05BBD94}"/>
              </a:ext>
            </a:extLst>
          </p:cNvPr>
          <p:cNvSpPr/>
          <p:nvPr/>
        </p:nvSpPr>
        <p:spPr>
          <a:xfrm>
            <a:off x="5723201" y="1021354"/>
            <a:ext cx="494576" cy="516168"/>
          </a:xfrm>
          <a:prstGeom prst="heptagon">
            <a:avLst/>
          </a:prstGeom>
          <a:solidFill>
            <a:srgbClr val="00A5E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8C6CDF7-77F1-241D-F8B5-20B423B1FCB9}"/>
              </a:ext>
            </a:extLst>
          </p:cNvPr>
          <p:cNvSpPr/>
          <p:nvPr/>
        </p:nvSpPr>
        <p:spPr>
          <a:xfrm>
            <a:off x="5740797" y="3246570"/>
            <a:ext cx="494576" cy="516168"/>
          </a:xfrm>
          <a:prstGeom prst="hept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6F0E300-EAD7-F1BF-375B-4CEFC3B05EFB}"/>
              </a:ext>
            </a:extLst>
          </p:cNvPr>
          <p:cNvSpPr/>
          <p:nvPr/>
        </p:nvSpPr>
        <p:spPr>
          <a:xfrm>
            <a:off x="5747060" y="4241862"/>
            <a:ext cx="494576" cy="516168"/>
          </a:xfrm>
          <a:prstGeom prst="heptagon">
            <a:avLst/>
          </a:prstGeom>
          <a:solidFill>
            <a:srgbClr val="99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26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a3ad644f28_0_15"/>
          <p:cNvSpPr/>
          <p:nvPr/>
        </p:nvSpPr>
        <p:spPr>
          <a:xfrm>
            <a:off x="1004596" y="1404925"/>
            <a:ext cx="10054224" cy="436672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1a3ad644f28_0_15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GNN Implementation in hls4ml</a:t>
            </a:r>
            <a:endParaRPr dirty="0"/>
          </a:p>
        </p:txBody>
      </p:sp>
      <p:sp>
        <p:nvSpPr>
          <p:cNvPr id="848" name="Google Shape;848;g1a3ad644f28_0_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49" name="Google Shape;849;g1a3ad644f28_0_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0" name="Google Shape;850;g1a3ad644f28_0_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851" name="Google Shape;851;g1a3ad644f28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124" y="1640188"/>
            <a:ext cx="9229385" cy="368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1a3ad644f28_0_1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1a3ad644f28_0_15"/>
          <p:cNvSpPr txBox="1"/>
          <p:nvPr/>
        </p:nvSpPr>
        <p:spPr>
          <a:xfrm>
            <a:off x="1351124" y="4217150"/>
            <a:ext cx="2866025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Simplified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 Graph-based encoding to hls4ml-style interface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g1a3ad644f28_0_15"/>
          <p:cNvSpPr txBox="1"/>
          <p:nvPr/>
        </p:nvSpPr>
        <p:spPr>
          <a:xfrm>
            <a:off x="7267815" y="1427382"/>
            <a:ext cx="376441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https://arxiv.org/pdf/2112.02048.pdf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55" name="Google Shape;855;g1a3ad644f28_0_15"/>
          <p:cNvSpPr txBox="1"/>
          <p:nvPr/>
        </p:nvSpPr>
        <p:spPr>
          <a:xfrm>
            <a:off x="1004596" y="829644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First version of hls4ml-based Graph encoder available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g1a3ad644f28_0_15"/>
          <p:cNvSpPr txBox="1"/>
          <p:nvPr/>
        </p:nvSpPr>
        <p:spPr>
          <a:xfrm>
            <a:off x="1095858" y="5763176"/>
            <a:ext cx="1068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Critical optimization needed in construction of Graph-based mapping</a:t>
            </a:r>
            <a:endParaRPr sz="24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1a3ad644f28_0_15"/>
          <p:cNvSpPr/>
          <p:nvPr/>
        </p:nvSpPr>
        <p:spPr>
          <a:xfrm>
            <a:off x="1637750" y="1586425"/>
            <a:ext cx="2579400" cy="237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a3ad644f28_0_55"/>
          <p:cNvSpPr txBox="1">
            <a:spLocks noGrp="1"/>
          </p:cNvSpPr>
          <p:nvPr>
            <p:ph type="title"/>
          </p:nvPr>
        </p:nvSpPr>
        <p:spPr>
          <a:xfrm>
            <a:off x="454825" y="15750"/>
            <a:ext cx="10515600" cy="90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GNN Planned Upgrade in hls4ml</a:t>
            </a:r>
            <a:endParaRPr sz="4000" dirty="0"/>
          </a:p>
        </p:txBody>
      </p:sp>
      <p:sp>
        <p:nvSpPr>
          <p:cNvPr id="856" name="Google Shape;856;g1a3ad644f28_0_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857" name="Google Shape;857;g1a3ad644f28_0_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858" name="Google Shape;858;g1a3ad644f28_0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859" name="Google Shape;859;g1a3ad644f28_0_55"/>
          <p:cNvSpPr txBox="1"/>
          <p:nvPr/>
        </p:nvSpPr>
        <p:spPr>
          <a:xfrm>
            <a:off x="409425" y="1658200"/>
            <a:ext cx="117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a3ad644f28_0_55"/>
          <p:cNvSpPr txBox="1"/>
          <p:nvPr/>
        </p:nvSpPr>
        <p:spPr>
          <a:xfrm>
            <a:off x="537918" y="3102303"/>
            <a:ext cx="103494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work is underway to improve the GNN implementation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 implementation has been updated twice in 2022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third update will start in mid December, focusing on 3 examples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1: Tri-muon reconstruction with the LHC (muon endcaps)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2: Heavy flavor tracking at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3: Silicon strip tracking at LHC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itchFamily="2" charset="2"/>
              <a:buChar char="Ø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Graph encoder to be optimized (adjacency matrix computation)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to centrally rework this with core hls4ml developers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a central project across several domains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g1a3ad644f28_0_5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25" y="1057525"/>
            <a:ext cx="11068800" cy="1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g1a3ad644f28_0_55"/>
          <p:cNvSpPr txBox="1"/>
          <p:nvPr/>
        </p:nvSpPr>
        <p:spPr>
          <a:xfrm>
            <a:off x="5965275" y="2500675"/>
            <a:ext cx="47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@200 MHz, 1590 Cycles → 7.5μs</a:t>
            </a:r>
            <a:endParaRPr sz="1800" i="1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g1a3ad644f28_0_55"/>
          <p:cNvSpPr/>
          <p:nvPr/>
        </p:nvSpPr>
        <p:spPr>
          <a:xfrm>
            <a:off x="6065175" y="2301250"/>
            <a:ext cx="480300" cy="284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Demonstrator Implementation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278086"/>
            <a:ext cx="5334931" cy="17473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i="0" u="none" strike="noStrike" dirty="0">
                <a:solidFill>
                  <a:schemeClr val="tx1"/>
                </a:solidFill>
                <a:effectLst/>
              </a:rPr>
              <a:t>Jakub </a:t>
            </a:r>
            <a:r>
              <a:rPr lang="en-US" i="0" u="none" strike="noStrike" dirty="0" err="1">
                <a:solidFill>
                  <a:schemeClr val="tx1"/>
                </a:solidFill>
                <a:effectLst/>
              </a:rPr>
              <a:t>Kvapil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14" name="Freeform: Shape 410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6" name="Freeform: Shape 410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7" name="Freeform: Shape 410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1" name="Freeform: Shape 411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B0B68ADB-BFA4-0C43-ABA9-96637C167D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BF877-3573-C8D9-1408-987F19BE5594}"/>
              </a:ext>
            </a:extLst>
          </p:cNvPr>
          <p:cNvGrpSpPr/>
          <p:nvPr/>
        </p:nvGrpSpPr>
        <p:grpSpPr>
          <a:xfrm>
            <a:off x="373224" y="713328"/>
            <a:ext cx="4764526" cy="4764526"/>
            <a:chOff x="373224" y="713328"/>
            <a:chExt cx="4764526" cy="476452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B92774CB-BE64-B11C-A9D5-426EBCAE73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3224" y="713328"/>
              <a:ext cx="4764526" cy="4764526"/>
            </a:xfrm>
            <a:custGeom>
              <a:avLst/>
              <a:gdLst/>
              <a:ahLst/>
              <a:cxnLst/>
              <a:rect l="l" t="t" r="r" b="b"/>
              <a:pathLst>
                <a:path w="3741748" h="3741748">
                  <a:moveTo>
                    <a:pt x="1870874" y="0"/>
                  </a:moveTo>
                  <a:cubicBezTo>
                    <a:pt x="2904129" y="0"/>
                    <a:pt x="3741748" y="837619"/>
                    <a:pt x="3741748" y="1870874"/>
                  </a:cubicBezTo>
                  <a:cubicBezTo>
                    <a:pt x="3741748" y="2904129"/>
                    <a:pt x="2904129" y="3741748"/>
                    <a:pt x="1870874" y="3741748"/>
                  </a:cubicBezTo>
                  <a:cubicBezTo>
                    <a:pt x="837619" y="3741748"/>
                    <a:pt x="0" y="2904129"/>
                    <a:pt x="0" y="1870874"/>
                  </a:cubicBezTo>
                  <a:cubicBezTo>
                    <a:pt x="0" y="837619"/>
                    <a:pt x="837619" y="0"/>
                    <a:pt x="187087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B1C53-8D80-E16F-BFD7-505B1E0D485F}"/>
                </a:ext>
              </a:extLst>
            </p:cNvPr>
            <p:cNvSpPr/>
            <p:nvPr/>
          </p:nvSpPr>
          <p:spPr>
            <a:xfrm>
              <a:off x="1042587" y="1051133"/>
              <a:ext cx="717847" cy="376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043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CC12A-3469-2EE4-CCCE-6E2A56DF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817D-5517-DFDE-3D3C-B16876BA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2" y="1825625"/>
            <a:ext cx="6208182" cy="4351338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Overview</a:t>
            </a:r>
            <a:r>
              <a:rPr lang="en-US" sz="1800" i="0" u="none" strike="noStrike" dirty="0">
                <a:solidFill>
                  <a:srgbClr val="000000"/>
                </a:solidFill>
                <a:effectLst/>
              </a:rPr>
              <a:t>, 10’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i="0" u="none" strike="noStrike" dirty="0">
                <a:solidFill>
                  <a:srgbClr val="000000"/>
                </a:solidFill>
                <a:effectLst/>
              </a:rPr>
              <a:t>- Ming Liu (LANL)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Physics simulation and AI-ML algorithms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10’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Dantong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Yu (NJIT)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/Cameron Dean(MIT)/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Zhaozhong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Shi(LANL) 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Tingting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Xuan(SBU/NJIT)/Hang Qi(MIT)/Hao-Ren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Jeng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(MIT)/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  <a:p>
            <a:pPr marL="457200" lvl="1" indent="0" fontAlgn="base">
              <a:spcBef>
                <a:spcPts val="0"/>
              </a:spcBef>
              <a:buNone/>
            </a:pPr>
            <a:endParaRPr lang="en-US" sz="14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HLS4ML and </a:t>
            </a:r>
            <a:r>
              <a:rPr lang="en-US" sz="1800" b="1" dirty="0">
                <a:solidFill>
                  <a:srgbClr val="000000"/>
                </a:solidFill>
              </a:rPr>
              <a:t>firmware implementation</a:t>
            </a:r>
            <a:r>
              <a:rPr lang="en-US" sz="1800" dirty="0">
                <a:solidFill>
                  <a:srgbClr val="000000"/>
                </a:solidFill>
              </a:rPr>
              <a:t>, 5’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Micol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Rigatti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(FNAL)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Nhan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Tran(FNAL)/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Phil Harris(MIT)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Demonstrator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 implementation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, 5’ </a:t>
            </a:r>
          </a:p>
          <a:p>
            <a:pPr marL="457200" lvl="1" indent="0" fontAlgn="base">
              <a:spcBef>
                <a:spcPts val="0"/>
              </a:spcBef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Jakub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</a:rPr>
              <a:t>Kvapil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 (LANL)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/Yasser Corrales(MIT)/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Noah 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Wuerfel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(LANL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)/Jo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Schambach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(ORNL)/Kai Chen(CCNU)/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Lang Lei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(CCNU)/</a:t>
            </a:r>
            <a:r>
              <a:rPr lang="en-US" sz="1400" b="0" i="1" u="none" strike="noStrike" dirty="0" err="1">
                <a:solidFill>
                  <a:srgbClr val="000000"/>
                </a:solidFill>
                <a:effectLst/>
              </a:rPr>
              <a:t>Beilei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</a:rPr>
              <a:t> Jiang(NTU)</a:t>
            </a:r>
            <a:endParaRPr lang="en-US" sz="1400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6F414-141D-77B6-D002-23052628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92E9D-ABF8-140B-3B56-EC73FF9A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F881-FBFD-4579-CC2F-05BA67C9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</a:t>
            </a:fld>
            <a:endParaRPr lang="en-US"/>
          </a:p>
        </p:txBody>
      </p:sp>
      <p:pic>
        <p:nvPicPr>
          <p:cNvPr id="7" name="Google Shape;170;g1a3a3e2cb26_1_88">
            <a:extLst>
              <a:ext uri="{FF2B5EF4-FFF2-40B4-BE49-F238E27FC236}">
                <a16:creationId xmlns:a16="http://schemas.microsoft.com/office/drawing/2014/main" id="{FB16E6C2-BBDC-D1C4-70B9-44AFB71E8DD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1828069"/>
            <a:ext cx="635774" cy="63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1a3a3e2cb26_1_88">
            <a:extLst>
              <a:ext uri="{FF2B5EF4-FFF2-40B4-BE49-F238E27FC236}">
                <a16:creationId xmlns:a16="http://schemas.microsoft.com/office/drawing/2014/main" id="{FB9E6098-25C8-E966-0E6F-37B64E85EEC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317" y="1807641"/>
            <a:ext cx="714816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g1a3a3e2cb26_1_88">
            <a:extLst>
              <a:ext uri="{FF2B5EF4-FFF2-40B4-BE49-F238E27FC236}">
                <a16:creationId xmlns:a16="http://schemas.microsoft.com/office/drawing/2014/main" id="{CC2C74DF-2F62-D9EF-D830-59C90132D4F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1293" y="2619005"/>
            <a:ext cx="548988" cy="6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7;g1a3a3e2cb26_1_88">
            <a:extLst>
              <a:ext uri="{FF2B5EF4-FFF2-40B4-BE49-F238E27FC236}">
                <a16:creationId xmlns:a16="http://schemas.microsoft.com/office/drawing/2014/main" id="{0FC63E9B-F987-249E-AFF3-3E1C11FF92F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1" y="3624555"/>
            <a:ext cx="576974" cy="70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8;g1a3a3e2cb26_1_88">
            <a:extLst>
              <a:ext uri="{FF2B5EF4-FFF2-40B4-BE49-F238E27FC236}">
                <a16:creationId xmlns:a16="http://schemas.microsoft.com/office/drawing/2014/main" id="{45222EDA-438D-EE2F-EB23-E57ADC8476A0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843" y="4396773"/>
            <a:ext cx="734006" cy="73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58F4-BAA2-EE3E-BDE2-18B7BCD951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950" y="2662338"/>
            <a:ext cx="632225" cy="669448"/>
          </a:xfrm>
          <a:prstGeom prst="rect">
            <a:avLst/>
          </a:prstGeom>
        </p:spPr>
      </p:pic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62475FA-9098-E44C-DA31-1C7A50A730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53" r="17267" b="28222"/>
          <a:stretch/>
        </p:blipFill>
        <p:spPr>
          <a:xfrm>
            <a:off x="9004350" y="4431622"/>
            <a:ext cx="761284" cy="704387"/>
          </a:xfrm>
          <a:prstGeom prst="rect">
            <a:avLst/>
          </a:prstGeom>
        </p:spPr>
      </p:pic>
      <p:pic>
        <p:nvPicPr>
          <p:cNvPr id="2052" name="Picture 4" descr="MIT Relativistic Heavy Ion Group">
            <a:extLst>
              <a:ext uri="{FF2B5EF4-FFF2-40B4-BE49-F238E27FC236}">
                <a16:creationId xmlns:a16="http://schemas.microsoft.com/office/drawing/2014/main" id="{66F0769C-D653-6425-B42F-C617639CD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8524" r="7945" b="14391"/>
          <a:stretch/>
        </p:blipFill>
        <p:spPr bwMode="auto">
          <a:xfrm>
            <a:off x="8920445" y="1825625"/>
            <a:ext cx="633602" cy="6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haozhong Shi">
            <a:extLst>
              <a:ext uri="{FF2B5EF4-FFF2-40B4-BE49-F238E27FC236}">
                <a16:creationId xmlns:a16="http://schemas.microsoft.com/office/drawing/2014/main" id="{8D02B8BD-D4F1-026C-E6C4-86CE4CA80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969" y="2597761"/>
            <a:ext cx="734025" cy="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71;g1a3a3e2cb26_1_88">
            <a:extLst>
              <a:ext uri="{FF2B5EF4-FFF2-40B4-BE49-F238E27FC236}">
                <a16:creationId xmlns:a16="http://schemas.microsoft.com/office/drawing/2014/main" id="{88BF3623-3056-0C81-33AF-79F5B55E6D0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530438" y="1807641"/>
            <a:ext cx="656330" cy="647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922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AE1F-02EF-9ED5-5330-1E0F78E8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36525"/>
            <a:ext cx="117846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Demonstrator Development @ LANL, ORNL and CCNU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BD60-2B1E-5FF1-00C1-AC73D9A93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39" y="1733550"/>
            <a:ext cx="61335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Why a demonstrator?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chemeClr val="accent1"/>
                </a:solidFill>
              </a:rPr>
              <a:t>A lot of </a:t>
            </a:r>
            <a:r>
              <a:rPr lang="en-US" sz="2000" b="1" dirty="0" err="1">
                <a:solidFill>
                  <a:schemeClr val="accent1"/>
                </a:solidFill>
              </a:rPr>
              <a:t>sPHENIX</a:t>
            </a:r>
            <a:r>
              <a:rPr lang="en-US" sz="2000" b="1" dirty="0">
                <a:solidFill>
                  <a:schemeClr val="accent1"/>
                </a:solidFill>
              </a:rPr>
              <a:t> technologies under rapid development at the time of proposal</a:t>
            </a:r>
          </a:p>
          <a:p>
            <a:pPr>
              <a:buFontTx/>
              <a:buChar char="-"/>
            </a:pPr>
            <a:endParaRPr lang="en-US" sz="20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sPHENIX</a:t>
            </a:r>
            <a:r>
              <a:rPr lang="en-US" sz="2400" dirty="0"/>
              <a:t> DAQ will be ready in early 2023 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Parallelize development in early stage to be ready for final deployment</a:t>
            </a:r>
          </a:p>
          <a:p>
            <a:pPr lvl="1">
              <a:buFont typeface="Wingdings" pitchFamily="2" charset="2"/>
              <a:buChar char="Ø"/>
            </a:pP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More FELIX boards available later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The AI core logic will be implemented on VC709 which is the FELIX protoboard (share similar resources and is supported)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6AEAB-0B81-E723-6914-69C73A61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2FAD-E068-933F-502C-4029318E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DB2D-789B-C49D-C812-968DB94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30</a:t>
            </a:fld>
            <a:endParaRPr lang="en-US"/>
          </a:p>
        </p:txBody>
      </p:sp>
      <p:pic>
        <p:nvPicPr>
          <p:cNvPr id="7" name="Google Shape;536;g19a44efd802_0_0">
            <a:extLst>
              <a:ext uri="{FF2B5EF4-FFF2-40B4-BE49-F238E27FC236}">
                <a16:creationId xmlns:a16="http://schemas.microsoft.com/office/drawing/2014/main" id="{CA23DE8C-A7BC-EFDD-D508-70F7CF20EDA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296" y="1879199"/>
            <a:ext cx="4844255" cy="363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E0E38-6BA3-00CA-260E-F556BE9FE09D}"/>
              </a:ext>
            </a:extLst>
          </p:cNvPr>
          <p:cNvSpPr txBox="1"/>
          <p:nvPr/>
        </p:nvSpPr>
        <p:spPr>
          <a:xfrm>
            <a:off x="10216055" y="19300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LANL Setup</a:t>
            </a:r>
          </a:p>
        </p:txBody>
      </p:sp>
    </p:spTree>
    <p:extLst>
      <p:ext uri="{BB962C8B-B14F-4D97-AF65-F5344CB8AC3E}">
        <p14:creationId xmlns:p14="http://schemas.microsoft.com/office/powerpoint/2010/main" val="105317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a44efd802_2_93"/>
          <p:cNvSpPr/>
          <p:nvPr/>
        </p:nvSpPr>
        <p:spPr>
          <a:xfrm>
            <a:off x="533408" y="3620825"/>
            <a:ext cx="2730300" cy="12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19a44efd802_2_93"/>
          <p:cNvSpPr txBox="1"/>
          <p:nvPr/>
        </p:nvSpPr>
        <p:spPr>
          <a:xfrm>
            <a:off x="507450" y="3682475"/>
            <a:ext cx="2782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sPHENIX raw data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FF"/>
                </a:solidFill>
                <a:latin typeface="Roboto"/>
                <a:ea typeface="Roboto"/>
                <a:cs typeface="Roboto"/>
                <a:sym typeface="Roboto"/>
              </a:rPr>
              <a:t>Simulation </a:t>
            </a:r>
            <a:endParaRPr sz="2400">
              <a:solidFill>
                <a:srgbClr val="008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19a44efd802_2_93"/>
          <p:cNvSpPr/>
          <p:nvPr/>
        </p:nvSpPr>
        <p:spPr>
          <a:xfrm>
            <a:off x="4083033" y="3338700"/>
            <a:ext cx="1500000" cy="8037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19a44efd802_2_93"/>
          <p:cNvSpPr txBox="1"/>
          <p:nvPr/>
        </p:nvSpPr>
        <p:spPr>
          <a:xfrm>
            <a:off x="4083036" y="3330102"/>
            <a:ext cx="15000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g19a44efd802_2_93"/>
          <p:cNvSpPr txBox="1"/>
          <p:nvPr/>
        </p:nvSpPr>
        <p:spPr>
          <a:xfrm>
            <a:off x="4083036" y="4506336"/>
            <a:ext cx="1500000" cy="903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KC705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 dirty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6" name="Google Shape;546;g19a44efd802_2_93"/>
          <p:cNvGrpSpPr/>
          <p:nvPr/>
        </p:nvGrpSpPr>
        <p:grpSpPr>
          <a:xfrm>
            <a:off x="6834874" y="3276520"/>
            <a:ext cx="2579721" cy="1891953"/>
            <a:chOff x="5612725" y="2457450"/>
            <a:chExt cx="2386200" cy="1419000"/>
          </a:xfrm>
        </p:grpSpPr>
        <p:sp>
          <p:nvSpPr>
            <p:cNvPr id="547" name="Google Shape;547;g19a44efd802_2_93"/>
            <p:cNvSpPr/>
            <p:nvPr/>
          </p:nvSpPr>
          <p:spPr>
            <a:xfrm>
              <a:off x="5612725" y="2457450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19a44efd802_2_93"/>
            <p:cNvSpPr txBox="1"/>
            <p:nvPr/>
          </p:nvSpPr>
          <p:spPr>
            <a:xfrm>
              <a:off x="5832317" y="2761099"/>
              <a:ext cx="193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AI FPGA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VC709 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9" name="Google Shape;549;g19a44efd802_2_93"/>
          <p:cNvGrpSpPr/>
          <p:nvPr/>
        </p:nvGrpSpPr>
        <p:grpSpPr>
          <a:xfrm>
            <a:off x="2562708" y="1489816"/>
            <a:ext cx="4509571" cy="924410"/>
            <a:chOff x="2150736" y="1117375"/>
            <a:chExt cx="2208950" cy="693325"/>
          </a:xfrm>
        </p:grpSpPr>
        <p:sp>
          <p:nvSpPr>
            <p:cNvPr id="550" name="Google Shape;550;g19a44efd802_2_93"/>
            <p:cNvSpPr/>
            <p:nvPr/>
          </p:nvSpPr>
          <p:spPr>
            <a:xfrm>
              <a:off x="2150736" y="1117375"/>
              <a:ext cx="2208950" cy="693325"/>
            </a:xfrm>
            <a:prstGeom prst="flowChartPredefinedProcess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g19a44efd802_2_93"/>
            <p:cNvSpPr txBox="1"/>
            <p:nvPr/>
          </p:nvSpPr>
          <p:spPr>
            <a:xfrm>
              <a:off x="2428138" y="1280267"/>
              <a:ext cx="1656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GPU/CPU processing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2" name="Google Shape;552;g19a44efd802_2_93"/>
          <p:cNvSpPr/>
          <p:nvPr/>
        </p:nvSpPr>
        <p:spPr>
          <a:xfrm>
            <a:off x="3256300" y="38238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19a44efd802_2_93"/>
          <p:cNvSpPr/>
          <p:nvPr/>
        </p:nvSpPr>
        <p:spPr>
          <a:xfrm>
            <a:off x="3256300" y="4535000"/>
            <a:ext cx="7317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19a44efd802_2_93"/>
          <p:cNvSpPr/>
          <p:nvPr/>
        </p:nvSpPr>
        <p:spPr>
          <a:xfrm>
            <a:off x="1542525" y="1707000"/>
            <a:ext cx="1032000" cy="1892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19a44efd802_2_93"/>
          <p:cNvSpPr/>
          <p:nvPr/>
        </p:nvSpPr>
        <p:spPr>
          <a:xfrm>
            <a:off x="5630775" y="38238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19a44efd802_2_93"/>
          <p:cNvSpPr/>
          <p:nvPr/>
        </p:nvSpPr>
        <p:spPr>
          <a:xfrm>
            <a:off x="5634800" y="4763600"/>
            <a:ext cx="12042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19a44efd802_2_93"/>
          <p:cNvSpPr/>
          <p:nvPr/>
        </p:nvSpPr>
        <p:spPr>
          <a:xfrm rot="5400000">
            <a:off x="7011325" y="1837600"/>
            <a:ext cx="1495200" cy="135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0432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19a44efd802_2_93"/>
          <p:cNvSpPr/>
          <p:nvPr/>
        </p:nvSpPr>
        <p:spPr>
          <a:xfrm>
            <a:off x="9414600" y="3960200"/>
            <a:ext cx="611100" cy="524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19a44efd802_2_93"/>
          <p:cNvSpPr txBox="1"/>
          <p:nvPr/>
        </p:nvSpPr>
        <p:spPr>
          <a:xfrm>
            <a:off x="10025692" y="3730177"/>
            <a:ext cx="236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Fast HF 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trigger output</a:t>
            </a:r>
            <a:endParaRPr sz="240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19a44efd802_2_93"/>
          <p:cNvSpPr txBox="1"/>
          <p:nvPr/>
        </p:nvSpPr>
        <p:spPr>
          <a:xfrm>
            <a:off x="8639923" y="1709236"/>
            <a:ext cx="34638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Beam vertex(x,y) alignment, 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432FF"/>
                </a:solidFill>
                <a:latin typeface="Roboto"/>
                <a:ea typeface="Roboto"/>
                <a:cs typeface="Roboto"/>
                <a:sym typeface="Roboto"/>
              </a:rPr>
              <a:t>calibration etc.</a:t>
            </a:r>
            <a:endParaRPr sz="2400">
              <a:solidFill>
                <a:srgbClr val="0432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g19a44efd802_2_93"/>
          <p:cNvSpPr txBox="1"/>
          <p:nvPr/>
        </p:nvSpPr>
        <p:spPr>
          <a:xfrm>
            <a:off x="3180821" y="4042674"/>
            <a:ext cx="17091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e-Link/PCIe</a:t>
            </a:r>
            <a:endParaRPr sz="2133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g19a44efd802_2_93"/>
          <p:cNvSpPr txBox="1"/>
          <p:nvPr/>
        </p:nvSpPr>
        <p:spPr>
          <a:xfrm>
            <a:off x="5658360" y="4042675"/>
            <a:ext cx="15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g19a44efd802_2_93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564" name="Google Shape;564;g19a44efd802_2_93"/>
          <p:cNvSpPr txBox="1">
            <a:spLocks noGrp="1"/>
          </p:cNvSpPr>
          <p:nvPr>
            <p:ph type="ftr" idx="11"/>
          </p:nvPr>
        </p:nvSpPr>
        <p:spPr>
          <a:xfrm>
            <a:off x="4267200" y="6569076"/>
            <a:ext cx="3860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565" name="Google Shape;565;g19a44efd802_2_93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566" name="Google Shape;566;g19a44efd802_2_93"/>
          <p:cNvSpPr txBox="1">
            <a:spLocks noGrp="1"/>
          </p:cNvSpPr>
          <p:nvPr>
            <p:ph type="title"/>
          </p:nvPr>
        </p:nvSpPr>
        <p:spPr>
          <a:xfrm>
            <a:off x="838200" y="17364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Demonstrator Implementation</a:t>
            </a:r>
            <a:endParaRPr sz="4000" dirty="0"/>
          </a:p>
        </p:txBody>
      </p:sp>
      <p:sp>
        <p:nvSpPr>
          <p:cNvPr id="567" name="Google Shape;567;g19a44efd802_2_93"/>
          <p:cNvSpPr txBox="1"/>
          <p:nvPr/>
        </p:nvSpPr>
        <p:spPr>
          <a:xfrm>
            <a:off x="2112375" y="4129825"/>
            <a:ext cx="98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19a44efd802_2_93"/>
          <p:cNvSpPr txBox="1"/>
          <p:nvPr/>
        </p:nvSpPr>
        <p:spPr>
          <a:xfrm>
            <a:off x="4432675" y="5458975"/>
            <a:ext cx="103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DONE</a:t>
            </a:r>
            <a:endParaRPr sz="20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19a44efd802_2_93"/>
          <p:cNvSpPr txBox="1"/>
          <p:nvPr/>
        </p:nvSpPr>
        <p:spPr>
          <a:xfrm>
            <a:off x="7096788" y="5184650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19a44efd802_2_93"/>
          <p:cNvSpPr txBox="1"/>
          <p:nvPr/>
        </p:nvSpPr>
        <p:spPr>
          <a:xfrm>
            <a:off x="3801200" y="2366425"/>
            <a:ext cx="20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Work in Progress</a:t>
            </a:r>
            <a:endParaRPr sz="20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19a44efd802_2_93"/>
          <p:cNvSpPr/>
          <p:nvPr/>
        </p:nvSpPr>
        <p:spPr>
          <a:xfrm>
            <a:off x="4029175" y="3200925"/>
            <a:ext cx="1629300" cy="2661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9a44efd802_2_93"/>
          <p:cNvSpPr txBox="1"/>
          <p:nvPr/>
        </p:nvSpPr>
        <p:spPr>
          <a:xfrm>
            <a:off x="260400" y="5872375"/>
            <a:ext cx="11140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Both KC705 and VC709 will be replaced by FLX712 at deployment stage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9a44efd802_0_32"/>
          <p:cNvSpPr txBox="1">
            <a:spLocks noGrp="1"/>
          </p:cNvSpPr>
          <p:nvPr>
            <p:ph type="title"/>
          </p:nvPr>
        </p:nvSpPr>
        <p:spPr>
          <a:xfrm>
            <a:off x="551819" y="0"/>
            <a:ext cx="6973561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/>
              <a:t>sPHENIX</a:t>
            </a:r>
            <a:r>
              <a:rPr lang="en-US" sz="4000" dirty="0"/>
              <a:t> RAW Data Simulation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79" name="Google Shape;579;g19a44efd802_0_32"/>
          <p:cNvSpPr txBox="1">
            <a:spLocks noGrp="1"/>
          </p:cNvSpPr>
          <p:nvPr>
            <p:ph type="body" idx="1"/>
          </p:nvPr>
        </p:nvSpPr>
        <p:spPr>
          <a:xfrm>
            <a:off x="488637" y="1260726"/>
            <a:ext cx="7099923" cy="1720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In order to test the full loop feedback AI system detector hits must be known.</a:t>
            </a:r>
            <a:endParaRPr sz="2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400" dirty="0"/>
              <a:t>Code developed to transform MC JSON hit patterns into MVTX and INTT raw data streams</a:t>
            </a: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0" name="Google Shape;580;g19a44efd802_0_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581" name="Google Shape;581;g19a44efd80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1761" y="1680300"/>
            <a:ext cx="4219864" cy="46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19a44efd80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279" y="2920482"/>
            <a:ext cx="3859106" cy="3572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170D19-7C86-66C3-7AD6-A6162888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A01A6-06D0-18F7-D159-A6BB2845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6F826-C6EA-EBFD-7166-09116F823355}"/>
              </a:ext>
            </a:extLst>
          </p:cNvPr>
          <p:cNvSpPr txBox="1"/>
          <p:nvPr/>
        </p:nvSpPr>
        <p:spPr>
          <a:xfrm>
            <a:off x="11195180" y="1665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a44efd802_0_42"/>
          <p:cNvSpPr txBox="1">
            <a:spLocks noGrp="1"/>
          </p:cNvSpPr>
          <p:nvPr>
            <p:ph type="title"/>
          </p:nvPr>
        </p:nvSpPr>
        <p:spPr>
          <a:xfrm>
            <a:off x="838200" y="4736"/>
            <a:ext cx="7090818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KC705 Raw Data Transmission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589" name="Google Shape;589;g19a44efd802_0_42"/>
          <p:cNvSpPr txBox="1">
            <a:spLocks noGrp="1"/>
          </p:cNvSpPr>
          <p:nvPr>
            <p:ph type="body" idx="1"/>
          </p:nvPr>
        </p:nvSpPr>
        <p:spPr>
          <a:xfrm>
            <a:off x="288691" y="1262728"/>
            <a:ext cx="11697357" cy="13510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Simulated data must be streamed to the AI VC709/FLX712 FPGA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KC705 is used to read the MC data via PCI XDMA and transmit them using g-Links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One link for MVTX and one for INTT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0" name="Google Shape;590;g19a44efd802_0_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591" name="Google Shape;591;g19a44efd802_0_42"/>
          <p:cNvGrpSpPr/>
          <p:nvPr/>
        </p:nvGrpSpPr>
        <p:grpSpPr>
          <a:xfrm>
            <a:off x="5559596" y="2990160"/>
            <a:ext cx="6283959" cy="2990807"/>
            <a:chOff x="2480735" y="2152840"/>
            <a:chExt cx="8144063" cy="3858110"/>
          </a:xfrm>
        </p:grpSpPr>
        <p:sp>
          <p:nvSpPr>
            <p:cNvPr id="592" name="Google Shape;592;g19a44efd802_0_42"/>
            <p:cNvSpPr/>
            <p:nvPr/>
          </p:nvSpPr>
          <p:spPr>
            <a:xfrm>
              <a:off x="3453475" y="2308700"/>
              <a:ext cx="924000" cy="25422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3" name="Google Shape;593;g19a44efd802_0_42"/>
            <p:cNvCxnSpPr>
              <a:stCxn id="592" idx="1"/>
              <a:endCxn id="592" idx="3"/>
            </p:cNvCxnSpPr>
            <p:nvPr/>
          </p:nvCxnSpPr>
          <p:spPr>
            <a:xfrm>
              <a:off x="3453475" y="3579800"/>
              <a:ext cx="924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4" name="Google Shape;594;g19a44efd802_0_42"/>
            <p:cNvSpPr txBox="1"/>
            <p:nvPr/>
          </p:nvSpPr>
          <p:spPr>
            <a:xfrm>
              <a:off x="3480476" y="2944075"/>
              <a:ext cx="8259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63:32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g19a44efd802_0_42"/>
            <p:cNvSpPr txBox="1"/>
            <p:nvPr/>
          </p:nvSpPr>
          <p:spPr>
            <a:xfrm>
              <a:off x="3541375" y="4137425"/>
              <a:ext cx="7488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31:0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g19a44efd802_0_42"/>
            <p:cNvSpPr txBox="1"/>
            <p:nvPr/>
          </p:nvSpPr>
          <p:spPr>
            <a:xfrm>
              <a:off x="3413919" y="2631999"/>
              <a:ext cx="825900" cy="4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Package ID</a:t>
              </a:r>
              <a:endParaRPr sz="8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9a44efd802_0_42"/>
            <p:cNvSpPr txBox="1"/>
            <p:nvPr/>
          </p:nvSpPr>
          <p:spPr>
            <a:xfrm>
              <a:off x="3491674" y="3793575"/>
              <a:ext cx="825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Head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g19a44efd802_0_42"/>
            <p:cNvSpPr/>
            <p:nvPr/>
          </p:nvSpPr>
          <p:spPr>
            <a:xfrm>
              <a:off x="3135933" y="2152840"/>
              <a:ext cx="216900" cy="29346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19a44efd802_0_42"/>
            <p:cNvSpPr txBox="1"/>
            <p:nvPr/>
          </p:nvSpPr>
          <p:spPr>
            <a:xfrm>
              <a:off x="5353300" y="5415450"/>
              <a:ext cx="26151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One </a:t>
              </a:r>
              <a:r>
                <a:rPr lang="en-US" sz="2400">
                  <a:solidFill>
                    <a:schemeClr val="dk1"/>
                  </a:solidFill>
                </a:rPr>
                <a:t>packet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g19a44efd802_0_42"/>
            <p:cNvSpPr txBox="1"/>
            <p:nvPr/>
          </p:nvSpPr>
          <p:spPr>
            <a:xfrm>
              <a:off x="2480735" y="3424245"/>
              <a:ext cx="748800" cy="8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bit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g19a44efd802_0_42"/>
            <p:cNvSpPr txBox="1"/>
            <p:nvPr/>
          </p:nvSpPr>
          <p:spPr>
            <a:xfrm>
              <a:off x="3357109" y="4936850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g19a44efd802_0_42"/>
            <p:cNvSpPr txBox="1"/>
            <p:nvPr/>
          </p:nvSpPr>
          <p:spPr>
            <a:xfrm>
              <a:off x="4504680" y="4920293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g19a44efd802_0_42"/>
            <p:cNvGrpSpPr/>
            <p:nvPr/>
          </p:nvGrpSpPr>
          <p:grpSpPr>
            <a:xfrm>
              <a:off x="4627472" y="2313408"/>
              <a:ext cx="924054" cy="2541900"/>
              <a:chOff x="4254239" y="2825782"/>
              <a:chExt cx="777300" cy="2541900"/>
            </a:xfrm>
          </p:grpSpPr>
          <p:grpSp>
            <p:nvGrpSpPr>
              <p:cNvPr id="604" name="Google Shape;604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05" name="Google Shape;605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6" name="Google Shape;606;g19a44efd802_0_42"/>
                <p:cNvCxnSpPr>
                  <a:stCxn id="605" idx="1"/>
                  <a:endCxn id="605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07" name="Google Shape;607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09" name="Google Shape;609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10" name="Google Shape;610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0x0000</a:t>
                  </a:r>
                  <a:endParaRPr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16" name="Google Shape;616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g19a44efd802_0_42"/>
            <p:cNvGrpSpPr/>
            <p:nvPr/>
          </p:nvGrpSpPr>
          <p:grpSpPr>
            <a:xfrm>
              <a:off x="5799823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18" name="Google Shape;618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19" name="Google Shape;619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0" name="Google Shape;620;g19a44efd802_0_42"/>
                <p:cNvCxnSpPr>
                  <a:stCxn id="619" idx="1"/>
                  <a:endCxn id="619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1" name="Google Shape;621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g19a44efd802_0_42"/>
                <p:cNvSpPr txBox="1"/>
                <p:nvPr/>
              </p:nvSpPr>
              <p:spPr>
                <a:xfrm>
                  <a:off x="3215442" y="3067150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23" name="Google Shape;623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24" name="Google Shape;624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g19a44efd802_0_42"/>
                <p:cNvSpPr txBox="1"/>
                <p:nvPr/>
              </p:nvSpPr>
              <p:spPr>
                <a:xfrm>
                  <a:off x="3222403" y="363346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g19a44efd802_0_42"/>
                <p:cNvSpPr txBox="1"/>
                <p:nvPr/>
              </p:nvSpPr>
              <p:spPr>
                <a:xfrm>
                  <a:off x="3222403" y="4301706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g19a44efd802_0_42"/>
                <p:cNvSpPr txBox="1"/>
                <p:nvPr/>
              </p:nvSpPr>
              <p:spPr>
                <a:xfrm>
                  <a:off x="3222403" y="4908302"/>
                  <a:ext cx="7362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0x0001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30" name="Google Shape;630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31" name="Google Shape;631;g19a44efd802_0_42"/>
            <p:cNvSpPr txBox="1"/>
            <p:nvPr/>
          </p:nvSpPr>
          <p:spPr>
            <a:xfrm>
              <a:off x="5682672" y="4929331"/>
              <a:ext cx="9975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2" name="Google Shape;632;g19a44efd802_0_42"/>
            <p:cNvGrpSpPr/>
            <p:nvPr/>
          </p:nvGrpSpPr>
          <p:grpSpPr>
            <a:xfrm>
              <a:off x="7611787" y="2308583"/>
              <a:ext cx="1033576" cy="2541900"/>
              <a:chOff x="4254239" y="2825782"/>
              <a:chExt cx="777300" cy="2541900"/>
            </a:xfrm>
          </p:grpSpPr>
          <p:grpSp>
            <p:nvGrpSpPr>
              <p:cNvPr id="633" name="Google Shape;633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34" name="Google Shape;634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5" name="Google Shape;635;g19a44efd802_0_42"/>
                <p:cNvCxnSpPr>
                  <a:stCxn id="634" idx="1"/>
                  <a:endCxn id="634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6" name="Google Shape;636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g19a44efd802_0_42"/>
                <p:cNvSpPr txBox="1"/>
                <p:nvPr/>
              </p:nvSpPr>
              <p:spPr>
                <a:xfrm>
                  <a:off x="3433312" y="3059217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38" name="Google Shape;638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39" name="Google Shape;639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g19a44efd802_0_42"/>
                <p:cNvSpPr txBox="1"/>
                <p:nvPr/>
              </p:nvSpPr>
              <p:spPr>
                <a:xfrm>
                  <a:off x="3441465" y="3628895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g19a44efd802_0_42"/>
                <p:cNvSpPr txBox="1"/>
                <p:nvPr/>
              </p:nvSpPr>
              <p:spPr>
                <a:xfrm>
                  <a:off x="3433312" y="4294632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g19a44efd802_0_42"/>
                <p:cNvSpPr txBox="1"/>
                <p:nvPr/>
              </p:nvSpPr>
              <p:spPr>
                <a:xfrm>
                  <a:off x="3433312" y="4853499"/>
                  <a:ext cx="284100" cy="33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</a:t>
                  </a:r>
                  <a:endParaRPr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45" name="Google Shape;645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46" name="Google Shape;646;g19a44efd802_0_42"/>
            <p:cNvGrpSpPr/>
            <p:nvPr/>
          </p:nvGrpSpPr>
          <p:grpSpPr>
            <a:xfrm>
              <a:off x="9387099" y="2308583"/>
              <a:ext cx="924054" cy="2541900"/>
              <a:chOff x="4254239" y="2825782"/>
              <a:chExt cx="777300" cy="2541900"/>
            </a:xfrm>
          </p:grpSpPr>
          <p:grpSp>
            <p:nvGrpSpPr>
              <p:cNvPr id="647" name="Google Shape;647;g19a44efd802_0_42"/>
              <p:cNvGrpSpPr/>
              <p:nvPr/>
            </p:nvGrpSpPr>
            <p:grpSpPr>
              <a:xfrm>
                <a:off x="4254239" y="2825782"/>
                <a:ext cx="777300" cy="2541900"/>
                <a:chOff x="3201924" y="2978182"/>
                <a:chExt cx="777300" cy="2541900"/>
              </a:xfrm>
            </p:grpSpPr>
            <p:sp>
              <p:nvSpPr>
                <p:cNvPr id="648" name="Google Shape;648;g19a44efd802_0_42"/>
                <p:cNvSpPr/>
                <p:nvPr/>
              </p:nvSpPr>
              <p:spPr>
                <a:xfrm>
                  <a:off x="3201924" y="2978182"/>
                  <a:ext cx="777300" cy="254190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>
                  <a:solidFill>
                    <a:srgbClr val="31538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49" name="Google Shape;649;g19a44efd802_0_42"/>
                <p:cNvCxnSpPr>
                  <a:stCxn id="648" idx="1"/>
                  <a:endCxn id="648" idx="3"/>
                </p:cNvCxnSpPr>
                <p:nvPr/>
              </p:nvCxnSpPr>
              <p:spPr>
                <a:xfrm>
                  <a:off x="3201924" y="4249132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0" name="Google Shape;650;g19a44efd802_0_42"/>
                <p:cNvSpPr txBox="1"/>
                <p:nvPr/>
              </p:nvSpPr>
              <p:spPr>
                <a:xfrm>
                  <a:off x="3335502" y="3285901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63:48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g19a44efd802_0_42"/>
                <p:cNvSpPr txBox="1"/>
                <p:nvPr/>
              </p:nvSpPr>
              <p:spPr>
                <a:xfrm>
                  <a:off x="3215442" y="3067150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652" name="Google Shape;652;g19a44efd802_0_42"/>
                <p:cNvCxnSpPr/>
                <p:nvPr/>
              </p:nvCxnSpPr>
              <p:spPr>
                <a:xfrm>
                  <a:off x="3201924" y="3548608"/>
                  <a:ext cx="777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53" name="Google Shape;653;g19a44efd802_0_42"/>
                <p:cNvSpPr txBox="1"/>
                <p:nvPr/>
              </p:nvSpPr>
              <p:spPr>
                <a:xfrm>
                  <a:off x="3342463" y="385221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47:32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g19a44efd802_0_42"/>
                <p:cNvSpPr txBox="1"/>
                <p:nvPr/>
              </p:nvSpPr>
              <p:spPr>
                <a:xfrm>
                  <a:off x="3222403" y="363346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g19a44efd802_0_42"/>
                <p:cNvSpPr txBox="1"/>
                <p:nvPr/>
              </p:nvSpPr>
              <p:spPr>
                <a:xfrm>
                  <a:off x="3342463" y="4520457"/>
                  <a:ext cx="5100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31:16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g19a44efd802_0_42"/>
                <p:cNvSpPr txBox="1"/>
                <p:nvPr/>
              </p:nvSpPr>
              <p:spPr>
                <a:xfrm>
                  <a:off x="3222403" y="4301706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g19a44efd802_0_42"/>
                <p:cNvSpPr txBox="1"/>
                <p:nvPr/>
              </p:nvSpPr>
              <p:spPr>
                <a:xfrm>
                  <a:off x="3365322" y="5130668"/>
                  <a:ext cx="4362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15:0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g19a44efd802_0_42"/>
                <p:cNvSpPr txBox="1"/>
                <p:nvPr/>
              </p:nvSpPr>
              <p:spPr>
                <a:xfrm>
                  <a:off x="3222403" y="4908302"/>
                  <a:ext cx="697500" cy="31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0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0xFFFF</a:t>
                  </a:r>
                  <a:endParaRPr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659" name="Google Shape;659;g19a44efd802_0_42"/>
              <p:cNvCxnSpPr/>
              <p:nvPr/>
            </p:nvCxnSpPr>
            <p:spPr>
              <a:xfrm>
                <a:off x="4254239" y="4682250"/>
                <a:ext cx="777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60" name="Google Shape;660;g19a44efd802_0_42"/>
            <p:cNvSpPr txBox="1"/>
            <p:nvPr/>
          </p:nvSpPr>
          <p:spPr>
            <a:xfrm>
              <a:off x="7428190" y="4896039"/>
              <a:ext cx="12171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n+2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g19a44efd802_0_42"/>
            <p:cNvSpPr txBox="1"/>
            <p:nvPr/>
          </p:nvSpPr>
          <p:spPr>
            <a:xfrm>
              <a:off x="9103198" y="4920293"/>
              <a:ext cx="15216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</a:rPr>
                <a:t>payload </a:t>
              </a: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2^16+1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g19a44efd802_0_42"/>
            <p:cNvSpPr txBox="1"/>
            <p:nvPr/>
          </p:nvSpPr>
          <p:spPr>
            <a:xfrm>
              <a:off x="6847148" y="3608911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g19a44efd802_0_42"/>
            <p:cNvSpPr txBox="1"/>
            <p:nvPr/>
          </p:nvSpPr>
          <p:spPr>
            <a:xfrm>
              <a:off x="8685074" y="3637840"/>
              <a:ext cx="4362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19a44efd802_0_42"/>
          <p:cNvSpPr/>
          <p:nvPr/>
        </p:nvSpPr>
        <p:spPr>
          <a:xfrm>
            <a:off x="5559600" y="2874375"/>
            <a:ext cx="6342900" cy="31638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19a44efd802_0_42"/>
          <p:cNvSpPr txBox="1"/>
          <p:nvPr/>
        </p:nvSpPr>
        <p:spPr>
          <a:xfrm>
            <a:off x="9686929" y="5564225"/>
            <a:ext cx="206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PCIe Width: 64bit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E7784-32FD-8FD4-BECC-E5A8EE61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EAAA2E-8FA2-EB8A-0F79-5052E2D5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4" name="Google Shape;1029;g1a3a3e2cb26_1_687">
            <a:extLst>
              <a:ext uri="{FF2B5EF4-FFF2-40B4-BE49-F238E27FC236}">
                <a16:creationId xmlns:a16="http://schemas.microsoft.com/office/drawing/2014/main" id="{137F6C9C-B9D4-3A93-7215-0C8C393A3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97" y="3044650"/>
            <a:ext cx="5033371" cy="30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B71B8-70F8-AA66-B2ED-204368811D3E}"/>
              </a:ext>
            </a:extLst>
          </p:cNvPr>
          <p:cNvSpPr txBox="1"/>
          <p:nvPr/>
        </p:nvSpPr>
        <p:spPr>
          <a:xfrm>
            <a:off x="11195180" y="16651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CCNU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9a44efd802_0_51"/>
          <p:cNvSpPr txBox="1">
            <a:spLocks noGrp="1"/>
          </p:cNvSpPr>
          <p:nvPr>
            <p:ph type="title"/>
          </p:nvPr>
        </p:nvSpPr>
        <p:spPr>
          <a:xfrm>
            <a:off x="461528" y="0"/>
            <a:ext cx="10458720" cy="122971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FLX712 Raw MVTX Data Transmission to AI-FPGA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672" name="Google Shape;672;g19a44efd802_0_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09AEA-CE8E-8D10-D244-1D900D81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AB215-9C40-2CD8-70C6-06D309D8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D1995-8C7D-D7BF-DB7C-1BBCB3386091}"/>
              </a:ext>
            </a:extLst>
          </p:cNvPr>
          <p:cNvSpPr txBox="1"/>
          <p:nvPr/>
        </p:nvSpPr>
        <p:spPr>
          <a:xfrm>
            <a:off x="11195180" y="16651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BC65-7976-0ECF-BFE1-05D553340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60" y="1003273"/>
            <a:ext cx="10458720" cy="55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DE865-0FE3-2326-CED0-F45F40474593}"/>
              </a:ext>
            </a:extLst>
          </p:cNvPr>
          <p:cNvSpPr txBox="1"/>
          <p:nvPr/>
        </p:nvSpPr>
        <p:spPr>
          <a:xfrm>
            <a:off x="4591352" y="4864298"/>
            <a:ext cx="74324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FELIX input</a:t>
            </a:r>
            <a:r>
              <a:rPr lang="en-US" sz="1400" dirty="0"/>
              <a:t>: up to 24 GBT links at 3.2 Gbps payload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MUX Logic</a:t>
            </a:r>
            <a:r>
              <a:rPr lang="en-US" sz="1400" dirty="0"/>
              <a:t>: multiple GBT packets into raw data packets with header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GTH output</a:t>
            </a:r>
            <a:r>
              <a:rPr lang="en-US" sz="1400" dirty="0"/>
              <a:t>:  ~8 GTH wizard data streams (8b10b encoded) at up to 14 Gbps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KCU105 simulates the AI/FPGA board that receives the GBT data and contains the AI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Implemented GTH wizard example design to measure bit errors and verify received data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9a44efd802_2_200"/>
          <p:cNvSpPr txBox="1">
            <a:spLocks noGrp="1"/>
          </p:cNvSpPr>
          <p:nvPr>
            <p:ph type="title"/>
          </p:nvPr>
        </p:nvSpPr>
        <p:spPr>
          <a:xfrm>
            <a:off x="681463" y="95160"/>
            <a:ext cx="5242560" cy="72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Timeline and Outlook</a:t>
            </a:r>
            <a:endParaRPr dirty="0"/>
          </a:p>
        </p:txBody>
      </p:sp>
      <p:sp>
        <p:nvSpPr>
          <p:cNvPr id="711" name="Google Shape;711;g19a44efd802_2_200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712" name="Google Shape;712;g19a44efd802_2_200"/>
          <p:cNvSpPr txBox="1">
            <a:spLocks noGrp="1"/>
          </p:cNvSpPr>
          <p:nvPr>
            <p:ph type="ftr" idx="11"/>
          </p:nvPr>
        </p:nvSpPr>
        <p:spPr>
          <a:xfrm>
            <a:off x="4228041" y="6553201"/>
            <a:ext cx="38608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grpSp>
        <p:nvGrpSpPr>
          <p:cNvPr id="713" name="Google Shape;713;g19a44efd802_2_200"/>
          <p:cNvGrpSpPr/>
          <p:nvPr/>
        </p:nvGrpSpPr>
        <p:grpSpPr>
          <a:xfrm>
            <a:off x="177536" y="1600200"/>
            <a:ext cx="11836929" cy="0"/>
            <a:chOff x="152400" y="1200150"/>
            <a:chExt cx="8877697" cy="0"/>
          </a:xfrm>
        </p:grpSpPr>
        <p:cxnSp>
          <p:nvCxnSpPr>
            <p:cNvPr id="714" name="Google Shape;714;g19a44efd802_2_200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5" name="Google Shape;715;g19a44efd802_2_200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6" name="Google Shape;716;g19a44efd802_2_200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g19a44efd802_2_200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8" name="Google Shape;718;g19a44efd802_2_200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9" name="Google Shape;719;g19a44efd802_2_200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g19a44efd802_2_200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21" name="Google Shape;721;g19a44efd802_2_200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2" name="Google Shape;722;g19a44efd802_2_200"/>
          <p:cNvSpPr txBox="1"/>
          <p:nvPr/>
        </p:nvSpPr>
        <p:spPr>
          <a:xfrm>
            <a:off x="447769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19a44efd802_2_200"/>
          <p:cNvSpPr txBox="1"/>
          <p:nvPr/>
        </p:nvSpPr>
        <p:spPr>
          <a:xfrm>
            <a:off x="2540001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19a44efd802_2_200"/>
          <p:cNvSpPr txBox="1"/>
          <p:nvPr/>
        </p:nvSpPr>
        <p:spPr>
          <a:xfrm>
            <a:off x="4632233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19a44efd802_2_200"/>
          <p:cNvSpPr txBox="1"/>
          <p:nvPr/>
        </p:nvSpPr>
        <p:spPr>
          <a:xfrm>
            <a:off x="6724465" y="977796"/>
            <a:ext cx="870324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19a44efd802_2_200"/>
          <p:cNvSpPr txBox="1"/>
          <p:nvPr/>
        </p:nvSpPr>
        <p:spPr>
          <a:xfrm>
            <a:off x="10871881" y="934879"/>
            <a:ext cx="102421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g19a44efd802_2_200"/>
          <p:cNvSpPr txBox="1"/>
          <p:nvPr/>
        </p:nvSpPr>
        <p:spPr>
          <a:xfrm>
            <a:off x="0" y="2087011"/>
            <a:ext cx="214675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funded by DOE FOA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Dec. 2021 (Lab)</a:t>
            </a:r>
          </a:p>
          <a:p>
            <a:pPr marL="800100" lvl="1" indent="-342900">
              <a:buClr>
                <a:schemeClr val="dk1"/>
              </a:buClr>
              <a:buSzPts val="1800"/>
              <a:buFontTx/>
              <a:buChar char="-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Jan. 2022 (Univ.)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Tx/>
              <a:buChar char="-"/>
            </a:pPr>
            <a:endParaRPr lang="en-US"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19a44efd802_2_200"/>
          <p:cNvSpPr txBox="1"/>
          <p:nvPr/>
        </p:nvSpPr>
        <p:spPr>
          <a:xfrm>
            <a:off x="2146753" y="2087011"/>
            <a:ext cx="2192712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MVTX &amp; INTT SRO 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Fast tracking &amp; trigger  algorithms in place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FPGA bitstream</a:t>
            </a:r>
          </a:p>
          <a:p>
            <a:pPr marL="380990" indent="-38099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GPU feedback machine R&amp;D</a:t>
            </a:r>
          </a:p>
        </p:txBody>
      </p:sp>
      <p:sp>
        <p:nvSpPr>
          <p:cNvPr id="729" name="Google Shape;729;g19a44efd802_2_200"/>
          <p:cNvSpPr txBox="1"/>
          <p:nvPr/>
        </p:nvSpPr>
        <p:spPr>
          <a:xfrm>
            <a:off x="4338513" y="2087011"/>
            <a:ext cx="2446173" cy="33546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Refine interface between system and detectors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 algorithms with latest data stream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Pre-commissioning 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19a44efd802_2_200"/>
          <p:cNvSpPr txBox="1"/>
          <p:nvPr/>
        </p:nvSpPr>
        <p:spPr>
          <a:xfrm>
            <a:off x="6774869" y="2087011"/>
            <a:ext cx="1911931" cy="3041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sPHENIX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pp/</a:t>
            </a:r>
            <a:r>
              <a:rPr lang="en-US" sz="21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</a:t>
            </a: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run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cs typeface="Calibri"/>
                <a:sym typeface="Calibri"/>
              </a:rPr>
              <a:t>EIC preliminary  TDR (CD2)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g19a44efd802_2_200"/>
          <p:cNvSpPr txBox="1"/>
          <p:nvPr/>
        </p:nvSpPr>
        <p:spPr>
          <a:xfrm>
            <a:off x="8545645" y="2087011"/>
            <a:ext cx="2100681" cy="3031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Final design for EIC TDR (CD3)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Take advantage of new technology if required</a:t>
            </a: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g19a44efd802_2_200"/>
          <p:cNvSpPr txBox="1"/>
          <p:nvPr/>
        </p:nvSpPr>
        <p:spPr>
          <a:xfrm>
            <a:off x="10569203" y="2087011"/>
            <a:ext cx="1622797" cy="11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1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Deploy device at EIC</a:t>
            </a:r>
            <a:endParaRPr sz="21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19a44efd802_2_200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BD0C1-12E1-9081-325B-F223ADCCBC7E}"/>
              </a:ext>
            </a:extLst>
          </p:cNvPr>
          <p:cNvSpPr txBox="1"/>
          <p:nvPr/>
        </p:nvSpPr>
        <p:spPr>
          <a:xfrm>
            <a:off x="7475422" y="5509889"/>
            <a:ext cx="1897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Future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0873-6721-6575-1890-EFF4599E5C03}"/>
              </a:ext>
            </a:extLst>
          </p:cNvPr>
          <p:cNvSpPr txBox="1"/>
          <p:nvPr/>
        </p:nvSpPr>
        <p:spPr>
          <a:xfrm>
            <a:off x="177536" y="5513016"/>
            <a:ext cx="6607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Great progress, on track to succeed in 2023</a:t>
            </a:r>
          </a:p>
        </p:txBody>
      </p:sp>
    </p:spTree>
    <p:extLst>
      <p:ext uri="{BB962C8B-B14F-4D97-AF65-F5344CB8AC3E}">
        <p14:creationId xmlns:p14="http://schemas.microsoft.com/office/powerpoint/2010/main" val="3399171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79F5F-0F9B-F941-AD48-8E92105B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28154-F879-562B-B925-C37FBB2B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CAEBC-1651-7B15-1B72-A08C8A96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A6B30-9D42-068C-AEFC-946D48BA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8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445" y="1600201"/>
            <a:ext cx="8255195" cy="431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1" y="1059421"/>
            <a:ext cx="2883135" cy="257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A picture containing music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229644">
            <a:off x="470047" y="3882965"/>
            <a:ext cx="3895965" cy="2228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26"/>
          <p:cNvCxnSpPr/>
          <p:nvPr/>
        </p:nvCxnSpPr>
        <p:spPr>
          <a:xfrm rot="10800000">
            <a:off x="2035945" y="1908036"/>
            <a:ext cx="1151991" cy="856371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1" name="Google Shape;251;p26"/>
          <p:cNvCxnSpPr/>
          <p:nvPr/>
        </p:nvCxnSpPr>
        <p:spPr>
          <a:xfrm rot="10800000" flipH="1">
            <a:off x="1317923" y="2140428"/>
            <a:ext cx="77327" cy="1793889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2" name="Google Shape;252;p26"/>
          <p:cNvCxnSpPr/>
          <p:nvPr/>
        </p:nvCxnSpPr>
        <p:spPr>
          <a:xfrm rot="10800000" flipH="1">
            <a:off x="545900" y="2140428"/>
            <a:ext cx="649677" cy="1015905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3" name="Google Shape;253;p26"/>
          <p:cNvCxnSpPr/>
          <p:nvPr/>
        </p:nvCxnSpPr>
        <p:spPr>
          <a:xfrm rot="10800000">
            <a:off x="2584937" y="1739748"/>
            <a:ext cx="686736" cy="175053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4" name="Google Shape;254;p26"/>
          <p:cNvCxnSpPr/>
          <p:nvPr/>
        </p:nvCxnSpPr>
        <p:spPr>
          <a:xfrm flipH="1">
            <a:off x="2818025" y="1197564"/>
            <a:ext cx="448619" cy="195267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5" name="Google Shape;255;p26"/>
          <p:cNvSpPr txBox="1"/>
          <p:nvPr/>
        </p:nvSpPr>
        <p:spPr>
          <a:xfrm>
            <a:off x="420621" y="2709741"/>
            <a:ext cx="1087688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MVTX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6"/>
          <p:cNvSpPr txBox="1"/>
          <p:nvPr/>
        </p:nvSpPr>
        <p:spPr>
          <a:xfrm rot="-572084">
            <a:off x="572331" y="3584111"/>
            <a:ext cx="2990984" cy="53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5463">
              <a:spcBef>
                <a:spcPts val="320"/>
              </a:spcBef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INTT: Two Silicon Strip Barrels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/>
          <p:nvPr/>
        </p:nvSpPr>
        <p:spPr>
          <a:xfrm>
            <a:off x="3089549" y="2610802"/>
            <a:ext cx="1087688" cy="334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lnSpc>
                <a:spcPct val="90000"/>
              </a:lnSpc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TPC</a:t>
            </a:r>
            <a:endParaRPr sz="1600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3143160" y="1031380"/>
            <a:ext cx="914669" cy="60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iHCAL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3145624" y="1748132"/>
            <a:ext cx="914669" cy="39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35463">
              <a:buClr>
                <a:srgbClr val="0033C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 EMCAL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84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/>
              <a:t>11/30/22</a:t>
            </a:r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266644" y="6553202"/>
            <a:ext cx="4822197" cy="2762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r>
              <a:rPr lang="en-US" dirty="0"/>
              <a:t>Fast-ML Status and Plan @DOE Presentations</a:t>
            </a:r>
            <a:endParaRPr dirty="0"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11479741" y="6492876"/>
            <a:ext cx="712259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37</a:t>
            </a:fld>
            <a:endParaRPr/>
          </a:p>
        </p:txBody>
      </p:sp>
      <p:sp>
        <p:nvSpPr>
          <p:cNvPr id="263" name="Google Shape;263;p26"/>
          <p:cNvSpPr txBox="1"/>
          <p:nvPr/>
        </p:nvSpPr>
        <p:spPr>
          <a:xfrm>
            <a:off x="203202" y="55645"/>
            <a:ext cx="11984438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Timing: Reject out of time MVTX hits with INTT</a:t>
            </a:r>
            <a:endParaRPr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9a44efd802_2_169"/>
          <p:cNvSpPr txBox="1">
            <a:spLocks noGrp="1"/>
          </p:cNvSpPr>
          <p:nvPr>
            <p:ph type="title"/>
          </p:nvPr>
        </p:nvSpPr>
        <p:spPr>
          <a:xfrm>
            <a:off x="978292" y="48175"/>
            <a:ext cx="8639841" cy="7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</a:pPr>
            <a:r>
              <a:rPr lang="en-US" sz="4267" dirty="0"/>
              <a:t>Feed MVTX/INTT MC Hits to AI Engine</a:t>
            </a:r>
            <a:endParaRPr dirty="0"/>
          </a:p>
        </p:txBody>
      </p:sp>
      <p:sp>
        <p:nvSpPr>
          <p:cNvPr id="679" name="Google Shape;679;g19a44efd802_2_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11/30/22</a:t>
            </a:r>
            <a:endParaRPr/>
          </a:p>
        </p:txBody>
      </p:sp>
      <p:sp>
        <p:nvSpPr>
          <p:cNvPr id="680" name="Google Shape;680;g19a44efd802_2_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Fast-ML Status and Plan @DOE Presentations</a:t>
            </a:r>
            <a:endParaRPr/>
          </a:p>
        </p:txBody>
      </p:sp>
      <p:sp>
        <p:nvSpPr>
          <p:cNvPr id="681" name="Google Shape;681;g19a44efd802_2_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82" name="Google Shape;682;g19a44efd802_2_169"/>
          <p:cNvSpPr txBox="1"/>
          <p:nvPr/>
        </p:nvSpPr>
        <p:spPr>
          <a:xfrm>
            <a:off x="1313887" y="2162785"/>
            <a:ext cx="1500000" cy="9026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(MVTX)</a:t>
            </a:r>
            <a:endParaRPr sz="2133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3" name="Google Shape;683;g19a44efd802_2_169"/>
          <p:cNvSpPr txBox="1"/>
          <p:nvPr/>
        </p:nvSpPr>
        <p:spPr>
          <a:xfrm>
            <a:off x="1313887" y="3339018"/>
            <a:ext cx="1500000" cy="902643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KCU105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(INTT)</a:t>
            </a:r>
            <a:endParaRPr sz="2133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84" name="Google Shape;684;g19a44efd802_2_169"/>
          <p:cNvGrpSpPr/>
          <p:nvPr/>
        </p:nvGrpSpPr>
        <p:grpSpPr>
          <a:xfrm>
            <a:off x="4113594" y="1806101"/>
            <a:ext cx="7624924" cy="2624651"/>
            <a:chOff x="5643390" y="2566526"/>
            <a:chExt cx="2419174" cy="1419000"/>
          </a:xfrm>
        </p:grpSpPr>
        <p:sp>
          <p:nvSpPr>
            <p:cNvPr id="685" name="Google Shape;685;g19a44efd802_2_169"/>
            <p:cNvSpPr/>
            <p:nvPr/>
          </p:nvSpPr>
          <p:spPr>
            <a:xfrm>
              <a:off x="5643390" y="2566526"/>
              <a:ext cx="2386200" cy="1419000"/>
            </a:xfrm>
            <a:prstGeom prst="rect">
              <a:avLst/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19a44efd802_2_169"/>
            <p:cNvSpPr txBox="1"/>
            <p:nvPr/>
          </p:nvSpPr>
          <p:spPr>
            <a:xfrm>
              <a:off x="7081671" y="2568281"/>
              <a:ext cx="980893" cy="332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VC 709 (FPGA/AI)</a:t>
              </a:r>
              <a:endPara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7" name="Google Shape;687;g19a44efd802_2_169"/>
          <p:cNvSpPr/>
          <p:nvPr/>
        </p:nvSpPr>
        <p:spPr>
          <a:xfrm>
            <a:off x="3142176" y="2460367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19a44efd802_2_169"/>
          <p:cNvSpPr/>
          <p:nvPr/>
        </p:nvSpPr>
        <p:spPr>
          <a:xfrm>
            <a:off x="3142176" y="3697423"/>
            <a:ext cx="731600" cy="21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19a44efd802_2_169"/>
          <p:cNvSpPr txBox="1"/>
          <p:nvPr/>
        </p:nvSpPr>
        <p:spPr>
          <a:xfrm>
            <a:off x="2902063" y="2841642"/>
            <a:ext cx="15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g-Links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19a44efd802_2_169"/>
          <p:cNvSpPr/>
          <p:nvPr/>
        </p:nvSpPr>
        <p:spPr>
          <a:xfrm>
            <a:off x="4148429" y="2503241"/>
            <a:ext cx="2235832" cy="138246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events matching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 beam crossings )</a:t>
            </a:r>
            <a:endParaRPr/>
          </a:p>
        </p:txBody>
      </p:sp>
      <p:sp>
        <p:nvSpPr>
          <p:cNvPr id="691" name="Google Shape;691;g19a44efd802_2_169"/>
          <p:cNvSpPr/>
          <p:nvPr/>
        </p:nvSpPr>
        <p:spPr>
          <a:xfrm>
            <a:off x="6803664" y="2450604"/>
            <a:ext cx="2208261" cy="148773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Evts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Hits + VTX(x,y, Z)</a:t>
            </a:r>
            <a:endParaRPr/>
          </a:p>
        </p:txBody>
      </p:sp>
      <p:sp>
        <p:nvSpPr>
          <p:cNvPr id="692" name="Google Shape;692;g19a44efd802_2_169"/>
          <p:cNvSpPr/>
          <p:nvPr/>
        </p:nvSpPr>
        <p:spPr>
          <a:xfrm>
            <a:off x="9466164" y="2389897"/>
            <a:ext cx="1760707" cy="14877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HF Trigger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NN Algorithm</a:t>
            </a:r>
            <a:endParaRPr/>
          </a:p>
        </p:txBody>
      </p:sp>
      <p:sp>
        <p:nvSpPr>
          <p:cNvPr id="693" name="Google Shape;693;g19a44efd802_2_169"/>
          <p:cNvSpPr/>
          <p:nvPr/>
        </p:nvSpPr>
        <p:spPr>
          <a:xfrm>
            <a:off x="6390606" y="2968221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9a44efd802_2_169"/>
          <p:cNvSpPr/>
          <p:nvPr/>
        </p:nvSpPr>
        <p:spPr>
          <a:xfrm>
            <a:off x="9096697" y="2976664"/>
            <a:ext cx="328289" cy="3623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5" name="Google Shape;695;g19a44efd802_2_169"/>
          <p:cNvGrpSpPr/>
          <p:nvPr/>
        </p:nvGrpSpPr>
        <p:grpSpPr>
          <a:xfrm>
            <a:off x="6242199" y="3946209"/>
            <a:ext cx="2915709" cy="2378905"/>
            <a:chOff x="6011741" y="4020548"/>
            <a:chExt cx="2915709" cy="2378905"/>
          </a:xfrm>
        </p:grpSpPr>
        <p:sp>
          <p:nvSpPr>
            <p:cNvPr id="696" name="Google Shape;696;g19a44efd802_2_169"/>
            <p:cNvSpPr/>
            <p:nvPr/>
          </p:nvSpPr>
          <p:spPr>
            <a:xfrm>
              <a:off x="6011741" y="5087500"/>
              <a:ext cx="2915709" cy="1311953"/>
            </a:xfrm>
            <a:prstGeom prst="diamond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AVG Beam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VTX(x,y)</a:t>
              </a:r>
              <a:endParaRPr/>
            </a:p>
          </p:txBody>
        </p:sp>
        <p:sp>
          <p:nvSpPr>
            <p:cNvPr id="697" name="Google Shape;697;g19a44efd802_2_169"/>
            <p:cNvSpPr/>
            <p:nvPr/>
          </p:nvSpPr>
          <p:spPr>
            <a:xfrm>
              <a:off x="7384129" y="4020548"/>
              <a:ext cx="170932" cy="1092047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8" name="Google Shape;698;g19a44efd802_2_169"/>
          <p:cNvSpPr txBox="1"/>
          <p:nvPr/>
        </p:nvSpPr>
        <p:spPr>
          <a:xfrm>
            <a:off x="1095214" y="5284639"/>
            <a:ext cx="440090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Raw MVTX and INTT data packets: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pp collisions (MB events) @4MHz 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- 1 MVTX packet @5uS strobe:</a:t>
            </a:r>
            <a:endParaRPr/>
          </a:p>
          <a:p>
            <a:pPr marL="228594" marR="0" lvl="0" indent="-228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INTT packets (RF)</a:t>
            </a:r>
            <a:endParaRPr/>
          </a:p>
        </p:txBody>
      </p:sp>
      <p:sp>
        <p:nvSpPr>
          <p:cNvPr id="699" name="Google Shape;699;g19a44efd802_2_169"/>
          <p:cNvSpPr txBox="1"/>
          <p:nvPr/>
        </p:nvSpPr>
        <p:spPr>
          <a:xfrm>
            <a:off x="719418" y="4690444"/>
            <a:ext cx="4704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Glinks: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MVTX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4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50 INTT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packets (~5us worth of data)</a:t>
            </a:r>
            <a:endParaRPr/>
          </a:p>
        </p:txBody>
      </p:sp>
      <p:sp>
        <p:nvSpPr>
          <p:cNvPr id="700" name="Google Shape;700;g19a44efd802_2_169"/>
          <p:cNvSpPr/>
          <p:nvPr/>
        </p:nvSpPr>
        <p:spPr>
          <a:xfrm>
            <a:off x="1095214" y="1384515"/>
            <a:ext cx="2903349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19a44efd802_2_169"/>
          <p:cNvSpPr/>
          <p:nvPr/>
        </p:nvSpPr>
        <p:spPr>
          <a:xfrm>
            <a:off x="4124742" y="1407604"/>
            <a:ext cx="4930775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19a44efd802_2_169"/>
          <p:cNvSpPr/>
          <p:nvPr/>
        </p:nvSpPr>
        <p:spPr>
          <a:xfrm>
            <a:off x="9327743" y="1375275"/>
            <a:ext cx="2424791" cy="3202984"/>
          </a:xfrm>
          <a:prstGeom prst="rect">
            <a:avLst/>
          </a:prstGeom>
          <a:noFill/>
          <a:ln w="4445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19a44efd802_2_169"/>
          <p:cNvSpPr txBox="1"/>
          <p:nvPr/>
        </p:nvSpPr>
        <p:spPr>
          <a:xfrm>
            <a:off x="978292" y="939062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Step-1</a:t>
            </a:r>
            <a:endParaRPr/>
          </a:p>
        </p:txBody>
      </p:sp>
      <p:sp>
        <p:nvSpPr>
          <p:cNvPr id="704" name="Google Shape;704;g19a44efd802_2_169"/>
          <p:cNvSpPr txBox="1"/>
          <p:nvPr/>
        </p:nvSpPr>
        <p:spPr>
          <a:xfrm>
            <a:off x="4550017" y="939061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Step-2</a:t>
            </a:r>
            <a:endParaRPr/>
          </a:p>
        </p:txBody>
      </p:sp>
      <p:sp>
        <p:nvSpPr>
          <p:cNvPr id="705" name="Google Shape;705;g19a44efd802_2_169"/>
          <p:cNvSpPr txBox="1"/>
          <p:nvPr/>
        </p:nvSpPr>
        <p:spPr>
          <a:xfrm>
            <a:off x="9238403" y="946686"/>
            <a:ext cx="100482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Step-3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3818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E91B-AB73-0740-AA3C-A7DBF8E09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and EIC Schedules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556113-6B8E-A11F-32B6-65C25671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1CCD-8598-7246-C819-958100145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D0D24-A7FB-9371-BAD2-A7577BA0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39</a:t>
            </a:fld>
            <a:endParaRPr lang="en-US"/>
          </a:p>
        </p:txBody>
      </p:sp>
      <p:pic>
        <p:nvPicPr>
          <p:cNvPr id="6" name="Google Shape;334;g196dd856250_0_36" descr="Timeline&#10;&#10;Description automatically generated">
            <a:extLst>
              <a:ext uri="{FF2B5EF4-FFF2-40B4-BE49-F238E27FC236}">
                <a16:creationId xmlns:a16="http://schemas.microsoft.com/office/drawing/2014/main" id="{E462A9BD-0EA2-8140-A227-6312CA2F9B7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210" y="2528001"/>
            <a:ext cx="4991986" cy="38283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2;g196dd856250_0_36">
            <a:extLst>
              <a:ext uri="{FF2B5EF4-FFF2-40B4-BE49-F238E27FC236}">
                <a16:creationId xmlns:a16="http://schemas.microsoft.com/office/drawing/2014/main" id="{3B631F80-020E-EF33-1868-063089390C39}"/>
              </a:ext>
            </a:extLst>
          </p:cNvPr>
          <p:cNvSpPr txBox="1">
            <a:spLocks/>
          </p:cNvSpPr>
          <p:nvPr/>
        </p:nvSpPr>
        <p:spPr>
          <a:xfrm>
            <a:off x="443510" y="1583667"/>
            <a:ext cx="3269846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 err="1"/>
              <a:t>sPHENIX</a:t>
            </a:r>
            <a:r>
              <a:rPr lang="en-US" sz="1700" b="1" dirty="0"/>
              <a:t> Run Plan: 2023-2025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pp and </a:t>
            </a:r>
            <a:r>
              <a:rPr lang="en-US" sz="1700" dirty="0" err="1"/>
              <a:t>pAu</a:t>
            </a:r>
            <a:r>
              <a:rPr lang="en-US" sz="1700" dirty="0"/>
              <a:t> run in 2024</a:t>
            </a:r>
          </a:p>
        </p:txBody>
      </p:sp>
      <p:pic>
        <p:nvPicPr>
          <p:cNvPr id="9" name="Google Shape;335;g196dd856250_0_36">
            <a:extLst>
              <a:ext uri="{FF2B5EF4-FFF2-40B4-BE49-F238E27FC236}">
                <a16:creationId xmlns:a16="http://schemas.microsoft.com/office/drawing/2014/main" id="{3764F626-A041-677C-A306-773910C8D377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5" y="3105712"/>
            <a:ext cx="6467069" cy="321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2;g196dd856250_0_36">
            <a:extLst>
              <a:ext uri="{FF2B5EF4-FFF2-40B4-BE49-F238E27FC236}">
                <a16:creationId xmlns:a16="http://schemas.microsoft.com/office/drawing/2014/main" id="{BFE9F6EF-0132-5493-E9A4-163D12BDAA7B}"/>
              </a:ext>
            </a:extLst>
          </p:cNvPr>
          <p:cNvSpPr txBox="1">
            <a:spLocks/>
          </p:cNvSpPr>
          <p:nvPr/>
        </p:nvSpPr>
        <p:spPr>
          <a:xfrm>
            <a:off x="7315913" y="1459534"/>
            <a:ext cx="3448957" cy="11621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b="1" dirty="0"/>
              <a:t>EIC Project Plan (as of 11/05/2022)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 err="1"/>
              <a:t>ePIC</a:t>
            </a:r>
            <a:r>
              <a:rPr lang="en-US" sz="1700" dirty="0"/>
              <a:t> TDR for CD2/CD3A, 2024</a:t>
            </a:r>
          </a:p>
          <a:p>
            <a:pPr marL="457200" indent="-266382">
              <a:spcBef>
                <a:spcPts val="1600"/>
              </a:spcBef>
              <a:buSzPct val="41176"/>
              <a:buFont typeface="Arial" panose="020B0604020202020204" pitchFamily="34" charset="0"/>
              <a:buChar char="●"/>
            </a:pPr>
            <a:r>
              <a:rPr lang="en-US" sz="1700" dirty="0"/>
              <a:t>Final design/construction, 2025 </a:t>
            </a:r>
          </a:p>
        </p:txBody>
      </p:sp>
    </p:spTree>
    <p:extLst>
      <p:ext uri="{BB962C8B-B14F-4D97-AF65-F5344CB8AC3E}">
        <p14:creationId xmlns:p14="http://schemas.microsoft.com/office/powerpoint/2010/main" val="891359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90EF1-83CA-E2D0-6EA5-7A6A161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Overview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08FF8-6E43-47DA-B3FD-C14657890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4046483"/>
            <a:ext cx="5334931" cy="197892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 Ming Liu</a:t>
            </a:r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4" name="Freeform: Shape 105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C2888B-4964-6B87-6DC8-4E8F70A9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DA719-B76E-E066-9AE6-696F37BC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fld id="{B0B68ADB-BFA4-0C43-ABA9-96637C167DC9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635A-DF68-2795-AF97-0EC97FDA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4716" y="6356350"/>
            <a:ext cx="380568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Fast-ML Status and Plan @DOE Presentations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BBEC-DBCF-686F-8B99-9B2047C8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39232" y="6356350"/>
            <a:ext cx="129041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11/30/22</a:t>
            </a:r>
          </a:p>
        </p:txBody>
      </p:sp>
    </p:spTree>
    <p:extLst>
      <p:ext uri="{BB962C8B-B14F-4D97-AF65-F5344CB8AC3E}">
        <p14:creationId xmlns:p14="http://schemas.microsoft.com/office/powerpoint/2010/main" val="2513007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90C5-DF2E-0C9A-312A-5B76FC05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542"/>
            <a:ext cx="11425236" cy="739910"/>
          </a:xfrm>
        </p:spPr>
        <p:txBody>
          <a:bodyPr>
            <a:noAutofit/>
          </a:bodyPr>
          <a:lstStyle/>
          <a:p>
            <a:r>
              <a:rPr lang="en-US" sz="4000" dirty="0"/>
              <a:t>EIC: </a:t>
            </a:r>
            <a:r>
              <a:rPr lang="en-US" sz="4000" dirty="0" err="1"/>
              <a:t>ePIC</a:t>
            </a:r>
            <a:r>
              <a:rPr lang="en-US" sz="4000" dirty="0"/>
              <a:t> DAM Candidates: ATLAS “FELIX”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683F1-5361-E4C1-CB29-534D5C5BF3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5B5F5-2876-75BB-CD9B-A63C649C2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4" y="928084"/>
            <a:ext cx="4348508" cy="2373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68B6-68C7-B018-3FD9-6F9FB585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64" y="980683"/>
            <a:ext cx="3977799" cy="1841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EE06C-B4BC-3464-6A2C-7A0209A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140" y="514385"/>
            <a:ext cx="1541486" cy="324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75738-1CCF-B21D-B64F-6A1C214FE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6" y="4832658"/>
            <a:ext cx="3441469" cy="1638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17EA0-4638-27EF-13F8-CBD1D704C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20" y="4801480"/>
            <a:ext cx="3912243" cy="142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9F056-51C3-567B-E2B3-94B141115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543" y="4743533"/>
            <a:ext cx="428263" cy="1628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4D9DE-C666-6138-1E22-0EBDB6CF15AD}"/>
              </a:ext>
            </a:extLst>
          </p:cNvPr>
          <p:cNvSpPr txBox="1"/>
          <p:nvPr/>
        </p:nvSpPr>
        <p:spPr>
          <a:xfrm>
            <a:off x="902081" y="3218122"/>
            <a:ext cx="434850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ATLAS Phase 1/ </a:t>
            </a:r>
            <a:r>
              <a:rPr lang="en-US" sz="1400" dirty="0" err="1">
                <a:latin typeface="+mn-lt"/>
              </a:rPr>
              <a:t>sPHENIX</a:t>
            </a:r>
            <a:r>
              <a:rPr lang="en-US" sz="1400" dirty="0">
                <a:latin typeface="+mn-lt"/>
              </a:rPr>
              <a:t> FELIX BNL-712v2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44304-057D-2879-6AEE-C4013647973B}"/>
              </a:ext>
            </a:extLst>
          </p:cNvPr>
          <p:cNvSpPr txBox="1"/>
          <p:nvPr/>
        </p:nvSpPr>
        <p:spPr>
          <a:xfrm>
            <a:off x="6695892" y="3048293"/>
            <a:ext cx="27847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FELIX FLX-181 Prototype (BNL)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4684-B643-4B21-A63C-DB6E74B9386F}"/>
              </a:ext>
            </a:extLst>
          </p:cNvPr>
          <p:cNvSpPr txBox="1"/>
          <p:nvPr/>
        </p:nvSpPr>
        <p:spPr>
          <a:xfrm>
            <a:off x="3893712" y="4452365"/>
            <a:ext cx="28979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Current Design of FELIX FLX-182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642BB-5053-44C3-BCA4-74FD82B20505}"/>
              </a:ext>
            </a:extLst>
          </p:cNvPr>
          <p:cNvSpPr txBox="1"/>
          <p:nvPr/>
        </p:nvSpPr>
        <p:spPr>
          <a:xfrm>
            <a:off x="5864620" y="3735604"/>
            <a:ext cx="349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(Hao Xu, BNL, DAQ WG meeting 7/2021)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C5E66E-C248-B1C5-FB08-71711C78AEFC}"/>
              </a:ext>
            </a:extLst>
          </p:cNvPr>
          <p:cNvSpPr/>
          <p:nvPr/>
        </p:nvSpPr>
        <p:spPr>
          <a:xfrm>
            <a:off x="5054138" y="1778915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DFC5A54-9C7F-7BFD-3C9A-F8C3B59069D6}"/>
              </a:ext>
            </a:extLst>
          </p:cNvPr>
          <p:cNvSpPr/>
          <p:nvPr/>
        </p:nvSpPr>
        <p:spPr>
          <a:xfrm rot="8093052">
            <a:off x="10260631" y="4701727"/>
            <a:ext cx="635924" cy="26186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88387-27B0-B009-A88F-F8F986468949}"/>
              </a:ext>
            </a:extLst>
          </p:cNvPr>
          <p:cNvSpPr txBox="1"/>
          <p:nvPr/>
        </p:nvSpPr>
        <p:spPr>
          <a:xfrm>
            <a:off x="9776863" y="3781770"/>
            <a:ext cx="21435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Assembled 24ch FLX-181 with 25 Gbps </a:t>
            </a:r>
            <a:r>
              <a:rPr lang="en-US" sz="1200" dirty="0" err="1">
                <a:latin typeface="+mn-lt"/>
              </a:rPr>
              <a:t>FireFly</a:t>
            </a:r>
            <a:r>
              <a:rPr lang="en-US" sz="1200" dirty="0">
                <a:latin typeface="+mn-lt"/>
              </a:rPr>
              <a:t> FMC+</a:t>
            </a:r>
          </a:p>
        </p:txBody>
      </p:sp>
    </p:spTree>
    <p:extLst>
      <p:ext uri="{BB962C8B-B14F-4D97-AF65-F5344CB8AC3E}">
        <p14:creationId xmlns:p14="http://schemas.microsoft.com/office/powerpoint/2010/main" val="2139028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BCE3-2346-A4B5-B9F9-F1B94749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FELIX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A0373-558D-51A4-04EE-492E2ECB6C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39B68-3CD3-10C5-A1F6-0A99FF8F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59" y="1395082"/>
            <a:ext cx="5590572" cy="142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64BE7-31E5-8299-7B80-6D0F5E34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59" y="4163001"/>
            <a:ext cx="6551271" cy="1616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6AB44-58AF-A2CA-BBB0-ED0C80A0A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03" y="1542490"/>
            <a:ext cx="4525701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8A9-937A-5B43-E17F-D12C2C68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70"/>
          </a:xfrm>
        </p:spPr>
        <p:txBody>
          <a:bodyPr>
            <a:normAutofit/>
          </a:bodyPr>
          <a:lstStyle/>
          <a:p>
            <a:r>
              <a:rPr lang="en-US" sz="4000" dirty="0"/>
              <a:t>Project Goals and Deliverables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73D3F-1B36-7703-A862-4A26F9FD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767C7-A06D-06D5-E8F0-8E49C304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6530-10DC-D0EE-A870-3D58962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Google Shape;246;g18b84c0c1e4_0_0">
            <a:extLst>
              <a:ext uri="{FF2B5EF4-FFF2-40B4-BE49-F238E27FC236}">
                <a16:creationId xmlns:a16="http://schemas.microsoft.com/office/drawing/2014/main" id="{C4A8AB67-5FD3-341F-5D7F-9B5B42878D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04850" y="2815652"/>
            <a:ext cx="7664043" cy="35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18b84c0c1e4_0_0">
            <a:extLst>
              <a:ext uri="{FF2B5EF4-FFF2-40B4-BE49-F238E27FC236}">
                <a16:creationId xmlns:a16="http://schemas.microsoft.com/office/drawing/2014/main" id="{4C07AFB1-AE55-6334-9D0E-94A7E48726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6" y="2514766"/>
            <a:ext cx="2902016" cy="374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7;g19424ae86f0_0_83">
            <a:extLst>
              <a:ext uri="{FF2B5EF4-FFF2-40B4-BE49-F238E27FC236}">
                <a16:creationId xmlns:a16="http://schemas.microsoft.com/office/drawing/2014/main" id="{EA83E4AE-31B2-6F79-3647-A085AB9C0339}"/>
              </a:ext>
            </a:extLst>
          </p:cNvPr>
          <p:cNvSpPr/>
          <p:nvPr/>
        </p:nvSpPr>
        <p:spPr>
          <a:xfrm>
            <a:off x="9834624" y="2815652"/>
            <a:ext cx="2276130" cy="2203009"/>
          </a:xfrm>
          <a:prstGeom prst="rect">
            <a:avLst/>
          </a:prstGeom>
          <a:noFill/>
          <a:ln w="25400" cap="flat" cmpd="sng">
            <a:solidFill>
              <a:srgbClr val="AF7E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8;g19424ae86f0_0_83">
            <a:extLst>
              <a:ext uri="{FF2B5EF4-FFF2-40B4-BE49-F238E27FC236}">
                <a16:creationId xmlns:a16="http://schemas.microsoft.com/office/drawing/2014/main" id="{5BB3CA24-3CFC-862B-8D57-FDF2E1DAB3E2}"/>
              </a:ext>
            </a:extLst>
          </p:cNvPr>
          <p:cNvSpPr txBox="1"/>
          <p:nvPr/>
        </p:nvSpPr>
        <p:spPr>
          <a:xfrm>
            <a:off x="10842559" y="2870396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Task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Google Shape;267;g19424ae86f0_0_83">
            <a:extLst>
              <a:ext uri="{FF2B5EF4-FFF2-40B4-BE49-F238E27FC236}">
                <a16:creationId xmlns:a16="http://schemas.microsoft.com/office/drawing/2014/main" id="{C7AC570A-ADB5-C2B0-4B3C-87A933B8E5BF}"/>
              </a:ext>
            </a:extLst>
          </p:cNvPr>
          <p:cNvSpPr/>
          <p:nvPr/>
        </p:nvSpPr>
        <p:spPr>
          <a:xfrm>
            <a:off x="6686266" y="2829397"/>
            <a:ext cx="3025226" cy="2319349"/>
          </a:xfrm>
          <a:prstGeom prst="rect">
            <a:avLst/>
          </a:prstGeom>
          <a:noFill/>
          <a:ln w="25400" cap="flat" cmpd="sng">
            <a:solidFill>
              <a:srgbClr val="0432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8;g19424ae86f0_0_83">
            <a:extLst>
              <a:ext uri="{FF2B5EF4-FFF2-40B4-BE49-F238E27FC236}">
                <a16:creationId xmlns:a16="http://schemas.microsoft.com/office/drawing/2014/main" id="{BA825911-AEC9-97B9-8999-E4708CCD4CFC}"/>
              </a:ext>
            </a:extLst>
          </p:cNvPr>
          <p:cNvSpPr txBox="1"/>
          <p:nvPr/>
        </p:nvSpPr>
        <p:spPr>
          <a:xfrm>
            <a:off x="7694200" y="2808255"/>
            <a:ext cx="131302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Task 4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4" name="Google Shape;267;g19424ae86f0_0_83">
            <a:extLst>
              <a:ext uri="{FF2B5EF4-FFF2-40B4-BE49-F238E27FC236}">
                <a16:creationId xmlns:a16="http://schemas.microsoft.com/office/drawing/2014/main" id="{5D40413D-475B-8A7C-5971-F69B83B79E12}"/>
              </a:ext>
            </a:extLst>
          </p:cNvPr>
          <p:cNvSpPr/>
          <p:nvPr/>
        </p:nvSpPr>
        <p:spPr>
          <a:xfrm>
            <a:off x="8167300" y="4323659"/>
            <a:ext cx="3847857" cy="2085187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68;g19424ae86f0_0_83">
            <a:extLst>
              <a:ext uri="{FF2B5EF4-FFF2-40B4-BE49-F238E27FC236}">
                <a16:creationId xmlns:a16="http://schemas.microsoft.com/office/drawing/2014/main" id="{C7C9446C-B1FB-960B-48D7-DE065AB49DDE}"/>
              </a:ext>
            </a:extLst>
          </p:cNvPr>
          <p:cNvSpPr txBox="1"/>
          <p:nvPr/>
        </p:nvSpPr>
        <p:spPr>
          <a:xfrm>
            <a:off x="10064212" y="6043721"/>
            <a:ext cx="127229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Task 1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16" name="Google Shape;267;g19424ae86f0_0_83">
            <a:extLst>
              <a:ext uri="{FF2B5EF4-FFF2-40B4-BE49-F238E27FC236}">
                <a16:creationId xmlns:a16="http://schemas.microsoft.com/office/drawing/2014/main" id="{9427BC10-5F22-BDB6-9F46-5D8AECC2DB74}"/>
              </a:ext>
            </a:extLst>
          </p:cNvPr>
          <p:cNvSpPr/>
          <p:nvPr/>
        </p:nvSpPr>
        <p:spPr>
          <a:xfrm>
            <a:off x="4069450" y="4405437"/>
            <a:ext cx="4029301" cy="1855300"/>
          </a:xfrm>
          <a:prstGeom prst="rect">
            <a:avLst/>
          </a:prstGeom>
          <a:noFill/>
          <a:ln w="25400" cap="flat" cmpd="sng">
            <a:solidFill>
              <a:srgbClr val="FF4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68;g19424ae86f0_0_83">
            <a:extLst>
              <a:ext uri="{FF2B5EF4-FFF2-40B4-BE49-F238E27FC236}">
                <a16:creationId xmlns:a16="http://schemas.microsoft.com/office/drawing/2014/main" id="{26F0FDD2-5D2A-2CA3-AE87-EFE1577169B1}"/>
              </a:ext>
            </a:extLst>
          </p:cNvPr>
          <p:cNvSpPr txBox="1"/>
          <p:nvPr/>
        </p:nvSpPr>
        <p:spPr>
          <a:xfrm>
            <a:off x="5077386" y="4384294"/>
            <a:ext cx="987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40FF"/>
                </a:solidFill>
                <a:latin typeface="Arial"/>
                <a:ea typeface="Arial"/>
                <a:cs typeface="Arial"/>
                <a:sym typeface="Arial"/>
              </a:rPr>
              <a:t>Task 3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59396-4EAE-5FDE-0BC7-0AF23D921B83}"/>
              </a:ext>
            </a:extLst>
          </p:cNvPr>
          <p:cNvSpPr txBox="1"/>
          <p:nvPr/>
        </p:nvSpPr>
        <p:spPr>
          <a:xfrm>
            <a:off x="838200" y="898542"/>
            <a:ext cx="1026216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Selective streaming real-time AI and autonomous detector control:</a:t>
            </a:r>
            <a:endParaRPr lang="en-US" sz="24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Deliver a demonstrator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p+p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p+Au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running for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sPHENIX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-&gt; generalizable for applications in experiments at the EIC</a:t>
            </a:r>
            <a:endParaRPr lang="en-US" sz="240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640F42-8A60-7130-0C4A-33F2FC790DA9}"/>
              </a:ext>
            </a:extLst>
          </p:cNvPr>
          <p:cNvSpPr txBox="1"/>
          <p:nvPr/>
        </p:nvSpPr>
        <p:spPr>
          <a:xfrm>
            <a:off x="3366631" y="2674947"/>
            <a:ext cx="31801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 interconnected key tasks: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Constraints: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MVTX data rate = 300 kHz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INTT data rate = 9.4 MHz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Trigger latency = 10</a:t>
            </a: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156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1505-7D15-1D1E-9851-45169623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78748"/>
          </a:xfrm>
        </p:spPr>
        <p:txBody>
          <a:bodyPr>
            <a:normAutofit/>
          </a:bodyPr>
          <a:lstStyle/>
          <a:p>
            <a:r>
              <a:rPr lang="en-US" sz="4000" dirty="0"/>
              <a:t>Leaderships and Technical Roles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10528A-38CB-AF17-D531-664A30E3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463-4AC0-4E07-274E-E44865A3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85C48-551D-C7F8-5DA5-F812C512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255;g18b84c0c1e4_0_7">
            <a:extLst>
              <a:ext uri="{FF2B5EF4-FFF2-40B4-BE49-F238E27FC236}">
                <a16:creationId xmlns:a16="http://schemas.microsoft.com/office/drawing/2014/main" id="{655AD575-34BF-2F17-B4C1-2A45025A70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25906"/>
            <a:ext cx="10609476" cy="37839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6;g18b84c0c1e4_0_7">
            <a:extLst>
              <a:ext uri="{FF2B5EF4-FFF2-40B4-BE49-F238E27FC236}">
                <a16:creationId xmlns:a16="http://schemas.microsoft.com/office/drawing/2014/main" id="{5BC37EAE-D29C-9B41-C1CA-5170BBA500BB}"/>
              </a:ext>
            </a:extLst>
          </p:cNvPr>
          <p:cNvSpPr txBox="1"/>
          <p:nvPr/>
        </p:nvSpPr>
        <p:spPr>
          <a:xfrm>
            <a:off x="851209" y="5120478"/>
            <a:ext cx="10978117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New teams joined later in early 2022: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Jo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Schambach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ORNL, PHENIX/EIC readout integration,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MVTX and EIC/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ePIC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readout lead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Dr. Kai Chen, CCNU, FELIX-AI-Trigger hardware  integration, FELIX developer at BNL for ATLAS, also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sPHENIX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Prof. Song Fu, NTU, data acceleration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3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DCCB6-A62F-C5BC-3375-48C2BA4F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337" y="3581776"/>
            <a:ext cx="4167479" cy="2870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CEE326-A63E-84BC-C303-850B1387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13"/>
            <a:ext cx="10515600" cy="782189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0D7B-5D66-540A-89E8-A8C78708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E8C9-E45D-4C96-AC9D-8AB638B45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154C5-EC47-CFFF-4B8E-C9DFAB8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6617D-C462-ADEC-5E5D-4B4C9CBB4FEA}"/>
              </a:ext>
            </a:extLst>
          </p:cNvPr>
          <p:cNvSpPr txBox="1"/>
          <p:nvPr/>
        </p:nvSpPr>
        <p:spPr>
          <a:xfrm>
            <a:off x="1401337" y="3667129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FF00"/>
                </a:solidFill>
              </a:rPr>
              <a:t>sPHENIX</a:t>
            </a:r>
            <a:r>
              <a:rPr lang="en-US" sz="1200" dirty="0">
                <a:solidFill>
                  <a:srgbClr val="FFFF00"/>
                </a:solidFill>
              </a:rPr>
              <a:t> MVTX and INTT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full simulations of </a:t>
            </a:r>
            <a:r>
              <a:rPr lang="en-US" sz="1200" dirty="0" err="1">
                <a:solidFill>
                  <a:srgbClr val="FFFF00"/>
                </a:solidFill>
              </a:rPr>
              <a:t>p+p</a:t>
            </a:r>
            <a:r>
              <a:rPr lang="en-US" sz="1200" dirty="0">
                <a:solidFill>
                  <a:srgbClr val="FFFF00"/>
                </a:solidFill>
              </a:rPr>
              <a:t> collision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161523-01A2-7795-3AE4-0C00D137F7BE}"/>
              </a:ext>
            </a:extLst>
          </p:cNvPr>
          <p:cNvGrpSpPr/>
          <p:nvPr/>
        </p:nvGrpSpPr>
        <p:grpSpPr>
          <a:xfrm>
            <a:off x="1218658" y="1045128"/>
            <a:ext cx="9467850" cy="2343150"/>
            <a:chOff x="1052404" y="1210786"/>
            <a:chExt cx="9467850" cy="2343150"/>
          </a:xfrm>
        </p:grpSpPr>
        <p:pic>
          <p:nvPicPr>
            <p:cNvPr id="8" name="Google Shape;282;g18b84c0c1e4_0_51">
              <a:extLst>
                <a:ext uri="{FF2B5EF4-FFF2-40B4-BE49-F238E27FC236}">
                  <a16:creationId xmlns:a16="http://schemas.microsoft.com/office/drawing/2014/main" id="{4647B162-A4BE-3D52-084E-5D310C13D6A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404" y="1210786"/>
              <a:ext cx="9467850" cy="23431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085573-01E3-B89A-472D-0FAF58168097}"/>
                </a:ext>
              </a:extLst>
            </p:cNvPr>
            <p:cNvCxnSpPr/>
            <p:nvPr/>
          </p:nvCxnSpPr>
          <p:spPr>
            <a:xfrm>
              <a:off x="9233210" y="2051824"/>
              <a:ext cx="115972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6D1BBE-8A1D-AD12-154E-AB532C2820E3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345190"/>
              <a:ext cx="553472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809914-B835-9CFD-BA3D-F12A163B333A}"/>
                </a:ext>
              </a:extLst>
            </p:cNvPr>
            <p:cNvCxnSpPr>
              <a:cxnSpLocks/>
            </p:cNvCxnSpPr>
            <p:nvPr/>
          </p:nvCxnSpPr>
          <p:spPr>
            <a:xfrm>
              <a:off x="8062332" y="2344907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36E0494-B28C-5C14-6AC3-1E91684B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401337" y="2597668"/>
              <a:ext cx="23306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808401A-4D67-EAE5-8075-D6DBAF28BB04}"/>
              </a:ext>
            </a:extLst>
          </p:cNvPr>
          <p:cNvSpPr txBox="1"/>
          <p:nvPr/>
        </p:nvSpPr>
        <p:spPr>
          <a:xfrm>
            <a:off x="11211762" y="231441"/>
            <a:ext cx="73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437FF"/>
                </a:solidFill>
              </a:rPr>
              <a:t>Jakub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60E49-2E02-1868-7043-AA8EE85EEC7F}"/>
              </a:ext>
            </a:extLst>
          </p:cNvPr>
          <p:cNvSpPr txBox="1"/>
          <p:nvPr/>
        </p:nvSpPr>
        <p:spPr>
          <a:xfrm>
            <a:off x="1889863" y="5615834"/>
            <a:ext cx="3383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Convert simulated hits to </a:t>
            </a:r>
            <a:r>
              <a:rPr lang="en-US" sz="1400" dirty="0" err="1">
                <a:solidFill>
                  <a:srgbClr val="FFFF00"/>
                </a:solidFill>
              </a:rPr>
              <a:t>sPHENIX</a:t>
            </a:r>
            <a:r>
              <a:rPr lang="en-US" sz="1400" dirty="0">
                <a:solidFill>
                  <a:srgbClr val="FFFF00"/>
                </a:solidFill>
              </a:rPr>
              <a:t> real data like bit-stream to feed FPGA/AI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76DC179-61BD-9C40-E2A7-4EE5AA335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953" y="3500048"/>
            <a:ext cx="5424737" cy="29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5078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292;g18b84c0c1e4_0_59">
            <a:extLst>
              <a:ext uri="{FF2B5EF4-FFF2-40B4-BE49-F238E27FC236}">
                <a16:creationId xmlns:a16="http://schemas.microsoft.com/office/drawing/2014/main" id="{643691E8-C268-46F6-4716-660E6DD02F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3248" y="952333"/>
            <a:ext cx="9780303" cy="233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4;g18b84c0c1e4_0_59">
            <a:extLst>
              <a:ext uri="{FF2B5EF4-FFF2-40B4-BE49-F238E27FC236}">
                <a16:creationId xmlns:a16="http://schemas.microsoft.com/office/drawing/2014/main" id="{18B332D0-3478-25C7-9634-53B1419ECA6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604"/>
          <a:stretch/>
        </p:blipFill>
        <p:spPr>
          <a:xfrm>
            <a:off x="5589550" y="3290849"/>
            <a:ext cx="5551202" cy="315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7;g18b84c0c1e4_0_0">
            <a:extLst>
              <a:ext uri="{FF2B5EF4-FFF2-40B4-BE49-F238E27FC236}">
                <a16:creationId xmlns:a16="http://schemas.microsoft.com/office/drawing/2014/main" id="{20B31FF5-842D-15F3-15F8-D2630F19AED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21" y="3840513"/>
            <a:ext cx="3611979" cy="25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8;g19424ae86f0_0_100">
            <a:extLst>
              <a:ext uri="{FF2B5EF4-FFF2-40B4-BE49-F238E27FC236}">
                <a16:creationId xmlns:a16="http://schemas.microsoft.com/office/drawing/2014/main" id="{E40FCA4E-303D-4112-ABB0-7976E0048E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396" y="4848391"/>
            <a:ext cx="1494757" cy="1507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37F63-AA75-C888-328C-C5D131D7FB69}"/>
              </a:ext>
            </a:extLst>
          </p:cNvPr>
          <p:cNvSpPr txBox="1"/>
          <p:nvPr/>
        </p:nvSpPr>
        <p:spPr>
          <a:xfrm>
            <a:off x="11007225" y="246696"/>
            <a:ext cx="99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Dantong</a:t>
            </a:r>
            <a:endParaRPr lang="en-US" b="1" dirty="0">
              <a:solidFill>
                <a:srgbClr val="9437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2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A1CE-6632-A5C0-1454-9D879C9C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6072"/>
          </a:xfrm>
        </p:spPr>
        <p:txBody>
          <a:bodyPr>
            <a:normAutofit/>
          </a:bodyPr>
          <a:lstStyle/>
          <a:p>
            <a:r>
              <a:rPr lang="en-US" sz="4000" dirty="0"/>
              <a:t>Technical Approaches and Highlights - III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231FC-2BC9-F191-D7DE-5CA94EFE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962A7-060D-D5A2-C95E-E943B3F0D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Fast-ML Status and Plan @DOE Presentations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516F-1160-F9B1-82C9-D3FF763C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8ADB-BFA4-0C43-ABA9-96637C167DC9}" type="slidenum">
              <a:rPr lang="en-US" smtClean="0"/>
              <a:t>9</a:t>
            </a:fld>
            <a:endParaRPr lang="en-US"/>
          </a:p>
        </p:txBody>
      </p:sp>
      <p:grpSp>
        <p:nvGrpSpPr>
          <p:cNvPr id="8" name="Google Shape;302;g196dd856250_0_8">
            <a:extLst>
              <a:ext uri="{FF2B5EF4-FFF2-40B4-BE49-F238E27FC236}">
                <a16:creationId xmlns:a16="http://schemas.microsoft.com/office/drawing/2014/main" id="{4102C43E-B79D-399C-8A0A-B259115DF806}"/>
              </a:ext>
            </a:extLst>
          </p:cNvPr>
          <p:cNvGrpSpPr/>
          <p:nvPr/>
        </p:nvGrpSpPr>
        <p:grpSpPr>
          <a:xfrm>
            <a:off x="786161" y="1083409"/>
            <a:ext cx="10233292" cy="2031592"/>
            <a:chOff x="152400" y="1843225"/>
            <a:chExt cx="9267825" cy="1704650"/>
          </a:xfrm>
        </p:grpSpPr>
        <p:pic>
          <p:nvPicPr>
            <p:cNvPr id="9" name="Google Shape;303;g196dd856250_0_8">
              <a:extLst>
                <a:ext uri="{FF2B5EF4-FFF2-40B4-BE49-F238E27FC236}">
                  <a16:creationId xmlns:a16="http://schemas.microsoft.com/office/drawing/2014/main" id="{48CAF021-AFD8-5B68-12D4-091960CCC5C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52400" y="1843225"/>
              <a:ext cx="926782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4;g196dd856250_0_8">
              <a:extLst>
                <a:ext uri="{FF2B5EF4-FFF2-40B4-BE49-F238E27FC236}">
                  <a16:creationId xmlns:a16="http://schemas.microsoft.com/office/drawing/2014/main" id="{345169CD-AE5F-7C0A-6B01-17367923C72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3950" y="2957325"/>
              <a:ext cx="9115425" cy="590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306;g196dd856250_0_8">
            <a:extLst>
              <a:ext uri="{FF2B5EF4-FFF2-40B4-BE49-F238E27FC236}">
                <a16:creationId xmlns:a16="http://schemas.microsoft.com/office/drawing/2014/main" id="{6E944920-23CB-5D20-9861-0F03031E37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98" y="3251590"/>
            <a:ext cx="5590478" cy="30777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80D40-D387-F20E-4068-7567322CCF75}"/>
              </a:ext>
            </a:extLst>
          </p:cNvPr>
          <p:cNvSpPr txBox="1"/>
          <p:nvPr/>
        </p:nvSpPr>
        <p:spPr>
          <a:xfrm>
            <a:off x="6392869" y="4280021"/>
            <a:ext cx="3262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432FF"/>
                </a:solidFill>
              </a:rPr>
              <a:t>Primary focus: </a:t>
            </a:r>
          </a:p>
          <a:p>
            <a:r>
              <a:rPr lang="en-US" i="1" dirty="0">
                <a:solidFill>
                  <a:srgbClr val="0432FF"/>
                </a:solidFill>
              </a:rPr>
              <a:t>achieving low latency, real-time processing of data, and deployment of algorithms with high efficiency </a:t>
            </a:r>
          </a:p>
          <a:p>
            <a:endParaRPr lang="en-US" dirty="0"/>
          </a:p>
        </p:txBody>
      </p:sp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C8D6C9-00EC-A9F5-35DE-F9E9D06CA6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5857" y="3304887"/>
            <a:ext cx="2023646" cy="3077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B5A71A-B3CF-2A3D-7C33-273AED45B04B}"/>
              </a:ext>
            </a:extLst>
          </p:cNvPr>
          <p:cNvSpPr txBox="1"/>
          <p:nvPr/>
        </p:nvSpPr>
        <p:spPr>
          <a:xfrm>
            <a:off x="10010257" y="58496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 711@FNAL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838CF-FCEE-DF4E-2968-E09E7A19ED22}"/>
              </a:ext>
            </a:extLst>
          </p:cNvPr>
          <p:cNvSpPr txBox="1"/>
          <p:nvPr/>
        </p:nvSpPr>
        <p:spPr>
          <a:xfrm>
            <a:off x="10897679" y="21367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9437FF"/>
                </a:solidFill>
              </a:rPr>
              <a:t>Micol</a:t>
            </a:r>
            <a:r>
              <a:rPr lang="en-US" b="1" dirty="0">
                <a:solidFill>
                  <a:srgbClr val="9437FF"/>
                </a:solidFill>
              </a:rPr>
              <a:t>/Phil</a:t>
            </a:r>
          </a:p>
        </p:txBody>
      </p:sp>
    </p:spTree>
    <p:extLst>
      <p:ext uri="{BB962C8B-B14F-4D97-AF65-F5344CB8AC3E}">
        <p14:creationId xmlns:p14="http://schemas.microsoft.com/office/powerpoint/2010/main" val="140322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3485</Words>
  <Application>Microsoft Macintosh PowerPoint</Application>
  <PresentationFormat>Widescreen</PresentationFormat>
  <Paragraphs>712</Paragraphs>
  <Slides>41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Arial Narrow</vt:lpstr>
      <vt:lpstr>Bahnschrift Light</vt:lpstr>
      <vt:lpstr>Calibri</vt:lpstr>
      <vt:lpstr>Calibri Light</vt:lpstr>
      <vt:lpstr>Cambria Math</vt:lpstr>
      <vt:lpstr>Corbel</vt:lpstr>
      <vt:lpstr>Helvetica</vt:lpstr>
      <vt:lpstr>Helvetica Neue</vt:lpstr>
      <vt:lpstr>Roboto</vt:lpstr>
      <vt:lpstr>Wingdings</vt:lpstr>
      <vt:lpstr>Office Theme</vt:lpstr>
      <vt:lpstr>Intelligent Experiments Through Real-Time AI - Fast Data Processing and Autonomous Detector Control  for sPHENIX and Future EIC Detectors</vt:lpstr>
      <vt:lpstr>Today’s Presentations</vt:lpstr>
      <vt:lpstr>Today’s Presentations</vt:lpstr>
      <vt:lpstr>Overview </vt:lpstr>
      <vt:lpstr>Project Goals and Deliverables </vt:lpstr>
      <vt:lpstr>Leaderships and Technical Roles </vt:lpstr>
      <vt:lpstr>Technical Approaches and Highlights - I</vt:lpstr>
      <vt:lpstr>Technical Approaches and Highlights - II</vt:lpstr>
      <vt:lpstr>Technical Approaches and Highlights - III</vt:lpstr>
      <vt:lpstr>sPHENIX Readout and AI-ML HF Trigger Integration  </vt:lpstr>
      <vt:lpstr>From sPHENIX to ePIC: Streaming + AI/ML DAQ</vt:lpstr>
      <vt:lpstr>Summary and Outlook</vt:lpstr>
      <vt:lpstr>Physics simulation and AI-ML algorithms </vt:lpstr>
      <vt:lpstr>AI Trigger Pipeline</vt:lpstr>
      <vt:lpstr>Simulations</vt:lpstr>
      <vt:lpstr>Algorithm Flow</vt:lpstr>
      <vt:lpstr>Tracking as Graph Neural Networks</vt:lpstr>
      <vt:lpstr>Three Types of Potential Interactions in Model Event Decay</vt:lpstr>
      <vt:lpstr>Bipartite Graph Networks with Set Transformer  (BGN-ST) Model Architectures</vt:lpstr>
      <vt:lpstr>Experiments: Physics Driven BGN-ST</vt:lpstr>
      <vt:lpstr>Status and Outlook</vt:lpstr>
      <vt:lpstr>hls4ml translation and firmware implementation</vt:lpstr>
      <vt:lpstr>Hardware and Firmware Implementations</vt:lpstr>
      <vt:lpstr>Hardware Configuration</vt:lpstr>
      <vt:lpstr>Schedule – completed</vt:lpstr>
      <vt:lpstr>Schedule – next steps and challenges </vt:lpstr>
      <vt:lpstr>GNN Implementation in hls4ml</vt:lpstr>
      <vt:lpstr>GNN Planned Upgrade in hls4ml</vt:lpstr>
      <vt:lpstr>Demonstrator Implementation </vt:lpstr>
      <vt:lpstr>Demonstrator Development @ LANL, ORNL and CCNU</vt:lpstr>
      <vt:lpstr>Demonstrator Implementation</vt:lpstr>
      <vt:lpstr>sPHENIX RAW Data Simulation</vt:lpstr>
      <vt:lpstr>KC705 Raw Data Transmission</vt:lpstr>
      <vt:lpstr>FLX712 Raw MVTX Data Transmission to AI-FPGA</vt:lpstr>
      <vt:lpstr>Timeline and Outlook</vt:lpstr>
      <vt:lpstr>Backup slides</vt:lpstr>
      <vt:lpstr>PowerPoint Presentation</vt:lpstr>
      <vt:lpstr>Feed MVTX/INTT MC Hits to AI Engine</vt:lpstr>
      <vt:lpstr>sPHENIX and EIC Schedules </vt:lpstr>
      <vt:lpstr>EIC: ePIC DAM Candidates: ATLAS “FELIX”</vt:lpstr>
      <vt:lpstr>FELIX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Fast-ML DOE Review: 11/30/2022 (Tue)</dc:title>
  <dc:creator>Liu, Ming Xiong</dc:creator>
  <cp:lastModifiedBy>Liu, Ming Xiong</cp:lastModifiedBy>
  <cp:revision>241</cp:revision>
  <dcterms:created xsi:type="dcterms:W3CDTF">2022-10-03T20:28:18Z</dcterms:created>
  <dcterms:modified xsi:type="dcterms:W3CDTF">2022-11-29T16:47:38Z</dcterms:modified>
</cp:coreProperties>
</file>