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258" r:id="rId2"/>
    <p:sldId id="260" r:id="rId3"/>
    <p:sldId id="261" r:id="rId4"/>
    <p:sldId id="270" r:id="rId5"/>
    <p:sldId id="271" r:id="rId6"/>
    <p:sldId id="272" r:id="rId7"/>
    <p:sldId id="273" r:id="rId8"/>
    <p:sldId id="274" r:id="rId9"/>
    <p:sldId id="301" r:id="rId10"/>
    <p:sldId id="266" r:id="rId11"/>
    <p:sldId id="276" r:id="rId12"/>
    <p:sldId id="317" r:id="rId13"/>
    <p:sldId id="308" r:id="rId14"/>
    <p:sldId id="320" r:id="rId15"/>
    <p:sldId id="321" r:id="rId16"/>
    <p:sldId id="322" r:id="rId17"/>
    <p:sldId id="323" r:id="rId18"/>
    <p:sldId id="324" r:id="rId19"/>
    <p:sldId id="328" r:id="rId20"/>
    <p:sldId id="326" r:id="rId21"/>
    <p:sldId id="264" r:id="rId22"/>
    <p:sldId id="303" r:id="rId23"/>
    <p:sldId id="304" r:id="rId24"/>
    <p:sldId id="305" r:id="rId25"/>
    <p:sldId id="306" r:id="rId26"/>
    <p:sldId id="314" r:id="rId27"/>
    <p:sldId id="319" r:id="rId28"/>
    <p:sldId id="318" r:id="rId29"/>
    <p:sldId id="300" r:id="rId30"/>
    <p:sldId id="294" r:id="rId31"/>
    <p:sldId id="295" r:id="rId32"/>
    <p:sldId id="296" r:id="rId33"/>
    <p:sldId id="297" r:id="rId34"/>
    <p:sldId id="307" r:id="rId35"/>
    <p:sldId id="267" r:id="rId36"/>
    <p:sldId id="327" r:id="rId37"/>
    <p:sldId id="298" r:id="rId38"/>
    <p:sldId id="280" r:id="rId39"/>
    <p:sldId id="268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76D6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3"/>
    <p:restoredTop sz="96327"/>
  </p:normalViewPr>
  <p:slideViewPr>
    <p:cSldViewPr snapToGrid="0">
      <p:cViewPr varScale="1">
        <p:scale>
          <a:sx n="122" d="100"/>
          <a:sy n="122" d="100"/>
        </p:scale>
        <p:origin x="224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a44efd802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9a44efd802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7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/>
              <a:t>Can you quote the signal efficiency for a background efficiency of 1% ( a rejection of 99%)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ParticleNet(PN)+SAGPool method proposed in \cite{zhu2021new}. We also use Set Transformer and GarNet as our baselines because they are also well-suited to the problem of classifying a set of tracks.</a:t>
            </a:r>
            <a:br>
              <a:rPr lang="en-US"/>
            </a:b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GarNet and BGN-ST on a single GPU card. The baseline PN+SAGPool has more parameters than ours. It takes two to three days to train the baseline model PN+SAGPool.</a:t>
            </a:r>
            <a:endParaRPr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228041" y="6553202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6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Status and Plan @DOE Presentations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11/30/22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49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Ming Liu</a:t>
            </a:r>
            <a:endParaRPr b="1"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</a:t>
            </a:r>
            <a:r>
              <a:rPr lang="en-US" sz="4000" dirty="0" err="1"/>
              <a:t>ePIC</a:t>
            </a:r>
            <a:r>
              <a:rPr lang="en-US" sz="4000" dirty="0"/>
              <a:t>: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1006964"/>
            <a:ext cx="177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0" y="53900"/>
            <a:ext cx="640080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53" y="1099544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Carried out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INTT SRO demonstrated 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r>
              <a:rPr lang="en-US" b="1" dirty="0">
                <a:solidFill>
                  <a:srgbClr val="FF0000"/>
                </a:solidFill>
              </a:rPr>
              <a:t>On track to complete a demonstrator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Future plan/proposal:</a:t>
            </a:r>
          </a:p>
          <a:p>
            <a:r>
              <a:rPr lang="en-US" dirty="0"/>
              <a:t>Extend project by 2 years, 2024 ~ 2025</a:t>
            </a:r>
          </a:p>
          <a:p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r>
              <a:rPr lang="en-US" dirty="0"/>
              <a:t>Develop </a:t>
            </a:r>
            <a:r>
              <a:rPr lang="en-US" dirty="0" err="1"/>
              <a:t>ePIC</a:t>
            </a:r>
            <a:r>
              <a:rPr lang="en-US" dirty="0"/>
              <a:t> 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11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41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i="0" u="none" strike="noStrike" dirty="0">
                <a:effectLst/>
              </a:rPr>
              <a:t>Physics simulation and AI-ML algorithms</a:t>
            </a:r>
            <a:r>
              <a:rPr lang="en-US" sz="5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375447"/>
            <a:ext cx="5334931" cy="16499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24" name="Freeform: Shape 41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6" name="Freeform: Shape 41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28" name="Freeform: Shape 41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0" name="Freeform: Shape 41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Profile photo for dantongyu">
            <a:extLst>
              <a:ext uri="{FF2B5EF4-FFF2-40B4-BE49-F238E27FC236}">
                <a16:creationId xmlns:a16="http://schemas.microsoft.com/office/drawing/2014/main" id="{A288515D-BD06-2F7F-89E8-66A3E9F2F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34" name="Freeform: Shape 41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13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087" y="3985037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6" y="3305931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1" y="318402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19cc7d0bfc6_24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7352" y="3067940"/>
            <a:ext cx="5594647" cy="3774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5750"/>
            <a:ext cx="100560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5" y="1117700"/>
            <a:ext cx="10580400" cy="422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simulations for EIC are under rapid changes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→K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π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+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minimum bias for signal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full service material for MVTX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realistic hit duplication in MVTX from pixel pulse length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8 million Events - 50% signal/noise.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8 million Events - 0.1% signal/noise.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022979"/>
            <a:ext cx="11158500" cy="218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(D/B Indentification)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51" y="1900427"/>
            <a:ext cx="3665335" cy="32618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30935" y="172677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8984200" y="108620"/>
            <a:ext cx="3044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8363694" y="3621142"/>
            <a:ext cx="37432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" y="3186028"/>
            <a:ext cx="1759150" cy="3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655149-8DCF-C64F-82EE-79BF8FF1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6" y="3512481"/>
            <a:ext cx="5795022" cy="28622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381" y="1283771"/>
            <a:ext cx="7551234" cy="220290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381" y="3878317"/>
            <a:ext cx="7551234" cy="270386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430300" y="3429000"/>
            <a:ext cx="10325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 dirty="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1"/>
            <a:ext cx="9386700" cy="80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Experiments: Physics Driven BGN-ST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3" r="3622"/>
          <a:stretch/>
        </p:blipFill>
        <p:spPr>
          <a:xfrm>
            <a:off x="1439221" y="816310"/>
            <a:ext cx="9386700" cy="33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AE85DD-A578-744B-B0C7-A89F52D8F76D}"/>
              </a:ext>
            </a:extLst>
          </p:cNvPr>
          <p:cNvGraphicFramePr>
            <a:graphicFrameLocks noGrp="1"/>
          </p:cNvGraphicFramePr>
          <p:nvPr/>
        </p:nvGraphicFramePr>
        <p:xfrm>
          <a:off x="1351722" y="4131310"/>
          <a:ext cx="94741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939">
                  <a:extLst>
                    <a:ext uri="{9D8B030D-6E8A-4147-A177-3AD203B41FA5}">
                      <a16:colId xmlns:a16="http://schemas.microsoft.com/office/drawing/2014/main" val="1603199636"/>
                    </a:ext>
                  </a:extLst>
                </a:gridCol>
                <a:gridCol w="1222513">
                  <a:extLst>
                    <a:ext uri="{9D8B030D-6E8A-4147-A177-3AD203B41FA5}">
                      <a16:colId xmlns:a16="http://schemas.microsoft.com/office/drawing/2014/main" val="3656469528"/>
                    </a:ext>
                  </a:extLst>
                </a:gridCol>
                <a:gridCol w="1227000">
                  <a:extLst>
                    <a:ext uri="{9D8B030D-6E8A-4147-A177-3AD203B41FA5}">
                      <a16:colId xmlns:a16="http://schemas.microsoft.com/office/drawing/2014/main" val="3231318429"/>
                    </a:ext>
                  </a:extLst>
                </a:gridCol>
                <a:gridCol w="2261635">
                  <a:extLst>
                    <a:ext uri="{9D8B030D-6E8A-4147-A177-3AD203B41FA5}">
                      <a16:colId xmlns:a16="http://schemas.microsoft.com/office/drawing/2014/main" val="1084048084"/>
                    </a:ext>
                  </a:extLst>
                </a:gridCol>
                <a:gridCol w="1262270">
                  <a:extLst>
                    <a:ext uri="{9D8B030D-6E8A-4147-A177-3AD203B41FA5}">
                      <a16:colId xmlns:a16="http://schemas.microsoft.com/office/drawing/2014/main" val="2503703447"/>
                    </a:ext>
                  </a:extLst>
                </a:gridCol>
                <a:gridCol w="1204842">
                  <a:extLst>
                    <a:ext uri="{9D8B030D-6E8A-4147-A177-3AD203B41FA5}">
                      <a16:colId xmlns:a16="http://schemas.microsoft.com/office/drawing/2014/main" val="118785399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0.1</a:t>
                      </a:r>
                      <a:r>
                        <a:rPr lang="en-US" dirty="0"/>
                        <a:t>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8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7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40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0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9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348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CFAA22-D1FA-2021-0E78-282BD7E32606}"/>
              </a:ext>
            </a:extLst>
          </p:cNvPr>
          <p:cNvSpPr/>
          <p:nvPr/>
        </p:nvSpPr>
        <p:spPr>
          <a:xfrm>
            <a:off x="1351722" y="3429000"/>
            <a:ext cx="9618703" cy="348343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2" y="1825625"/>
            <a:ext cx="6208182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- Ming Liu (LANL)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Shi(LANL) 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Tingting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Xuan(SBU/NJIT)/Hang Qi(MIT)/Hao-Ren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Jeng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1800" b="1" dirty="0">
                <a:solidFill>
                  <a:srgbClr val="000000"/>
                </a:solidFill>
              </a:rPr>
              <a:t>firmware implementation</a:t>
            </a:r>
            <a:r>
              <a:rPr lang="en-US" sz="1800" dirty="0">
                <a:solidFill>
                  <a:srgbClr val="000000"/>
                </a:solidFill>
              </a:rPr>
              <a:t>, 5’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(FNAL)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Phil Harris(MIT)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Demonstrator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1828069"/>
            <a:ext cx="635774" cy="6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2843" y="2630050"/>
            <a:ext cx="656330" cy="64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274" y="3624555"/>
            <a:ext cx="714816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2078" y="2630050"/>
            <a:ext cx="548988" cy="6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3624555"/>
            <a:ext cx="576974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843" y="4396773"/>
            <a:ext cx="734006" cy="73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58F4-BAA2-EE3E-BDE2-18B7BCD951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246" y="2607960"/>
            <a:ext cx="632225" cy="669448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62475FA-9098-E44C-DA31-1C7A50A730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53" r="17267" b="28222"/>
          <a:stretch/>
        </p:blipFill>
        <p:spPr>
          <a:xfrm>
            <a:off x="9004350" y="4431622"/>
            <a:ext cx="761284" cy="7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557700" y="-2267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8000" y="1341450"/>
            <a:ext cx="11547151" cy="4210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Demonstrated BGN-ST outperforms selected state-of-the-art methods </a:t>
            </a:r>
            <a:r>
              <a:rPr lang="en-US" sz="2400" baseline="30000" dirty="0"/>
              <a:t>[1,2]</a:t>
            </a:r>
            <a:endParaRPr sz="2400" baseline="30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Improves the task accuracy and AUC score by about 15%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Architecture benefits from pairwise interactions between tracks and allows a two-way scattering and gathering for effective information exchange and adaptive graph pooling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Adopts the physics-aware concept and introduces explicit physics properties such as transverse momentum</a:t>
            </a:r>
            <a:endParaRPr sz="20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Next step: From optimal performance of state-of-the-art methods, develop firmware implementations</a:t>
            </a:r>
            <a:endParaRPr sz="24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Understand what is feasible and condense the model into latency and resource constraints</a:t>
            </a:r>
            <a:endParaRPr sz="20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557700" y="5117067"/>
            <a:ext cx="11076600" cy="12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78262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/>
              <a:t>Kintex</a:t>
            </a:r>
            <a:r>
              <a:rPr lang="en-US" sz="1800" b="1" dirty="0"/>
              <a:t> </a:t>
            </a:r>
            <a:r>
              <a:rPr lang="en-US" sz="1800" b="1" dirty="0" err="1"/>
              <a:t>Ultrascale</a:t>
            </a:r>
            <a:r>
              <a:rPr lang="en-US" sz="1800" b="1" dirty="0"/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chemeClr val="tx1"/>
                </a:solidFill>
              </a:rPr>
              <a:t>PCIe</a:t>
            </a:r>
            <a:r>
              <a:rPr lang="en-US" sz="2000" dirty="0">
                <a:solidFill>
                  <a:schemeClr val="tx1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chemeClr val="tx1"/>
                </a:solidFill>
              </a:rPr>
              <a:t>optical links</a:t>
            </a:r>
            <a:r>
              <a:rPr lang="en-US" sz="2000" dirty="0">
                <a:solidFill>
                  <a:schemeClr val="tx1"/>
                </a:solidFill>
              </a:rPr>
              <a:t>, the </a:t>
            </a:r>
            <a:r>
              <a:rPr lang="en-US" sz="2000" b="1" dirty="0">
                <a:solidFill>
                  <a:schemeClr val="tx1"/>
                </a:solidFill>
              </a:rPr>
              <a:t>routing of data</a:t>
            </a:r>
            <a:r>
              <a:rPr lang="en-US" sz="2000" dirty="0">
                <a:solidFill>
                  <a:schemeClr val="tx1"/>
                </a:solidFill>
              </a:rPr>
              <a:t>, and the clock and resets logic.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/>
              <a:t>A second FELIX is connected to the first FELIX through the optical transceivers, as a </a:t>
            </a:r>
            <a:r>
              <a:rPr lang="en-US" sz="2200" b="1" dirty="0"/>
              <a:t>dedicated FPGA hardware for </a:t>
            </a:r>
            <a:r>
              <a:rPr lang="en-US" sz="2200" b="1" u="sng" dirty="0"/>
              <a:t>smart control </a:t>
            </a:r>
            <a:r>
              <a:rPr lang="en-US" sz="2200" b="1" dirty="0"/>
              <a:t>and </a:t>
            </a:r>
            <a:r>
              <a:rPr lang="en-US" sz="2200" b="1" u="sng" dirty="0"/>
              <a:t>real-time decision-making</a:t>
            </a:r>
            <a:r>
              <a:rPr lang="en-US" sz="2200" dirty="0"/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643036" y="517312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AI Engine </a:t>
            </a:r>
            <a:r>
              <a:rPr lang="en-US" sz="1800" dirty="0">
                <a:solidFill>
                  <a:schemeClr val="tx1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chemeClr val="tx1"/>
                </a:solidFill>
              </a:rPr>
              <a:t>heavy quark decays </a:t>
            </a:r>
            <a:r>
              <a:rPr lang="en-US" sz="1800" dirty="0">
                <a:solidFill>
                  <a:schemeClr val="tx1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chemeClr val="tx1"/>
                </a:solidFill>
              </a:rPr>
              <a:t>Neural Network </a:t>
            </a:r>
            <a:r>
              <a:rPr lang="en-US" sz="1800" dirty="0">
                <a:solidFill>
                  <a:schemeClr val="tx1"/>
                </a:solidFill>
              </a:rPr>
              <a:t>deployed using </a:t>
            </a:r>
            <a:r>
              <a:rPr lang="en-US" sz="1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chemeClr val="tx1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3048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</a:rPr>
              <a:t>The Fermilab </a:t>
            </a:r>
            <a:r>
              <a:rPr lang="en-US" sz="1400" b="1" dirty="0">
                <a:latin typeface="Helvetica"/>
              </a:rPr>
              <a:t>test stand </a:t>
            </a:r>
            <a:r>
              <a:rPr lang="en-US" sz="1400" dirty="0">
                <a:latin typeface="Helvetica"/>
              </a:rPr>
              <a:t>has been set up: the FELIX board </a:t>
            </a:r>
            <a:r>
              <a:rPr lang="en-US" sz="1400" b="1" dirty="0">
                <a:latin typeface="Helvetica"/>
              </a:rPr>
              <a:t>BNL711</a:t>
            </a:r>
            <a:r>
              <a:rPr lang="en-US" sz="1400" dirty="0"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/>
              </a:rPr>
              <a:t>Test</a:t>
            </a:r>
            <a:r>
              <a:rPr lang="en-US" sz="1400" dirty="0"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78086"/>
            <a:ext cx="5334931" cy="17473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BF877-3573-C8D9-1408-987F19BE5594}"/>
              </a:ext>
            </a:extLst>
          </p:cNvPr>
          <p:cNvGrpSpPr/>
          <p:nvPr/>
        </p:nvGrpSpPr>
        <p:grpSpPr>
          <a:xfrm>
            <a:off x="373224" y="713328"/>
            <a:ext cx="4764526" cy="4764526"/>
            <a:chOff x="373224" y="713328"/>
            <a:chExt cx="4764526" cy="476452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92774CB-BE64-B11C-A9D5-426EBCAE7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3224" y="713328"/>
              <a:ext cx="4764526" cy="4764526"/>
            </a:xfrm>
            <a:custGeom>
              <a:avLst/>
              <a:gdLst/>
              <a:ahLst/>
              <a:cxnLst/>
              <a:rect l="l" t="t" r="r" b="b"/>
              <a:pathLst>
                <a:path w="3741748" h="3741748">
                  <a:moveTo>
                    <a:pt x="1870874" y="0"/>
                  </a:moveTo>
                  <a:cubicBezTo>
                    <a:pt x="2904129" y="0"/>
                    <a:pt x="3741748" y="837619"/>
                    <a:pt x="3741748" y="1870874"/>
                  </a:cubicBezTo>
                  <a:cubicBezTo>
                    <a:pt x="3741748" y="2904129"/>
                    <a:pt x="2904129" y="3741748"/>
                    <a:pt x="1870874" y="3741748"/>
                  </a:cubicBezTo>
                  <a:cubicBezTo>
                    <a:pt x="837619" y="3741748"/>
                    <a:pt x="0" y="2904129"/>
                    <a:pt x="0" y="1870874"/>
                  </a:cubicBezTo>
                  <a:cubicBezTo>
                    <a:pt x="0" y="837619"/>
                    <a:pt x="837619" y="0"/>
                    <a:pt x="187087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9B1C53-8D80-E16F-BFD7-505B1E0D485F}"/>
                </a:ext>
              </a:extLst>
            </p:cNvPr>
            <p:cNvSpPr/>
            <p:nvPr/>
          </p:nvSpPr>
          <p:spPr>
            <a:xfrm>
              <a:off x="1042587" y="1051133"/>
              <a:ext cx="717847" cy="376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825625"/>
            <a:ext cx="6657325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sPHENIX</a:t>
            </a:r>
            <a:r>
              <a:rPr lang="en-US" dirty="0"/>
              <a:t> DAQ still underdevelopment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Parallelize development and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enough FELIX boards fabricated yet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The AI core logic will be implemented on VC709 which is the FELIX protoboard (share similar resources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29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296" y="1879199"/>
            <a:ext cx="4844255" cy="363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E0E38-6BA3-00CA-260E-F556BE9FE09D}"/>
              </a:ext>
            </a:extLst>
          </p:cNvPr>
          <p:cNvSpPr txBox="1"/>
          <p:nvPr/>
        </p:nvSpPr>
        <p:spPr>
          <a:xfrm>
            <a:off x="10216055" y="19300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LANL Setup</a:t>
            </a:r>
          </a:p>
        </p:txBody>
      </p:sp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46483"/>
            <a:ext cx="5334931" cy="197892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260400" y="5872375"/>
            <a:ext cx="11140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Both KC705 and VC709 will be replaced by FLX712 at deployment stage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551819" y="0"/>
            <a:ext cx="697356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488637" y="1260726"/>
            <a:ext cx="7099923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known.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developed to transform MC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838200" y="4736"/>
            <a:ext cx="7090818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Raw Data Transmission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 VC709/FLX712 FPGA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9" y="2631999"/>
              <a:ext cx="825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91674" y="3793575"/>
              <a:ext cx="825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97" y="3044650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461528" y="0"/>
            <a:ext cx="10458720" cy="122971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BC65-7976-0ECF-BFE1-05D55334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0" y="1003273"/>
            <a:ext cx="10458720" cy="55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DE865-0FE3-2326-CED0-F45F40474593}"/>
              </a:ext>
            </a:extLst>
          </p:cNvPr>
          <p:cNvSpPr txBox="1"/>
          <p:nvPr/>
        </p:nvSpPr>
        <p:spPr>
          <a:xfrm>
            <a:off x="4591352" y="4864298"/>
            <a:ext cx="7432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FELIX input</a:t>
            </a:r>
            <a:r>
              <a:rPr lang="en-US" sz="1400" dirty="0"/>
              <a:t>: up to 24 GBT links at 3.2 Gbps payload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MUX Logic</a:t>
            </a:r>
            <a:r>
              <a:rPr lang="en-US" sz="1400" dirty="0"/>
              <a:t>: multiple GBT packets into raw data packets with header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GTH output</a:t>
            </a:r>
            <a:r>
              <a:rPr lang="en-US" sz="1400" dirty="0"/>
              <a:t>:  ~8 GTH wizard data streams (8b10b encoded) at up to 14 Gbps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KCU105 simulates the AI/FPGA board that receives the GBT data and contains the AI engine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Implemented GTH wizard example design to measure bit errors and verify received data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38513" y="2087011"/>
            <a:ext cx="244617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3041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3031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7069022" y="5265172"/>
            <a:ext cx="1897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445" y="1600201"/>
            <a:ext cx="8255195" cy="431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1059421"/>
            <a:ext cx="2883135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229644">
            <a:off x="470047" y="3882965"/>
            <a:ext cx="3895965" cy="222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2035945" y="1908036"/>
            <a:ext cx="1151991" cy="85637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1317923" y="2140428"/>
            <a:ext cx="77327" cy="179388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545900" y="2140428"/>
            <a:ext cx="649677" cy="1015905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2584937" y="1739748"/>
            <a:ext cx="686736" cy="175053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818025" y="1197564"/>
            <a:ext cx="448619" cy="195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420621" y="2709741"/>
            <a:ext cx="1087688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572331" y="3584111"/>
            <a:ext cx="2990984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089549" y="2610802"/>
            <a:ext cx="1087688" cy="33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lnSpc>
                <a:spcPct val="90000"/>
              </a:lnSpc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43160" y="1031380"/>
            <a:ext cx="914669" cy="6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3145624" y="1748132"/>
            <a:ext cx="914669" cy="39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/>
              <a:t>11/30/22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266644" y="6553202"/>
            <a:ext cx="4822197" cy="276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 dirty="0"/>
              <a:t>Fast-ML Status and Plan @DOE Presentations</a:t>
            </a:r>
            <a:endParaRPr dirty="0"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36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03202" y="55645"/>
            <a:ext cx="1198443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4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a44efd802_2_169"/>
          <p:cNvSpPr txBox="1">
            <a:spLocks noGrp="1"/>
          </p:cNvSpPr>
          <p:nvPr>
            <p:ph type="title"/>
          </p:nvPr>
        </p:nvSpPr>
        <p:spPr>
          <a:xfrm>
            <a:off x="978292" y="48175"/>
            <a:ext cx="8639841" cy="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dirty="0"/>
              <a:t>Feed MVTX/INTT MC Hits to AI Engine</a:t>
            </a:r>
            <a:endParaRPr dirty="0"/>
          </a:p>
        </p:txBody>
      </p:sp>
      <p:sp>
        <p:nvSpPr>
          <p:cNvPr id="679" name="Google Shape;679;g19a44efd802_2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80" name="Google Shape;680;g19a44efd802_2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81" name="Google Shape;681;g19a44efd802_2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682" name="Google Shape;682;g19a44efd802_2_169"/>
          <p:cNvSpPr txBox="1"/>
          <p:nvPr/>
        </p:nvSpPr>
        <p:spPr>
          <a:xfrm>
            <a:off x="1313887" y="2162785"/>
            <a:ext cx="1500000" cy="9026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g19a44efd802_2_169"/>
          <p:cNvSpPr txBox="1"/>
          <p:nvPr/>
        </p:nvSpPr>
        <p:spPr>
          <a:xfrm>
            <a:off x="1313887" y="3339018"/>
            <a:ext cx="1500000" cy="902643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4" name="Google Shape;684;g19a44efd802_2_169"/>
          <p:cNvGrpSpPr/>
          <p:nvPr/>
        </p:nvGrpSpPr>
        <p:grpSpPr>
          <a:xfrm>
            <a:off x="4113594" y="1806101"/>
            <a:ext cx="7624924" cy="2624651"/>
            <a:chOff x="5643390" y="2566526"/>
            <a:chExt cx="2419174" cy="1419000"/>
          </a:xfrm>
        </p:grpSpPr>
        <p:sp>
          <p:nvSpPr>
            <p:cNvPr id="685" name="Google Shape;685;g19a44efd802_2_169"/>
            <p:cNvSpPr/>
            <p:nvPr/>
          </p:nvSpPr>
          <p:spPr>
            <a:xfrm>
              <a:off x="5643390" y="2566526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19a44efd802_2_169"/>
            <p:cNvSpPr txBox="1"/>
            <p:nvPr/>
          </p:nvSpPr>
          <p:spPr>
            <a:xfrm>
              <a:off x="7081671" y="2568281"/>
              <a:ext cx="980893" cy="332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7" name="Google Shape;687;g19a44efd802_2_169"/>
          <p:cNvSpPr/>
          <p:nvPr/>
        </p:nvSpPr>
        <p:spPr>
          <a:xfrm>
            <a:off x="3142176" y="2460367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9a44efd802_2_169"/>
          <p:cNvSpPr/>
          <p:nvPr/>
        </p:nvSpPr>
        <p:spPr>
          <a:xfrm>
            <a:off x="3142176" y="3697423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19a44efd802_2_169"/>
          <p:cNvSpPr txBox="1"/>
          <p:nvPr/>
        </p:nvSpPr>
        <p:spPr>
          <a:xfrm>
            <a:off x="2902063" y="2841642"/>
            <a:ext cx="15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19a44efd802_2_169"/>
          <p:cNvSpPr/>
          <p:nvPr/>
        </p:nvSpPr>
        <p:spPr>
          <a:xfrm>
            <a:off x="4148429" y="2503241"/>
            <a:ext cx="2235832" cy="138246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events matching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beam crossings )</a:t>
            </a:r>
            <a:endParaRPr/>
          </a:p>
        </p:txBody>
      </p:sp>
      <p:sp>
        <p:nvSpPr>
          <p:cNvPr id="691" name="Google Shape;691;g19a44efd802_2_169"/>
          <p:cNvSpPr/>
          <p:nvPr/>
        </p:nvSpPr>
        <p:spPr>
          <a:xfrm>
            <a:off x="6803664" y="2450604"/>
            <a:ext cx="2208261" cy="14877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Hits + VTX(x,y, Z)</a:t>
            </a:r>
            <a:endParaRPr/>
          </a:p>
        </p:txBody>
      </p:sp>
      <p:sp>
        <p:nvSpPr>
          <p:cNvPr id="692" name="Google Shape;692;g19a44efd802_2_169"/>
          <p:cNvSpPr/>
          <p:nvPr/>
        </p:nvSpPr>
        <p:spPr>
          <a:xfrm>
            <a:off x="9466164" y="2389897"/>
            <a:ext cx="1760707" cy="148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HF Trigger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NN Algorithm</a:t>
            </a:r>
            <a:endParaRPr/>
          </a:p>
        </p:txBody>
      </p:sp>
      <p:sp>
        <p:nvSpPr>
          <p:cNvPr id="693" name="Google Shape;693;g19a44efd802_2_169"/>
          <p:cNvSpPr/>
          <p:nvPr/>
        </p:nvSpPr>
        <p:spPr>
          <a:xfrm>
            <a:off x="6390606" y="2968221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9a44efd802_2_169"/>
          <p:cNvSpPr/>
          <p:nvPr/>
        </p:nvSpPr>
        <p:spPr>
          <a:xfrm>
            <a:off x="9096697" y="2976664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5" name="Google Shape;695;g19a44efd802_2_169"/>
          <p:cNvGrpSpPr/>
          <p:nvPr/>
        </p:nvGrpSpPr>
        <p:grpSpPr>
          <a:xfrm>
            <a:off x="6242199" y="3946209"/>
            <a:ext cx="2915709" cy="2378905"/>
            <a:chOff x="6011741" y="4020548"/>
            <a:chExt cx="2915709" cy="2378905"/>
          </a:xfrm>
        </p:grpSpPr>
        <p:sp>
          <p:nvSpPr>
            <p:cNvPr id="696" name="Google Shape;696;g19a44efd802_2_169"/>
            <p:cNvSpPr/>
            <p:nvPr/>
          </p:nvSpPr>
          <p:spPr>
            <a:xfrm>
              <a:off x="6011741" y="5087500"/>
              <a:ext cx="2915709" cy="1311953"/>
            </a:xfrm>
            <a:prstGeom prst="diamond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AVG Beam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VTX(x,y)</a:t>
              </a:r>
              <a:endParaRPr/>
            </a:p>
          </p:txBody>
        </p:sp>
        <p:sp>
          <p:nvSpPr>
            <p:cNvPr id="697" name="Google Shape;697;g19a44efd802_2_169"/>
            <p:cNvSpPr/>
            <p:nvPr/>
          </p:nvSpPr>
          <p:spPr>
            <a:xfrm>
              <a:off x="7384129" y="4020548"/>
              <a:ext cx="170932" cy="10920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g19a44efd802_2_169"/>
          <p:cNvSpPr txBox="1"/>
          <p:nvPr/>
        </p:nvSpPr>
        <p:spPr>
          <a:xfrm>
            <a:off x="1095214" y="5284639"/>
            <a:ext cx="44009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MVTX and INTT data packets: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pp collisions (MB events) @4MHz 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 MVTX packet @5uS strobe: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INTT packets (RF)</a:t>
            </a:r>
            <a:endParaRPr/>
          </a:p>
        </p:txBody>
      </p:sp>
      <p:sp>
        <p:nvSpPr>
          <p:cNvPr id="699" name="Google Shape;699;g19a44efd802_2_169"/>
          <p:cNvSpPr txBox="1"/>
          <p:nvPr/>
        </p:nvSpPr>
        <p:spPr>
          <a:xfrm>
            <a:off x="719418" y="4690444"/>
            <a:ext cx="4704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Glinks: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MVTX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50 INTT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packets (~5us worth of data)</a:t>
            </a:r>
            <a:endParaRPr/>
          </a:p>
        </p:txBody>
      </p:sp>
      <p:sp>
        <p:nvSpPr>
          <p:cNvPr id="700" name="Google Shape;700;g19a44efd802_2_169"/>
          <p:cNvSpPr/>
          <p:nvPr/>
        </p:nvSpPr>
        <p:spPr>
          <a:xfrm>
            <a:off x="1095214" y="1384515"/>
            <a:ext cx="2903349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9a44efd802_2_169"/>
          <p:cNvSpPr/>
          <p:nvPr/>
        </p:nvSpPr>
        <p:spPr>
          <a:xfrm>
            <a:off x="4124742" y="1407604"/>
            <a:ext cx="4930775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9a44efd802_2_169"/>
          <p:cNvSpPr/>
          <p:nvPr/>
        </p:nvSpPr>
        <p:spPr>
          <a:xfrm>
            <a:off x="9327743" y="1375275"/>
            <a:ext cx="2424791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19a44efd802_2_169"/>
          <p:cNvSpPr txBox="1"/>
          <p:nvPr/>
        </p:nvSpPr>
        <p:spPr>
          <a:xfrm>
            <a:off x="978292" y="939062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Step-1</a:t>
            </a:r>
            <a:endParaRPr/>
          </a:p>
        </p:txBody>
      </p:sp>
      <p:sp>
        <p:nvSpPr>
          <p:cNvPr id="704" name="Google Shape;704;g19a44efd802_2_169"/>
          <p:cNvSpPr txBox="1"/>
          <p:nvPr/>
        </p:nvSpPr>
        <p:spPr>
          <a:xfrm>
            <a:off x="4550017" y="939061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Step-2</a:t>
            </a:r>
            <a:endParaRPr/>
          </a:p>
        </p:txBody>
      </p:sp>
      <p:sp>
        <p:nvSpPr>
          <p:cNvPr id="705" name="Google Shape;705;g19a44efd802_2_169"/>
          <p:cNvSpPr txBox="1"/>
          <p:nvPr/>
        </p:nvSpPr>
        <p:spPr>
          <a:xfrm>
            <a:off x="9238403" y="946686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818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38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7315913" y="1459534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542"/>
            <a:ext cx="11425236" cy="739910"/>
          </a:xfrm>
        </p:spPr>
        <p:txBody>
          <a:bodyPr>
            <a:noAutofit/>
          </a:bodyPr>
          <a:lstStyle/>
          <a:p>
            <a:r>
              <a:rPr lang="en-US" sz="4000" dirty="0"/>
              <a:t>EIC: </a:t>
            </a:r>
            <a:r>
              <a:rPr lang="en-US" sz="4000" dirty="0" err="1"/>
              <a:t>ePIC</a:t>
            </a:r>
            <a:r>
              <a:rPr lang="en-US" sz="4000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838200" y="898542"/>
            <a:ext cx="102621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-&gt; generalizable for applications in experiments at the EIC</a:t>
            </a: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39508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Leaderships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ORNL,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/EIC readout integration, 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 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FELIX-AI-Trigger hardware  integration, Dr. Kai Chen  (FELIX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NTU, Data acceleration, Prof. Song Fu (SC, data acceleration)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13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18658" y="1045128"/>
            <a:ext cx="9467850" cy="2343150"/>
            <a:chOff x="1052404" y="1210786"/>
            <a:chExt cx="9467850" cy="2343150"/>
          </a:xfrm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Convert simulated hits to </a:t>
            </a:r>
            <a:r>
              <a:rPr lang="en-US" sz="1400" dirty="0" err="1">
                <a:solidFill>
                  <a:srgbClr val="FFFF00"/>
                </a:solidFill>
              </a:rPr>
              <a:t>sPHENIX</a:t>
            </a:r>
            <a:r>
              <a:rPr lang="en-US" sz="14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76DC179-61BD-9C40-E2A7-4EE5AA33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953" y="3500048"/>
            <a:ext cx="5424737" cy="29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5078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233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"/>
          <a:stretch/>
        </p:blipFill>
        <p:spPr>
          <a:xfrm>
            <a:off x="5589550" y="3290849"/>
            <a:ext cx="5551202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21" y="3840513"/>
            <a:ext cx="3611979" cy="25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6072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grpSp>
        <p:nvGrpSpPr>
          <p:cNvPr id="8" name="Google Shape;302;g196dd856250_0_8">
            <a:extLst>
              <a:ext uri="{FF2B5EF4-FFF2-40B4-BE49-F238E27FC236}">
                <a16:creationId xmlns:a16="http://schemas.microsoft.com/office/drawing/2014/main" id="{4102C43E-B79D-399C-8A0A-B259115DF806}"/>
              </a:ext>
            </a:extLst>
          </p:cNvPr>
          <p:cNvGrpSpPr/>
          <p:nvPr/>
        </p:nvGrpSpPr>
        <p:grpSpPr>
          <a:xfrm>
            <a:off x="786161" y="1083409"/>
            <a:ext cx="10233292" cy="2031592"/>
            <a:chOff x="152400" y="1843225"/>
            <a:chExt cx="9267825" cy="1704650"/>
          </a:xfrm>
        </p:grpSpPr>
        <p:pic>
          <p:nvPicPr>
            <p:cNvPr id="9" name="Google Shape;303;g196dd856250_0_8">
              <a:extLst>
                <a:ext uri="{FF2B5EF4-FFF2-40B4-BE49-F238E27FC236}">
                  <a16:creationId xmlns:a16="http://schemas.microsoft.com/office/drawing/2014/main" id="{48CAF021-AFD8-5B68-12D4-091960CCC5C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843225"/>
              <a:ext cx="9267825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4;g196dd856250_0_8">
              <a:extLst>
                <a:ext uri="{FF2B5EF4-FFF2-40B4-BE49-F238E27FC236}">
                  <a16:creationId xmlns:a16="http://schemas.microsoft.com/office/drawing/2014/main" id="{345169CD-AE5F-7C0A-6B01-17367923C72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3950" y="2957325"/>
              <a:ext cx="9115425" cy="590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03" y="0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65358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845236"/>
            <a:ext cx="2330569" cy="115246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565358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EB1343B-920F-3527-8D36-66BE999CF636}"/>
              </a:ext>
            </a:extLst>
          </p:cNvPr>
          <p:cNvSpPr txBox="1"/>
          <p:nvPr/>
        </p:nvSpPr>
        <p:spPr>
          <a:xfrm>
            <a:off x="1565358" y="334538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EMCal</a:t>
            </a:r>
            <a:endParaRPr lang="en-US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40275C-DB2E-4FD2-3D52-C8706DE1BD1D}"/>
              </a:ext>
            </a:extLst>
          </p:cNvPr>
          <p:cNvSpPr txBox="1"/>
          <p:nvPr/>
        </p:nvSpPr>
        <p:spPr>
          <a:xfrm>
            <a:off x="1565358" y="276173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iHCal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BC4AD4-BE0F-CC88-DECA-3EE81FB1A166}"/>
              </a:ext>
            </a:extLst>
          </p:cNvPr>
          <p:cNvSpPr txBox="1"/>
          <p:nvPr/>
        </p:nvSpPr>
        <p:spPr>
          <a:xfrm>
            <a:off x="1565358" y="217689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oHCal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3323</Words>
  <Application>Microsoft Macintosh PowerPoint</Application>
  <PresentationFormat>Widescreen</PresentationFormat>
  <Paragraphs>692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Arial Narrow</vt:lpstr>
      <vt:lpstr>Bahnschrift Light</vt:lpstr>
      <vt:lpstr>Calibri</vt:lpstr>
      <vt:lpstr>Calibri Light</vt:lpstr>
      <vt:lpstr>Cambria Math</vt:lpstr>
      <vt:lpstr>Corbel</vt:lpstr>
      <vt:lpstr>Helvetica</vt:lpstr>
      <vt:lpstr>Helvetica Neue</vt:lpstr>
      <vt:lpstr>Roboto</vt:lpstr>
      <vt:lpstr>Wingdings</vt:lpstr>
      <vt:lpstr>Office Theme</vt:lpstr>
      <vt:lpstr>Intelligent Experiment Through Real-Time AI - Fast Data Processing and Autonomous Detector Control  for sPHENIX and Future EIC Detectors</vt:lpstr>
      <vt:lpstr>Today’s Presentations</vt:lpstr>
      <vt:lpstr>Overview </vt:lpstr>
      <vt:lpstr>Project Goals and Deliverables </vt:lpstr>
      <vt:lpstr>Leaderships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ePIC: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Experiments: Physics Driven BGN-ST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Data Simulation</vt:lpstr>
      <vt:lpstr>KC705 Raw Data Transmission</vt:lpstr>
      <vt:lpstr>FLX712 Raw MVTX Data Transmission to AI-FPGA</vt:lpstr>
      <vt:lpstr>Timeline and Outlook</vt:lpstr>
      <vt:lpstr>Backup slides</vt:lpstr>
      <vt:lpstr>PowerPoint Presentation</vt:lpstr>
      <vt:lpstr>Feed MVTX/INTT MC Hits to AI Engine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231</cp:revision>
  <dcterms:created xsi:type="dcterms:W3CDTF">2022-10-03T20:28:18Z</dcterms:created>
  <dcterms:modified xsi:type="dcterms:W3CDTF">2022-11-29T15:42:27Z</dcterms:modified>
</cp:coreProperties>
</file>