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3"/>
  </p:notesMasterIdLst>
  <p:sldIdLst>
    <p:sldId id="258" r:id="rId2"/>
    <p:sldId id="260" r:id="rId3"/>
    <p:sldId id="261" r:id="rId4"/>
    <p:sldId id="1146" r:id="rId5"/>
    <p:sldId id="270" r:id="rId6"/>
    <p:sldId id="271" r:id="rId7"/>
    <p:sldId id="272" r:id="rId8"/>
    <p:sldId id="273" r:id="rId9"/>
    <p:sldId id="274" r:id="rId10"/>
    <p:sldId id="301" r:id="rId11"/>
    <p:sldId id="266" r:id="rId12"/>
    <p:sldId id="276" r:id="rId13"/>
    <p:sldId id="317" r:id="rId14"/>
    <p:sldId id="308" r:id="rId15"/>
    <p:sldId id="320" r:id="rId16"/>
    <p:sldId id="321" r:id="rId17"/>
    <p:sldId id="322" r:id="rId18"/>
    <p:sldId id="323" r:id="rId19"/>
    <p:sldId id="324" r:id="rId20"/>
    <p:sldId id="328" r:id="rId21"/>
    <p:sldId id="326" r:id="rId22"/>
    <p:sldId id="264" r:id="rId23"/>
    <p:sldId id="303" r:id="rId24"/>
    <p:sldId id="304" r:id="rId25"/>
    <p:sldId id="305" r:id="rId26"/>
    <p:sldId id="306" r:id="rId27"/>
    <p:sldId id="314" r:id="rId28"/>
    <p:sldId id="319" r:id="rId29"/>
    <p:sldId id="318" r:id="rId30"/>
    <p:sldId id="300" r:id="rId31"/>
    <p:sldId id="294" r:id="rId32"/>
    <p:sldId id="295" r:id="rId33"/>
    <p:sldId id="296" r:id="rId34"/>
    <p:sldId id="297" r:id="rId35"/>
    <p:sldId id="307" r:id="rId36"/>
    <p:sldId id="267" r:id="rId37"/>
    <p:sldId id="327" r:id="rId38"/>
    <p:sldId id="298" r:id="rId39"/>
    <p:sldId id="280" r:id="rId40"/>
    <p:sldId id="268" r:id="rId41"/>
    <p:sldId id="269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han Tran" initials="" lastIdx="1" clrIdx="0"/>
  <p:cmAuthor id="2" name="Cameron Dean" initials="" lastIdx="1" clrIdx="1"/>
  <p:cmAuthor id="3" name="Ming Liu" initials="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9437FF"/>
    <a:srgbClr val="76D6FF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843"/>
    <p:restoredTop sz="96347"/>
  </p:normalViewPr>
  <p:slideViewPr>
    <p:cSldViewPr snapToGrid="0">
      <p:cViewPr varScale="1">
        <p:scale>
          <a:sx n="239" d="100"/>
          <a:sy n="239" d="100"/>
        </p:scale>
        <p:origin x="192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40" d="100"/>
        <a:sy n="14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2-11-28T04:36:07.429" idx="1">
    <p:pos x="6000" y="0"/>
    <p:text>replace the plot with b-bar event from sim?</p:text>
    <p:extLst>
      <p:ext uri="{C676402C-5697-4E1C-873F-D02D1690AC5C}">
        <p15:threadingInfo xmlns:p15="http://schemas.microsoft.com/office/powerpoint/2012/main" timeZoneBias="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FB1F97-F9E2-4E2C-85F5-85EE8344D31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</dgm:pt>
    <dgm:pt modelId="{FDABFC88-06A2-4D13-9ACF-1628B46F82ED}">
      <dgm:prSet phldrT="[Text]" custT="1"/>
      <dgm:spPr/>
      <dgm:t>
        <a:bodyPr/>
        <a:lstStyle/>
        <a:p>
          <a:pPr algn="ctr"/>
          <a:r>
            <a:rPr lang="en-US" sz="1400" dirty="0">
              <a:latin typeface="Helvetica" panose="020B0604020202020204" pitchFamily="34" charset="0"/>
              <a:cs typeface="Helvetica" panose="020B0604020202020204" pitchFamily="34" charset="0"/>
            </a:rPr>
            <a:t>APPLICATION</a:t>
          </a:r>
        </a:p>
      </dgm:t>
    </dgm:pt>
    <dgm:pt modelId="{944E5E00-D9B1-4733-84BD-208A64C905F2}" type="parTrans" cxnId="{392B0E7B-8352-4E68-91CD-41442106D5CB}">
      <dgm:prSet/>
      <dgm:spPr/>
      <dgm:t>
        <a:bodyPr/>
        <a:lstStyle/>
        <a:p>
          <a:pPr algn="ctr"/>
          <a:endParaRPr lang="en-US" sz="20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B08726AE-28B2-44B2-9DE7-6142B2F273D8}" type="sibTrans" cxnId="{392B0E7B-8352-4E68-91CD-41442106D5CB}">
      <dgm:prSet/>
      <dgm:spPr/>
      <dgm:t>
        <a:bodyPr/>
        <a:lstStyle/>
        <a:p>
          <a:pPr algn="ctr"/>
          <a:endParaRPr lang="en-US" sz="20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BAF17B8E-54B0-40CD-941D-485647B899B6}">
      <dgm:prSet phldrT="[Text]" custT="1"/>
      <dgm:spPr>
        <a:solidFill>
          <a:srgbClr val="99CC00"/>
        </a:solidFill>
      </dgm:spPr>
      <dgm:t>
        <a:bodyPr/>
        <a:lstStyle/>
        <a:p>
          <a:pPr algn="ctr"/>
          <a:r>
            <a:rPr lang="en-US" sz="1400" dirty="0">
              <a:latin typeface="Helvetica" panose="020B0604020202020204" pitchFamily="34" charset="0"/>
              <a:cs typeface="Helvetica" panose="020B0604020202020204" pitchFamily="34" charset="0"/>
            </a:rPr>
            <a:t>OPERATING SYSTEM</a:t>
          </a:r>
        </a:p>
      </dgm:t>
    </dgm:pt>
    <dgm:pt modelId="{305E4EF9-71E1-4A8A-BEFE-0696D3FF6CB0}" type="parTrans" cxnId="{A43CCAA6-4804-4F97-A328-8A5600C4F032}">
      <dgm:prSet/>
      <dgm:spPr/>
      <dgm:t>
        <a:bodyPr/>
        <a:lstStyle/>
        <a:p>
          <a:pPr algn="ctr"/>
          <a:endParaRPr lang="en-US" sz="20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8F5457F2-6CF1-48D3-9D14-3B635CC58708}" type="sibTrans" cxnId="{A43CCAA6-4804-4F97-A328-8A5600C4F032}">
      <dgm:prSet/>
      <dgm:spPr/>
      <dgm:t>
        <a:bodyPr/>
        <a:lstStyle/>
        <a:p>
          <a:pPr algn="ctr"/>
          <a:endParaRPr lang="en-US" sz="20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E1B92438-AEB5-4532-8C54-29435F433AE6}">
      <dgm:prSet phldrT="[Text]" custT="1"/>
      <dgm:spPr>
        <a:solidFill>
          <a:srgbClr val="004C97"/>
        </a:solidFill>
      </dgm:spPr>
      <dgm:t>
        <a:bodyPr/>
        <a:lstStyle/>
        <a:p>
          <a:pPr algn="ctr"/>
          <a:r>
            <a:rPr lang="en-US" sz="1400" dirty="0">
              <a:latin typeface="Helvetica" panose="020B0604020202020204" pitchFamily="34" charset="0"/>
              <a:cs typeface="Helvetica" panose="020B0604020202020204" pitchFamily="34" charset="0"/>
            </a:rPr>
            <a:t>FELIX HW &amp; FW (BNL711)</a:t>
          </a:r>
        </a:p>
      </dgm:t>
    </dgm:pt>
    <dgm:pt modelId="{4EC48196-EF53-4684-9C7D-AF8A07B98A22}" type="parTrans" cxnId="{81712E5B-2EE4-469A-8C86-33A210DA7B04}">
      <dgm:prSet/>
      <dgm:spPr/>
      <dgm:t>
        <a:bodyPr/>
        <a:lstStyle/>
        <a:p>
          <a:pPr algn="ctr"/>
          <a:endParaRPr lang="en-US" sz="20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365B05EB-E203-4A23-AD4D-BBB062D2C4C4}" type="sibTrans" cxnId="{81712E5B-2EE4-469A-8C86-33A210DA7B04}">
      <dgm:prSet/>
      <dgm:spPr/>
      <dgm:t>
        <a:bodyPr/>
        <a:lstStyle/>
        <a:p>
          <a:pPr algn="ctr"/>
          <a:endParaRPr lang="en-US" sz="20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F9C074D6-37B0-4099-BFAA-58B47B6F2243}">
      <dgm:prSet phldrT="[Text]" custT="1"/>
      <dgm:spPr>
        <a:solidFill>
          <a:srgbClr val="548C99"/>
        </a:solidFill>
      </dgm:spPr>
      <dgm:t>
        <a:bodyPr/>
        <a:lstStyle/>
        <a:p>
          <a:pPr algn="ctr"/>
          <a:r>
            <a:rPr lang="en-US" sz="1400" dirty="0">
              <a:latin typeface="Helvetica" panose="020B0604020202020204" pitchFamily="34" charset="0"/>
              <a:cs typeface="Helvetica" panose="020B0604020202020204" pitchFamily="34" charset="0"/>
            </a:rPr>
            <a:t>FELIX DRIVER</a:t>
          </a:r>
        </a:p>
      </dgm:t>
    </dgm:pt>
    <dgm:pt modelId="{EF09F012-A605-4C11-BBA3-003028B9F5BF}" type="parTrans" cxnId="{FFEB09CF-730E-4A91-98D8-219CFF271FF5}">
      <dgm:prSet/>
      <dgm:spPr/>
      <dgm:t>
        <a:bodyPr/>
        <a:lstStyle/>
        <a:p>
          <a:pPr algn="ctr"/>
          <a:endParaRPr lang="en-US" sz="20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4BF27238-8076-4A43-B46A-5E4051700CD1}" type="sibTrans" cxnId="{FFEB09CF-730E-4A91-98D8-219CFF271FF5}">
      <dgm:prSet/>
      <dgm:spPr/>
      <dgm:t>
        <a:bodyPr/>
        <a:lstStyle/>
        <a:p>
          <a:pPr algn="ctr"/>
          <a:endParaRPr lang="en-US" sz="20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D8DA848D-960A-41CF-818A-C9D46B0B3B99}" type="pres">
      <dgm:prSet presAssocID="{60FB1F97-F9E2-4E2C-85F5-85EE8344D313}" presName="linear" presStyleCnt="0">
        <dgm:presLayoutVars>
          <dgm:animLvl val="lvl"/>
          <dgm:resizeHandles val="exact"/>
        </dgm:presLayoutVars>
      </dgm:prSet>
      <dgm:spPr/>
    </dgm:pt>
    <dgm:pt modelId="{4078A4E9-2571-4FCC-9A68-FBA275C81B76}" type="pres">
      <dgm:prSet presAssocID="{FDABFC88-06A2-4D13-9ACF-1628B46F82ED}" presName="parentText" presStyleLbl="node1" presStyleIdx="0" presStyleCnt="4" custLinFactY="-40787" custLinFactNeighborX="-2578" custLinFactNeighborY="-100000">
        <dgm:presLayoutVars>
          <dgm:chMax val="0"/>
          <dgm:bulletEnabled val="1"/>
        </dgm:presLayoutVars>
      </dgm:prSet>
      <dgm:spPr/>
    </dgm:pt>
    <dgm:pt modelId="{9B18BC8C-6CFC-447B-BC91-EBC7318589F9}" type="pres">
      <dgm:prSet presAssocID="{B08726AE-28B2-44B2-9DE7-6142B2F273D8}" presName="spacer" presStyleCnt="0"/>
      <dgm:spPr/>
    </dgm:pt>
    <dgm:pt modelId="{8FD097BC-0692-4ED3-9FEA-8954FC4CCF12}" type="pres">
      <dgm:prSet presAssocID="{BAF17B8E-54B0-40CD-941D-485647B899B6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FF019639-1A2A-4A24-AC47-C67C39C27CB7}" type="pres">
      <dgm:prSet presAssocID="{8F5457F2-6CF1-48D3-9D14-3B635CC58708}" presName="spacer" presStyleCnt="0"/>
      <dgm:spPr/>
    </dgm:pt>
    <dgm:pt modelId="{2825BB01-2383-4333-9561-D37E5CE764CB}" type="pres">
      <dgm:prSet presAssocID="{F9C074D6-37B0-4099-BFAA-58B47B6F2243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4246B69A-F78F-46FC-8E4A-0296E20A9854}" type="pres">
      <dgm:prSet presAssocID="{4BF27238-8076-4A43-B46A-5E4051700CD1}" presName="spacer" presStyleCnt="0"/>
      <dgm:spPr/>
    </dgm:pt>
    <dgm:pt modelId="{C9A7448E-7263-40AD-82C8-87BC2B5C04A6}" type="pres">
      <dgm:prSet presAssocID="{E1B92438-AEB5-4532-8C54-29435F433AE6}" presName="parentText" presStyleLbl="node1" presStyleIdx="3" presStyleCnt="4" custLinFactNeighborY="6949">
        <dgm:presLayoutVars>
          <dgm:chMax val="0"/>
          <dgm:bulletEnabled val="1"/>
        </dgm:presLayoutVars>
      </dgm:prSet>
      <dgm:spPr/>
    </dgm:pt>
  </dgm:ptLst>
  <dgm:cxnLst>
    <dgm:cxn modelId="{B31BF203-620B-4040-8D5E-2FD8DAEB3BC4}" type="presOf" srcId="{60FB1F97-F9E2-4E2C-85F5-85EE8344D313}" destId="{D8DA848D-960A-41CF-818A-C9D46B0B3B99}" srcOrd="0" destOrd="0" presId="urn:microsoft.com/office/officeart/2005/8/layout/vList2"/>
    <dgm:cxn modelId="{210C8C56-2319-479C-95C1-01840C00EA99}" type="presOf" srcId="{BAF17B8E-54B0-40CD-941D-485647B899B6}" destId="{8FD097BC-0692-4ED3-9FEA-8954FC4CCF12}" srcOrd="0" destOrd="0" presId="urn:microsoft.com/office/officeart/2005/8/layout/vList2"/>
    <dgm:cxn modelId="{81712E5B-2EE4-469A-8C86-33A210DA7B04}" srcId="{60FB1F97-F9E2-4E2C-85F5-85EE8344D313}" destId="{E1B92438-AEB5-4532-8C54-29435F433AE6}" srcOrd="3" destOrd="0" parTransId="{4EC48196-EF53-4684-9C7D-AF8A07B98A22}" sibTransId="{365B05EB-E203-4A23-AD4D-BBB062D2C4C4}"/>
    <dgm:cxn modelId="{BCE1096E-4B28-4D56-8DCC-3CBDC861AC41}" type="presOf" srcId="{F9C074D6-37B0-4099-BFAA-58B47B6F2243}" destId="{2825BB01-2383-4333-9561-D37E5CE764CB}" srcOrd="0" destOrd="0" presId="urn:microsoft.com/office/officeart/2005/8/layout/vList2"/>
    <dgm:cxn modelId="{392B0E7B-8352-4E68-91CD-41442106D5CB}" srcId="{60FB1F97-F9E2-4E2C-85F5-85EE8344D313}" destId="{FDABFC88-06A2-4D13-9ACF-1628B46F82ED}" srcOrd="0" destOrd="0" parTransId="{944E5E00-D9B1-4733-84BD-208A64C905F2}" sibTransId="{B08726AE-28B2-44B2-9DE7-6142B2F273D8}"/>
    <dgm:cxn modelId="{706F858E-9CDE-4FF6-BD54-9E347D5803E7}" type="presOf" srcId="{E1B92438-AEB5-4532-8C54-29435F433AE6}" destId="{C9A7448E-7263-40AD-82C8-87BC2B5C04A6}" srcOrd="0" destOrd="0" presId="urn:microsoft.com/office/officeart/2005/8/layout/vList2"/>
    <dgm:cxn modelId="{A43CCAA6-4804-4F97-A328-8A5600C4F032}" srcId="{60FB1F97-F9E2-4E2C-85F5-85EE8344D313}" destId="{BAF17B8E-54B0-40CD-941D-485647B899B6}" srcOrd="1" destOrd="0" parTransId="{305E4EF9-71E1-4A8A-BEFE-0696D3FF6CB0}" sibTransId="{8F5457F2-6CF1-48D3-9D14-3B635CC58708}"/>
    <dgm:cxn modelId="{FFEB09CF-730E-4A91-98D8-219CFF271FF5}" srcId="{60FB1F97-F9E2-4E2C-85F5-85EE8344D313}" destId="{F9C074D6-37B0-4099-BFAA-58B47B6F2243}" srcOrd="2" destOrd="0" parTransId="{EF09F012-A605-4C11-BBA3-003028B9F5BF}" sibTransId="{4BF27238-8076-4A43-B46A-5E4051700CD1}"/>
    <dgm:cxn modelId="{7E7BE2F7-EC09-4D24-BCBF-B2CAEFFA5D18}" type="presOf" srcId="{FDABFC88-06A2-4D13-9ACF-1628B46F82ED}" destId="{4078A4E9-2571-4FCC-9A68-FBA275C81B76}" srcOrd="0" destOrd="0" presId="urn:microsoft.com/office/officeart/2005/8/layout/vList2"/>
    <dgm:cxn modelId="{DED69BAD-58FC-4A8F-B521-BD1BDAED955C}" type="presParOf" srcId="{D8DA848D-960A-41CF-818A-C9D46B0B3B99}" destId="{4078A4E9-2571-4FCC-9A68-FBA275C81B76}" srcOrd="0" destOrd="0" presId="urn:microsoft.com/office/officeart/2005/8/layout/vList2"/>
    <dgm:cxn modelId="{1F481B00-206E-4873-9050-CCA849FF0206}" type="presParOf" srcId="{D8DA848D-960A-41CF-818A-C9D46B0B3B99}" destId="{9B18BC8C-6CFC-447B-BC91-EBC7318589F9}" srcOrd="1" destOrd="0" presId="urn:microsoft.com/office/officeart/2005/8/layout/vList2"/>
    <dgm:cxn modelId="{F5B76BBB-C472-4380-9B79-1752B7AB8846}" type="presParOf" srcId="{D8DA848D-960A-41CF-818A-C9D46B0B3B99}" destId="{8FD097BC-0692-4ED3-9FEA-8954FC4CCF12}" srcOrd="2" destOrd="0" presId="urn:microsoft.com/office/officeart/2005/8/layout/vList2"/>
    <dgm:cxn modelId="{27F5330A-5A98-45EC-8191-A3CABB96035E}" type="presParOf" srcId="{D8DA848D-960A-41CF-818A-C9D46B0B3B99}" destId="{FF019639-1A2A-4A24-AC47-C67C39C27CB7}" srcOrd="3" destOrd="0" presId="urn:microsoft.com/office/officeart/2005/8/layout/vList2"/>
    <dgm:cxn modelId="{560063AC-1C8B-44B9-AF08-15B0BA36038E}" type="presParOf" srcId="{D8DA848D-960A-41CF-818A-C9D46B0B3B99}" destId="{2825BB01-2383-4333-9561-D37E5CE764CB}" srcOrd="4" destOrd="0" presId="urn:microsoft.com/office/officeart/2005/8/layout/vList2"/>
    <dgm:cxn modelId="{BEE2286A-23D1-4652-AFAD-5962E51DF5A0}" type="presParOf" srcId="{D8DA848D-960A-41CF-818A-C9D46B0B3B99}" destId="{4246B69A-F78F-46FC-8E4A-0296E20A9854}" srcOrd="5" destOrd="0" presId="urn:microsoft.com/office/officeart/2005/8/layout/vList2"/>
    <dgm:cxn modelId="{717A0CC9-9139-46D8-A440-173FE097FAB0}" type="presParOf" srcId="{D8DA848D-960A-41CF-818A-C9D46B0B3B99}" destId="{C9A7448E-7263-40AD-82C8-87BC2B5C04A6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78A4E9-2571-4FCC-9A68-FBA275C81B76}">
      <dsp:nvSpPr>
        <dsp:cNvPr id="0" name=""/>
        <dsp:cNvSpPr/>
      </dsp:nvSpPr>
      <dsp:spPr>
        <a:xfrm>
          <a:off x="0" y="0"/>
          <a:ext cx="2684197" cy="2738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Helvetica" panose="020B0604020202020204" pitchFamily="34" charset="0"/>
              <a:cs typeface="Helvetica" panose="020B0604020202020204" pitchFamily="34" charset="0"/>
            </a:rPr>
            <a:t>APPLICATION</a:t>
          </a:r>
        </a:p>
      </dsp:txBody>
      <dsp:txXfrm>
        <a:off x="13369" y="13369"/>
        <a:ext cx="2657459" cy="247137"/>
      </dsp:txXfrm>
    </dsp:sp>
    <dsp:sp modelId="{8FD097BC-0692-4ED3-9FEA-8954FC4CCF12}">
      <dsp:nvSpPr>
        <dsp:cNvPr id="0" name=""/>
        <dsp:cNvSpPr/>
      </dsp:nvSpPr>
      <dsp:spPr>
        <a:xfrm>
          <a:off x="0" y="287491"/>
          <a:ext cx="2684197" cy="273875"/>
        </a:xfrm>
        <a:prstGeom prst="roundRect">
          <a:avLst/>
        </a:prstGeom>
        <a:solidFill>
          <a:srgbClr val="99CC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Helvetica" panose="020B0604020202020204" pitchFamily="34" charset="0"/>
              <a:cs typeface="Helvetica" panose="020B0604020202020204" pitchFamily="34" charset="0"/>
            </a:rPr>
            <a:t>OPERATING SYSTEM</a:t>
          </a:r>
        </a:p>
      </dsp:txBody>
      <dsp:txXfrm>
        <a:off x="13369" y="300860"/>
        <a:ext cx="2657459" cy="247137"/>
      </dsp:txXfrm>
    </dsp:sp>
    <dsp:sp modelId="{2825BB01-2383-4333-9561-D37E5CE764CB}">
      <dsp:nvSpPr>
        <dsp:cNvPr id="0" name=""/>
        <dsp:cNvSpPr/>
      </dsp:nvSpPr>
      <dsp:spPr>
        <a:xfrm>
          <a:off x="0" y="574586"/>
          <a:ext cx="2684197" cy="273875"/>
        </a:xfrm>
        <a:prstGeom prst="roundRect">
          <a:avLst/>
        </a:prstGeom>
        <a:solidFill>
          <a:srgbClr val="548C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Helvetica" panose="020B0604020202020204" pitchFamily="34" charset="0"/>
              <a:cs typeface="Helvetica" panose="020B0604020202020204" pitchFamily="34" charset="0"/>
            </a:rPr>
            <a:t>FELIX DRIVER</a:t>
          </a:r>
        </a:p>
      </dsp:txBody>
      <dsp:txXfrm>
        <a:off x="13369" y="587955"/>
        <a:ext cx="2657459" cy="247137"/>
      </dsp:txXfrm>
    </dsp:sp>
    <dsp:sp modelId="{C9A7448E-7263-40AD-82C8-87BC2B5C04A6}">
      <dsp:nvSpPr>
        <dsp:cNvPr id="0" name=""/>
        <dsp:cNvSpPr/>
      </dsp:nvSpPr>
      <dsp:spPr>
        <a:xfrm>
          <a:off x="0" y="862078"/>
          <a:ext cx="2684197" cy="273875"/>
        </a:xfrm>
        <a:prstGeom prst="roundRect">
          <a:avLst/>
        </a:prstGeom>
        <a:solidFill>
          <a:srgbClr val="004C9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Helvetica" panose="020B0604020202020204" pitchFamily="34" charset="0"/>
              <a:cs typeface="Helvetica" panose="020B0604020202020204" pitchFamily="34" charset="0"/>
            </a:rPr>
            <a:t>FELIX HW &amp; FW (BNL711)</a:t>
          </a:r>
        </a:p>
      </dsp:txBody>
      <dsp:txXfrm>
        <a:off x="13369" y="875447"/>
        <a:ext cx="2657459" cy="2471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7912AE-0F77-EF45-8603-EFFB718FBAEB}" type="datetimeFigureOut">
              <a:rPr lang="en-US" smtClean="0"/>
              <a:t>11/29/22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2C905A-8D00-1447-A648-74A09F7FE5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59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g1a3ad644f28_0_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Add text </a:t>
            </a:r>
            <a:endParaRPr/>
          </a:p>
        </p:txBody>
      </p:sp>
      <p:sp>
        <p:nvSpPr>
          <p:cNvPr id="853" name="Google Shape;853;g1a3ad644f28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19a44efd802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9" name="Google Shape;539;g19a44efd802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19a44efd802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Google Shape;575;g19a44efd802_0_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g19a44efd802_0_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19a44efd802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5" name="Google Shape;585;g19a44efd802_0_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" name="Google Shape;586;g19a44efd802_0_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g19a44efd802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8" name="Google Shape;668;g19a44efd802_0_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g19a44efd802_0_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19a44efd802_2_200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708" name="Google Shape;708;g19a44efd802_2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072720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45" name="Google Shape;24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g19a44efd802_2_16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g19a44efd802_2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217809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19cc7d0bfc6_2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g19cc7d0bfc6_2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g19cc7d0bfc6_5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g19cc7d0bfc6_5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1a3a3e2cb26_1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7" name="Google Shape;597;g1a3a3e2cb26_1_377:notes"/>
          <p:cNvSpPr txBox="1">
            <a:spLocks noGrp="1"/>
          </p:cNvSpPr>
          <p:nvPr>
            <p:ph type="body" idx="1"/>
          </p:nvPr>
        </p:nvSpPr>
        <p:spPr>
          <a:xfrm>
            <a:off x="685801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00" tIns="45550" rIns="91100" bIns="455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endParaRPr/>
          </a:p>
        </p:txBody>
      </p:sp>
      <p:sp>
        <p:nvSpPr>
          <p:cNvPr id="598" name="Google Shape;598;g1a3a3e2cb26_1_377:notes"/>
          <p:cNvSpPr txBox="1">
            <a:spLocks noGrp="1"/>
          </p:cNvSpPr>
          <p:nvPr>
            <p:ph type="sldNum" idx="12"/>
          </p:nvPr>
        </p:nvSpPr>
        <p:spPr>
          <a:xfrm>
            <a:off x="3884613" y="8685214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00" tIns="45550" rIns="91100" bIns="455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1a3a3e2cb26_1_387:notes"/>
          <p:cNvSpPr txBox="1">
            <a:spLocks noGrp="1"/>
          </p:cNvSpPr>
          <p:nvPr>
            <p:ph type="body" idx="1"/>
          </p:nvPr>
        </p:nvSpPr>
        <p:spPr>
          <a:xfrm>
            <a:off x="685801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00" tIns="45550" rIns="91100" bIns="455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r>
              <a:rPr lang="en-US"/>
              <a:t>This slide illustrates the main problem, it might be good to move this early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r>
              <a:rPr lang="en-US"/>
              <a:t>Adding high level explanation of the challenge “Find the secondary Vertex”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r>
              <a:rPr lang="en-US"/>
              <a:t>Vertex Parents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endParaRPr/>
          </a:p>
        </p:txBody>
      </p:sp>
      <p:sp>
        <p:nvSpPr>
          <p:cNvPr id="609" name="Google Shape;609;g1a3a3e2cb26_1_3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1a3a3e2cb26_1_406:notes"/>
          <p:cNvSpPr txBox="1">
            <a:spLocks noGrp="1"/>
          </p:cNvSpPr>
          <p:nvPr>
            <p:ph type="body" idx="1"/>
          </p:nvPr>
        </p:nvSpPr>
        <p:spPr>
          <a:xfrm>
            <a:off x="685801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00" tIns="45550" rIns="91100" bIns="455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r>
              <a:rPr lang="en-US"/>
              <a:t>difficult to understand them .. backup slide?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r>
              <a:rPr lang="en-US"/>
              <a:t>Put This slide in backup, its a detail of next slide</a:t>
            </a:r>
            <a:endParaRPr/>
          </a:p>
        </p:txBody>
      </p:sp>
      <p:sp>
        <p:nvSpPr>
          <p:cNvPr id="629" name="Google Shape;629;g1a3a3e2cb26_1_4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1a3a3e2cb26_1_4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2" name="Google Shape;702;g1a3a3e2cb26_1_454:notes"/>
          <p:cNvSpPr txBox="1">
            <a:spLocks noGrp="1"/>
          </p:cNvSpPr>
          <p:nvPr>
            <p:ph type="body" idx="1"/>
          </p:nvPr>
        </p:nvSpPr>
        <p:spPr>
          <a:xfrm>
            <a:off x="685801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00" tIns="45550" rIns="91100" bIns="455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r>
              <a:rPr lang="en-US" sz="1100" dirty="0"/>
              <a:t>Sim done for charm signal events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endParaRPr lang="en-US" sz="11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r>
              <a:rPr lang="en-US" sz="1100" dirty="0"/>
              <a:t>Can you quote the signal efficiency for a background efficiency of 1% ( a rejection of 99%); </a:t>
            </a:r>
          </a:p>
          <a:p>
            <a:r>
              <a:rPr lang="en-US" sz="1600" dirty="0"/>
              <a:t>For ref.:</a:t>
            </a:r>
          </a:p>
          <a:p>
            <a:r>
              <a:rPr lang="en-US" sz="1600" dirty="0" err="1"/>
              <a:t>MB_Trigger</a:t>
            </a:r>
            <a:r>
              <a:rPr lang="en-US" sz="1600" dirty="0"/>
              <a:t> = 10 </a:t>
            </a:r>
            <a:r>
              <a:rPr lang="en-US" sz="1600" dirty="0" err="1"/>
              <a:t>kHZ</a:t>
            </a:r>
            <a:r>
              <a:rPr lang="en-US" sz="1600" dirty="0"/>
              <a:t> (15kHz)</a:t>
            </a:r>
          </a:p>
          <a:p>
            <a:r>
              <a:rPr lang="en-US" sz="1600" dirty="0" err="1"/>
              <a:t>P+p</a:t>
            </a:r>
            <a:r>
              <a:rPr lang="en-US" sz="1600" dirty="0"/>
              <a:t> </a:t>
            </a:r>
            <a:r>
              <a:rPr lang="en-US" sz="1600" dirty="0" err="1"/>
              <a:t>arte</a:t>
            </a:r>
            <a:r>
              <a:rPr lang="en-US" sz="1600" dirty="0"/>
              <a:t> = 10MHz</a:t>
            </a:r>
          </a:p>
          <a:p>
            <a:endParaRPr lang="en-US" sz="1600" dirty="0"/>
          </a:p>
          <a:p>
            <a:r>
              <a:rPr lang="en-US" sz="1600" dirty="0"/>
              <a:t>Fraction of HF =  10^-3</a:t>
            </a:r>
          </a:p>
          <a:p>
            <a:r>
              <a:rPr lang="en-US" sz="1600" dirty="0"/>
              <a:t>If HF </a:t>
            </a:r>
            <a:r>
              <a:rPr lang="en-US" sz="1600" dirty="0" err="1"/>
              <a:t>Trig_Eff</a:t>
            </a:r>
            <a:r>
              <a:rPr lang="en-US" sz="1600" dirty="0"/>
              <a:t> = 10%, </a:t>
            </a:r>
          </a:p>
          <a:p>
            <a:r>
              <a:rPr lang="en-US" sz="1600" dirty="0"/>
              <a:t>gives us 100x improvement in stat.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endParaRPr sz="11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endParaRPr sz="11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r>
              <a:rPr lang="en-US" sz="11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compare our model with the </a:t>
            </a:r>
            <a:r>
              <a:rPr lang="en-US" sz="1100" b="0" i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ParticleNet</a:t>
            </a:r>
            <a:r>
              <a:rPr lang="en-US" sz="11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(PN)+</a:t>
            </a:r>
            <a:r>
              <a:rPr lang="en-US" sz="1100" b="0" i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SAGPool</a:t>
            </a:r>
            <a:r>
              <a:rPr lang="en-US" sz="11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method proposed in \cite{zhu2021new}. We also use Set Transformer and </a:t>
            </a:r>
            <a:r>
              <a:rPr lang="en-US" sz="1100" b="0" i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GarNet</a:t>
            </a:r>
            <a:r>
              <a:rPr lang="en-US" sz="11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as our baselines because they are also well-suited to the problem of classifying a set of tracks.</a:t>
            </a:r>
            <a:br>
              <a:rPr lang="en-US" dirty="0"/>
            </a:br>
            <a:r>
              <a:rPr lang="en-US" sz="11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Table 2 compares the performance  between BGN-ST and the baseline models. From Table 2, we observe that BGN-ST outperforms all other methods by a significant margin. It usually takes no more than one day to train the Set Transformer, </a:t>
            </a:r>
            <a:r>
              <a:rPr lang="en-US" sz="1100" b="0" i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GarNet</a:t>
            </a:r>
            <a:r>
              <a:rPr lang="en-US" sz="11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BGN-ST on a single GPU card. The baseline </a:t>
            </a:r>
            <a:r>
              <a:rPr lang="en-US" sz="1100" b="0" i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PN+SAGPool</a:t>
            </a:r>
            <a:r>
              <a:rPr lang="en-US" sz="11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has more parameters than ours. It takes two to three days to train the baseline model </a:t>
            </a:r>
            <a:r>
              <a:rPr lang="en-US" sz="1100" b="0" i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PN+SAGPool</a:t>
            </a:r>
            <a:r>
              <a:rPr lang="en-US" sz="11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/>
          </a:p>
        </p:txBody>
      </p:sp>
      <p:sp>
        <p:nvSpPr>
          <p:cNvPr id="703" name="Google Shape;703;g1a3a3e2cb26_1_4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4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00" tIns="45550" rIns="91100" bIns="455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g19cc7d0bfc6_3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3" name="Google Shape;723;g19cc7d0bfc6_3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724;g19cc7d0bfc6_31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g1a3ad644f28_0_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4" name="Google Shape;844;g1a3ad644f28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FE005-CD5E-8C4C-07AF-DFF97A4D79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FE68B4-87BD-7923-9101-9B7ADE9511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ADB6D4-B23C-2795-206C-F95768C3C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954DAB-8D5B-A58D-2079-1B405E017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E3B76E-6FD7-8F8D-1411-8F70BAC08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299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F399D-5B89-85BE-8760-079A88A97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1C7B4D-C480-234E-945D-8ECA95C302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7098CB-62E0-32DD-64D7-D90083BE1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EAAD7F-AA3D-A084-F96D-B74AB070D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D3267-0432-7E14-EB4B-F28CACED9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718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BF31ED-CF58-8D09-C0A4-59DA91F252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67E060-F2F6-8FB8-FCCA-DDB6D58379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19B25D-AE00-EBA5-3D30-5E94DB065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258C4E-C0AF-9DE9-F329-45BA22147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0127EE-2E0C-D217-DBF1-03A37E475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2854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480131"/>
          </a:xfrm>
        </p:spPr>
        <p:txBody>
          <a:bodyPr/>
          <a:lstStyle>
            <a:lvl1pPr>
              <a:lnSpc>
                <a:spcPct val="90000"/>
              </a:lnSpc>
              <a:defRPr sz="28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F57374-50BC-BB1F-E184-380125F537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</p:spTree>
    <p:extLst>
      <p:ext uri="{BB962C8B-B14F-4D97-AF65-F5344CB8AC3E}">
        <p14:creationId xmlns:p14="http://schemas.microsoft.com/office/powerpoint/2010/main" val="32877947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>
            <a:spLocks noGrp="1"/>
          </p:cNvSpPr>
          <p:nvPr>
            <p:ph type="ftr" idx="11"/>
          </p:nvPr>
        </p:nvSpPr>
        <p:spPr>
          <a:xfrm>
            <a:off x="4228041" y="6553202"/>
            <a:ext cx="3860800" cy="27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alibri"/>
              <a:buNone/>
              <a:defRPr sz="1600" b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r>
              <a:rPr lang="en-US"/>
              <a:t>Fast-ML Status and Plan @DOE Presentations</a:t>
            </a:r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sldNum" idx="12"/>
          </p:nvPr>
        </p:nvSpPr>
        <p:spPr>
          <a:xfrm>
            <a:off x="11479741" y="6492876"/>
            <a:ext cx="7122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Calibri"/>
              <a:buNone/>
              <a:defRPr sz="1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Calibri"/>
              <a:buNone/>
              <a:defRPr sz="1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Calibri"/>
              <a:buNone/>
              <a:defRPr sz="1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Calibri"/>
              <a:buNone/>
              <a:defRPr sz="1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Calibri"/>
              <a:buNone/>
              <a:defRPr sz="1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Calibri"/>
              <a:buNone/>
              <a:defRPr sz="1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Calibri"/>
              <a:buNone/>
              <a:defRPr sz="1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Calibri"/>
              <a:buNone/>
              <a:defRPr sz="1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Calibri"/>
              <a:buNone/>
              <a:defRPr sz="1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1" name="Google Shape;41;p6"/>
          <p:cNvSpPr txBox="1">
            <a:spLocks noGrp="1"/>
          </p:cNvSpPr>
          <p:nvPr>
            <p:ph type="dt" idx="10"/>
          </p:nvPr>
        </p:nvSpPr>
        <p:spPr>
          <a:xfrm>
            <a:off x="0" y="6629400"/>
            <a:ext cx="284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r>
              <a:rPr lang="en-US"/>
              <a:t>11/30/22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6499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77C95-48AD-FA0E-021E-2306C770F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E824EE-10B9-543E-6A6E-30C25046BE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F50C48-4AEF-AC0E-80DE-A4563D458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5D3509-A868-5B0D-DB2B-26C8F00C2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4C49-7F67-FA6A-9466-086C62880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631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E15E4-59CA-4BB7-B953-A4B94352F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DA8BEA-DEAE-65B7-262D-C56DB20AA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AC779D-3337-A7C6-4C75-CEF3172FF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E25ACC-502F-0727-37D1-9701A451D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A34328-1F62-29AE-E4D7-5099529AC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530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BB196-D425-C4E8-8214-EABC99597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63CBDA-3C94-D89C-9519-2FE61F519F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D3A5E2-B7EE-546A-C878-09C446D171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95AF51-7591-2AF2-AB79-A78B4F7DB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9B1182-560B-D0DB-9512-7D7F73360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CC5902-34AC-2B1B-DE91-12DB41CC2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692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3A3EC-82CC-D101-D82B-63175298B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F6AE5C-B118-7246-D4AD-98BBD8EF59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615E79-BF83-1344-CA31-CBFAF8666F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BBC1D9-1757-D386-1244-079C4996CF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2ECBD1-6318-87AC-9742-88913D4DF0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B88B45-F4EA-3190-979B-64557B776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C5A0EB-57EB-C61C-7FEE-CE0A881C8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A0F6D5-D766-5DA2-6D96-50EB8997F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923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6E87A-0DE5-FB9E-0D18-E213D25F8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8E5E06-7D8E-C730-3A72-496B2C88E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EFC839-7B14-7DF5-7235-4FD201669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4303BC-4E68-64E1-3719-E70D249A4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096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3A504A-591B-8E09-62C4-CDDACEF28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A860AC-2B26-8BEF-1CED-B14000184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0026A9-C246-54AD-A438-FCDB9E236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904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5B1F2-EF95-E7C6-62AC-4D14C4E91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F95C8A-083F-9450-EA3C-C53C440240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0CD833-E023-1533-B570-0ECDCDE3EB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65AB45-A398-F87D-1490-47773EDC0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CEF1C3-76EF-5EB5-5FDA-C1506F586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691717-B96B-546B-8C17-B1C34C502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209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41FC6-286B-93BF-A3AD-F0DB55E64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70F430-A898-2C4A-B8FD-046F21E4F3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AD2C28-734E-2057-CB34-22A2CB473D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9C4836-D8C3-B68E-A96F-C3830CBE4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09E54D-EBDC-97ED-290E-163097530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DC6C96-14E1-D35B-A3D1-7570E8D69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721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58F69D-6423-F5FF-959F-5542D14D9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CF30E5-C064-09AE-1CAB-F9D6C19440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4A79DC-B361-E065-741C-99814FC18E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11/30/22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997CF8-FFA2-2E71-ABE9-4F2D97F39B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Fast-ML Status and Plan @DOE Presentations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D6D451-A9BE-6CDF-E048-A65E4A0412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B68ADB-BFA4-0C43-ABA9-96637C167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562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17" Type="http://schemas.openxmlformats.org/officeDocument/2006/relationships/image" Target="../media/image16.jpeg"/><Relationship Id="rId2" Type="http://schemas.openxmlformats.org/officeDocument/2006/relationships/image" Target="../media/image1.jpeg"/><Relationship Id="rId16" Type="http://schemas.openxmlformats.org/officeDocument/2006/relationships/image" Target="../media/image15.jpe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5" Type="http://schemas.openxmlformats.org/officeDocument/2006/relationships/image" Target="../media/image14.jpeg"/><Relationship Id="rId23" Type="http://schemas.openxmlformats.org/officeDocument/2006/relationships/image" Target="../media/image22.png"/><Relationship Id="rId10" Type="http://schemas.openxmlformats.org/officeDocument/2006/relationships/image" Target="../media/image9.jpe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arxiv.org/pdf/2112.02048.pdf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7" Type="http://schemas.openxmlformats.org/officeDocument/2006/relationships/image" Target="../media/image79.emf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8.emf"/><Relationship Id="rId5" Type="http://schemas.openxmlformats.org/officeDocument/2006/relationships/image" Target="../media/image77.emf"/><Relationship Id="rId4" Type="http://schemas.openxmlformats.org/officeDocument/2006/relationships/image" Target="../media/image76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5"/>
          <p:cNvSpPr txBox="1">
            <a:spLocks noGrp="1"/>
          </p:cNvSpPr>
          <p:nvPr>
            <p:ph type="ctrTitle"/>
          </p:nvPr>
        </p:nvSpPr>
        <p:spPr>
          <a:xfrm>
            <a:off x="152400" y="685800"/>
            <a:ext cx="11887200" cy="2438400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sz="4400" b="1" dirty="0"/>
              <a:t>Intelligent Experiments Through Real-Time AI</a:t>
            </a:r>
            <a:br>
              <a:rPr lang="en-US" sz="4000" b="1" dirty="0"/>
            </a:br>
            <a:r>
              <a:rPr lang="en-US" sz="1800" b="0" dirty="0">
                <a:solidFill>
                  <a:srgbClr val="76D6FF"/>
                </a:solidFill>
              </a:rPr>
              <a:t>-</a:t>
            </a:r>
            <a:br>
              <a:rPr lang="en-US" sz="3200" b="0" i="1" dirty="0"/>
            </a:br>
            <a:r>
              <a:rPr lang="en-US" sz="3200" b="0" i="1" dirty="0"/>
              <a:t>Fast Data Processing and Autonomous Detector Control </a:t>
            </a:r>
            <a:br>
              <a:rPr lang="en-US" sz="3200" b="0" i="1" dirty="0"/>
            </a:br>
            <a:r>
              <a:rPr lang="en-US" sz="3200" b="0" i="1" dirty="0"/>
              <a:t>for </a:t>
            </a:r>
            <a:r>
              <a:rPr lang="en-US" sz="3200" b="0" i="1" dirty="0" err="1"/>
              <a:t>sPHENIX</a:t>
            </a:r>
            <a:r>
              <a:rPr lang="en-US" sz="3200" b="0" i="1" dirty="0"/>
              <a:t> and Future EIC Detectors</a:t>
            </a:r>
            <a:endParaRPr sz="6600" b="0" i="1" dirty="0">
              <a:latin typeface="+mj-lt"/>
            </a:endParaRPr>
          </a:p>
        </p:txBody>
      </p:sp>
      <p:sp>
        <p:nvSpPr>
          <p:cNvPr id="100" name="Google Shape;100;p15"/>
          <p:cNvSpPr txBox="1">
            <a:spLocks noGrp="1"/>
          </p:cNvSpPr>
          <p:nvPr>
            <p:ph type="subTitle" idx="1"/>
          </p:nvPr>
        </p:nvSpPr>
        <p:spPr>
          <a:xfrm>
            <a:off x="1631193" y="4038600"/>
            <a:ext cx="8539174" cy="213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rmAutofit fontScale="92500" lnSpcReduction="20000"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2667" b="1" dirty="0"/>
              <a:t>Ming Liu</a:t>
            </a:r>
            <a:endParaRPr b="1" dirty="0">
              <a:latin typeface="+mn-lt"/>
            </a:endParaRPr>
          </a:p>
          <a:p>
            <a:pPr>
              <a:spcBef>
                <a:spcPts val="413"/>
              </a:spcBef>
              <a:buClr>
                <a:schemeClr val="dk1"/>
              </a:buClr>
              <a:buSzPct val="100000"/>
            </a:pPr>
            <a:r>
              <a:rPr lang="en-US" sz="2667" b="1" dirty="0"/>
              <a:t>Los Alamos National Laboratory</a:t>
            </a:r>
          </a:p>
          <a:p>
            <a:pPr>
              <a:spcBef>
                <a:spcPts val="413"/>
              </a:spcBef>
              <a:buClr>
                <a:schemeClr val="dk1"/>
              </a:buClr>
              <a:buSzPct val="100000"/>
            </a:pPr>
            <a:r>
              <a:rPr lang="en-US" sz="2667" b="1" dirty="0"/>
              <a:t>for the Fast-ML Team</a:t>
            </a:r>
          </a:p>
          <a:p>
            <a:pPr>
              <a:spcBef>
                <a:spcPts val="413"/>
              </a:spcBef>
              <a:buClr>
                <a:schemeClr val="dk1"/>
              </a:buClr>
              <a:buSzPct val="100000"/>
            </a:pPr>
            <a:endParaRPr sz="2667" dirty="0"/>
          </a:p>
          <a:p>
            <a:pPr>
              <a:spcBef>
                <a:spcPts val="413"/>
              </a:spcBef>
              <a:buClr>
                <a:schemeClr val="dk1"/>
              </a:buClr>
              <a:buSzPct val="100000"/>
            </a:pPr>
            <a:r>
              <a:rPr lang="en-US" sz="2667" dirty="0"/>
              <a:t>DOE Fast-ML Presentations</a:t>
            </a:r>
            <a:endParaRPr dirty="0">
              <a:latin typeface="+mn-lt"/>
            </a:endParaRPr>
          </a:p>
          <a:p>
            <a:pPr>
              <a:spcBef>
                <a:spcPts val="413"/>
              </a:spcBef>
              <a:buClr>
                <a:schemeClr val="dk1"/>
              </a:buClr>
              <a:buSzPct val="100000"/>
            </a:pPr>
            <a:r>
              <a:rPr lang="en-US" sz="2667" dirty="0"/>
              <a:t>November 30, 2022</a:t>
            </a:r>
            <a:endParaRPr dirty="0">
              <a:latin typeface="+mn-l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87C16-94A4-4AAD-CACB-453E5A13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535" y="161183"/>
            <a:ext cx="10515600" cy="803707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sPHENIX</a:t>
            </a:r>
            <a:r>
              <a:rPr lang="en-US" dirty="0"/>
              <a:t> Readout and AI-ML HF Trigger Integration 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C6E5AC-A234-30B0-57EA-8EFC50D86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6CA0E8-6895-214F-718D-D6E6CDFD1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CE0F34-46C4-B299-5B49-5E0CD487A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10</a:t>
            </a:fld>
            <a:endParaRPr 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D3EEF0A8-61F8-E591-8A6C-20ADC1D8C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8846" y="1175255"/>
            <a:ext cx="6561978" cy="993072"/>
          </a:xfrm>
          <a:prstGeom prst="rect">
            <a:avLst/>
          </a:prstGeom>
          <a:solidFill>
            <a:srgbClr val="FAFFB7"/>
          </a:solidFill>
          <a:ln>
            <a:solidFill>
              <a:srgbClr val="FAFFB7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0028" tIns="65014" rIns="130028" bIns="65014">
            <a:spAutoFit/>
          </a:bodyPr>
          <a:lstStyle/>
          <a:p>
            <a:pPr marL="406337" indent="-406337">
              <a:buFont typeface="Arial" charset="0"/>
              <a:buChar char="•"/>
              <a:tabLst>
                <a:tab pos="1302535" algn="l"/>
                <a:tab pos="1555367" algn="l"/>
                <a:tab pos="2765346" algn="l"/>
              </a:tabLst>
            </a:pPr>
            <a:r>
              <a:rPr lang="en-US" sz="1400" dirty="0">
                <a:solidFill>
                  <a:srgbClr val="000000"/>
                </a:solidFill>
              </a:rPr>
              <a:t>DCM-2	      receives data from digitizer, zero-suppresses and packages</a:t>
            </a:r>
          </a:p>
          <a:p>
            <a:pPr marL="406337" indent="-406337">
              <a:buFont typeface="Arial" charset="0"/>
              <a:buChar char="•"/>
              <a:tabLst>
                <a:tab pos="1302535" algn="l"/>
                <a:tab pos="1555367" algn="l"/>
                <a:tab pos="2765346" algn="l"/>
              </a:tabLst>
            </a:pPr>
            <a:r>
              <a:rPr lang="en-US" sz="1400" dirty="0">
                <a:solidFill>
                  <a:srgbClr val="000000"/>
                </a:solidFill>
              </a:rPr>
              <a:t>SEB	      collects data from a DCM group (~20)</a:t>
            </a:r>
          </a:p>
          <a:p>
            <a:pPr marL="406337" indent="-406337">
              <a:buFont typeface="Arial" charset="0"/>
              <a:buChar char="•"/>
              <a:tabLst>
                <a:tab pos="1302535" algn="l"/>
                <a:tab pos="1555367" algn="l"/>
                <a:tab pos="2765346" algn="l"/>
              </a:tabLst>
            </a:pPr>
            <a:r>
              <a:rPr lang="en-US" sz="1400" dirty="0">
                <a:solidFill>
                  <a:srgbClr val="000000"/>
                </a:solidFill>
              </a:rPr>
              <a:t>EBDC	      Event Buffer and Data Compressor (~40)</a:t>
            </a:r>
          </a:p>
          <a:p>
            <a:pPr marL="406337" indent="-406337">
              <a:buFont typeface="Arial" charset="0"/>
              <a:buChar char="•"/>
              <a:tabLst>
                <a:tab pos="1302535" algn="l"/>
                <a:tab pos="1555367" algn="l"/>
                <a:tab pos="2765346" algn="l"/>
              </a:tabLst>
            </a:pPr>
            <a:r>
              <a:rPr lang="en-US" sz="1400" dirty="0">
                <a:solidFill>
                  <a:srgbClr val="000000"/>
                </a:solidFill>
              </a:rPr>
              <a:t>Buffer Box  		data interim storage before sending to the computing center (6) </a:t>
            </a:r>
          </a:p>
        </p:txBody>
      </p:sp>
      <p:sp>
        <p:nvSpPr>
          <p:cNvPr id="7" name="Text Box 111">
            <a:extLst>
              <a:ext uri="{FF2B5EF4-FFF2-40B4-BE49-F238E27FC236}">
                <a16:creationId xmlns:a16="http://schemas.microsoft.com/office/drawing/2014/main" id="{65FEBC36-B75E-1603-29A2-25E733896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0895" y="1399111"/>
            <a:ext cx="1862439" cy="592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27980" tIns="63990" rIns="127980" bIns="6399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 algn="ctr">
              <a:defRPr/>
            </a:pPr>
            <a:r>
              <a:rPr lang="en-GB" sz="2300" b="1" dirty="0">
                <a:solidFill>
                  <a:srgbClr val="0000FF"/>
                </a:solidFill>
                <a:latin typeface="Arial Narrow" charset="0"/>
              </a:rPr>
              <a:t>On Detector</a:t>
            </a:r>
          </a:p>
        </p:txBody>
      </p:sp>
      <p:sp>
        <p:nvSpPr>
          <p:cNvPr id="8" name="Text Box 112">
            <a:extLst>
              <a:ext uri="{FF2B5EF4-FFF2-40B4-BE49-F238E27FC236}">
                <a16:creationId xmlns:a16="http://schemas.microsoft.com/office/drawing/2014/main" id="{BA9339D9-AB4B-95AA-509F-3C8C3BD24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7365" y="1408815"/>
            <a:ext cx="1862440" cy="47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27980" tIns="63990" rIns="127980" bIns="6399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 algn="ctr">
              <a:defRPr/>
            </a:pPr>
            <a:r>
              <a:rPr lang="en-GB" sz="2300" b="1" dirty="0">
                <a:solidFill>
                  <a:srgbClr val="0000FF"/>
                </a:solidFill>
                <a:latin typeface="Arial Narrow" charset="0"/>
              </a:rPr>
              <a:t>Rack Room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D8EAF3-9A11-F737-68C0-43A892F1D3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60"/>
          <a:stretch/>
        </p:blipFill>
        <p:spPr>
          <a:xfrm>
            <a:off x="-7901" y="4522846"/>
            <a:ext cx="1628122" cy="1048427"/>
          </a:xfrm>
          <a:prstGeom prst="rect">
            <a:avLst/>
          </a:prstGeom>
        </p:spPr>
      </p:pic>
      <p:pic>
        <p:nvPicPr>
          <p:cNvPr id="10" name="Picture 9" descr="calorimeter_schematic.pdf">
            <a:extLst>
              <a:ext uri="{FF2B5EF4-FFF2-40B4-BE49-F238E27FC236}">
                <a16:creationId xmlns:a16="http://schemas.microsoft.com/office/drawing/2014/main" id="{FA841721-298C-D7D6-BEF4-608135864C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51" y="1851689"/>
            <a:ext cx="1777062" cy="229972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F4EBB7C-4B49-8B66-9237-CB8FCD73C441}"/>
              </a:ext>
            </a:extLst>
          </p:cNvPr>
          <p:cNvGrpSpPr/>
          <p:nvPr/>
        </p:nvGrpSpPr>
        <p:grpSpPr>
          <a:xfrm>
            <a:off x="2312840" y="2116884"/>
            <a:ext cx="9879160" cy="4128281"/>
            <a:chOff x="2289980" y="2500325"/>
            <a:chExt cx="9955584" cy="4128281"/>
          </a:xfrm>
        </p:grpSpPr>
        <p:sp>
          <p:nvSpPr>
            <p:cNvPr id="12" name="Line 36">
              <a:extLst>
                <a:ext uri="{FF2B5EF4-FFF2-40B4-BE49-F238E27FC236}">
                  <a16:creationId xmlns:a16="http://schemas.microsoft.com/office/drawing/2014/main" id="{B74E06CE-0053-4AFC-96F8-E92A90723DD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680435" y="5023101"/>
              <a:ext cx="1092296" cy="0"/>
            </a:xfrm>
            <a:prstGeom prst="line">
              <a:avLst/>
            </a:prstGeom>
            <a:noFill/>
            <a:ln w="3816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13" name="Line 84">
              <a:extLst>
                <a:ext uri="{FF2B5EF4-FFF2-40B4-BE49-F238E27FC236}">
                  <a16:creationId xmlns:a16="http://schemas.microsoft.com/office/drawing/2014/main" id="{2164EC09-0738-8432-7DBD-AB1D8B7637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45535" y="3130451"/>
              <a:ext cx="553299" cy="1922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grpSp>
          <p:nvGrpSpPr>
            <p:cNvPr id="14" name="Group 126">
              <a:extLst>
                <a:ext uri="{FF2B5EF4-FFF2-40B4-BE49-F238E27FC236}">
                  <a16:creationId xmlns:a16="http://schemas.microsoft.com/office/drawing/2014/main" id="{C2E20505-78E9-D4CD-3C38-09BB2BCA0BF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78723" y="2632967"/>
              <a:ext cx="1000930" cy="722366"/>
              <a:chOff x="1236" y="3274"/>
              <a:chExt cx="521" cy="376"/>
            </a:xfrm>
          </p:grpSpPr>
          <p:sp>
            <p:nvSpPr>
              <p:cNvPr id="100" name="Rectangle 127">
                <a:extLst>
                  <a:ext uri="{FF2B5EF4-FFF2-40B4-BE49-F238E27FC236}">
                    <a16:creationId xmlns:a16="http://schemas.microsoft.com/office/drawing/2014/main" id="{78AEE3B5-DA73-1101-D390-8592A68C34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solidFill>
                <a:srgbClr val="33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101" name="Rectangle 128">
                <a:extLst>
                  <a:ext uri="{FF2B5EF4-FFF2-40B4-BE49-F238E27FC236}">
                    <a16:creationId xmlns:a16="http://schemas.microsoft.com/office/drawing/2014/main" id="{CA7DA45A-CBBA-0E47-77DF-86AFE81426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solidFill>
                <a:srgbClr val="33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102" name="Rectangle 129">
                <a:extLst>
                  <a:ext uri="{FF2B5EF4-FFF2-40B4-BE49-F238E27FC236}">
                    <a16:creationId xmlns:a16="http://schemas.microsoft.com/office/drawing/2014/main" id="{655D83D3-2291-4B6F-0568-0096259727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solidFill>
                <a:srgbClr val="33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103" name="Rectangle 130">
                <a:extLst>
                  <a:ext uri="{FF2B5EF4-FFF2-40B4-BE49-F238E27FC236}">
                    <a16:creationId xmlns:a16="http://schemas.microsoft.com/office/drawing/2014/main" id="{45B3C203-96C8-6504-2532-F69022F1E7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solidFill>
                <a:srgbClr val="33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DCM2</a:t>
                </a:r>
              </a:p>
            </p:txBody>
          </p:sp>
        </p:grpSp>
        <p:sp>
          <p:nvSpPr>
            <p:cNvPr id="15" name="Line 90">
              <a:extLst>
                <a:ext uri="{FF2B5EF4-FFF2-40B4-BE49-F238E27FC236}">
                  <a16:creationId xmlns:a16="http://schemas.microsoft.com/office/drawing/2014/main" id="{C75B1F91-6BA9-1ABF-F6EA-29368EC9C0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43387" y="4271155"/>
              <a:ext cx="553299" cy="1922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16" name="Rectangle 26">
              <a:extLst>
                <a:ext uri="{FF2B5EF4-FFF2-40B4-BE49-F238E27FC236}">
                  <a16:creationId xmlns:a16="http://schemas.microsoft.com/office/drawing/2014/main" id="{8D37CAA2-1BF3-CE1C-0129-CA2F8D7021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7703" y="2947940"/>
              <a:ext cx="739654" cy="461083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000000"/>
                  </a:solidFill>
                  <a:latin typeface="+mn-lt"/>
                  <a:cs typeface="Arial" charset="0"/>
                </a:rPr>
                <a:t>SEB</a:t>
              </a:r>
            </a:p>
          </p:txBody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3D97D484-67BF-E1EB-A70E-5B8DAEA795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7703" y="4058381"/>
              <a:ext cx="739654" cy="461083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000000"/>
                  </a:solidFill>
                  <a:latin typeface="+mn-lt"/>
                  <a:cs typeface="Arial" charset="0"/>
                </a:rPr>
                <a:t>SEB</a:t>
              </a:r>
            </a:p>
          </p:txBody>
        </p:sp>
        <p:sp>
          <p:nvSpPr>
            <p:cNvPr id="18" name="Line 36">
              <a:extLst>
                <a:ext uri="{FF2B5EF4-FFF2-40B4-BE49-F238E27FC236}">
                  <a16:creationId xmlns:a16="http://schemas.microsoft.com/office/drawing/2014/main" id="{4FA4C3AA-62F1-C153-148A-AA3648B8AE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19277" y="3226509"/>
              <a:ext cx="833791" cy="1922"/>
            </a:xfrm>
            <a:prstGeom prst="line">
              <a:avLst/>
            </a:prstGeom>
            <a:noFill/>
            <a:ln w="3816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19" name="Line 37">
              <a:extLst>
                <a:ext uri="{FF2B5EF4-FFF2-40B4-BE49-F238E27FC236}">
                  <a16:creationId xmlns:a16="http://schemas.microsoft.com/office/drawing/2014/main" id="{FC4CD96F-C3E4-3AC2-F4A2-F13D2716B5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19277" y="3738435"/>
              <a:ext cx="833791" cy="1920"/>
            </a:xfrm>
            <a:prstGeom prst="line">
              <a:avLst/>
            </a:prstGeom>
            <a:noFill/>
            <a:ln w="3816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20" name="Line 54">
              <a:extLst>
                <a:ext uri="{FF2B5EF4-FFF2-40B4-BE49-F238E27FC236}">
                  <a16:creationId xmlns:a16="http://schemas.microsoft.com/office/drawing/2014/main" id="{965850C4-DA92-3D30-8301-9C18366EBF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75662" y="3223417"/>
              <a:ext cx="833791" cy="192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21" name="Line 57">
              <a:extLst>
                <a:ext uri="{FF2B5EF4-FFF2-40B4-BE49-F238E27FC236}">
                  <a16:creationId xmlns:a16="http://schemas.microsoft.com/office/drawing/2014/main" id="{B3AEAE9A-C1C3-076B-6C90-ABC822B862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75662" y="4266634"/>
              <a:ext cx="833791" cy="192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22" name="Rectangle 64">
              <a:extLst>
                <a:ext uri="{FF2B5EF4-FFF2-40B4-BE49-F238E27FC236}">
                  <a16:creationId xmlns:a16="http://schemas.microsoft.com/office/drawing/2014/main" id="{4C2C0300-AAB3-6ADB-F375-A079722213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58075" y="2962613"/>
              <a:ext cx="1173619" cy="495663"/>
            </a:xfrm>
            <a:prstGeom prst="rect">
              <a:avLst/>
            </a:prstGeom>
            <a:solidFill>
              <a:srgbClr val="CCCCFF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000000"/>
                  </a:solidFill>
                  <a:latin typeface="+mn-lt"/>
                  <a:cs typeface="Arial" charset="0"/>
                </a:rPr>
                <a:t>Buffer Box</a:t>
              </a:r>
            </a:p>
          </p:txBody>
        </p:sp>
        <p:sp>
          <p:nvSpPr>
            <p:cNvPr id="23" name="Rectangle 67">
              <a:extLst>
                <a:ext uri="{FF2B5EF4-FFF2-40B4-BE49-F238E27FC236}">
                  <a16:creationId xmlns:a16="http://schemas.microsoft.com/office/drawing/2014/main" id="{08C6913C-6239-C0B4-37F3-89E956FA2E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58075" y="3484221"/>
              <a:ext cx="1173619" cy="495663"/>
            </a:xfrm>
            <a:prstGeom prst="rect">
              <a:avLst/>
            </a:prstGeom>
            <a:solidFill>
              <a:srgbClr val="CCCCFF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000000"/>
                  </a:solidFill>
                  <a:latin typeface="+mn-lt"/>
                  <a:cs typeface="Arial" charset="0"/>
                </a:rPr>
                <a:t>Buffer Box</a:t>
              </a:r>
            </a:p>
          </p:txBody>
        </p:sp>
        <p:sp>
          <p:nvSpPr>
            <p:cNvPr id="24" name="Rectangle 70">
              <a:extLst>
                <a:ext uri="{FF2B5EF4-FFF2-40B4-BE49-F238E27FC236}">
                  <a16:creationId xmlns:a16="http://schemas.microsoft.com/office/drawing/2014/main" id="{796AD5E1-EF6D-BBBA-7441-4E3F32336B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58075" y="4005829"/>
              <a:ext cx="1173619" cy="495663"/>
            </a:xfrm>
            <a:prstGeom prst="rect">
              <a:avLst/>
            </a:prstGeom>
            <a:solidFill>
              <a:srgbClr val="CCCCFF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000000"/>
                  </a:solidFill>
                  <a:latin typeface="+mn-lt"/>
                  <a:cs typeface="Arial" charset="0"/>
                </a:rPr>
                <a:t>Buffer Box</a:t>
              </a:r>
            </a:p>
          </p:txBody>
        </p:sp>
        <p:sp>
          <p:nvSpPr>
            <p:cNvPr id="25" name="Rectangle 73">
              <a:extLst>
                <a:ext uri="{FF2B5EF4-FFF2-40B4-BE49-F238E27FC236}">
                  <a16:creationId xmlns:a16="http://schemas.microsoft.com/office/drawing/2014/main" id="{932A7571-778A-E409-54A6-D9DAAE4490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58075" y="4527438"/>
              <a:ext cx="1173619" cy="497585"/>
            </a:xfrm>
            <a:prstGeom prst="rect">
              <a:avLst/>
            </a:prstGeom>
            <a:solidFill>
              <a:srgbClr val="CCCCFF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000000"/>
                  </a:solidFill>
                  <a:latin typeface="+mn-lt"/>
                  <a:cs typeface="Arial" charset="0"/>
                </a:rPr>
                <a:t>Buffer Box</a:t>
              </a:r>
            </a:p>
          </p:txBody>
        </p:sp>
        <p:sp>
          <p:nvSpPr>
            <p:cNvPr id="26" name="Rectangle 76">
              <a:extLst>
                <a:ext uri="{FF2B5EF4-FFF2-40B4-BE49-F238E27FC236}">
                  <a16:creationId xmlns:a16="http://schemas.microsoft.com/office/drawing/2014/main" id="{0C049F63-C0AB-D780-724B-1B53C16E9B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58075" y="5049046"/>
              <a:ext cx="1173619" cy="495663"/>
            </a:xfrm>
            <a:prstGeom prst="rect">
              <a:avLst/>
            </a:prstGeom>
            <a:solidFill>
              <a:srgbClr val="CCCCFF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000000"/>
                  </a:solidFill>
                  <a:latin typeface="+mn-lt"/>
                  <a:cs typeface="Arial" charset="0"/>
                </a:rPr>
                <a:t>Buffer Box</a:t>
              </a:r>
            </a:p>
          </p:txBody>
        </p:sp>
        <p:sp>
          <p:nvSpPr>
            <p:cNvPr id="27" name="Line 90">
              <a:extLst>
                <a:ext uri="{FF2B5EF4-FFF2-40B4-BE49-F238E27FC236}">
                  <a16:creationId xmlns:a16="http://schemas.microsoft.com/office/drawing/2014/main" id="{858F4582-EF0E-1E80-B183-250A1F759D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45535" y="3783651"/>
              <a:ext cx="553299" cy="1922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28" name="Line 105">
              <a:extLst>
                <a:ext uri="{FF2B5EF4-FFF2-40B4-BE49-F238E27FC236}">
                  <a16:creationId xmlns:a16="http://schemas.microsoft.com/office/drawing/2014/main" id="{423939E7-614C-491F-2417-F8E83E7635C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73716" y="2947940"/>
              <a:ext cx="499507" cy="192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29" name="Line 106">
              <a:extLst>
                <a:ext uri="{FF2B5EF4-FFF2-40B4-BE49-F238E27FC236}">
                  <a16:creationId xmlns:a16="http://schemas.microsoft.com/office/drawing/2014/main" id="{3FA25287-8704-0C10-7ED3-AEEE424918D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271696" y="3458972"/>
              <a:ext cx="499507" cy="192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30" name="Line 107">
              <a:extLst>
                <a:ext uri="{FF2B5EF4-FFF2-40B4-BE49-F238E27FC236}">
                  <a16:creationId xmlns:a16="http://schemas.microsoft.com/office/drawing/2014/main" id="{B5837067-3B9C-4513-CC13-B43AF08708B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73716" y="4117936"/>
              <a:ext cx="499507" cy="1922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grpSp>
          <p:nvGrpSpPr>
            <p:cNvPr id="31" name="Group 126">
              <a:extLst>
                <a:ext uri="{FF2B5EF4-FFF2-40B4-BE49-F238E27FC236}">
                  <a16:creationId xmlns:a16="http://schemas.microsoft.com/office/drawing/2014/main" id="{9D552600-ADC5-760C-92CA-36FB5F71072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75138" y="3238057"/>
              <a:ext cx="1000930" cy="722366"/>
              <a:chOff x="1236" y="3274"/>
              <a:chExt cx="521" cy="376"/>
            </a:xfrm>
          </p:grpSpPr>
          <p:sp>
            <p:nvSpPr>
              <p:cNvPr id="96" name="Rectangle 127">
                <a:extLst>
                  <a:ext uri="{FF2B5EF4-FFF2-40B4-BE49-F238E27FC236}">
                    <a16:creationId xmlns:a16="http://schemas.microsoft.com/office/drawing/2014/main" id="{B156BFFB-2D5E-A7F4-90D2-AABD660A52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solidFill>
                <a:srgbClr val="33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97" name="Rectangle 128">
                <a:extLst>
                  <a:ext uri="{FF2B5EF4-FFF2-40B4-BE49-F238E27FC236}">
                    <a16:creationId xmlns:a16="http://schemas.microsoft.com/office/drawing/2014/main" id="{097D4382-B8E5-AE37-5125-E1FA0163BD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solidFill>
                <a:srgbClr val="33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98" name="Rectangle 129">
                <a:extLst>
                  <a:ext uri="{FF2B5EF4-FFF2-40B4-BE49-F238E27FC236}">
                    <a16:creationId xmlns:a16="http://schemas.microsoft.com/office/drawing/2014/main" id="{218D59A2-179D-690E-5466-46FCF266D7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solidFill>
                <a:srgbClr val="33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99" name="Rectangle 130">
                <a:extLst>
                  <a:ext uri="{FF2B5EF4-FFF2-40B4-BE49-F238E27FC236}">
                    <a16:creationId xmlns:a16="http://schemas.microsoft.com/office/drawing/2014/main" id="{BD646CA3-C17B-ADEC-F2E4-2F83A8CBE2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solidFill>
                <a:srgbClr val="33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DCM2</a:t>
                </a:r>
              </a:p>
            </p:txBody>
          </p:sp>
        </p:grpSp>
        <p:grpSp>
          <p:nvGrpSpPr>
            <p:cNvPr id="32" name="Group 126">
              <a:extLst>
                <a:ext uri="{FF2B5EF4-FFF2-40B4-BE49-F238E27FC236}">
                  <a16:creationId xmlns:a16="http://schemas.microsoft.com/office/drawing/2014/main" id="{E59567CB-7E7C-47EA-934E-44FD0269492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75138" y="3898943"/>
              <a:ext cx="1000930" cy="722366"/>
              <a:chOff x="1236" y="3274"/>
              <a:chExt cx="521" cy="376"/>
            </a:xfrm>
          </p:grpSpPr>
          <p:sp>
            <p:nvSpPr>
              <p:cNvPr id="92" name="Rectangle 127">
                <a:extLst>
                  <a:ext uri="{FF2B5EF4-FFF2-40B4-BE49-F238E27FC236}">
                    <a16:creationId xmlns:a16="http://schemas.microsoft.com/office/drawing/2014/main" id="{269E8DD2-5AA5-1D3E-8B84-4072D84004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solidFill>
                <a:srgbClr val="33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93" name="Rectangle 128">
                <a:extLst>
                  <a:ext uri="{FF2B5EF4-FFF2-40B4-BE49-F238E27FC236}">
                    <a16:creationId xmlns:a16="http://schemas.microsoft.com/office/drawing/2014/main" id="{37E639C6-A29B-4256-AD10-37567C026A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solidFill>
                <a:srgbClr val="33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94" name="Rectangle 129">
                <a:extLst>
                  <a:ext uri="{FF2B5EF4-FFF2-40B4-BE49-F238E27FC236}">
                    <a16:creationId xmlns:a16="http://schemas.microsoft.com/office/drawing/2014/main" id="{40CC05BF-AA2D-7A29-637B-B08B542E67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solidFill>
                <a:srgbClr val="33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95" name="Rectangle 130">
                <a:extLst>
                  <a:ext uri="{FF2B5EF4-FFF2-40B4-BE49-F238E27FC236}">
                    <a16:creationId xmlns:a16="http://schemas.microsoft.com/office/drawing/2014/main" id="{1F078004-BE26-98EB-A21B-4020D93F1B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DCM2</a:t>
                </a:r>
              </a:p>
            </p:txBody>
          </p:sp>
        </p:grpSp>
        <p:grpSp>
          <p:nvGrpSpPr>
            <p:cNvPr id="33" name="Group 126">
              <a:extLst>
                <a:ext uri="{FF2B5EF4-FFF2-40B4-BE49-F238E27FC236}">
                  <a16:creationId xmlns:a16="http://schemas.microsoft.com/office/drawing/2014/main" id="{B5B08227-64D5-CDB2-C1D8-04634B712B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89980" y="2500325"/>
              <a:ext cx="1000937" cy="722366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88" name="Rectangle 127">
                <a:extLst>
                  <a:ext uri="{FF2B5EF4-FFF2-40B4-BE49-F238E27FC236}">
                    <a16:creationId xmlns:a16="http://schemas.microsoft.com/office/drawing/2014/main" id="{90C25BF4-7F8A-1725-3A06-E9E2E7D7A2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89" name="Rectangle 128">
                <a:extLst>
                  <a:ext uri="{FF2B5EF4-FFF2-40B4-BE49-F238E27FC236}">
                    <a16:creationId xmlns:a16="http://schemas.microsoft.com/office/drawing/2014/main" id="{1EF56CEC-46B9-AF63-D814-A342A8CFDC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90" name="Rectangle 129">
                <a:extLst>
                  <a:ext uri="{FF2B5EF4-FFF2-40B4-BE49-F238E27FC236}">
                    <a16:creationId xmlns:a16="http://schemas.microsoft.com/office/drawing/2014/main" id="{AD1D647E-B490-59A6-A73A-1AB18F7D5B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91" name="Rectangle 130">
                <a:extLst>
                  <a:ext uri="{FF2B5EF4-FFF2-40B4-BE49-F238E27FC236}">
                    <a16:creationId xmlns:a16="http://schemas.microsoft.com/office/drawing/2014/main" id="{9D963B27-5324-0635-1A82-DF40577A50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FEM</a:t>
                </a:r>
              </a:p>
            </p:txBody>
          </p:sp>
        </p:grpSp>
        <p:grpSp>
          <p:nvGrpSpPr>
            <p:cNvPr id="34" name="Group 126">
              <a:extLst>
                <a:ext uri="{FF2B5EF4-FFF2-40B4-BE49-F238E27FC236}">
                  <a16:creationId xmlns:a16="http://schemas.microsoft.com/office/drawing/2014/main" id="{2CF67B7B-3153-6E0A-113F-441C2354593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89980" y="3038254"/>
              <a:ext cx="1000937" cy="722366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84" name="Rectangle 127">
                <a:extLst>
                  <a:ext uri="{FF2B5EF4-FFF2-40B4-BE49-F238E27FC236}">
                    <a16:creationId xmlns:a16="http://schemas.microsoft.com/office/drawing/2014/main" id="{1E540FF4-837B-3208-8B7D-2A388AEE7C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85" name="Rectangle 128">
                <a:extLst>
                  <a:ext uri="{FF2B5EF4-FFF2-40B4-BE49-F238E27FC236}">
                    <a16:creationId xmlns:a16="http://schemas.microsoft.com/office/drawing/2014/main" id="{D7487CD5-2771-9C14-5C11-AD377A3262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86" name="Rectangle 129">
                <a:extLst>
                  <a:ext uri="{FF2B5EF4-FFF2-40B4-BE49-F238E27FC236}">
                    <a16:creationId xmlns:a16="http://schemas.microsoft.com/office/drawing/2014/main" id="{E7354753-3D86-5D83-2B05-9D2298F5D1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87" name="Rectangle 130">
                <a:extLst>
                  <a:ext uri="{FF2B5EF4-FFF2-40B4-BE49-F238E27FC236}">
                    <a16:creationId xmlns:a16="http://schemas.microsoft.com/office/drawing/2014/main" id="{CB2B980E-415A-774A-4D16-46B1D3F855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FEM</a:t>
                </a:r>
              </a:p>
            </p:txBody>
          </p:sp>
        </p:grpSp>
        <p:grpSp>
          <p:nvGrpSpPr>
            <p:cNvPr id="35" name="Group 126">
              <a:extLst>
                <a:ext uri="{FF2B5EF4-FFF2-40B4-BE49-F238E27FC236}">
                  <a16:creationId xmlns:a16="http://schemas.microsoft.com/office/drawing/2014/main" id="{19B48E2F-05FD-604F-0103-B1D03DFC11D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89980" y="3576185"/>
              <a:ext cx="1000937" cy="722366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80" name="Rectangle 127">
                <a:extLst>
                  <a:ext uri="{FF2B5EF4-FFF2-40B4-BE49-F238E27FC236}">
                    <a16:creationId xmlns:a16="http://schemas.microsoft.com/office/drawing/2014/main" id="{D0816464-7F6A-E112-D02C-380DD31E8F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81" name="Rectangle 128">
                <a:extLst>
                  <a:ext uri="{FF2B5EF4-FFF2-40B4-BE49-F238E27FC236}">
                    <a16:creationId xmlns:a16="http://schemas.microsoft.com/office/drawing/2014/main" id="{7195BB7D-BBD1-F4CF-5A58-0D9B7CD515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82" name="Rectangle 129">
                <a:extLst>
                  <a:ext uri="{FF2B5EF4-FFF2-40B4-BE49-F238E27FC236}">
                    <a16:creationId xmlns:a16="http://schemas.microsoft.com/office/drawing/2014/main" id="{FE76FA6C-03F7-F6B4-A547-37A96DABC8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83" name="Rectangle 130">
                <a:extLst>
                  <a:ext uri="{FF2B5EF4-FFF2-40B4-BE49-F238E27FC236}">
                    <a16:creationId xmlns:a16="http://schemas.microsoft.com/office/drawing/2014/main" id="{A59FAC86-E0C3-2221-3078-F82AAB7D4F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FEM</a:t>
                </a:r>
              </a:p>
            </p:txBody>
          </p:sp>
        </p:grpSp>
        <p:sp>
          <p:nvSpPr>
            <p:cNvPr id="36" name="Line 37">
              <a:extLst>
                <a:ext uri="{FF2B5EF4-FFF2-40B4-BE49-F238E27FC236}">
                  <a16:creationId xmlns:a16="http://schemas.microsoft.com/office/drawing/2014/main" id="{48D024B9-3D23-DA92-F5A7-1C4CCC1C46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20170" y="4277672"/>
              <a:ext cx="833791" cy="1920"/>
            </a:xfrm>
            <a:prstGeom prst="line">
              <a:avLst/>
            </a:prstGeom>
            <a:noFill/>
            <a:ln w="3816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37" name="Rectangle 27">
              <a:extLst>
                <a:ext uri="{FF2B5EF4-FFF2-40B4-BE49-F238E27FC236}">
                  <a16:creationId xmlns:a16="http://schemas.microsoft.com/office/drawing/2014/main" id="{64BFC247-1970-B2F5-3D8B-59D2C6BA68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7703" y="3503160"/>
              <a:ext cx="739654" cy="461083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000000"/>
                  </a:solidFill>
                  <a:latin typeface="+mn-lt"/>
                  <a:cs typeface="Arial" charset="0"/>
                </a:rPr>
                <a:t>SEB</a:t>
              </a:r>
            </a:p>
          </p:txBody>
        </p:sp>
        <p:sp>
          <p:nvSpPr>
            <p:cNvPr id="38" name="Line 133">
              <a:extLst>
                <a:ext uri="{FF2B5EF4-FFF2-40B4-BE49-F238E27FC236}">
                  <a16:creationId xmlns:a16="http://schemas.microsoft.com/office/drawing/2014/main" id="{98ED7038-0DCB-64E9-15EF-A448C78BFC4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07072" y="4946770"/>
              <a:ext cx="963593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99926EA-5E80-1168-279F-F471006D1F61}"/>
                </a:ext>
              </a:extLst>
            </p:cNvPr>
            <p:cNvGrpSpPr/>
            <p:nvPr/>
          </p:nvGrpSpPr>
          <p:grpSpPr>
            <a:xfrm>
              <a:off x="4280313" y="4726950"/>
              <a:ext cx="1352511" cy="461083"/>
              <a:chOff x="3232149" y="4995863"/>
              <a:chExt cx="1117602" cy="381000"/>
            </a:xfrm>
          </p:grpSpPr>
          <p:sp>
            <p:nvSpPr>
              <p:cNvPr id="78" name="Rectangle 28">
                <a:extLst>
                  <a:ext uri="{FF2B5EF4-FFF2-40B4-BE49-F238E27FC236}">
                    <a16:creationId xmlns:a16="http://schemas.microsoft.com/office/drawing/2014/main" id="{2BCCD3B4-C264-F76F-95A1-0863B3B44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EBDC</a:t>
                </a:r>
              </a:p>
            </p:txBody>
          </p:sp>
          <p:sp>
            <p:nvSpPr>
              <p:cNvPr id="79" name="Rectangle 28">
                <a:extLst>
                  <a:ext uri="{FF2B5EF4-FFF2-40B4-BE49-F238E27FC236}">
                    <a16:creationId xmlns:a16="http://schemas.microsoft.com/office/drawing/2014/main" id="{66D972B3-1A39-EAE7-5034-AFB5EAA36E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Arial" charset="0"/>
                  </a:rPr>
                  <a:t>FELIX</a:t>
                </a:r>
              </a:p>
            </p:txBody>
          </p:sp>
        </p:grpSp>
        <p:sp>
          <p:nvSpPr>
            <p:cNvPr id="40" name="Line 36">
              <a:extLst>
                <a:ext uri="{FF2B5EF4-FFF2-40B4-BE49-F238E27FC236}">
                  <a16:creationId xmlns:a16="http://schemas.microsoft.com/office/drawing/2014/main" id="{E7302C71-06FC-2FCE-EEF2-F662AC7C45A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531855" y="5487413"/>
              <a:ext cx="1092296" cy="0"/>
            </a:xfrm>
            <a:prstGeom prst="line">
              <a:avLst/>
            </a:prstGeom>
            <a:noFill/>
            <a:ln w="3816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41" name="Line 133">
              <a:extLst>
                <a:ext uri="{FF2B5EF4-FFF2-40B4-BE49-F238E27FC236}">
                  <a16:creationId xmlns:a16="http://schemas.microsoft.com/office/drawing/2014/main" id="{7E2B4064-3D1E-383F-F605-A06D5883265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07072" y="5484699"/>
              <a:ext cx="963593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05740699-7330-EDC8-6585-77DDB93A9B07}"/>
                </a:ext>
              </a:extLst>
            </p:cNvPr>
            <p:cNvGrpSpPr/>
            <p:nvPr/>
          </p:nvGrpSpPr>
          <p:grpSpPr>
            <a:xfrm>
              <a:off x="4280313" y="5264881"/>
              <a:ext cx="1352511" cy="461083"/>
              <a:chOff x="3232149" y="4995863"/>
              <a:chExt cx="1117602" cy="381000"/>
            </a:xfrm>
          </p:grpSpPr>
          <p:sp>
            <p:nvSpPr>
              <p:cNvPr id="76" name="Rectangle 28">
                <a:extLst>
                  <a:ext uri="{FF2B5EF4-FFF2-40B4-BE49-F238E27FC236}">
                    <a16:creationId xmlns:a16="http://schemas.microsoft.com/office/drawing/2014/main" id="{54745FEA-FB15-D650-DACA-BB487AC55A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EBDC</a:t>
                </a:r>
              </a:p>
            </p:txBody>
          </p:sp>
          <p:sp>
            <p:nvSpPr>
              <p:cNvPr id="77" name="Rectangle 28">
                <a:extLst>
                  <a:ext uri="{FF2B5EF4-FFF2-40B4-BE49-F238E27FC236}">
                    <a16:creationId xmlns:a16="http://schemas.microsoft.com/office/drawing/2014/main" id="{2C388445-0A12-F4C0-8F16-E4B8285B3F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Arial" charset="0"/>
                  </a:rPr>
                  <a:t>FELIX</a:t>
                </a:r>
              </a:p>
            </p:txBody>
          </p:sp>
        </p:grpSp>
        <p:sp>
          <p:nvSpPr>
            <p:cNvPr id="43" name="Line 36">
              <a:extLst>
                <a:ext uri="{FF2B5EF4-FFF2-40B4-BE49-F238E27FC236}">
                  <a16:creationId xmlns:a16="http://schemas.microsoft.com/office/drawing/2014/main" id="{228C764C-845E-6A96-0750-BFAD0923179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531855" y="6035590"/>
              <a:ext cx="1092296" cy="0"/>
            </a:xfrm>
            <a:prstGeom prst="line">
              <a:avLst/>
            </a:prstGeom>
            <a:noFill/>
            <a:ln w="3816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44" name="Line 133">
              <a:extLst>
                <a:ext uri="{FF2B5EF4-FFF2-40B4-BE49-F238E27FC236}">
                  <a16:creationId xmlns:a16="http://schemas.microsoft.com/office/drawing/2014/main" id="{2AE518E3-3B90-F71F-6D19-4701B43FC3F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07072" y="6032876"/>
              <a:ext cx="963593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311704A3-8F19-D2BD-DEF8-AB48EC01C0A4}"/>
                </a:ext>
              </a:extLst>
            </p:cNvPr>
            <p:cNvGrpSpPr/>
            <p:nvPr/>
          </p:nvGrpSpPr>
          <p:grpSpPr>
            <a:xfrm>
              <a:off x="4280313" y="5813057"/>
              <a:ext cx="1352511" cy="461083"/>
              <a:chOff x="3232149" y="4995863"/>
              <a:chExt cx="1117602" cy="381000"/>
            </a:xfrm>
          </p:grpSpPr>
          <p:sp>
            <p:nvSpPr>
              <p:cNvPr id="74" name="Rectangle 28">
                <a:extLst>
                  <a:ext uri="{FF2B5EF4-FFF2-40B4-BE49-F238E27FC236}">
                    <a16:creationId xmlns:a16="http://schemas.microsoft.com/office/drawing/2014/main" id="{5903EE93-BB55-ED23-21F8-02D4F84429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EBDC</a:t>
                </a:r>
              </a:p>
            </p:txBody>
          </p:sp>
          <p:sp>
            <p:nvSpPr>
              <p:cNvPr id="75" name="Rectangle 28">
                <a:extLst>
                  <a:ext uri="{FF2B5EF4-FFF2-40B4-BE49-F238E27FC236}">
                    <a16:creationId xmlns:a16="http://schemas.microsoft.com/office/drawing/2014/main" id="{5750A5CC-A506-E0B8-5BAB-5B5D6F49E4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Arial" charset="0"/>
                  </a:rPr>
                  <a:t>FELIX</a:t>
                </a:r>
              </a:p>
            </p:txBody>
          </p:sp>
        </p:grpSp>
        <p:sp>
          <p:nvSpPr>
            <p:cNvPr id="46" name="Rectangle 76">
              <a:extLst>
                <a:ext uri="{FF2B5EF4-FFF2-40B4-BE49-F238E27FC236}">
                  <a16:creationId xmlns:a16="http://schemas.microsoft.com/office/drawing/2014/main" id="{A3A37DCF-2757-6371-AE2D-8BFA907FE0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58075" y="5570655"/>
              <a:ext cx="1173619" cy="495663"/>
            </a:xfrm>
            <a:prstGeom prst="rect">
              <a:avLst/>
            </a:prstGeom>
            <a:solidFill>
              <a:srgbClr val="CCCCFF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000000"/>
                  </a:solidFill>
                  <a:latin typeface="+mn-lt"/>
                  <a:cs typeface="Arial" charset="0"/>
                </a:rPr>
                <a:t>Buffer Box</a:t>
              </a:r>
            </a:p>
          </p:txBody>
        </p:sp>
        <p:grpSp>
          <p:nvGrpSpPr>
            <p:cNvPr id="47" name="Group 126">
              <a:extLst>
                <a:ext uri="{FF2B5EF4-FFF2-40B4-BE49-F238E27FC236}">
                  <a16:creationId xmlns:a16="http://schemas.microsoft.com/office/drawing/2014/main" id="{D1400F82-E58A-C451-7B77-BBC580313B5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10466" y="4518873"/>
              <a:ext cx="1000937" cy="722366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70" name="Rectangle 127">
                <a:extLst>
                  <a:ext uri="{FF2B5EF4-FFF2-40B4-BE49-F238E27FC236}">
                    <a16:creationId xmlns:a16="http://schemas.microsoft.com/office/drawing/2014/main" id="{BDBB94CF-DFD1-4B21-49E5-2571420A7C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71" name="Rectangle 128">
                <a:extLst>
                  <a:ext uri="{FF2B5EF4-FFF2-40B4-BE49-F238E27FC236}">
                    <a16:creationId xmlns:a16="http://schemas.microsoft.com/office/drawing/2014/main" id="{A0AFEA1F-C925-1B88-AF6D-32F2097BDF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72" name="Rectangle 129">
                <a:extLst>
                  <a:ext uri="{FF2B5EF4-FFF2-40B4-BE49-F238E27FC236}">
                    <a16:creationId xmlns:a16="http://schemas.microsoft.com/office/drawing/2014/main" id="{B11484FD-D7A4-5C55-E1A3-0987B6E4AC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73" name="Rectangle 130">
                <a:extLst>
                  <a:ext uri="{FF2B5EF4-FFF2-40B4-BE49-F238E27FC236}">
                    <a16:creationId xmlns:a16="http://schemas.microsoft.com/office/drawing/2014/main" id="{9AEDC42E-CCE6-A825-7972-FFC4D1E442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FEE</a:t>
                </a:r>
              </a:p>
            </p:txBody>
          </p:sp>
        </p:grpSp>
        <p:grpSp>
          <p:nvGrpSpPr>
            <p:cNvPr id="48" name="Group 126">
              <a:extLst>
                <a:ext uri="{FF2B5EF4-FFF2-40B4-BE49-F238E27FC236}">
                  <a16:creationId xmlns:a16="http://schemas.microsoft.com/office/drawing/2014/main" id="{DE9AB7B8-03F2-AD49-1453-DA2604BCC43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10466" y="5082432"/>
              <a:ext cx="1000937" cy="722366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66" name="Rectangle 127">
                <a:extLst>
                  <a:ext uri="{FF2B5EF4-FFF2-40B4-BE49-F238E27FC236}">
                    <a16:creationId xmlns:a16="http://schemas.microsoft.com/office/drawing/2014/main" id="{EA0E71C2-F376-E7A3-BB88-CD98DD89B9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67" name="Rectangle 128">
                <a:extLst>
                  <a:ext uri="{FF2B5EF4-FFF2-40B4-BE49-F238E27FC236}">
                    <a16:creationId xmlns:a16="http://schemas.microsoft.com/office/drawing/2014/main" id="{4B8CB1C3-68D9-3FF4-630C-E51E0FF0AD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68" name="Rectangle 129">
                <a:extLst>
                  <a:ext uri="{FF2B5EF4-FFF2-40B4-BE49-F238E27FC236}">
                    <a16:creationId xmlns:a16="http://schemas.microsoft.com/office/drawing/2014/main" id="{E359F258-EB14-F2ED-52FD-1BFF8961D9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69" name="Rectangle 130">
                <a:extLst>
                  <a:ext uri="{FF2B5EF4-FFF2-40B4-BE49-F238E27FC236}">
                    <a16:creationId xmlns:a16="http://schemas.microsoft.com/office/drawing/2014/main" id="{A28835BC-443F-A5D7-E8FA-43FB8AA466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FEE</a:t>
                </a:r>
              </a:p>
            </p:txBody>
          </p:sp>
        </p:grpSp>
        <p:grpSp>
          <p:nvGrpSpPr>
            <p:cNvPr id="49" name="Group 126">
              <a:extLst>
                <a:ext uri="{FF2B5EF4-FFF2-40B4-BE49-F238E27FC236}">
                  <a16:creationId xmlns:a16="http://schemas.microsoft.com/office/drawing/2014/main" id="{267BCBC6-8B08-DDEE-9A2C-1EE88E168D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10466" y="5645994"/>
              <a:ext cx="1000937" cy="722366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62" name="Rectangle 127">
                <a:extLst>
                  <a:ext uri="{FF2B5EF4-FFF2-40B4-BE49-F238E27FC236}">
                    <a16:creationId xmlns:a16="http://schemas.microsoft.com/office/drawing/2014/main" id="{721A2B91-DBFC-E250-3D99-3DBE71737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63" name="Rectangle 128">
                <a:extLst>
                  <a:ext uri="{FF2B5EF4-FFF2-40B4-BE49-F238E27FC236}">
                    <a16:creationId xmlns:a16="http://schemas.microsoft.com/office/drawing/2014/main" id="{13D393B1-2960-4628-CC6D-EE0E122383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64" name="Rectangle 129">
                <a:extLst>
                  <a:ext uri="{FF2B5EF4-FFF2-40B4-BE49-F238E27FC236}">
                    <a16:creationId xmlns:a16="http://schemas.microsoft.com/office/drawing/2014/main" id="{4CF8276E-5547-54E5-D322-C919E30032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65" name="Rectangle 130">
                <a:extLst>
                  <a:ext uri="{FF2B5EF4-FFF2-40B4-BE49-F238E27FC236}">
                    <a16:creationId xmlns:a16="http://schemas.microsoft.com/office/drawing/2014/main" id="{8ADF691D-92A8-406B-2B95-ED2909F78C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FEE</a:t>
                </a:r>
              </a:p>
            </p:txBody>
          </p:sp>
        </p:grpSp>
        <p:sp>
          <p:nvSpPr>
            <p:cNvPr id="50" name="Line 54">
              <a:extLst>
                <a:ext uri="{FF2B5EF4-FFF2-40B4-BE49-F238E27FC236}">
                  <a16:creationId xmlns:a16="http://schemas.microsoft.com/office/drawing/2014/main" id="{5627C09E-D0BE-9836-3276-67070154D7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75662" y="3745025"/>
              <a:ext cx="833791" cy="192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51" name="Line 54">
              <a:extLst>
                <a:ext uri="{FF2B5EF4-FFF2-40B4-BE49-F238E27FC236}">
                  <a16:creationId xmlns:a16="http://schemas.microsoft.com/office/drawing/2014/main" id="{A60C627E-26FD-DF98-8E0F-E06BEC43BB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75662" y="4788242"/>
              <a:ext cx="833791" cy="192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52" name="Line 54">
              <a:extLst>
                <a:ext uri="{FF2B5EF4-FFF2-40B4-BE49-F238E27FC236}">
                  <a16:creationId xmlns:a16="http://schemas.microsoft.com/office/drawing/2014/main" id="{B9152D19-FC5A-DAD5-1CB6-50E2C69874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75662" y="5309851"/>
              <a:ext cx="833791" cy="192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53" name="Line 54">
              <a:extLst>
                <a:ext uri="{FF2B5EF4-FFF2-40B4-BE49-F238E27FC236}">
                  <a16:creationId xmlns:a16="http://schemas.microsoft.com/office/drawing/2014/main" id="{C1FA1760-E932-F362-6FB7-BF6DB688BB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75662" y="5831459"/>
              <a:ext cx="833791" cy="192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54" name="Line 71">
              <a:extLst>
                <a:ext uri="{FF2B5EF4-FFF2-40B4-BE49-F238E27FC236}">
                  <a16:creationId xmlns:a16="http://schemas.microsoft.com/office/drawing/2014/main" id="{3A8E95DC-61A1-6F76-A9D5-F7F1FA5DFE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31694" y="3223417"/>
              <a:ext cx="611973" cy="0"/>
            </a:xfrm>
            <a:prstGeom prst="line">
              <a:avLst/>
            </a:prstGeom>
            <a:noFill/>
            <a:ln w="7632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225202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cs typeface="Arial" charset="0"/>
              </a:endParaRPr>
            </a:p>
          </p:txBody>
        </p:sp>
        <p:sp>
          <p:nvSpPr>
            <p:cNvPr id="55" name="Line 71">
              <a:extLst>
                <a:ext uri="{FF2B5EF4-FFF2-40B4-BE49-F238E27FC236}">
                  <a16:creationId xmlns:a16="http://schemas.microsoft.com/office/drawing/2014/main" id="{E4A30204-E09B-E5D2-2E76-BDF9F2D7E5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31694" y="3745025"/>
              <a:ext cx="611973" cy="0"/>
            </a:xfrm>
            <a:prstGeom prst="line">
              <a:avLst/>
            </a:prstGeom>
            <a:noFill/>
            <a:ln w="7632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225202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cs typeface="Arial" charset="0"/>
              </a:endParaRPr>
            </a:p>
          </p:txBody>
        </p:sp>
        <p:sp>
          <p:nvSpPr>
            <p:cNvPr id="56" name="Line 71">
              <a:extLst>
                <a:ext uri="{FF2B5EF4-FFF2-40B4-BE49-F238E27FC236}">
                  <a16:creationId xmlns:a16="http://schemas.microsoft.com/office/drawing/2014/main" id="{45152F0F-3D33-BC9B-93BB-2BC1450C75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31694" y="4266634"/>
              <a:ext cx="611973" cy="0"/>
            </a:xfrm>
            <a:prstGeom prst="line">
              <a:avLst/>
            </a:prstGeom>
            <a:noFill/>
            <a:ln w="7632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225202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cs typeface="Arial" charset="0"/>
              </a:endParaRPr>
            </a:p>
          </p:txBody>
        </p:sp>
        <p:sp>
          <p:nvSpPr>
            <p:cNvPr id="57" name="Line 71">
              <a:extLst>
                <a:ext uri="{FF2B5EF4-FFF2-40B4-BE49-F238E27FC236}">
                  <a16:creationId xmlns:a16="http://schemas.microsoft.com/office/drawing/2014/main" id="{01D6A23F-9C4F-958D-6108-B35008759B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31694" y="4788242"/>
              <a:ext cx="611973" cy="0"/>
            </a:xfrm>
            <a:prstGeom prst="line">
              <a:avLst/>
            </a:prstGeom>
            <a:noFill/>
            <a:ln w="7632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225202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cs typeface="Arial" charset="0"/>
              </a:endParaRPr>
            </a:p>
          </p:txBody>
        </p:sp>
        <p:sp>
          <p:nvSpPr>
            <p:cNvPr id="58" name="Line 71">
              <a:extLst>
                <a:ext uri="{FF2B5EF4-FFF2-40B4-BE49-F238E27FC236}">
                  <a16:creationId xmlns:a16="http://schemas.microsoft.com/office/drawing/2014/main" id="{7F31F562-5340-2443-890E-AA23D5B5A5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31694" y="5309851"/>
              <a:ext cx="611973" cy="0"/>
            </a:xfrm>
            <a:prstGeom prst="line">
              <a:avLst/>
            </a:prstGeom>
            <a:noFill/>
            <a:ln w="7632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225202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cs typeface="Arial" charset="0"/>
              </a:endParaRPr>
            </a:p>
          </p:txBody>
        </p:sp>
        <p:sp>
          <p:nvSpPr>
            <p:cNvPr id="59" name="Line 71">
              <a:extLst>
                <a:ext uri="{FF2B5EF4-FFF2-40B4-BE49-F238E27FC236}">
                  <a16:creationId xmlns:a16="http://schemas.microsoft.com/office/drawing/2014/main" id="{D46E7389-679C-6EA1-3600-58ED3B4EC1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31694" y="5831459"/>
              <a:ext cx="611973" cy="0"/>
            </a:xfrm>
            <a:prstGeom prst="line">
              <a:avLst/>
            </a:prstGeom>
            <a:noFill/>
            <a:ln w="7632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225202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cs typeface="Arial" charset="0"/>
              </a:endParaRPr>
            </a:p>
          </p:txBody>
        </p:sp>
        <p:sp>
          <p:nvSpPr>
            <p:cNvPr id="60" name="Text Box 60">
              <a:extLst>
                <a:ext uri="{FF2B5EF4-FFF2-40B4-BE49-F238E27FC236}">
                  <a16:creationId xmlns:a16="http://schemas.microsoft.com/office/drawing/2014/main" id="{875344AF-DEE8-670D-F7DE-56AFB827C8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139668" y="3715693"/>
              <a:ext cx="2105896" cy="1107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5pPr>
              <a:lvl6pPr marL="25146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6pPr>
              <a:lvl7pPr marL="29718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7pPr>
              <a:lvl8pPr marL="34290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8pPr>
              <a:lvl9pPr marL="38862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9pPr>
            </a:lstStyle>
            <a:p>
              <a:pPr marL="0" marR="0" lvl="0" indent="0" defTabSz="225202" eaLnBrk="0" fontAlgn="auto" latinLnBrk="0" hangingPunct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ＭＳ Ｐゴシック" charset="0"/>
                  <a:cs typeface="Lucida Sans Unicode" charset="0"/>
                </a:rPr>
                <a:t>To</a:t>
              </a:r>
            </a:p>
            <a:p>
              <a:pPr marL="0" marR="0" lvl="0" indent="0" defTabSz="225202" eaLnBrk="0" fontAlgn="auto" latinLnBrk="0" hangingPunct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ＭＳ Ｐゴシック" charset="0"/>
                  <a:cs typeface="Lucida Sans Unicode" charset="0"/>
                </a:rPr>
                <a:t>HPSS </a:t>
              </a:r>
            </a:p>
            <a:p>
              <a:pPr marL="0" marR="0" lvl="0" indent="0" defTabSz="225202" eaLnBrk="0" fontAlgn="auto" latinLnBrk="0" hangingPunct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ＭＳ Ｐゴシック" charset="0"/>
                  <a:cs typeface="Lucida Sans Unicode" charset="0"/>
                </a:rPr>
                <a:t>(Computing </a:t>
              </a:r>
              <a:r>
                <a:rPr kumimoji="0" lang="en-GB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ＭＳ Ｐゴシック" charset="0"/>
                  <a:cs typeface="Lucida Sans Unicode" charset="0"/>
                </a:rPr>
                <a:t>Center</a:t>
              </a: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ＭＳ Ｐゴシック" charset="0"/>
                  <a:cs typeface="Lucida Sans Unicode" charset="0"/>
                </a:rPr>
                <a:t>)</a:t>
              </a:r>
            </a:p>
          </p:txBody>
        </p:sp>
        <p:sp>
          <p:nvSpPr>
            <p:cNvPr id="61" name="Rectangle 31">
              <a:extLst>
                <a:ext uri="{FF2B5EF4-FFF2-40B4-BE49-F238E27FC236}">
                  <a16:creationId xmlns:a16="http://schemas.microsoft.com/office/drawing/2014/main" id="{95320165-1D29-C6DB-3DAD-5BE98F8FEA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3940" y="2884229"/>
              <a:ext cx="1420491" cy="3744377"/>
            </a:xfrm>
            <a:prstGeom prst="rect">
              <a:avLst/>
            </a:prstGeom>
            <a:solidFill>
              <a:srgbClr val="CCFFFF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000000"/>
                  </a:solidFill>
                  <a:latin typeface="+mn-lt"/>
                  <a:cs typeface="Arial" charset="0"/>
                </a:rPr>
                <a:t>100+ Gigabit</a:t>
              </a:r>
            </a:p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000000"/>
                  </a:solidFill>
                  <a:latin typeface="+mn-lt"/>
                  <a:cs typeface="Arial" charset="0"/>
                </a:rPr>
                <a:t>Crossbar</a:t>
              </a:r>
            </a:p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000000"/>
                  </a:solidFill>
                  <a:latin typeface="+mn-lt"/>
                  <a:cs typeface="Arial" charset="0"/>
                </a:rPr>
                <a:t>Switch</a:t>
              </a:r>
            </a:p>
          </p:txBody>
        </p:sp>
      </p:grpSp>
      <p:sp>
        <p:nvSpPr>
          <p:cNvPr id="104" name="TextBox 103">
            <a:extLst>
              <a:ext uri="{FF2B5EF4-FFF2-40B4-BE49-F238E27FC236}">
                <a16:creationId xmlns:a16="http://schemas.microsoft.com/office/drawing/2014/main" id="{C8A36743-0A12-9D61-8C7C-3F82D75A059D}"/>
              </a:ext>
            </a:extLst>
          </p:cNvPr>
          <p:cNvSpPr txBox="1"/>
          <p:nvPr/>
        </p:nvSpPr>
        <p:spPr>
          <a:xfrm>
            <a:off x="1565358" y="4775606"/>
            <a:ext cx="628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INTT</a:t>
            </a: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EBE293E9-F6D2-B6AB-85FB-84D34E0276C1}"/>
              </a:ext>
            </a:extLst>
          </p:cNvPr>
          <p:cNvSpPr/>
          <p:nvPr/>
        </p:nvSpPr>
        <p:spPr>
          <a:xfrm>
            <a:off x="3679774" y="4845236"/>
            <a:ext cx="2330569" cy="1152464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AFB36896-0E7A-DCD5-FD21-33D828D5EE15}"/>
              </a:ext>
            </a:extLst>
          </p:cNvPr>
          <p:cNvSpPr txBox="1"/>
          <p:nvPr/>
        </p:nvSpPr>
        <p:spPr>
          <a:xfrm>
            <a:off x="2677051" y="6112414"/>
            <a:ext cx="3427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Streaming Readout (SRO) + AI/ML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0788BEA8-2077-0EB6-7368-F6BE055CE6D9}"/>
              </a:ext>
            </a:extLst>
          </p:cNvPr>
          <p:cNvSpPr txBox="1"/>
          <p:nvPr/>
        </p:nvSpPr>
        <p:spPr>
          <a:xfrm>
            <a:off x="1565358" y="4209945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TPC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92128DB0-B230-11DD-D219-EC3734BF6C72}"/>
              </a:ext>
            </a:extLst>
          </p:cNvPr>
          <p:cNvSpPr txBox="1"/>
          <p:nvPr/>
        </p:nvSpPr>
        <p:spPr>
          <a:xfrm>
            <a:off x="1565358" y="5421357"/>
            <a:ext cx="763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MVTX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2EB1343B-920F-3527-8D36-66BE999CF636}"/>
              </a:ext>
            </a:extLst>
          </p:cNvPr>
          <p:cNvSpPr txBox="1"/>
          <p:nvPr/>
        </p:nvSpPr>
        <p:spPr>
          <a:xfrm>
            <a:off x="1565358" y="3345384"/>
            <a:ext cx="790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EMCal</a:t>
            </a:r>
            <a:endParaRPr lang="en-US" b="1" dirty="0"/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CB40275C-DB2E-4FD2-3D52-C8706DE1BD1D}"/>
              </a:ext>
            </a:extLst>
          </p:cNvPr>
          <p:cNvSpPr txBox="1"/>
          <p:nvPr/>
        </p:nvSpPr>
        <p:spPr>
          <a:xfrm>
            <a:off x="1565358" y="2761734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iHCal</a:t>
            </a:r>
            <a:endParaRPr lang="en-US" b="1" dirty="0"/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BABC4AD4-BE0F-CC88-DECA-3EE81FB1A166}"/>
              </a:ext>
            </a:extLst>
          </p:cNvPr>
          <p:cNvSpPr txBox="1"/>
          <p:nvPr/>
        </p:nvSpPr>
        <p:spPr>
          <a:xfrm>
            <a:off x="1565358" y="2176897"/>
            <a:ext cx="745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oHCal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204923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Picture 350">
            <a:extLst>
              <a:ext uri="{FF2B5EF4-FFF2-40B4-BE49-F238E27FC236}">
                <a16:creationId xmlns:a16="http://schemas.microsoft.com/office/drawing/2014/main" id="{CD0C0E63-B3C2-BD45-4FC1-D63301BC3C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"/>
          <a:stretch/>
        </p:blipFill>
        <p:spPr>
          <a:xfrm>
            <a:off x="281683" y="2810288"/>
            <a:ext cx="1750034" cy="1225024"/>
          </a:xfrm>
          <a:prstGeom prst="rect">
            <a:avLst/>
          </a:prstGeom>
        </p:spPr>
      </p:pic>
      <p:grpSp>
        <p:nvGrpSpPr>
          <p:cNvPr id="333" name="Group 126">
            <a:extLst>
              <a:ext uri="{FF2B5EF4-FFF2-40B4-BE49-F238E27FC236}">
                <a16:creationId xmlns:a16="http://schemas.microsoft.com/office/drawing/2014/main" id="{5F842ADA-3716-E062-8EF0-AE19E3DF09EA}"/>
              </a:ext>
            </a:extLst>
          </p:cNvPr>
          <p:cNvGrpSpPr>
            <a:grpSpLocks/>
          </p:cNvGrpSpPr>
          <p:nvPr/>
        </p:nvGrpSpPr>
        <p:grpSpPr bwMode="auto">
          <a:xfrm>
            <a:off x="1993265" y="1596776"/>
            <a:ext cx="812821" cy="586604"/>
            <a:chOff x="1236" y="3274"/>
            <a:chExt cx="521" cy="376"/>
          </a:xfrm>
          <a:solidFill>
            <a:srgbClr val="008000"/>
          </a:solidFill>
        </p:grpSpPr>
        <p:sp>
          <p:nvSpPr>
            <p:cNvPr id="334" name="Rectangle 127">
              <a:extLst>
                <a:ext uri="{FF2B5EF4-FFF2-40B4-BE49-F238E27FC236}">
                  <a16:creationId xmlns:a16="http://schemas.microsoft.com/office/drawing/2014/main" id="{517DADBA-4A00-9E27-DE4B-6E05BD2CB5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335" name="Rectangle 128">
              <a:extLst>
                <a:ext uri="{FF2B5EF4-FFF2-40B4-BE49-F238E27FC236}">
                  <a16:creationId xmlns:a16="http://schemas.microsoft.com/office/drawing/2014/main" id="{61906DCD-E347-04B1-6611-1E5D86D412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336" name="Rectangle 129">
              <a:extLst>
                <a:ext uri="{FF2B5EF4-FFF2-40B4-BE49-F238E27FC236}">
                  <a16:creationId xmlns:a16="http://schemas.microsoft.com/office/drawing/2014/main" id="{A1B39D62-EAE4-5410-F471-AEBC018350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337" name="Rectangle 130">
              <a:extLst>
                <a:ext uri="{FF2B5EF4-FFF2-40B4-BE49-F238E27FC236}">
                  <a16:creationId xmlns:a16="http://schemas.microsoft.com/office/drawing/2014/main" id="{867F3959-A205-B678-F149-CC306759DF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FEB</a:t>
              </a:r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E6267F20-2016-2948-903F-6CA73C60E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061" y="24186"/>
            <a:ext cx="11258939" cy="866133"/>
          </a:xfrm>
        </p:spPr>
        <p:txBody>
          <a:bodyPr>
            <a:normAutofit/>
          </a:bodyPr>
          <a:lstStyle/>
          <a:p>
            <a:r>
              <a:rPr lang="en-US" sz="4000" dirty="0"/>
              <a:t>From </a:t>
            </a:r>
            <a:r>
              <a:rPr lang="en-US" sz="4000" dirty="0" err="1"/>
              <a:t>sPHENIX</a:t>
            </a:r>
            <a:r>
              <a:rPr lang="en-US" sz="4000" dirty="0"/>
              <a:t> to EIC/</a:t>
            </a:r>
            <a:r>
              <a:rPr lang="en-US" sz="4000" dirty="0" err="1"/>
              <a:t>ePIC</a:t>
            </a:r>
            <a:r>
              <a:rPr lang="en-US" sz="4000" dirty="0"/>
              <a:t>: Streaming + AI/ML DAQ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396B1F-3058-6078-AF32-2CA2735ADE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21" name="Line 54">
            <a:extLst>
              <a:ext uri="{FF2B5EF4-FFF2-40B4-BE49-F238E27FC236}">
                <a16:creationId xmlns:a16="http://schemas.microsoft.com/office/drawing/2014/main" id="{890B7206-D217-53BC-8F82-7D07BAD72799}"/>
              </a:ext>
            </a:extLst>
          </p:cNvPr>
          <p:cNvSpPr>
            <a:spLocks noChangeShapeType="1"/>
          </p:cNvSpPr>
          <p:nvPr/>
        </p:nvSpPr>
        <p:spPr bwMode="auto">
          <a:xfrm>
            <a:off x="7481441" y="2705834"/>
            <a:ext cx="483646" cy="669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24" name="Rectangle 64">
            <a:extLst>
              <a:ext uri="{FF2B5EF4-FFF2-40B4-BE49-F238E27FC236}">
                <a16:creationId xmlns:a16="http://schemas.microsoft.com/office/drawing/2014/main" id="{0AF1CF20-1477-9585-3987-8DB5CC6798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4146" y="2278991"/>
            <a:ext cx="1047362" cy="426843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latin typeface="Helvetica Neue" panose="02000503000000020004" pitchFamily="2" charset="0"/>
                <a:cs typeface="Arial" charset="0"/>
              </a:rPr>
              <a:t>Buffer Box</a:t>
            </a:r>
          </a:p>
        </p:txBody>
      </p:sp>
      <p:sp>
        <p:nvSpPr>
          <p:cNvPr id="25" name="Rectangle 67">
            <a:extLst>
              <a:ext uri="{FF2B5EF4-FFF2-40B4-BE49-F238E27FC236}">
                <a16:creationId xmlns:a16="http://schemas.microsoft.com/office/drawing/2014/main" id="{A19C84B2-0BB3-E6E0-328E-159BD79190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4146" y="2711144"/>
            <a:ext cx="1047362" cy="426843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latin typeface="Helvetica Neue" panose="02000503000000020004" pitchFamily="2" charset="0"/>
                <a:cs typeface="Arial" charset="0"/>
              </a:rPr>
              <a:t>Buffer Box</a:t>
            </a:r>
          </a:p>
        </p:txBody>
      </p:sp>
      <p:sp>
        <p:nvSpPr>
          <p:cNvPr id="26" name="Rectangle 70">
            <a:extLst>
              <a:ext uri="{FF2B5EF4-FFF2-40B4-BE49-F238E27FC236}">
                <a16:creationId xmlns:a16="http://schemas.microsoft.com/office/drawing/2014/main" id="{56D7C708-7463-1D28-B31B-0864C11DA2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4146" y="3143297"/>
            <a:ext cx="1047362" cy="426843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latin typeface="Helvetica Neue" panose="02000503000000020004" pitchFamily="2" charset="0"/>
                <a:cs typeface="Arial" charset="0"/>
              </a:rPr>
              <a:t>Buffer Box</a:t>
            </a:r>
          </a:p>
        </p:txBody>
      </p:sp>
      <p:sp>
        <p:nvSpPr>
          <p:cNvPr id="27" name="Rectangle 73">
            <a:extLst>
              <a:ext uri="{FF2B5EF4-FFF2-40B4-BE49-F238E27FC236}">
                <a16:creationId xmlns:a16="http://schemas.microsoft.com/office/drawing/2014/main" id="{E5F8FF48-E40E-3CD3-300A-343C3FB340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4146" y="3575451"/>
            <a:ext cx="1047362" cy="428498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latin typeface="Helvetica Neue" panose="02000503000000020004" pitchFamily="2" charset="0"/>
                <a:cs typeface="Arial" charset="0"/>
              </a:rPr>
              <a:t>Buffer Box</a:t>
            </a:r>
          </a:p>
        </p:txBody>
      </p:sp>
      <p:sp>
        <p:nvSpPr>
          <p:cNvPr id="28" name="Rectangle 76">
            <a:extLst>
              <a:ext uri="{FF2B5EF4-FFF2-40B4-BE49-F238E27FC236}">
                <a16:creationId xmlns:a16="http://schemas.microsoft.com/office/drawing/2014/main" id="{F8510ACF-14E6-BF01-18AE-B8BA3077D5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4146" y="4009163"/>
            <a:ext cx="1047362" cy="426843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latin typeface="Helvetica Neue" panose="02000503000000020004" pitchFamily="2" charset="0"/>
                <a:cs typeface="Arial" charset="0"/>
              </a:rPr>
              <a:t>Buffer Box</a:t>
            </a:r>
          </a:p>
        </p:txBody>
      </p:sp>
      <p:sp>
        <p:nvSpPr>
          <p:cNvPr id="70" name="Line 36">
            <a:extLst>
              <a:ext uri="{FF2B5EF4-FFF2-40B4-BE49-F238E27FC236}">
                <a16:creationId xmlns:a16="http://schemas.microsoft.com/office/drawing/2014/main" id="{58080D9C-B0FF-4209-FDEA-D3FA29DC1576}"/>
              </a:ext>
            </a:extLst>
          </p:cNvPr>
          <p:cNvSpPr>
            <a:spLocks noChangeShapeType="1"/>
          </p:cNvSpPr>
          <p:nvPr/>
        </p:nvSpPr>
        <p:spPr bwMode="auto">
          <a:xfrm>
            <a:off x="5723847" y="5246416"/>
            <a:ext cx="774616" cy="1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75" name="Rectangle 31">
            <a:extLst>
              <a:ext uri="{FF2B5EF4-FFF2-40B4-BE49-F238E27FC236}">
                <a16:creationId xmlns:a16="http://schemas.microsoft.com/office/drawing/2014/main" id="{6013A357-0205-71AD-47BF-CAA6A69C79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3248" y="1773538"/>
            <a:ext cx="978193" cy="3611442"/>
          </a:xfrm>
          <a:prstGeom prst="rect">
            <a:avLst/>
          </a:prstGeom>
          <a:solidFill>
            <a:srgbClr val="CCFF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latin typeface="Helvetica Neue" panose="02000503000000020004" pitchFamily="2" charset="0"/>
                <a:cs typeface="Arial" charset="0"/>
              </a:rPr>
              <a:t>Network</a:t>
            </a:r>
          </a:p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latin typeface="Helvetica Neue" panose="02000503000000020004" pitchFamily="2" charset="0"/>
                <a:cs typeface="Arial" charset="0"/>
              </a:rPr>
              <a:t>Switch</a:t>
            </a:r>
          </a:p>
        </p:txBody>
      </p:sp>
      <p:sp>
        <p:nvSpPr>
          <p:cNvPr id="76" name="Rectangle 76">
            <a:extLst>
              <a:ext uri="{FF2B5EF4-FFF2-40B4-BE49-F238E27FC236}">
                <a16:creationId xmlns:a16="http://schemas.microsoft.com/office/drawing/2014/main" id="{08A72E35-0AA2-8842-A300-833A86354B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4146" y="4441846"/>
            <a:ext cx="1047362" cy="426843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latin typeface="Helvetica Neue" panose="02000503000000020004" pitchFamily="2" charset="0"/>
                <a:cs typeface="Arial" charset="0"/>
              </a:rPr>
              <a:t>Buffer Box</a:t>
            </a:r>
          </a:p>
        </p:txBody>
      </p:sp>
      <p:sp>
        <p:nvSpPr>
          <p:cNvPr id="71" name="Line 133">
            <a:extLst>
              <a:ext uri="{FF2B5EF4-FFF2-40B4-BE49-F238E27FC236}">
                <a16:creationId xmlns:a16="http://schemas.microsoft.com/office/drawing/2014/main" id="{62B9A128-0A68-48BC-761B-85731DD7E02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97792" y="2331488"/>
            <a:ext cx="1822946" cy="1148"/>
          </a:xfrm>
          <a:prstGeom prst="line">
            <a:avLst/>
          </a:prstGeom>
          <a:noFill/>
          <a:ln w="66675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6E01FEAC-104F-D8AE-E461-15E9A7EDD096}"/>
              </a:ext>
            </a:extLst>
          </p:cNvPr>
          <p:cNvGrpSpPr/>
          <p:nvPr/>
        </p:nvGrpSpPr>
        <p:grpSpPr>
          <a:xfrm>
            <a:off x="4625523" y="2154130"/>
            <a:ext cx="1098324" cy="374428"/>
            <a:chOff x="3232149" y="4995863"/>
            <a:chExt cx="1117602" cy="381000"/>
          </a:xfrm>
        </p:grpSpPr>
        <p:sp>
          <p:nvSpPr>
            <p:cNvPr id="73" name="Rectangle 28">
              <a:extLst>
                <a:ext uri="{FF2B5EF4-FFF2-40B4-BE49-F238E27FC236}">
                  <a16:creationId xmlns:a16="http://schemas.microsoft.com/office/drawing/2014/main" id="{754F0201-22D5-AAF0-C7A1-37D2548467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8563" y="4995863"/>
              <a:ext cx="611188" cy="38100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latin typeface="Helvetica Neue" panose="02000503000000020004" pitchFamily="2" charset="0"/>
                  <a:cs typeface="Arial" charset="0"/>
                </a:rPr>
                <a:t>EBDC</a:t>
              </a:r>
            </a:p>
          </p:txBody>
        </p:sp>
        <p:sp>
          <p:nvSpPr>
            <p:cNvPr id="74" name="Rectangle 28">
              <a:extLst>
                <a:ext uri="{FF2B5EF4-FFF2-40B4-BE49-F238E27FC236}">
                  <a16:creationId xmlns:a16="http://schemas.microsoft.com/office/drawing/2014/main" id="{E93D5514-E69A-8996-003C-1B7A16180C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149" y="4995863"/>
              <a:ext cx="508001" cy="38100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chemeClr val="bg1">
                      <a:lumMod val="95000"/>
                    </a:schemeClr>
                  </a:solidFill>
                  <a:latin typeface="Helvetica Neue" panose="02000503000000020004" pitchFamily="2" charset="0"/>
                  <a:cs typeface="Arial" charset="0"/>
                </a:rPr>
                <a:t>DAM</a:t>
              </a:r>
            </a:p>
          </p:txBody>
        </p:sp>
      </p:grpSp>
      <p:grpSp>
        <p:nvGrpSpPr>
          <p:cNvPr id="87" name="Group 126">
            <a:extLst>
              <a:ext uri="{FF2B5EF4-FFF2-40B4-BE49-F238E27FC236}">
                <a16:creationId xmlns:a16="http://schemas.microsoft.com/office/drawing/2014/main" id="{94044416-6DCB-2452-B156-389AAAA03094}"/>
              </a:ext>
            </a:extLst>
          </p:cNvPr>
          <p:cNvGrpSpPr>
            <a:grpSpLocks/>
          </p:cNvGrpSpPr>
          <p:nvPr/>
        </p:nvGrpSpPr>
        <p:grpSpPr bwMode="auto">
          <a:xfrm>
            <a:off x="1988480" y="2018447"/>
            <a:ext cx="812821" cy="586604"/>
            <a:chOff x="1236" y="3274"/>
            <a:chExt cx="521" cy="376"/>
          </a:xfrm>
          <a:solidFill>
            <a:srgbClr val="008000"/>
          </a:solidFill>
        </p:grpSpPr>
        <p:sp>
          <p:nvSpPr>
            <p:cNvPr id="88" name="Rectangle 127">
              <a:extLst>
                <a:ext uri="{FF2B5EF4-FFF2-40B4-BE49-F238E27FC236}">
                  <a16:creationId xmlns:a16="http://schemas.microsoft.com/office/drawing/2014/main" id="{9EC1EECE-85A0-67A3-C84F-B69303BA54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89" name="Rectangle 128">
              <a:extLst>
                <a:ext uri="{FF2B5EF4-FFF2-40B4-BE49-F238E27FC236}">
                  <a16:creationId xmlns:a16="http://schemas.microsoft.com/office/drawing/2014/main" id="{57F39D36-7A18-F316-5768-881A97293B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90" name="Rectangle 129">
              <a:extLst>
                <a:ext uri="{FF2B5EF4-FFF2-40B4-BE49-F238E27FC236}">
                  <a16:creationId xmlns:a16="http://schemas.microsoft.com/office/drawing/2014/main" id="{82C7B31F-A7E0-4D80-E30B-3F3D234491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91" name="Rectangle 130">
              <a:extLst>
                <a:ext uri="{FF2B5EF4-FFF2-40B4-BE49-F238E27FC236}">
                  <a16:creationId xmlns:a16="http://schemas.microsoft.com/office/drawing/2014/main" id="{2762E248-6A4B-0139-3F3D-ECBB23AE2B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FEB</a:t>
              </a:r>
            </a:p>
          </p:txBody>
        </p:sp>
      </p:grp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F39F65CA-EC38-CC2A-D34E-1E64F233FAEA}"/>
              </a:ext>
            </a:extLst>
          </p:cNvPr>
          <p:cNvCxnSpPr/>
          <p:nvPr/>
        </p:nvCxnSpPr>
        <p:spPr>
          <a:xfrm>
            <a:off x="10321508" y="2492413"/>
            <a:ext cx="641730" cy="1279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CE25993A-357B-062B-5F69-A1BBFEF71397}"/>
              </a:ext>
            </a:extLst>
          </p:cNvPr>
          <p:cNvCxnSpPr/>
          <p:nvPr/>
        </p:nvCxnSpPr>
        <p:spPr>
          <a:xfrm>
            <a:off x="10321508" y="2944032"/>
            <a:ext cx="641730" cy="1279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08499355-D8BD-E45D-5F6E-E7ECDA61B309}"/>
              </a:ext>
            </a:extLst>
          </p:cNvPr>
          <p:cNvCxnSpPr/>
          <p:nvPr/>
        </p:nvCxnSpPr>
        <p:spPr>
          <a:xfrm>
            <a:off x="10321508" y="3395651"/>
            <a:ext cx="641730" cy="1279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6C22429E-4FFD-5E98-B9F3-9DC67FDBB502}"/>
              </a:ext>
            </a:extLst>
          </p:cNvPr>
          <p:cNvCxnSpPr/>
          <p:nvPr/>
        </p:nvCxnSpPr>
        <p:spPr>
          <a:xfrm>
            <a:off x="10321508" y="3847269"/>
            <a:ext cx="641730" cy="1279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0F4DD657-4882-24F8-0C5B-45484F66FD9C}"/>
              </a:ext>
            </a:extLst>
          </p:cNvPr>
          <p:cNvCxnSpPr/>
          <p:nvPr/>
        </p:nvCxnSpPr>
        <p:spPr>
          <a:xfrm>
            <a:off x="10321508" y="4298888"/>
            <a:ext cx="641730" cy="1279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CE720574-B1D6-ECCA-8C7D-F348A16B435A}"/>
              </a:ext>
            </a:extLst>
          </p:cNvPr>
          <p:cNvCxnSpPr/>
          <p:nvPr/>
        </p:nvCxnSpPr>
        <p:spPr>
          <a:xfrm>
            <a:off x="10321508" y="4750506"/>
            <a:ext cx="641730" cy="1279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5" name="Picture 2" descr="Eric Lançon, director of SDCC">
            <a:extLst>
              <a:ext uri="{FF2B5EF4-FFF2-40B4-BE49-F238E27FC236}">
                <a16:creationId xmlns:a16="http://schemas.microsoft.com/office/drawing/2014/main" id="{6C4786D5-DFFE-29CF-5F63-86B50871A7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962035" y="2095440"/>
            <a:ext cx="983512" cy="2900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" name="Rectangle 64">
            <a:extLst>
              <a:ext uri="{FF2B5EF4-FFF2-40B4-BE49-F238E27FC236}">
                <a16:creationId xmlns:a16="http://schemas.microsoft.com/office/drawing/2014/main" id="{3CEA6783-4A68-364D-7F96-FA979D2B0D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5087" y="2361056"/>
            <a:ext cx="1047362" cy="721019"/>
          </a:xfrm>
          <a:prstGeom prst="rect">
            <a:avLst/>
          </a:prstGeom>
          <a:solidFill>
            <a:srgbClr val="D2FCDE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latin typeface="Helvetica Neue" panose="02000503000000020004" pitchFamily="2" charset="0"/>
                <a:cs typeface="Arial" charset="0"/>
              </a:rPr>
              <a:t>Online </a:t>
            </a:r>
          </a:p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latin typeface="Helvetica Neue" panose="02000503000000020004" pitchFamily="2" charset="0"/>
                <a:cs typeface="Arial" charset="0"/>
              </a:rPr>
              <a:t>Data Filter</a:t>
            </a:r>
          </a:p>
        </p:txBody>
      </p:sp>
      <p:sp>
        <p:nvSpPr>
          <p:cNvPr id="248" name="Line 133">
            <a:extLst>
              <a:ext uri="{FF2B5EF4-FFF2-40B4-BE49-F238E27FC236}">
                <a16:creationId xmlns:a16="http://schemas.microsoft.com/office/drawing/2014/main" id="{CBA0C2F4-844B-1524-8B75-F4D7D2F13B0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797792" y="2750050"/>
            <a:ext cx="1827730" cy="1148"/>
          </a:xfrm>
          <a:prstGeom prst="line">
            <a:avLst/>
          </a:prstGeom>
          <a:noFill/>
          <a:ln w="66675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grpSp>
        <p:nvGrpSpPr>
          <p:cNvPr id="249" name="Group 248">
            <a:extLst>
              <a:ext uri="{FF2B5EF4-FFF2-40B4-BE49-F238E27FC236}">
                <a16:creationId xmlns:a16="http://schemas.microsoft.com/office/drawing/2014/main" id="{AB0C0DDB-040D-928C-7877-6C04144FCF0F}"/>
              </a:ext>
            </a:extLst>
          </p:cNvPr>
          <p:cNvGrpSpPr/>
          <p:nvPr/>
        </p:nvGrpSpPr>
        <p:grpSpPr>
          <a:xfrm>
            <a:off x="4625523" y="2571544"/>
            <a:ext cx="1098324" cy="374428"/>
            <a:chOff x="3232149" y="4995863"/>
            <a:chExt cx="1117602" cy="381000"/>
          </a:xfrm>
        </p:grpSpPr>
        <p:sp>
          <p:nvSpPr>
            <p:cNvPr id="255" name="Rectangle 28">
              <a:extLst>
                <a:ext uri="{FF2B5EF4-FFF2-40B4-BE49-F238E27FC236}">
                  <a16:creationId xmlns:a16="http://schemas.microsoft.com/office/drawing/2014/main" id="{0D59AB79-7B0A-1DC3-E297-6816414A5A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8563" y="4995863"/>
              <a:ext cx="611188" cy="38100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latin typeface="Helvetica Neue" panose="02000503000000020004" pitchFamily="2" charset="0"/>
                  <a:cs typeface="Arial" charset="0"/>
                </a:rPr>
                <a:t>EBDC</a:t>
              </a:r>
            </a:p>
          </p:txBody>
        </p:sp>
        <p:sp>
          <p:nvSpPr>
            <p:cNvPr id="256" name="Rectangle 28">
              <a:extLst>
                <a:ext uri="{FF2B5EF4-FFF2-40B4-BE49-F238E27FC236}">
                  <a16:creationId xmlns:a16="http://schemas.microsoft.com/office/drawing/2014/main" id="{04B2F3CA-386F-55F8-C2A0-533C37484B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149" y="4995863"/>
              <a:ext cx="508001" cy="38100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chemeClr val="bg1">
                      <a:lumMod val="95000"/>
                    </a:schemeClr>
                  </a:solidFill>
                  <a:latin typeface="Helvetica Neue" panose="02000503000000020004" pitchFamily="2" charset="0"/>
                  <a:cs typeface="Arial" charset="0"/>
                </a:rPr>
                <a:t>DAM</a:t>
              </a:r>
            </a:p>
          </p:txBody>
        </p:sp>
      </p:grpSp>
      <p:grpSp>
        <p:nvGrpSpPr>
          <p:cNvPr id="250" name="Group 126">
            <a:extLst>
              <a:ext uri="{FF2B5EF4-FFF2-40B4-BE49-F238E27FC236}">
                <a16:creationId xmlns:a16="http://schemas.microsoft.com/office/drawing/2014/main" id="{317B4B2B-73E3-2C39-F5CC-5FA21F8F5141}"/>
              </a:ext>
            </a:extLst>
          </p:cNvPr>
          <p:cNvGrpSpPr>
            <a:grpSpLocks/>
          </p:cNvGrpSpPr>
          <p:nvPr/>
        </p:nvGrpSpPr>
        <p:grpSpPr bwMode="auto">
          <a:xfrm>
            <a:off x="1988480" y="2435861"/>
            <a:ext cx="812821" cy="586604"/>
            <a:chOff x="1236" y="3274"/>
            <a:chExt cx="521" cy="376"/>
          </a:xfrm>
          <a:solidFill>
            <a:srgbClr val="008000"/>
          </a:solidFill>
        </p:grpSpPr>
        <p:sp>
          <p:nvSpPr>
            <p:cNvPr id="251" name="Rectangle 127">
              <a:extLst>
                <a:ext uri="{FF2B5EF4-FFF2-40B4-BE49-F238E27FC236}">
                  <a16:creationId xmlns:a16="http://schemas.microsoft.com/office/drawing/2014/main" id="{AA85BDEA-4C1C-6172-F01B-563F7A4E81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252" name="Rectangle 128">
              <a:extLst>
                <a:ext uri="{FF2B5EF4-FFF2-40B4-BE49-F238E27FC236}">
                  <a16:creationId xmlns:a16="http://schemas.microsoft.com/office/drawing/2014/main" id="{1B234653-7ACD-B9A1-9138-7BD0157DED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253" name="Rectangle 129">
              <a:extLst>
                <a:ext uri="{FF2B5EF4-FFF2-40B4-BE49-F238E27FC236}">
                  <a16:creationId xmlns:a16="http://schemas.microsoft.com/office/drawing/2014/main" id="{5ED61E33-2118-9250-675A-0E09C35A7F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254" name="Rectangle 130">
              <a:extLst>
                <a:ext uri="{FF2B5EF4-FFF2-40B4-BE49-F238E27FC236}">
                  <a16:creationId xmlns:a16="http://schemas.microsoft.com/office/drawing/2014/main" id="{D8E59548-2537-7657-BA7A-6301591971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FEB</a:t>
              </a:r>
            </a:p>
          </p:txBody>
        </p:sp>
      </p:grpSp>
      <p:sp>
        <p:nvSpPr>
          <p:cNvPr id="258" name="Line 133">
            <a:extLst>
              <a:ext uri="{FF2B5EF4-FFF2-40B4-BE49-F238E27FC236}">
                <a16:creationId xmlns:a16="http://schemas.microsoft.com/office/drawing/2014/main" id="{A0495EA8-8F4D-717B-9044-8CA01B62978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797792" y="3167463"/>
            <a:ext cx="1827730" cy="1167"/>
          </a:xfrm>
          <a:prstGeom prst="line">
            <a:avLst/>
          </a:prstGeom>
          <a:noFill/>
          <a:ln w="66675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grpSp>
        <p:nvGrpSpPr>
          <p:cNvPr id="259" name="Group 258">
            <a:extLst>
              <a:ext uri="{FF2B5EF4-FFF2-40B4-BE49-F238E27FC236}">
                <a16:creationId xmlns:a16="http://schemas.microsoft.com/office/drawing/2014/main" id="{8396704A-4C63-B5F2-FAA3-956EB4A6F9E9}"/>
              </a:ext>
            </a:extLst>
          </p:cNvPr>
          <p:cNvGrpSpPr/>
          <p:nvPr/>
        </p:nvGrpSpPr>
        <p:grpSpPr>
          <a:xfrm>
            <a:off x="4625523" y="2988958"/>
            <a:ext cx="1098324" cy="374428"/>
            <a:chOff x="3232149" y="4995863"/>
            <a:chExt cx="1117602" cy="381000"/>
          </a:xfrm>
        </p:grpSpPr>
        <p:sp>
          <p:nvSpPr>
            <p:cNvPr id="265" name="Rectangle 28">
              <a:extLst>
                <a:ext uri="{FF2B5EF4-FFF2-40B4-BE49-F238E27FC236}">
                  <a16:creationId xmlns:a16="http://schemas.microsoft.com/office/drawing/2014/main" id="{3AEB12F5-0581-7B12-0CBD-05B05FD56C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8563" y="4995863"/>
              <a:ext cx="611188" cy="38100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latin typeface="Helvetica Neue" panose="02000503000000020004" pitchFamily="2" charset="0"/>
                  <a:cs typeface="Arial" charset="0"/>
                </a:rPr>
                <a:t>EBDC</a:t>
              </a:r>
            </a:p>
          </p:txBody>
        </p:sp>
        <p:sp>
          <p:nvSpPr>
            <p:cNvPr id="266" name="Rectangle 28">
              <a:extLst>
                <a:ext uri="{FF2B5EF4-FFF2-40B4-BE49-F238E27FC236}">
                  <a16:creationId xmlns:a16="http://schemas.microsoft.com/office/drawing/2014/main" id="{239995B0-1C35-C332-2E2C-C55B3A0D19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149" y="4995863"/>
              <a:ext cx="508001" cy="38100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chemeClr val="bg1">
                      <a:lumMod val="95000"/>
                    </a:schemeClr>
                  </a:solidFill>
                  <a:latin typeface="Helvetica Neue" panose="02000503000000020004" pitchFamily="2" charset="0"/>
                  <a:cs typeface="Arial" charset="0"/>
                </a:rPr>
                <a:t>DAM</a:t>
              </a:r>
            </a:p>
          </p:txBody>
        </p:sp>
      </p:grpSp>
      <p:grpSp>
        <p:nvGrpSpPr>
          <p:cNvPr id="260" name="Group 126">
            <a:extLst>
              <a:ext uri="{FF2B5EF4-FFF2-40B4-BE49-F238E27FC236}">
                <a16:creationId xmlns:a16="http://schemas.microsoft.com/office/drawing/2014/main" id="{4A05B2AA-3BAF-84F7-6754-0CB2CFAE0D6C}"/>
              </a:ext>
            </a:extLst>
          </p:cNvPr>
          <p:cNvGrpSpPr>
            <a:grpSpLocks/>
          </p:cNvGrpSpPr>
          <p:nvPr/>
        </p:nvGrpSpPr>
        <p:grpSpPr bwMode="auto">
          <a:xfrm>
            <a:off x="1988480" y="2853275"/>
            <a:ext cx="812821" cy="586604"/>
            <a:chOff x="1236" y="3274"/>
            <a:chExt cx="521" cy="376"/>
          </a:xfrm>
          <a:solidFill>
            <a:srgbClr val="008000"/>
          </a:solidFill>
        </p:grpSpPr>
        <p:sp>
          <p:nvSpPr>
            <p:cNvPr id="261" name="Rectangle 127">
              <a:extLst>
                <a:ext uri="{FF2B5EF4-FFF2-40B4-BE49-F238E27FC236}">
                  <a16:creationId xmlns:a16="http://schemas.microsoft.com/office/drawing/2014/main" id="{9C59A197-3AB1-9CEC-A210-EA0CBDF971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262" name="Rectangle 128">
              <a:extLst>
                <a:ext uri="{FF2B5EF4-FFF2-40B4-BE49-F238E27FC236}">
                  <a16:creationId xmlns:a16="http://schemas.microsoft.com/office/drawing/2014/main" id="{3B1758F7-2FD2-88FF-FE63-09D8827F75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263" name="Rectangle 129">
              <a:extLst>
                <a:ext uri="{FF2B5EF4-FFF2-40B4-BE49-F238E27FC236}">
                  <a16:creationId xmlns:a16="http://schemas.microsoft.com/office/drawing/2014/main" id="{8171AA13-9A7E-784F-8219-7221C216CB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264" name="Rectangle 130">
              <a:extLst>
                <a:ext uri="{FF2B5EF4-FFF2-40B4-BE49-F238E27FC236}">
                  <a16:creationId xmlns:a16="http://schemas.microsoft.com/office/drawing/2014/main" id="{8E96A119-E3EA-6750-9904-4C6EC16419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FEB</a:t>
              </a:r>
            </a:p>
          </p:txBody>
        </p:sp>
      </p:grpSp>
      <p:sp>
        <p:nvSpPr>
          <p:cNvPr id="268" name="Line 133">
            <a:extLst>
              <a:ext uri="{FF2B5EF4-FFF2-40B4-BE49-F238E27FC236}">
                <a16:creationId xmlns:a16="http://schemas.microsoft.com/office/drawing/2014/main" id="{54B72C4D-3CDA-5145-2DE3-F0DC3D292F6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97792" y="3583684"/>
            <a:ext cx="1811124" cy="1194"/>
          </a:xfrm>
          <a:prstGeom prst="line">
            <a:avLst/>
          </a:prstGeom>
          <a:noFill/>
          <a:ln w="66675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grpSp>
        <p:nvGrpSpPr>
          <p:cNvPr id="269" name="Group 268">
            <a:extLst>
              <a:ext uri="{FF2B5EF4-FFF2-40B4-BE49-F238E27FC236}">
                <a16:creationId xmlns:a16="http://schemas.microsoft.com/office/drawing/2014/main" id="{0FDE852A-E505-62DC-EC14-AB96E3DED079}"/>
              </a:ext>
            </a:extLst>
          </p:cNvPr>
          <p:cNvGrpSpPr/>
          <p:nvPr/>
        </p:nvGrpSpPr>
        <p:grpSpPr>
          <a:xfrm>
            <a:off x="4625523" y="3406372"/>
            <a:ext cx="1098324" cy="374428"/>
            <a:chOff x="3232149" y="4995863"/>
            <a:chExt cx="1117602" cy="381000"/>
          </a:xfrm>
        </p:grpSpPr>
        <p:sp>
          <p:nvSpPr>
            <p:cNvPr id="275" name="Rectangle 28">
              <a:extLst>
                <a:ext uri="{FF2B5EF4-FFF2-40B4-BE49-F238E27FC236}">
                  <a16:creationId xmlns:a16="http://schemas.microsoft.com/office/drawing/2014/main" id="{BF457CA7-8DBD-2DD3-A2E8-F1EB61D834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8563" y="4995863"/>
              <a:ext cx="611188" cy="38100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latin typeface="Helvetica Neue" panose="02000503000000020004" pitchFamily="2" charset="0"/>
                  <a:cs typeface="Arial" charset="0"/>
                </a:rPr>
                <a:t>EBDC</a:t>
              </a:r>
            </a:p>
          </p:txBody>
        </p:sp>
        <p:sp>
          <p:nvSpPr>
            <p:cNvPr id="276" name="Rectangle 28">
              <a:extLst>
                <a:ext uri="{FF2B5EF4-FFF2-40B4-BE49-F238E27FC236}">
                  <a16:creationId xmlns:a16="http://schemas.microsoft.com/office/drawing/2014/main" id="{024A1D13-DC80-03DC-76BF-E23D54614B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149" y="4995863"/>
              <a:ext cx="508001" cy="38100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chemeClr val="bg1">
                      <a:lumMod val="95000"/>
                    </a:schemeClr>
                  </a:solidFill>
                  <a:latin typeface="Helvetica Neue" panose="02000503000000020004" pitchFamily="2" charset="0"/>
                  <a:cs typeface="Arial" charset="0"/>
                </a:rPr>
                <a:t>DAM</a:t>
              </a:r>
            </a:p>
          </p:txBody>
        </p:sp>
      </p:grpSp>
      <p:grpSp>
        <p:nvGrpSpPr>
          <p:cNvPr id="270" name="Group 126">
            <a:extLst>
              <a:ext uri="{FF2B5EF4-FFF2-40B4-BE49-F238E27FC236}">
                <a16:creationId xmlns:a16="http://schemas.microsoft.com/office/drawing/2014/main" id="{A2FA448E-1612-9855-D55E-D2CA33E1BE76}"/>
              </a:ext>
            </a:extLst>
          </p:cNvPr>
          <p:cNvGrpSpPr>
            <a:grpSpLocks/>
          </p:cNvGrpSpPr>
          <p:nvPr/>
        </p:nvGrpSpPr>
        <p:grpSpPr bwMode="auto">
          <a:xfrm>
            <a:off x="1988480" y="3270689"/>
            <a:ext cx="812821" cy="586604"/>
            <a:chOff x="1236" y="3274"/>
            <a:chExt cx="521" cy="376"/>
          </a:xfrm>
          <a:solidFill>
            <a:srgbClr val="008000"/>
          </a:solidFill>
        </p:grpSpPr>
        <p:sp>
          <p:nvSpPr>
            <p:cNvPr id="271" name="Rectangle 127">
              <a:extLst>
                <a:ext uri="{FF2B5EF4-FFF2-40B4-BE49-F238E27FC236}">
                  <a16:creationId xmlns:a16="http://schemas.microsoft.com/office/drawing/2014/main" id="{9BA7C58E-0B88-16BC-C789-0ECA83D7BE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272" name="Rectangle 128">
              <a:extLst>
                <a:ext uri="{FF2B5EF4-FFF2-40B4-BE49-F238E27FC236}">
                  <a16:creationId xmlns:a16="http://schemas.microsoft.com/office/drawing/2014/main" id="{85272752-2563-C825-4EA5-5A45F523A5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273" name="Rectangle 129">
              <a:extLst>
                <a:ext uri="{FF2B5EF4-FFF2-40B4-BE49-F238E27FC236}">
                  <a16:creationId xmlns:a16="http://schemas.microsoft.com/office/drawing/2014/main" id="{610FC605-9F0A-D533-1219-A9D53B5520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274" name="Rectangle 130">
              <a:extLst>
                <a:ext uri="{FF2B5EF4-FFF2-40B4-BE49-F238E27FC236}">
                  <a16:creationId xmlns:a16="http://schemas.microsoft.com/office/drawing/2014/main" id="{C5FC250B-3B0A-4106-265B-11D03CCE3B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FEB</a:t>
              </a:r>
            </a:p>
          </p:txBody>
        </p:sp>
      </p:grpSp>
      <p:sp>
        <p:nvSpPr>
          <p:cNvPr id="278" name="Line 133">
            <a:extLst>
              <a:ext uri="{FF2B5EF4-FFF2-40B4-BE49-F238E27FC236}">
                <a16:creationId xmlns:a16="http://schemas.microsoft.com/office/drawing/2014/main" id="{90EA8F58-492B-4115-9183-2DDCD4C3B14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97792" y="4002290"/>
            <a:ext cx="1827730" cy="2"/>
          </a:xfrm>
          <a:prstGeom prst="line">
            <a:avLst/>
          </a:prstGeom>
          <a:noFill/>
          <a:ln w="66675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grpSp>
        <p:nvGrpSpPr>
          <p:cNvPr id="279" name="Group 278">
            <a:extLst>
              <a:ext uri="{FF2B5EF4-FFF2-40B4-BE49-F238E27FC236}">
                <a16:creationId xmlns:a16="http://schemas.microsoft.com/office/drawing/2014/main" id="{480A30DC-87BF-4FEF-EBF7-2F17DDD42CB6}"/>
              </a:ext>
            </a:extLst>
          </p:cNvPr>
          <p:cNvGrpSpPr/>
          <p:nvPr/>
        </p:nvGrpSpPr>
        <p:grpSpPr>
          <a:xfrm>
            <a:off x="4625523" y="3823786"/>
            <a:ext cx="1098324" cy="374428"/>
            <a:chOff x="3232149" y="4995863"/>
            <a:chExt cx="1117602" cy="381000"/>
          </a:xfrm>
        </p:grpSpPr>
        <p:sp>
          <p:nvSpPr>
            <p:cNvPr id="285" name="Rectangle 28">
              <a:extLst>
                <a:ext uri="{FF2B5EF4-FFF2-40B4-BE49-F238E27FC236}">
                  <a16:creationId xmlns:a16="http://schemas.microsoft.com/office/drawing/2014/main" id="{6AB35B72-5BA8-0537-8A0E-F2CF7ACF6B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8563" y="4995863"/>
              <a:ext cx="611188" cy="38100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latin typeface="Helvetica Neue" panose="02000503000000020004" pitchFamily="2" charset="0"/>
                  <a:cs typeface="Arial" charset="0"/>
                </a:rPr>
                <a:t>EBDC</a:t>
              </a:r>
            </a:p>
          </p:txBody>
        </p:sp>
        <p:sp>
          <p:nvSpPr>
            <p:cNvPr id="286" name="Rectangle 28">
              <a:extLst>
                <a:ext uri="{FF2B5EF4-FFF2-40B4-BE49-F238E27FC236}">
                  <a16:creationId xmlns:a16="http://schemas.microsoft.com/office/drawing/2014/main" id="{1BA2CCF4-6134-9149-9B11-1DE2616E39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149" y="4995863"/>
              <a:ext cx="508001" cy="38100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chemeClr val="bg1">
                      <a:lumMod val="95000"/>
                    </a:schemeClr>
                  </a:solidFill>
                  <a:latin typeface="Helvetica Neue" panose="02000503000000020004" pitchFamily="2" charset="0"/>
                  <a:cs typeface="Arial" charset="0"/>
                </a:rPr>
                <a:t>DAM</a:t>
              </a:r>
            </a:p>
          </p:txBody>
        </p:sp>
      </p:grpSp>
      <p:grpSp>
        <p:nvGrpSpPr>
          <p:cNvPr id="280" name="Group 126">
            <a:extLst>
              <a:ext uri="{FF2B5EF4-FFF2-40B4-BE49-F238E27FC236}">
                <a16:creationId xmlns:a16="http://schemas.microsoft.com/office/drawing/2014/main" id="{7773181E-1D8A-6C1E-09E8-4E3417868983}"/>
              </a:ext>
            </a:extLst>
          </p:cNvPr>
          <p:cNvGrpSpPr>
            <a:grpSpLocks/>
          </p:cNvGrpSpPr>
          <p:nvPr/>
        </p:nvGrpSpPr>
        <p:grpSpPr bwMode="auto">
          <a:xfrm>
            <a:off x="1988480" y="3688103"/>
            <a:ext cx="812821" cy="586604"/>
            <a:chOff x="1236" y="3274"/>
            <a:chExt cx="521" cy="376"/>
          </a:xfrm>
          <a:solidFill>
            <a:srgbClr val="008000"/>
          </a:solidFill>
        </p:grpSpPr>
        <p:sp>
          <p:nvSpPr>
            <p:cNvPr id="281" name="Rectangle 127">
              <a:extLst>
                <a:ext uri="{FF2B5EF4-FFF2-40B4-BE49-F238E27FC236}">
                  <a16:creationId xmlns:a16="http://schemas.microsoft.com/office/drawing/2014/main" id="{215340EC-75C9-8B18-D3FF-3EFFFE5EEB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282" name="Rectangle 128">
              <a:extLst>
                <a:ext uri="{FF2B5EF4-FFF2-40B4-BE49-F238E27FC236}">
                  <a16:creationId xmlns:a16="http://schemas.microsoft.com/office/drawing/2014/main" id="{38DBE179-FA07-C490-C3E7-6E3414CA6F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283" name="Rectangle 129">
              <a:extLst>
                <a:ext uri="{FF2B5EF4-FFF2-40B4-BE49-F238E27FC236}">
                  <a16:creationId xmlns:a16="http://schemas.microsoft.com/office/drawing/2014/main" id="{31FD7DB6-E00A-E0CD-8F47-E7ADB04487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284" name="Rectangle 130">
              <a:extLst>
                <a:ext uri="{FF2B5EF4-FFF2-40B4-BE49-F238E27FC236}">
                  <a16:creationId xmlns:a16="http://schemas.microsoft.com/office/drawing/2014/main" id="{75EE99D7-64A9-11BA-8D4F-A18C1E041E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FEB</a:t>
              </a:r>
            </a:p>
          </p:txBody>
        </p:sp>
      </p:grpSp>
      <p:sp>
        <p:nvSpPr>
          <p:cNvPr id="288" name="Line 133">
            <a:extLst>
              <a:ext uri="{FF2B5EF4-FFF2-40B4-BE49-F238E27FC236}">
                <a16:creationId xmlns:a16="http://schemas.microsoft.com/office/drawing/2014/main" id="{72A68803-EA68-29C5-1545-D0E8699C4EC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97792" y="4415052"/>
            <a:ext cx="1827730" cy="4654"/>
          </a:xfrm>
          <a:prstGeom prst="line">
            <a:avLst/>
          </a:prstGeom>
          <a:noFill/>
          <a:ln w="66675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CB554F8A-CDD1-FCF4-7F3F-BC2CCA9EAD9C}"/>
              </a:ext>
            </a:extLst>
          </p:cNvPr>
          <p:cNvGrpSpPr/>
          <p:nvPr/>
        </p:nvGrpSpPr>
        <p:grpSpPr>
          <a:xfrm>
            <a:off x="4625523" y="4241200"/>
            <a:ext cx="1098324" cy="374428"/>
            <a:chOff x="3232149" y="4995863"/>
            <a:chExt cx="1117602" cy="381000"/>
          </a:xfrm>
        </p:grpSpPr>
        <p:sp>
          <p:nvSpPr>
            <p:cNvPr id="295" name="Rectangle 28">
              <a:extLst>
                <a:ext uri="{FF2B5EF4-FFF2-40B4-BE49-F238E27FC236}">
                  <a16:creationId xmlns:a16="http://schemas.microsoft.com/office/drawing/2014/main" id="{E90641AB-6C3F-0838-9834-38743555DE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8563" y="4995863"/>
              <a:ext cx="611188" cy="38100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latin typeface="Helvetica Neue" panose="02000503000000020004" pitchFamily="2" charset="0"/>
                  <a:cs typeface="Arial" charset="0"/>
                </a:rPr>
                <a:t>EBDC</a:t>
              </a:r>
            </a:p>
          </p:txBody>
        </p:sp>
        <p:sp>
          <p:nvSpPr>
            <p:cNvPr id="296" name="Rectangle 28">
              <a:extLst>
                <a:ext uri="{FF2B5EF4-FFF2-40B4-BE49-F238E27FC236}">
                  <a16:creationId xmlns:a16="http://schemas.microsoft.com/office/drawing/2014/main" id="{FD975528-6F5B-762A-C0CB-C13AA31A21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149" y="4995863"/>
              <a:ext cx="508001" cy="38100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chemeClr val="bg1">
                      <a:lumMod val="95000"/>
                    </a:schemeClr>
                  </a:solidFill>
                  <a:latin typeface="Helvetica Neue" panose="02000503000000020004" pitchFamily="2" charset="0"/>
                  <a:cs typeface="Arial" charset="0"/>
                </a:rPr>
                <a:t>DAM</a:t>
              </a:r>
            </a:p>
          </p:txBody>
        </p:sp>
      </p:grpSp>
      <p:grpSp>
        <p:nvGrpSpPr>
          <p:cNvPr id="290" name="Group 126">
            <a:extLst>
              <a:ext uri="{FF2B5EF4-FFF2-40B4-BE49-F238E27FC236}">
                <a16:creationId xmlns:a16="http://schemas.microsoft.com/office/drawing/2014/main" id="{B946CF91-B5DC-1A27-9CD4-D1E3A69C575F}"/>
              </a:ext>
            </a:extLst>
          </p:cNvPr>
          <p:cNvGrpSpPr>
            <a:grpSpLocks/>
          </p:cNvGrpSpPr>
          <p:nvPr/>
        </p:nvGrpSpPr>
        <p:grpSpPr bwMode="auto">
          <a:xfrm>
            <a:off x="1988480" y="4105517"/>
            <a:ext cx="812821" cy="586604"/>
            <a:chOff x="1236" y="3274"/>
            <a:chExt cx="521" cy="376"/>
          </a:xfrm>
          <a:solidFill>
            <a:srgbClr val="008000"/>
          </a:solidFill>
        </p:grpSpPr>
        <p:sp>
          <p:nvSpPr>
            <p:cNvPr id="291" name="Rectangle 127">
              <a:extLst>
                <a:ext uri="{FF2B5EF4-FFF2-40B4-BE49-F238E27FC236}">
                  <a16:creationId xmlns:a16="http://schemas.microsoft.com/office/drawing/2014/main" id="{55399BEF-DA35-1D91-83E1-6C67815D3B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292" name="Rectangle 128">
              <a:extLst>
                <a:ext uri="{FF2B5EF4-FFF2-40B4-BE49-F238E27FC236}">
                  <a16:creationId xmlns:a16="http://schemas.microsoft.com/office/drawing/2014/main" id="{84FD9E04-973D-8E66-A73F-C814DF2221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293" name="Rectangle 129">
              <a:extLst>
                <a:ext uri="{FF2B5EF4-FFF2-40B4-BE49-F238E27FC236}">
                  <a16:creationId xmlns:a16="http://schemas.microsoft.com/office/drawing/2014/main" id="{CA21599E-D63B-1C33-6EBF-7DFC17B15C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294" name="Rectangle 130">
              <a:extLst>
                <a:ext uri="{FF2B5EF4-FFF2-40B4-BE49-F238E27FC236}">
                  <a16:creationId xmlns:a16="http://schemas.microsoft.com/office/drawing/2014/main" id="{71CD95E4-2EEB-C90B-2B02-B2CB8951F3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FEB</a:t>
              </a:r>
            </a:p>
          </p:txBody>
        </p:sp>
      </p:grpSp>
      <p:sp>
        <p:nvSpPr>
          <p:cNvPr id="298" name="Line 133">
            <a:extLst>
              <a:ext uri="{FF2B5EF4-FFF2-40B4-BE49-F238E27FC236}">
                <a16:creationId xmlns:a16="http://schemas.microsoft.com/office/drawing/2014/main" id="{FEA0514E-699E-56CC-6608-4475CAF244E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97791" y="4837118"/>
            <a:ext cx="1827731" cy="2"/>
          </a:xfrm>
          <a:prstGeom prst="line">
            <a:avLst/>
          </a:prstGeom>
          <a:noFill/>
          <a:ln w="66675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grpSp>
        <p:nvGrpSpPr>
          <p:cNvPr id="299" name="Group 298">
            <a:extLst>
              <a:ext uri="{FF2B5EF4-FFF2-40B4-BE49-F238E27FC236}">
                <a16:creationId xmlns:a16="http://schemas.microsoft.com/office/drawing/2014/main" id="{3C70B0E3-CFBA-578B-56C2-5466820C7FA0}"/>
              </a:ext>
            </a:extLst>
          </p:cNvPr>
          <p:cNvGrpSpPr/>
          <p:nvPr/>
        </p:nvGrpSpPr>
        <p:grpSpPr>
          <a:xfrm>
            <a:off x="4625523" y="4658614"/>
            <a:ext cx="1098324" cy="374428"/>
            <a:chOff x="3232149" y="4995863"/>
            <a:chExt cx="1117602" cy="381000"/>
          </a:xfrm>
        </p:grpSpPr>
        <p:sp>
          <p:nvSpPr>
            <p:cNvPr id="305" name="Rectangle 28">
              <a:extLst>
                <a:ext uri="{FF2B5EF4-FFF2-40B4-BE49-F238E27FC236}">
                  <a16:creationId xmlns:a16="http://schemas.microsoft.com/office/drawing/2014/main" id="{78E3A22D-2D46-2363-B185-77A8BA3B4B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8563" y="4995863"/>
              <a:ext cx="611188" cy="38100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latin typeface="Helvetica Neue" panose="02000503000000020004" pitchFamily="2" charset="0"/>
                  <a:cs typeface="Arial" charset="0"/>
                </a:rPr>
                <a:t>EBDC</a:t>
              </a:r>
            </a:p>
          </p:txBody>
        </p:sp>
        <p:sp>
          <p:nvSpPr>
            <p:cNvPr id="306" name="Rectangle 28">
              <a:extLst>
                <a:ext uri="{FF2B5EF4-FFF2-40B4-BE49-F238E27FC236}">
                  <a16:creationId xmlns:a16="http://schemas.microsoft.com/office/drawing/2014/main" id="{26A41240-6140-8F8E-5DC0-824CDF12FC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149" y="4995863"/>
              <a:ext cx="508001" cy="38100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chemeClr val="bg1">
                      <a:lumMod val="95000"/>
                    </a:schemeClr>
                  </a:solidFill>
                  <a:latin typeface="Helvetica Neue" panose="02000503000000020004" pitchFamily="2" charset="0"/>
                  <a:cs typeface="Arial" charset="0"/>
                </a:rPr>
                <a:t>DAM</a:t>
              </a:r>
            </a:p>
          </p:txBody>
        </p:sp>
      </p:grpSp>
      <p:grpSp>
        <p:nvGrpSpPr>
          <p:cNvPr id="300" name="Group 126">
            <a:extLst>
              <a:ext uri="{FF2B5EF4-FFF2-40B4-BE49-F238E27FC236}">
                <a16:creationId xmlns:a16="http://schemas.microsoft.com/office/drawing/2014/main" id="{55221095-8658-57F8-174C-8A9B50CE7092}"/>
              </a:ext>
            </a:extLst>
          </p:cNvPr>
          <p:cNvGrpSpPr>
            <a:grpSpLocks/>
          </p:cNvGrpSpPr>
          <p:nvPr/>
        </p:nvGrpSpPr>
        <p:grpSpPr bwMode="auto">
          <a:xfrm>
            <a:off x="1988480" y="4522931"/>
            <a:ext cx="812821" cy="586604"/>
            <a:chOff x="1236" y="3274"/>
            <a:chExt cx="521" cy="376"/>
          </a:xfrm>
          <a:solidFill>
            <a:srgbClr val="008000"/>
          </a:solidFill>
        </p:grpSpPr>
        <p:sp>
          <p:nvSpPr>
            <p:cNvPr id="301" name="Rectangle 127">
              <a:extLst>
                <a:ext uri="{FF2B5EF4-FFF2-40B4-BE49-F238E27FC236}">
                  <a16:creationId xmlns:a16="http://schemas.microsoft.com/office/drawing/2014/main" id="{378FAB51-19E1-E4DB-9E4E-921BD46845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302" name="Rectangle 128">
              <a:extLst>
                <a:ext uri="{FF2B5EF4-FFF2-40B4-BE49-F238E27FC236}">
                  <a16:creationId xmlns:a16="http://schemas.microsoft.com/office/drawing/2014/main" id="{D3ED5891-9EFF-E315-7E51-22DD91A5BD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303" name="Rectangle 129">
              <a:extLst>
                <a:ext uri="{FF2B5EF4-FFF2-40B4-BE49-F238E27FC236}">
                  <a16:creationId xmlns:a16="http://schemas.microsoft.com/office/drawing/2014/main" id="{98B64AB6-C8E1-46D6-7016-FE03003342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304" name="Rectangle 130">
              <a:extLst>
                <a:ext uri="{FF2B5EF4-FFF2-40B4-BE49-F238E27FC236}">
                  <a16:creationId xmlns:a16="http://schemas.microsoft.com/office/drawing/2014/main" id="{F79759C7-4851-1370-9D4D-857CFA29E0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FEB</a:t>
              </a:r>
            </a:p>
          </p:txBody>
        </p:sp>
      </p:grpSp>
      <p:sp>
        <p:nvSpPr>
          <p:cNvPr id="308" name="Line 133">
            <a:extLst>
              <a:ext uri="{FF2B5EF4-FFF2-40B4-BE49-F238E27FC236}">
                <a16:creationId xmlns:a16="http://schemas.microsoft.com/office/drawing/2014/main" id="{AA73132B-9B5D-C41C-C0CA-3283F2E9217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97791" y="5254533"/>
            <a:ext cx="430983" cy="2"/>
          </a:xfrm>
          <a:prstGeom prst="line">
            <a:avLst/>
          </a:prstGeom>
          <a:noFill/>
          <a:ln w="66675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grpSp>
        <p:nvGrpSpPr>
          <p:cNvPr id="309" name="Group 308">
            <a:extLst>
              <a:ext uri="{FF2B5EF4-FFF2-40B4-BE49-F238E27FC236}">
                <a16:creationId xmlns:a16="http://schemas.microsoft.com/office/drawing/2014/main" id="{4ECA8CD3-2642-75AD-D745-7A356B2748F5}"/>
              </a:ext>
            </a:extLst>
          </p:cNvPr>
          <p:cNvGrpSpPr/>
          <p:nvPr/>
        </p:nvGrpSpPr>
        <p:grpSpPr>
          <a:xfrm>
            <a:off x="4625523" y="5076030"/>
            <a:ext cx="1098324" cy="374428"/>
            <a:chOff x="3232149" y="4995863"/>
            <a:chExt cx="1117602" cy="381000"/>
          </a:xfrm>
        </p:grpSpPr>
        <p:sp>
          <p:nvSpPr>
            <p:cNvPr id="315" name="Rectangle 28">
              <a:extLst>
                <a:ext uri="{FF2B5EF4-FFF2-40B4-BE49-F238E27FC236}">
                  <a16:creationId xmlns:a16="http://schemas.microsoft.com/office/drawing/2014/main" id="{34446724-1653-576A-126B-6731257FE1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8563" y="4995863"/>
              <a:ext cx="611188" cy="38100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latin typeface="Helvetica Neue" panose="02000503000000020004" pitchFamily="2" charset="0"/>
                  <a:cs typeface="Arial" charset="0"/>
                </a:rPr>
                <a:t>EBDC</a:t>
              </a:r>
            </a:p>
          </p:txBody>
        </p:sp>
        <p:sp>
          <p:nvSpPr>
            <p:cNvPr id="316" name="Rectangle 28">
              <a:extLst>
                <a:ext uri="{FF2B5EF4-FFF2-40B4-BE49-F238E27FC236}">
                  <a16:creationId xmlns:a16="http://schemas.microsoft.com/office/drawing/2014/main" id="{D17ABCCB-E82B-E7AC-9605-79504C55E3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149" y="4995863"/>
              <a:ext cx="508001" cy="38100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chemeClr val="bg1">
                      <a:lumMod val="95000"/>
                    </a:schemeClr>
                  </a:solidFill>
                  <a:latin typeface="Helvetica Neue" panose="02000503000000020004" pitchFamily="2" charset="0"/>
                  <a:cs typeface="Arial" charset="0"/>
                </a:rPr>
                <a:t>DAM</a:t>
              </a:r>
            </a:p>
          </p:txBody>
        </p:sp>
      </p:grpSp>
      <p:grpSp>
        <p:nvGrpSpPr>
          <p:cNvPr id="310" name="Group 126">
            <a:extLst>
              <a:ext uri="{FF2B5EF4-FFF2-40B4-BE49-F238E27FC236}">
                <a16:creationId xmlns:a16="http://schemas.microsoft.com/office/drawing/2014/main" id="{A7627DE7-4B84-CF55-EA6F-BC4A5866742B}"/>
              </a:ext>
            </a:extLst>
          </p:cNvPr>
          <p:cNvGrpSpPr>
            <a:grpSpLocks/>
          </p:cNvGrpSpPr>
          <p:nvPr/>
        </p:nvGrpSpPr>
        <p:grpSpPr bwMode="auto">
          <a:xfrm>
            <a:off x="1988480" y="4940347"/>
            <a:ext cx="812821" cy="586604"/>
            <a:chOff x="1236" y="3274"/>
            <a:chExt cx="521" cy="376"/>
          </a:xfrm>
          <a:solidFill>
            <a:srgbClr val="008000"/>
          </a:solidFill>
        </p:grpSpPr>
        <p:sp>
          <p:nvSpPr>
            <p:cNvPr id="311" name="Rectangle 127">
              <a:extLst>
                <a:ext uri="{FF2B5EF4-FFF2-40B4-BE49-F238E27FC236}">
                  <a16:creationId xmlns:a16="http://schemas.microsoft.com/office/drawing/2014/main" id="{4AE9C4E9-478E-8F2C-5E28-A07DE822B2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312" name="Rectangle 128">
              <a:extLst>
                <a:ext uri="{FF2B5EF4-FFF2-40B4-BE49-F238E27FC236}">
                  <a16:creationId xmlns:a16="http://schemas.microsoft.com/office/drawing/2014/main" id="{E6B8303A-3710-554C-1F50-570619EE49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313" name="Rectangle 129">
              <a:extLst>
                <a:ext uri="{FF2B5EF4-FFF2-40B4-BE49-F238E27FC236}">
                  <a16:creationId xmlns:a16="http://schemas.microsoft.com/office/drawing/2014/main" id="{2A252EF3-6809-90AD-C362-BD8A699C7D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314" name="Rectangle 130">
              <a:extLst>
                <a:ext uri="{FF2B5EF4-FFF2-40B4-BE49-F238E27FC236}">
                  <a16:creationId xmlns:a16="http://schemas.microsoft.com/office/drawing/2014/main" id="{BA8718BD-2EC2-F199-E9C2-C5D4568430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FEB</a:t>
              </a:r>
            </a:p>
          </p:txBody>
        </p:sp>
      </p:grpSp>
      <p:sp>
        <p:nvSpPr>
          <p:cNvPr id="319" name="Line 36">
            <a:extLst>
              <a:ext uri="{FF2B5EF4-FFF2-40B4-BE49-F238E27FC236}">
                <a16:creationId xmlns:a16="http://schemas.microsoft.com/office/drawing/2014/main" id="{3F9409F3-0F38-14BC-631E-A4B3345016D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23846" y="4829002"/>
            <a:ext cx="774615" cy="1734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20" name="Line 36">
            <a:extLst>
              <a:ext uri="{FF2B5EF4-FFF2-40B4-BE49-F238E27FC236}">
                <a16:creationId xmlns:a16="http://schemas.microsoft.com/office/drawing/2014/main" id="{C56DF0B2-F182-42D1-9731-2BA0EEF67C5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23846" y="4415046"/>
            <a:ext cx="779401" cy="5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21" name="Line 36">
            <a:extLst>
              <a:ext uri="{FF2B5EF4-FFF2-40B4-BE49-F238E27FC236}">
                <a16:creationId xmlns:a16="http://schemas.microsoft.com/office/drawing/2014/main" id="{07DAE38D-6895-8D5F-9DF3-7A23FEE380C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23847" y="3997635"/>
            <a:ext cx="774614" cy="1733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22" name="Line 36">
            <a:extLst>
              <a:ext uri="{FF2B5EF4-FFF2-40B4-BE49-F238E27FC236}">
                <a16:creationId xmlns:a16="http://schemas.microsoft.com/office/drawing/2014/main" id="{A88A975B-FC09-1738-B266-466B773B05E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23846" y="3583681"/>
            <a:ext cx="774613" cy="3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23" name="Line 36">
            <a:extLst>
              <a:ext uri="{FF2B5EF4-FFF2-40B4-BE49-F238E27FC236}">
                <a16:creationId xmlns:a16="http://schemas.microsoft.com/office/drawing/2014/main" id="{DE11AC1E-1DC2-3FEB-AAC3-96A423548381}"/>
              </a:ext>
            </a:extLst>
          </p:cNvPr>
          <p:cNvSpPr>
            <a:spLocks noChangeShapeType="1"/>
          </p:cNvSpPr>
          <p:nvPr/>
        </p:nvSpPr>
        <p:spPr bwMode="auto">
          <a:xfrm>
            <a:off x="5723847" y="3167999"/>
            <a:ext cx="774612" cy="4623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24" name="Line 36">
            <a:extLst>
              <a:ext uri="{FF2B5EF4-FFF2-40B4-BE49-F238E27FC236}">
                <a16:creationId xmlns:a16="http://schemas.microsoft.com/office/drawing/2014/main" id="{6F09E57B-D751-2E66-A612-72D3AA8868B5}"/>
              </a:ext>
            </a:extLst>
          </p:cNvPr>
          <p:cNvSpPr>
            <a:spLocks noChangeShapeType="1"/>
          </p:cNvSpPr>
          <p:nvPr/>
        </p:nvSpPr>
        <p:spPr bwMode="auto">
          <a:xfrm>
            <a:off x="5723847" y="2752315"/>
            <a:ext cx="774612" cy="2889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25" name="Line 36">
            <a:extLst>
              <a:ext uri="{FF2B5EF4-FFF2-40B4-BE49-F238E27FC236}">
                <a16:creationId xmlns:a16="http://schemas.microsoft.com/office/drawing/2014/main" id="{8F7BE765-CD6A-1004-11D8-42E391133E6E}"/>
              </a:ext>
            </a:extLst>
          </p:cNvPr>
          <p:cNvSpPr>
            <a:spLocks noChangeShapeType="1"/>
          </p:cNvSpPr>
          <p:nvPr/>
        </p:nvSpPr>
        <p:spPr bwMode="auto">
          <a:xfrm>
            <a:off x="5723847" y="2336632"/>
            <a:ext cx="774612" cy="7800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29" name="Line 133">
            <a:extLst>
              <a:ext uri="{FF2B5EF4-FFF2-40B4-BE49-F238E27FC236}">
                <a16:creationId xmlns:a16="http://schemas.microsoft.com/office/drawing/2014/main" id="{E1A218CA-B5AA-7B00-827F-4E141061400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02577" y="1905235"/>
            <a:ext cx="1827730" cy="5730"/>
          </a:xfrm>
          <a:prstGeom prst="line">
            <a:avLst/>
          </a:prstGeom>
          <a:noFill/>
          <a:ln w="66675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grpSp>
        <p:nvGrpSpPr>
          <p:cNvPr id="330" name="Group 329">
            <a:extLst>
              <a:ext uri="{FF2B5EF4-FFF2-40B4-BE49-F238E27FC236}">
                <a16:creationId xmlns:a16="http://schemas.microsoft.com/office/drawing/2014/main" id="{1FC5169B-89FF-C165-B158-EEA38AC32B79}"/>
              </a:ext>
            </a:extLst>
          </p:cNvPr>
          <p:cNvGrpSpPr/>
          <p:nvPr/>
        </p:nvGrpSpPr>
        <p:grpSpPr>
          <a:xfrm>
            <a:off x="4630308" y="1732459"/>
            <a:ext cx="1098324" cy="374428"/>
            <a:chOff x="3232149" y="4995863"/>
            <a:chExt cx="1117602" cy="381000"/>
          </a:xfrm>
        </p:grpSpPr>
        <p:sp>
          <p:nvSpPr>
            <p:cNvPr id="331" name="Rectangle 28">
              <a:extLst>
                <a:ext uri="{FF2B5EF4-FFF2-40B4-BE49-F238E27FC236}">
                  <a16:creationId xmlns:a16="http://schemas.microsoft.com/office/drawing/2014/main" id="{E86E353C-C010-83A6-A9BD-3087ADFA85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8563" y="4995863"/>
              <a:ext cx="611188" cy="38100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latin typeface="Helvetica Neue" panose="02000503000000020004" pitchFamily="2" charset="0"/>
                  <a:cs typeface="Arial" charset="0"/>
                </a:rPr>
                <a:t>EBDC</a:t>
              </a:r>
            </a:p>
          </p:txBody>
        </p:sp>
        <p:sp>
          <p:nvSpPr>
            <p:cNvPr id="332" name="Rectangle 28">
              <a:extLst>
                <a:ext uri="{FF2B5EF4-FFF2-40B4-BE49-F238E27FC236}">
                  <a16:creationId xmlns:a16="http://schemas.microsoft.com/office/drawing/2014/main" id="{F6FAAEA2-305F-071D-889D-8E1667C543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149" y="4995863"/>
              <a:ext cx="508001" cy="38100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chemeClr val="bg1">
                      <a:lumMod val="95000"/>
                    </a:schemeClr>
                  </a:solidFill>
                  <a:latin typeface="Helvetica Neue" panose="02000503000000020004" pitchFamily="2" charset="0"/>
                  <a:cs typeface="Arial" charset="0"/>
                </a:rPr>
                <a:t>DAM</a:t>
              </a:r>
            </a:p>
          </p:txBody>
        </p:sp>
      </p:grpSp>
      <p:sp>
        <p:nvSpPr>
          <p:cNvPr id="338" name="Line 36">
            <a:extLst>
              <a:ext uri="{FF2B5EF4-FFF2-40B4-BE49-F238E27FC236}">
                <a16:creationId xmlns:a16="http://schemas.microsoft.com/office/drawing/2014/main" id="{FD179119-2CE6-C390-E614-59D86F2A1EA5}"/>
              </a:ext>
            </a:extLst>
          </p:cNvPr>
          <p:cNvSpPr>
            <a:spLocks noChangeShapeType="1"/>
          </p:cNvSpPr>
          <p:nvPr/>
        </p:nvSpPr>
        <p:spPr bwMode="auto">
          <a:xfrm>
            <a:off x="5728631" y="1914960"/>
            <a:ext cx="769827" cy="5415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39" name="Rectangle 338">
            <a:extLst>
              <a:ext uri="{FF2B5EF4-FFF2-40B4-BE49-F238E27FC236}">
                <a16:creationId xmlns:a16="http://schemas.microsoft.com/office/drawing/2014/main" id="{786E8192-A438-3D14-52CD-C50AC31CAEB2}"/>
              </a:ext>
            </a:extLst>
          </p:cNvPr>
          <p:cNvSpPr/>
          <p:nvPr/>
        </p:nvSpPr>
        <p:spPr bwMode="auto">
          <a:xfrm>
            <a:off x="3228774" y="4955755"/>
            <a:ext cx="414191" cy="584384"/>
          </a:xfrm>
          <a:prstGeom prst="rect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RDO</a:t>
            </a:r>
            <a:endParaRPr kumimoji="0" lang="en-US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40" name="Line 133">
            <a:extLst>
              <a:ext uri="{FF2B5EF4-FFF2-40B4-BE49-F238E27FC236}">
                <a16:creationId xmlns:a16="http://schemas.microsoft.com/office/drawing/2014/main" id="{764DDD23-BEBC-B1AF-4402-3AEAA8D517B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646043" y="5250138"/>
            <a:ext cx="974694" cy="908"/>
          </a:xfrm>
          <a:prstGeom prst="line">
            <a:avLst/>
          </a:prstGeom>
          <a:noFill/>
          <a:ln w="66675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41" name="Rectangle 64">
            <a:extLst>
              <a:ext uri="{FF2B5EF4-FFF2-40B4-BE49-F238E27FC236}">
                <a16:creationId xmlns:a16="http://schemas.microsoft.com/office/drawing/2014/main" id="{AE475293-7153-6CCE-AA60-2AF9E44014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5087" y="3228771"/>
            <a:ext cx="1047362" cy="721019"/>
          </a:xfrm>
          <a:prstGeom prst="rect">
            <a:avLst/>
          </a:prstGeom>
          <a:solidFill>
            <a:srgbClr val="D2FCDE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latin typeface="Helvetica Neue" panose="02000503000000020004" pitchFamily="2" charset="0"/>
                <a:cs typeface="Arial" charset="0"/>
              </a:rPr>
              <a:t>Online </a:t>
            </a:r>
          </a:p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latin typeface="Helvetica Neue" panose="02000503000000020004" pitchFamily="2" charset="0"/>
                <a:cs typeface="Arial" charset="0"/>
              </a:rPr>
              <a:t>Data Filter</a:t>
            </a:r>
          </a:p>
        </p:txBody>
      </p:sp>
      <p:sp>
        <p:nvSpPr>
          <p:cNvPr id="342" name="Rectangle 64">
            <a:extLst>
              <a:ext uri="{FF2B5EF4-FFF2-40B4-BE49-F238E27FC236}">
                <a16:creationId xmlns:a16="http://schemas.microsoft.com/office/drawing/2014/main" id="{51E71D96-F4A4-5B64-DF57-3B56757343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5087" y="4096486"/>
            <a:ext cx="1047362" cy="721019"/>
          </a:xfrm>
          <a:prstGeom prst="rect">
            <a:avLst/>
          </a:prstGeom>
          <a:solidFill>
            <a:srgbClr val="D2FCDE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latin typeface="Helvetica Neue" panose="02000503000000020004" pitchFamily="2" charset="0"/>
                <a:cs typeface="Arial" charset="0"/>
              </a:rPr>
              <a:t>Online </a:t>
            </a:r>
          </a:p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latin typeface="Helvetica Neue" panose="02000503000000020004" pitchFamily="2" charset="0"/>
                <a:cs typeface="Arial" charset="0"/>
              </a:rPr>
              <a:t>Data Filter</a:t>
            </a:r>
          </a:p>
        </p:txBody>
      </p:sp>
      <p:sp>
        <p:nvSpPr>
          <p:cNvPr id="343" name="Line 54">
            <a:extLst>
              <a:ext uri="{FF2B5EF4-FFF2-40B4-BE49-F238E27FC236}">
                <a16:creationId xmlns:a16="http://schemas.microsoft.com/office/drawing/2014/main" id="{AEC31D11-0E0B-E10F-E205-8615FE3327FA}"/>
              </a:ext>
            </a:extLst>
          </p:cNvPr>
          <p:cNvSpPr>
            <a:spLocks noChangeShapeType="1"/>
          </p:cNvSpPr>
          <p:nvPr/>
        </p:nvSpPr>
        <p:spPr bwMode="auto">
          <a:xfrm>
            <a:off x="7481441" y="3567574"/>
            <a:ext cx="483646" cy="669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44" name="Line 54">
            <a:extLst>
              <a:ext uri="{FF2B5EF4-FFF2-40B4-BE49-F238E27FC236}">
                <a16:creationId xmlns:a16="http://schemas.microsoft.com/office/drawing/2014/main" id="{466C7975-07E7-BC32-EEA2-B3AB283F36BE}"/>
              </a:ext>
            </a:extLst>
          </p:cNvPr>
          <p:cNvSpPr>
            <a:spLocks noChangeShapeType="1"/>
          </p:cNvSpPr>
          <p:nvPr/>
        </p:nvSpPr>
        <p:spPr bwMode="auto">
          <a:xfrm>
            <a:off x="7481441" y="4429314"/>
            <a:ext cx="483646" cy="669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45" name="Line 54">
            <a:extLst>
              <a:ext uri="{FF2B5EF4-FFF2-40B4-BE49-F238E27FC236}">
                <a16:creationId xmlns:a16="http://schemas.microsoft.com/office/drawing/2014/main" id="{0E2A7F13-CEF8-D461-8B5E-03B458AA7084}"/>
              </a:ext>
            </a:extLst>
          </p:cNvPr>
          <p:cNvSpPr>
            <a:spLocks noChangeShapeType="1"/>
          </p:cNvSpPr>
          <p:nvPr/>
        </p:nvSpPr>
        <p:spPr bwMode="auto">
          <a:xfrm>
            <a:off x="9012449" y="2504764"/>
            <a:ext cx="261697" cy="445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46" name="Line 54">
            <a:extLst>
              <a:ext uri="{FF2B5EF4-FFF2-40B4-BE49-F238E27FC236}">
                <a16:creationId xmlns:a16="http://schemas.microsoft.com/office/drawing/2014/main" id="{95F3F40C-EDE4-495C-DE65-8834FA164BB1}"/>
              </a:ext>
            </a:extLst>
          </p:cNvPr>
          <p:cNvSpPr>
            <a:spLocks noChangeShapeType="1"/>
          </p:cNvSpPr>
          <p:nvPr/>
        </p:nvSpPr>
        <p:spPr bwMode="auto">
          <a:xfrm>
            <a:off x="9012449" y="2934776"/>
            <a:ext cx="261697" cy="445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47" name="Line 54">
            <a:extLst>
              <a:ext uri="{FF2B5EF4-FFF2-40B4-BE49-F238E27FC236}">
                <a16:creationId xmlns:a16="http://schemas.microsoft.com/office/drawing/2014/main" id="{7F2A0AFC-0B55-6910-8367-6D58930A760F}"/>
              </a:ext>
            </a:extLst>
          </p:cNvPr>
          <p:cNvSpPr>
            <a:spLocks noChangeShapeType="1"/>
          </p:cNvSpPr>
          <p:nvPr/>
        </p:nvSpPr>
        <p:spPr bwMode="auto">
          <a:xfrm>
            <a:off x="9012449" y="3364788"/>
            <a:ext cx="261697" cy="445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48" name="Line 54">
            <a:extLst>
              <a:ext uri="{FF2B5EF4-FFF2-40B4-BE49-F238E27FC236}">
                <a16:creationId xmlns:a16="http://schemas.microsoft.com/office/drawing/2014/main" id="{B2EF96F6-CE57-F76C-0861-AC5BD5D6B3D1}"/>
              </a:ext>
            </a:extLst>
          </p:cNvPr>
          <p:cNvSpPr>
            <a:spLocks noChangeShapeType="1"/>
          </p:cNvSpPr>
          <p:nvPr/>
        </p:nvSpPr>
        <p:spPr bwMode="auto">
          <a:xfrm>
            <a:off x="9012449" y="3794800"/>
            <a:ext cx="261697" cy="445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49" name="Line 54">
            <a:extLst>
              <a:ext uri="{FF2B5EF4-FFF2-40B4-BE49-F238E27FC236}">
                <a16:creationId xmlns:a16="http://schemas.microsoft.com/office/drawing/2014/main" id="{243EB3C4-96BC-E5EF-3E5F-81006F6351CD}"/>
              </a:ext>
            </a:extLst>
          </p:cNvPr>
          <p:cNvSpPr>
            <a:spLocks noChangeShapeType="1"/>
          </p:cNvSpPr>
          <p:nvPr/>
        </p:nvSpPr>
        <p:spPr bwMode="auto">
          <a:xfrm>
            <a:off x="9012449" y="4224812"/>
            <a:ext cx="261697" cy="445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50" name="Line 54">
            <a:extLst>
              <a:ext uri="{FF2B5EF4-FFF2-40B4-BE49-F238E27FC236}">
                <a16:creationId xmlns:a16="http://schemas.microsoft.com/office/drawing/2014/main" id="{AFDC18F4-554E-5209-04B6-AA3A5494DC60}"/>
              </a:ext>
            </a:extLst>
          </p:cNvPr>
          <p:cNvSpPr>
            <a:spLocks noChangeShapeType="1"/>
          </p:cNvSpPr>
          <p:nvPr/>
        </p:nvSpPr>
        <p:spPr bwMode="auto">
          <a:xfrm>
            <a:off x="9012449" y="4654822"/>
            <a:ext cx="261697" cy="445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52" name="Flowchart: Magnetic Disk 351">
            <a:extLst>
              <a:ext uri="{FF2B5EF4-FFF2-40B4-BE49-F238E27FC236}">
                <a16:creationId xmlns:a16="http://schemas.microsoft.com/office/drawing/2014/main" id="{453E1DD1-8233-CD63-A539-E08B5A72B456}"/>
              </a:ext>
            </a:extLst>
          </p:cNvPr>
          <p:cNvSpPr/>
          <p:nvPr/>
        </p:nvSpPr>
        <p:spPr bwMode="auto">
          <a:xfrm>
            <a:off x="7890597" y="5032663"/>
            <a:ext cx="896761" cy="567302"/>
          </a:xfrm>
          <a:prstGeom prst="flowChartMagneticDisk">
            <a:avLst/>
          </a:prstGeom>
          <a:solidFill>
            <a:srgbClr val="FF993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53" name="TextBox 4">
            <a:extLst>
              <a:ext uri="{FF2B5EF4-FFF2-40B4-BE49-F238E27FC236}">
                <a16:creationId xmlns:a16="http://schemas.microsoft.com/office/drawing/2014/main" id="{97954CCF-4813-C335-0B4A-003E576FBC30}"/>
              </a:ext>
            </a:extLst>
          </p:cNvPr>
          <p:cNvSpPr txBox="1"/>
          <p:nvPr/>
        </p:nvSpPr>
        <p:spPr>
          <a:xfrm>
            <a:off x="7867119" y="5238712"/>
            <a:ext cx="982961" cy="27699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Monitoring</a:t>
            </a:r>
          </a:p>
        </p:txBody>
      </p:sp>
      <p:sp>
        <p:nvSpPr>
          <p:cNvPr id="355" name="Rectangle 354">
            <a:extLst>
              <a:ext uri="{FF2B5EF4-FFF2-40B4-BE49-F238E27FC236}">
                <a16:creationId xmlns:a16="http://schemas.microsoft.com/office/drawing/2014/main" id="{35A75164-22F4-19B0-F7A0-73647CE5BE7E}"/>
              </a:ext>
            </a:extLst>
          </p:cNvPr>
          <p:cNvSpPr/>
          <p:nvPr/>
        </p:nvSpPr>
        <p:spPr>
          <a:xfrm>
            <a:off x="3503814" y="1033735"/>
            <a:ext cx="885305" cy="367077"/>
          </a:xfrm>
          <a:prstGeom prst="rect">
            <a:avLst/>
          </a:prstGeom>
          <a:solidFill>
            <a:schemeClr val="accent4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chemeClr val="tx1"/>
                </a:solidFill>
              </a:rPr>
              <a:t>Timing System</a:t>
            </a:r>
          </a:p>
        </p:txBody>
      </p:sp>
      <p:cxnSp>
        <p:nvCxnSpPr>
          <p:cNvPr id="357" name="Connector: Elbow 356">
            <a:extLst>
              <a:ext uri="{FF2B5EF4-FFF2-40B4-BE49-F238E27FC236}">
                <a16:creationId xmlns:a16="http://schemas.microsoft.com/office/drawing/2014/main" id="{65D3DE47-A64B-2C48-26EF-8320E01BC833}"/>
              </a:ext>
            </a:extLst>
          </p:cNvPr>
          <p:cNvCxnSpPr>
            <a:endCxn id="332" idx="0"/>
          </p:cNvCxnSpPr>
          <p:nvPr/>
        </p:nvCxnSpPr>
        <p:spPr>
          <a:xfrm rot="16200000" flipH="1">
            <a:off x="4376816" y="1229347"/>
            <a:ext cx="527885" cy="478338"/>
          </a:xfrm>
          <a:prstGeom prst="bentConnector3">
            <a:avLst>
              <a:gd name="adj1" fmla="val 396"/>
            </a:avLst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9" name="Rectangle 358">
            <a:extLst>
              <a:ext uri="{FF2B5EF4-FFF2-40B4-BE49-F238E27FC236}">
                <a16:creationId xmlns:a16="http://schemas.microsoft.com/office/drawing/2014/main" id="{8DED703B-9C4A-372D-20E2-1D15140B6947}"/>
              </a:ext>
            </a:extLst>
          </p:cNvPr>
          <p:cNvSpPr/>
          <p:nvPr/>
        </p:nvSpPr>
        <p:spPr>
          <a:xfrm>
            <a:off x="5640185" y="1088714"/>
            <a:ext cx="1184582" cy="3592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chemeClr val="tx1"/>
                </a:solidFill>
              </a:rPr>
              <a:t>Detector Control</a:t>
            </a:r>
          </a:p>
        </p:txBody>
      </p:sp>
      <p:cxnSp>
        <p:nvCxnSpPr>
          <p:cNvPr id="361" name="Connector: Elbow 360">
            <a:extLst>
              <a:ext uri="{FF2B5EF4-FFF2-40B4-BE49-F238E27FC236}">
                <a16:creationId xmlns:a16="http://schemas.microsoft.com/office/drawing/2014/main" id="{C717D702-7F37-2614-C4BC-8A221FD6D3D0}"/>
              </a:ext>
            </a:extLst>
          </p:cNvPr>
          <p:cNvCxnSpPr>
            <a:endCxn id="331" idx="0"/>
          </p:cNvCxnSpPr>
          <p:nvPr/>
        </p:nvCxnSpPr>
        <p:spPr>
          <a:xfrm rot="5400000">
            <a:off x="5290511" y="1395253"/>
            <a:ext cx="475005" cy="199406"/>
          </a:xfrm>
          <a:prstGeom prst="bentConnector3">
            <a:avLst>
              <a:gd name="adj1" fmla="val 2749"/>
            </a:avLst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3" name="TextBox 362">
            <a:extLst>
              <a:ext uri="{FF2B5EF4-FFF2-40B4-BE49-F238E27FC236}">
                <a16:creationId xmlns:a16="http://schemas.microsoft.com/office/drawing/2014/main" id="{C5EDF2DE-F650-4B10-C554-5BE60475F4D3}"/>
              </a:ext>
            </a:extLst>
          </p:cNvPr>
          <p:cNvSpPr txBox="1"/>
          <p:nvPr/>
        </p:nvSpPr>
        <p:spPr>
          <a:xfrm>
            <a:off x="10973876" y="3038685"/>
            <a:ext cx="1047362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solidFill>
                  <a:srgbClr val="FFFF00"/>
                </a:solidFill>
                <a:latin typeface="+mn-lt"/>
              </a:rPr>
              <a:t>To permanent storage and nearline processing</a:t>
            </a:r>
          </a:p>
        </p:txBody>
      </p:sp>
      <p:sp>
        <p:nvSpPr>
          <p:cNvPr id="364" name="Arrow: Right 363">
            <a:extLst>
              <a:ext uri="{FF2B5EF4-FFF2-40B4-BE49-F238E27FC236}">
                <a16:creationId xmlns:a16="http://schemas.microsoft.com/office/drawing/2014/main" id="{8FFAE48A-5548-25BE-CA4A-A0E15448BF5C}"/>
              </a:ext>
            </a:extLst>
          </p:cNvPr>
          <p:cNvSpPr/>
          <p:nvPr/>
        </p:nvSpPr>
        <p:spPr>
          <a:xfrm>
            <a:off x="3013282" y="5922561"/>
            <a:ext cx="1375837" cy="444527"/>
          </a:xfrm>
          <a:prstGeom prst="rightArrow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solidFill>
                  <a:schemeClr val="tx1"/>
                </a:solidFill>
              </a:rPr>
              <a:t>O(10 </a:t>
            </a:r>
            <a:r>
              <a:rPr lang="en-US" sz="1200" dirty="0" err="1">
                <a:solidFill>
                  <a:schemeClr val="tx1"/>
                </a:solidFill>
              </a:rPr>
              <a:t>Tbps</a:t>
            </a:r>
            <a:r>
              <a:rPr lang="en-US" sz="12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365" name="Arrow: Right 364">
            <a:extLst>
              <a:ext uri="{FF2B5EF4-FFF2-40B4-BE49-F238E27FC236}">
                <a16:creationId xmlns:a16="http://schemas.microsoft.com/office/drawing/2014/main" id="{74BB2CFC-3B6D-31AB-D81B-5A63F131B789}"/>
              </a:ext>
            </a:extLst>
          </p:cNvPr>
          <p:cNvSpPr/>
          <p:nvPr/>
        </p:nvSpPr>
        <p:spPr>
          <a:xfrm>
            <a:off x="5608038" y="5926492"/>
            <a:ext cx="1344947" cy="444527"/>
          </a:xfrm>
          <a:prstGeom prst="rightArrow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solidFill>
                  <a:schemeClr val="tx1"/>
                </a:solidFill>
              </a:rPr>
              <a:t>O(0.5 </a:t>
            </a:r>
            <a:r>
              <a:rPr lang="en-US" sz="1200" dirty="0" err="1">
                <a:solidFill>
                  <a:schemeClr val="tx1"/>
                </a:solidFill>
              </a:rPr>
              <a:t>Tbps</a:t>
            </a:r>
            <a:r>
              <a:rPr lang="en-US" sz="12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366" name="Arrow: Right 365">
            <a:extLst>
              <a:ext uri="{FF2B5EF4-FFF2-40B4-BE49-F238E27FC236}">
                <a16:creationId xmlns:a16="http://schemas.microsoft.com/office/drawing/2014/main" id="{E30CE3A2-FFFE-4E8C-815A-2C0C0ECB54F2}"/>
              </a:ext>
            </a:extLst>
          </p:cNvPr>
          <p:cNvSpPr/>
          <p:nvPr/>
        </p:nvSpPr>
        <p:spPr>
          <a:xfrm>
            <a:off x="7489753" y="5197766"/>
            <a:ext cx="385678" cy="110211"/>
          </a:xfrm>
          <a:prstGeom prst="rightArrow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7" name="Arrow: Right 366">
            <a:extLst>
              <a:ext uri="{FF2B5EF4-FFF2-40B4-BE49-F238E27FC236}">
                <a16:creationId xmlns:a16="http://schemas.microsoft.com/office/drawing/2014/main" id="{7228F98A-C0C1-E88A-AECD-40687E0F9D10}"/>
              </a:ext>
            </a:extLst>
          </p:cNvPr>
          <p:cNvSpPr/>
          <p:nvPr/>
        </p:nvSpPr>
        <p:spPr>
          <a:xfrm>
            <a:off x="9141549" y="5922560"/>
            <a:ext cx="1498886" cy="444527"/>
          </a:xfrm>
          <a:prstGeom prst="rightArrow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solidFill>
                  <a:schemeClr val="tx1"/>
                </a:solidFill>
              </a:rPr>
              <a:t>O(0.1 </a:t>
            </a:r>
            <a:r>
              <a:rPr lang="en-US" sz="1200" dirty="0" err="1">
                <a:solidFill>
                  <a:schemeClr val="tx1"/>
                </a:solidFill>
              </a:rPr>
              <a:t>Tbps</a:t>
            </a:r>
            <a:r>
              <a:rPr lang="en-US" sz="12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368" name="TextBox 367">
            <a:extLst>
              <a:ext uri="{FF2B5EF4-FFF2-40B4-BE49-F238E27FC236}">
                <a16:creationId xmlns:a16="http://schemas.microsoft.com/office/drawing/2014/main" id="{EB26E7E3-1E9D-1600-9AC5-E28A465467EA}"/>
              </a:ext>
            </a:extLst>
          </p:cNvPr>
          <p:cNvSpPr txBox="1"/>
          <p:nvPr/>
        </p:nvSpPr>
        <p:spPr>
          <a:xfrm>
            <a:off x="8726362" y="1156579"/>
            <a:ext cx="3128642" cy="75713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FEB = Front End Electronics Board</a:t>
            </a:r>
          </a:p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RDO = Front </a:t>
            </a:r>
            <a:r>
              <a:rPr lang="en-US" sz="1200">
                <a:latin typeface="+mn-lt"/>
              </a:rPr>
              <a:t>End Aggregation &amp; E/O I/F</a:t>
            </a:r>
            <a:endParaRPr lang="en-US" sz="1200" dirty="0">
              <a:latin typeface="+mn-lt"/>
            </a:endParaRPr>
          </a:p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DAM = Data Aggregation Module</a:t>
            </a:r>
          </a:p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EBDC = Event Buffer / Data Compressor</a:t>
            </a:r>
            <a:endParaRPr lang="en-US" sz="1400" dirty="0">
              <a:latin typeface="+mn-lt"/>
            </a:endParaRPr>
          </a:p>
        </p:txBody>
      </p:sp>
      <p:sp>
        <p:nvSpPr>
          <p:cNvPr id="135" name="Arrow: Right 134">
            <a:extLst>
              <a:ext uri="{FF2B5EF4-FFF2-40B4-BE49-F238E27FC236}">
                <a16:creationId xmlns:a16="http://schemas.microsoft.com/office/drawing/2014/main" id="{CD275481-9438-535D-5688-612066B51163}"/>
              </a:ext>
            </a:extLst>
          </p:cNvPr>
          <p:cNvSpPr/>
          <p:nvPr/>
        </p:nvSpPr>
        <p:spPr>
          <a:xfrm>
            <a:off x="468781" y="5922559"/>
            <a:ext cx="1375837" cy="444527"/>
          </a:xfrm>
          <a:prstGeom prst="rightArrow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solidFill>
                  <a:schemeClr val="tx1"/>
                </a:solidFill>
              </a:rPr>
              <a:t>O(2 </a:t>
            </a:r>
            <a:r>
              <a:rPr lang="en-US" sz="1200" dirty="0" err="1">
                <a:solidFill>
                  <a:schemeClr val="tx1"/>
                </a:solidFill>
              </a:rPr>
              <a:t>Pbps</a:t>
            </a:r>
            <a:r>
              <a:rPr lang="en-US" sz="12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43479A-4038-E10F-A268-CAFDE8E6BA58}"/>
              </a:ext>
            </a:extLst>
          </p:cNvPr>
          <p:cNvSpPr txBox="1"/>
          <p:nvPr/>
        </p:nvSpPr>
        <p:spPr>
          <a:xfrm>
            <a:off x="397489" y="4230380"/>
            <a:ext cx="14530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sPHENIX</a:t>
            </a:r>
            <a:r>
              <a:rPr lang="en-US" dirty="0"/>
              <a:t>)</a:t>
            </a:r>
          </a:p>
          <a:p>
            <a:r>
              <a:rPr lang="en-US" dirty="0" err="1"/>
              <a:t>ePIC</a:t>
            </a:r>
            <a:r>
              <a:rPr lang="en-US" dirty="0"/>
              <a:t> detector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8D7994C-43EB-A4C4-0EDA-A32A66F7CCEE}"/>
              </a:ext>
            </a:extLst>
          </p:cNvPr>
          <p:cNvSpPr/>
          <p:nvPr/>
        </p:nvSpPr>
        <p:spPr>
          <a:xfrm>
            <a:off x="3083859" y="981029"/>
            <a:ext cx="3869126" cy="4783277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E6BFE1-889F-6641-B33A-052171D808BC}"/>
              </a:ext>
            </a:extLst>
          </p:cNvPr>
          <p:cNvSpPr txBox="1"/>
          <p:nvPr/>
        </p:nvSpPr>
        <p:spPr>
          <a:xfrm>
            <a:off x="4319673" y="5462519"/>
            <a:ext cx="1397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SRO + AI/ML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D8920A-5A42-452E-D458-101958B26B08}"/>
              </a:ext>
            </a:extLst>
          </p:cNvPr>
          <p:cNvSpPr txBox="1"/>
          <p:nvPr/>
        </p:nvSpPr>
        <p:spPr>
          <a:xfrm>
            <a:off x="101864" y="956780"/>
            <a:ext cx="2150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from Jo’s talk at </a:t>
            </a:r>
            <a:r>
              <a:rPr lang="en-US" sz="1600" dirty="0" err="1"/>
              <a:t>ePIC</a:t>
            </a:r>
            <a:r>
              <a:rPr lang="en-US" sz="1600" dirty="0"/>
              <a:t> collab. Mtg, 7/2022</a:t>
            </a:r>
          </a:p>
        </p:txBody>
      </p:sp>
    </p:spTree>
    <p:extLst>
      <p:ext uri="{BB962C8B-B14F-4D97-AF65-F5344CB8AC3E}">
        <p14:creationId xmlns:p14="http://schemas.microsoft.com/office/powerpoint/2010/main" val="27780435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385D9-C1BB-84A3-E67D-65E4FC86D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340" y="249925"/>
            <a:ext cx="5885981" cy="922030"/>
          </a:xfrm>
        </p:spPr>
        <p:txBody>
          <a:bodyPr>
            <a:normAutofit/>
          </a:bodyPr>
          <a:lstStyle/>
          <a:p>
            <a:r>
              <a:rPr lang="en-US" sz="4000" dirty="0"/>
              <a:t>Summary and Outlook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C70C221-8BA4-E208-D15B-42B493A2F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519" y="1458271"/>
            <a:ext cx="6400802" cy="4976888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/>
              <a:t>Produced full </a:t>
            </a:r>
            <a:r>
              <a:rPr lang="en-US" b="1" dirty="0" err="1"/>
              <a:t>sPHENIX</a:t>
            </a:r>
            <a:r>
              <a:rPr lang="en-US" b="1" dirty="0"/>
              <a:t> physics and detector simulations of heavy quark and QCD backgrounds</a:t>
            </a:r>
          </a:p>
          <a:p>
            <a:r>
              <a:rPr lang="en-US" b="1" dirty="0"/>
              <a:t>Successfully developed preliminary AI-algorithms for </a:t>
            </a:r>
            <a:r>
              <a:rPr lang="en-US" b="1" dirty="0" err="1"/>
              <a:t>sPHENIX</a:t>
            </a:r>
            <a:r>
              <a:rPr lang="en-US" b="1" dirty="0"/>
              <a:t> HF triggers</a:t>
            </a:r>
          </a:p>
          <a:p>
            <a:r>
              <a:rPr lang="en-US" b="1" dirty="0"/>
              <a:t>Completed MVTX SRO </a:t>
            </a:r>
          </a:p>
          <a:p>
            <a:r>
              <a:rPr lang="en-US" b="1" dirty="0"/>
              <a:t>Demonstrated INTT SRO</a:t>
            </a:r>
          </a:p>
          <a:p>
            <a:r>
              <a:rPr lang="en-US" b="1" dirty="0"/>
              <a:t>Implemented a toy AI-algorithm in HLS4ML in FELIX </a:t>
            </a:r>
          </a:p>
          <a:p>
            <a:r>
              <a:rPr lang="en-US" b="1" dirty="0"/>
              <a:t>Work in progress to implement full </a:t>
            </a:r>
            <a:r>
              <a:rPr lang="en-US" b="1" dirty="0" err="1"/>
              <a:t>sPHENIX</a:t>
            </a:r>
            <a:r>
              <a:rPr lang="en-US" b="1" dirty="0"/>
              <a:t> trigger in a simplified hardware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    On track to accomplish all major goals in 2023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i="1" dirty="0">
                <a:solidFill>
                  <a:srgbClr val="0432FF"/>
                </a:solidFill>
              </a:rPr>
              <a:t>Future plan/proposal:</a:t>
            </a:r>
          </a:p>
          <a:p>
            <a:r>
              <a:rPr lang="en-US" dirty="0"/>
              <a:t>Extend project by 2 years, 2024 ~ 2025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Implement the demonstrator for </a:t>
            </a:r>
            <a:r>
              <a:rPr lang="en-US" dirty="0" err="1"/>
              <a:t>sPHENIX</a:t>
            </a:r>
            <a:r>
              <a:rPr lang="en-US" dirty="0"/>
              <a:t> </a:t>
            </a:r>
            <a:r>
              <a:rPr lang="en-US" dirty="0" err="1"/>
              <a:t>p+p</a:t>
            </a:r>
            <a:r>
              <a:rPr lang="en-US" dirty="0"/>
              <a:t> run in 2024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Develop EIC/</a:t>
            </a:r>
            <a:r>
              <a:rPr lang="en-US" dirty="0" err="1"/>
              <a:t>ePIC</a:t>
            </a:r>
            <a:r>
              <a:rPr lang="en-US" dirty="0"/>
              <a:t> TDR of SRO with AI/ML for EIC CD2(2024) and CD3(2025) based on our work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544C63-1A62-538F-EA78-846D1F554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09A7CC-34BC-2202-BA01-919C4220D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A38EDB-7984-7C38-32F3-8662BC2A0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12</a:t>
            </a:fld>
            <a:endParaRPr lang="en-US"/>
          </a:p>
        </p:txBody>
      </p:sp>
      <p:pic>
        <p:nvPicPr>
          <p:cNvPr id="6" name="Google Shape;325;g196dd856250_0_28">
            <a:extLst>
              <a:ext uri="{FF2B5EF4-FFF2-40B4-BE49-F238E27FC236}">
                <a16:creationId xmlns:a16="http://schemas.microsoft.com/office/drawing/2014/main" id="{115BD632-D9E1-330D-B657-1C168B8ED122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24181" y="111087"/>
            <a:ext cx="5348699" cy="65532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5BF1A91-9072-4889-E133-FE83761BDC5D}"/>
              </a:ext>
            </a:extLst>
          </p:cNvPr>
          <p:cNvSpPr txBox="1"/>
          <p:nvPr/>
        </p:nvSpPr>
        <p:spPr>
          <a:xfrm>
            <a:off x="6830007" y="193713"/>
            <a:ext cx="23003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Note: </a:t>
            </a:r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completed;</a:t>
            </a:r>
            <a:r>
              <a:rPr lang="en-US" sz="1400" dirty="0"/>
              <a:t> </a:t>
            </a:r>
            <a:r>
              <a:rPr lang="en-US" sz="1400" dirty="0">
                <a:solidFill>
                  <a:schemeClr val="accent2"/>
                </a:solidFill>
              </a:rPr>
              <a:t>in progress</a:t>
            </a:r>
          </a:p>
        </p:txBody>
      </p:sp>
    </p:spTree>
    <p:extLst>
      <p:ext uri="{BB962C8B-B14F-4D97-AF65-F5344CB8AC3E}">
        <p14:creationId xmlns:p14="http://schemas.microsoft.com/office/powerpoint/2010/main" val="35255096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22" name="Rectangle 4121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490EF1-83CA-E2D0-6EA5-7A6A1615B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4716" y="739978"/>
            <a:ext cx="5334930" cy="300414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600" i="0" u="none" strike="noStrike" dirty="0">
                <a:effectLst/>
              </a:rPr>
              <a:t>Physics simulation and AI-ML algorithms</a:t>
            </a:r>
            <a:r>
              <a:rPr lang="en-US" sz="5600" dirty="0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008FF8-6E43-47DA-B3FD-C14657890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94715" y="4375447"/>
            <a:ext cx="5334931" cy="1649964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- </a:t>
            </a:r>
            <a:r>
              <a:rPr lang="en-US" dirty="0" err="1">
                <a:solidFill>
                  <a:schemeClr val="tx1"/>
                </a:solidFill>
              </a:rPr>
              <a:t>Dantong</a:t>
            </a:r>
            <a:r>
              <a:rPr lang="en-US" dirty="0">
                <a:solidFill>
                  <a:schemeClr val="tx1"/>
                </a:solidFill>
              </a:rPr>
              <a:t> Yu</a:t>
            </a:r>
          </a:p>
        </p:txBody>
      </p:sp>
      <p:sp>
        <p:nvSpPr>
          <p:cNvPr id="4124" name="Freeform: Shape 4123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26" name="Freeform: Shape 4125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128" name="Freeform: Shape 4127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30" name="Freeform: Shape 4129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132" name="Freeform: Shape 4131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026" name="Picture 2" descr="Profile photo for dantongyu">
            <a:extLst>
              <a:ext uri="{FF2B5EF4-FFF2-40B4-BE49-F238E27FC236}">
                <a16:creationId xmlns:a16="http://schemas.microsoft.com/office/drawing/2014/main" id="{A288515D-BD06-2F7F-89E8-66A3E9F2F7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1840" y="598720"/>
            <a:ext cx="5178249" cy="5178249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DDA719-B76E-E066-9AE6-696F37BCB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0529" y="6356350"/>
            <a:ext cx="105498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fld id="{B0B68ADB-BFA4-0C43-ABA9-96637C167DC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spcAft>
                  <a:spcPts val="600"/>
                </a:spcAft>
                <a:defRPr/>
              </a:pPr>
              <a:t>13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134" name="Freeform: Shape 4133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11635A-DF68-2795-AF97-0EC97FDAC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94716" y="6356350"/>
            <a:ext cx="380568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Fast-ML Status and Plan @DOE Presentations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ABBEC-DBCF-686F-8B99-9B2047C8B6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39232" y="6356350"/>
            <a:ext cx="129041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11/30/22</a:t>
            </a:r>
          </a:p>
        </p:txBody>
      </p:sp>
    </p:spTree>
    <p:extLst>
      <p:ext uri="{BB962C8B-B14F-4D97-AF65-F5344CB8AC3E}">
        <p14:creationId xmlns:p14="http://schemas.microsoft.com/office/powerpoint/2010/main" val="27443459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B0C09-D245-3842-A066-6E8B02ABB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991" y="40662"/>
            <a:ext cx="4886739" cy="1325563"/>
          </a:xfrm>
        </p:spPr>
        <p:txBody>
          <a:bodyPr>
            <a:normAutofit/>
          </a:bodyPr>
          <a:lstStyle/>
          <a:p>
            <a:r>
              <a:rPr lang="en-US" sz="4000" dirty="0"/>
              <a:t>AI Trigger Pipeline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2F17F91-A9A1-7101-8A3D-5607E7FEE2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7894" y="1520687"/>
            <a:ext cx="8780900" cy="497218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b="1" dirty="0"/>
              <a:t>Fetch events from event buffer to Processing</a:t>
            </a:r>
          </a:p>
          <a:p>
            <a:pPr marL="514350" indent="-514350">
              <a:buFont typeface="+mj-lt"/>
              <a:buAutoNum type="arabicPeriod"/>
            </a:pPr>
            <a:endParaRPr lang="en-US" b="1" dirty="0"/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Data Pre-processing Clustering</a:t>
            </a:r>
          </a:p>
          <a:p>
            <a:pPr marL="514350" indent="-514350">
              <a:buFont typeface="+mj-lt"/>
              <a:buAutoNum type="arabicPeriod"/>
            </a:pPr>
            <a:endParaRPr lang="en-US" b="1" dirty="0"/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Tracking +  Outlier hits Removal</a:t>
            </a:r>
          </a:p>
          <a:p>
            <a:pPr marL="514350" indent="-514350">
              <a:buFont typeface="+mj-lt"/>
              <a:buAutoNum type="arabicPeriod"/>
            </a:pPr>
            <a:endParaRPr lang="en-US" b="1" dirty="0"/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Triggering</a:t>
            </a:r>
          </a:p>
          <a:p>
            <a:pPr marL="514350" indent="-514350">
              <a:buFont typeface="+mj-lt"/>
              <a:buAutoNum type="arabicPeriod"/>
            </a:pPr>
            <a:endParaRPr lang="en-US" b="1" dirty="0"/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Triggers on TPC 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4EE7C8-9991-F999-9EF6-47A5570D0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B525A4-3F71-A010-2723-ADAEFCDB5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640C39-8809-61AE-E9A5-27D1301EC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14</a:t>
            </a:fld>
            <a:endParaRPr lang="en-US"/>
          </a:p>
        </p:txBody>
      </p:sp>
      <p:pic>
        <p:nvPicPr>
          <p:cNvPr id="6" name="Google Shape;368;g19424ae86f0_0_100">
            <a:extLst>
              <a:ext uri="{FF2B5EF4-FFF2-40B4-BE49-F238E27FC236}">
                <a16:creationId xmlns:a16="http://schemas.microsoft.com/office/drawing/2014/main" id="{3D7FEB3A-CB97-A550-AC88-0058663D868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37746" y="4231686"/>
            <a:ext cx="2234513" cy="2261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369;g19424ae86f0_0_100" descr="Chart, scatter chart&#10;&#10;Description automatically generated">
            <a:extLst>
              <a:ext uri="{FF2B5EF4-FFF2-40B4-BE49-F238E27FC236}">
                <a16:creationId xmlns:a16="http://schemas.microsoft.com/office/drawing/2014/main" id="{4F1A7DB7-082F-D46A-D707-F6E3FA9A220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37695" y="2704492"/>
            <a:ext cx="3233739" cy="1527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370;g19424ae86f0_0_100">
            <a:extLst>
              <a:ext uri="{FF2B5EF4-FFF2-40B4-BE49-F238E27FC236}">
                <a16:creationId xmlns:a16="http://schemas.microsoft.com/office/drawing/2014/main" id="{47F15CB6-3D63-292A-ABAD-49DFF72CF0EE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67920" y="213319"/>
            <a:ext cx="2373290" cy="215753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364;g19424ae86f0_0_100">
            <a:extLst>
              <a:ext uri="{FF2B5EF4-FFF2-40B4-BE49-F238E27FC236}">
                <a16:creationId xmlns:a16="http://schemas.microsoft.com/office/drawing/2014/main" id="{96FA3D9E-1F56-1100-5A3F-B81C9AB03DC9}"/>
              </a:ext>
            </a:extLst>
          </p:cNvPr>
          <p:cNvSpPr/>
          <p:nvPr/>
        </p:nvSpPr>
        <p:spPr>
          <a:xfrm>
            <a:off x="2201375" y="2022479"/>
            <a:ext cx="979152" cy="549543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48000" cap="flat" cmpd="thickThin">
            <a:solidFill>
              <a:srgbClr val="AF7E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1" name="Google Shape;364;g19424ae86f0_0_100">
            <a:extLst>
              <a:ext uri="{FF2B5EF4-FFF2-40B4-BE49-F238E27FC236}">
                <a16:creationId xmlns:a16="http://schemas.microsoft.com/office/drawing/2014/main" id="{4E792F94-D711-4B94-FE0F-F20ED81D13AF}"/>
              </a:ext>
            </a:extLst>
          </p:cNvPr>
          <p:cNvSpPr/>
          <p:nvPr/>
        </p:nvSpPr>
        <p:spPr>
          <a:xfrm>
            <a:off x="2201375" y="3048865"/>
            <a:ext cx="979152" cy="549543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48000" cap="flat" cmpd="thickThin">
            <a:solidFill>
              <a:srgbClr val="AF7E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2" name="Google Shape;364;g19424ae86f0_0_100">
            <a:extLst>
              <a:ext uri="{FF2B5EF4-FFF2-40B4-BE49-F238E27FC236}">
                <a16:creationId xmlns:a16="http://schemas.microsoft.com/office/drawing/2014/main" id="{DF3AC5E5-10E0-47E4-83A8-2C1858B98BFF}"/>
              </a:ext>
            </a:extLst>
          </p:cNvPr>
          <p:cNvSpPr/>
          <p:nvPr/>
        </p:nvSpPr>
        <p:spPr>
          <a:xfrm>
            <a:off x="2201375" y="4069592"/>
            <a:ext cx="979152" cy="549543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48000" cap="flat" cmpd="thickThin">
            <a:solidFill>
              <a:srgbClr val="AF7E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3" name="Google Shape;364;g19424ae86f0_0_100">
            <a:extLst>
              <a:ext uri="{FF2B5EF4-FFF2-40B4-BE49-F238E27FC236}">
                <a16:creationId xmlns:a16="http://schemas.microsoft.com/office/drawing/2014/main" id="{786DD62A-E682-9C2B-15BF-AD4DA38DF873}"/>
              </a:ext>
            </a:extLst>
          </p:cNvPr>
          <p:cNvSpPr/>
          <p:nvPr/>
        </p:nvSpPr>
        <p:spPr>
          <a:xfrm>
            <a:off x="2201375" y="5095477"/>
            <a:ext cx="979152" cy="549543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48000" cap="flat" cmpd="thickThin">
            <a:solidFill>
              <a:srgbClr val="AF7E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9377901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19cc7d0bfc6_24_0"/>
          <p:cNvSpPr txBox="1">
            <a:spLocks noGrp="1"/>
          </p:cNvSpPr>
          <p:nvPr>
            <p:ph type="title"/>
          </p:nvPr>
        </p:nvSpPr>
        <p:spPr>
          <a:xfrm>
            <a:off x="914399" y="189914"/>
            <a:ext cx="10056025" cy="879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Simulations</a:t>
            </a:r>
            <a:endParaRPr dirty="0"/>
          </a:p>
        </p:txBody>
      </p:sp>
      <p:sp>
        <p:nvSpPr>
          <p:cNvPr id="561" name="Google Shape;561;g19cc7d0bfc6_24_0"/>
          <p:cNvSpPr txBox="1"/>
          <p:nvPr/>
        </p:nvSpPr>
        <p:spPr>
          <a:xfrm>
            <a:off x="390024" y="1106143"/>
            <a:ext cx="10580400" cy="4498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5207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Most simulations have focused on </a:t>
            </a:r>
            <a:r>
              <a:rPr lang="en-US" sz="2400" b="1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sPHENIX</a:t>
            </a:r>
            <a:endParaRPr sz="2400" b="1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914400" lvl="1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ingdings" pitchFamily="2" charset="2"/>
              <a:buChar char="Ø"/>
            </a:pPr>
            <a:r>
              <a:rPr lang="en-US" sz="20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ePIC</a:t>
            </a:r>
            <a:r>
              <a:rPr lang="en-US" sz="20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detector simulations for EIC are under rapid changes</a:t>
            </a:r>
          </a:p>
          <a:p>
            <a:pPr marL="914400" lvl="1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ingdings" pitchFamily="2" charset="2"/>
              <a:buChar char="Ø"/>
            </a:pPr>
            <a:endParaRPr sz="20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5207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We simulated 2 different physics events (all 200 GeV pp collisions)</a:t>
            </a:r>
            <a:endParaRPr sz="2400" b="1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914400" lvl="1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ingdings" pitchFamily="2" charset="2"/>
              <a:buChar char="Ø"/>
            </a:pPr>
            <a:r>
              <a:rPr lang="en-US" sz="20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Minimum bias with all heavy flavor decays rejected for background</a:t>
            </a:r>
            <a:endParaRPr sz="20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914400" lvl="1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ingdings" pitchFamily="2" charset="2"/>
              <a:buChar char="Ø"/>
            </a:pPr>
            <a:r>
              <a:rPr lang="en-US" sz="2000" dirty="0">
                <a:solidFill>
                  <a:schemeClr val="dk1"/>
                </a:solidFill>
                <a:ea typeface="Cambria Math"/>
                <a:cs typeface="Cambria Math"/>
                <a:sym typeface="Cambria Math"/>
              </a:rPr>
              <a:t>D</a:t>
            </a:r>
            <a:r>
              <a:rPr lang="en-US" sz="2000" baseline="30000" dirty="0">
                <a:solidFill>
                  <a:schemeClr val="dk1"/>
                </a:solidFill>
                <a:ea typeface="Cambria Math"/>
                <a:cs typeface="Cambria Math"/>
                <a:sym typeface="Cambria Math"/>
              </a:rPr>
              <a:t>0</a:t>
            </a:r>
            <a:r>
              <a:rPr lang="en-US" sz="2000" dirty="0">
                <a:solidFill>
                  <a:schemeClr val="dk1"/>
                </a:solidFill>
                <a:ea typeface="Cambria Math"/>
                <a:cs typeface="Cambria Math"/>
                <a:sym typeface="Cambria Math"/>
              </a:rPr>
              <a:t>→K</a:t>
            </a:r>
            <a:r>
              <a:rPr lang="en-US" sz="2000" baseline="30000" dirty="0">
                <a:solidFill>
                  <a:schemeClr val="dk1"/>
                </a:solidFill>
                <a:ea typeface="Cambria Math"/>
                <a:cs typeface="Cambria Math"/>
                <a:sym typeface="Cambria Math"/>
              </a:rPr>
              <a:t>-</a:t>
            </a:r>
            <a:r>
              <a:rPr lang="en-US" sz="2000" dirty="0">
                <a:solidFill>
                  <a:schemeClr val="dk1"/>
                </a:solidFill>
                <a:ea typeface="Cambria Math"/>
                <a:cs typeface="Cambria Math"/>
                <a:sym typeface="Cambria Math"/>
              </a:rPr>
              <a:t> π</a:t>
            </a:r>
            <a:r>
              <a:rPr lang="en-US" sz="2000" baseline="30000" dirty="0">
                <a:solidFill>
                  <a:schemeClr val="dk1"/>
                </a:solidFill>
                <a:ea typeface="Cambria Math"/>
                <a:cs typeface="Cambria Math"/>
                <a:sym typeface="Cambria Math"/>
              </a:rPr>
              <a:t>+</a:t>
            </a:r>
            <a:r>
              <a:rPr lang="en-US" sz="20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in minimum bias for signal</a:t>
            </a:r>
          </a:p>
          <a:p>
            <a:pPr marL="914400" lvl="1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ingdings" pitchFamily="2" charset="2"/>
              <a:buChar char="Ø"/>
            </a:pPr>
            <a:endParaRPr sz="24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5207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Simulations have been improved throughout the year</a:t>
            </a:r>
            <a:endParaRPr sz="2400" b="1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914400" lvl="1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ingdings" pitchFamily="2" charset="2"/>
              <a:buChar char="Ø"/>
            </a:pPr>
            <a:r>
              <a:rPr lang="en-US" sz="20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Added full service material for MVTX</a:t>
            </a:r>
            <a:endParaRPr sz="20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914400" lvl="1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ingdings" pitchFamily="2" charset="2"/>
              <a:buChar char="Ø"/>
            </a:pPr>
            <a:r>
              <a:rPr lang="en-US" sz="20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Added realistic hit duplication in MVTX from pixel pulse length</a:t>
            </a:r>
          </a:p>
          <a:p>
            <a:pPr marL="914400" lvl="1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ingdings" pitchFamily="2" charset="2"/>
              <a:buChar char="Ø"/>
            </a:pPr>
            <a:endParaRPr sz="20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5207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 pitchFamily="34" charset="0"/>
              <a:buChar char="•"/>
            </a:pPr>
            <a:r>
              <a:rPr lang="en-US" sz="2400" b="1" dirty="0">
                <a:ea typeface="Calibri"/>
                <a:cs typeface="Calibri"/>
                <a:sym typeface="Calibri"/>
              </a:rPr>
              <a:t>Dataset</a:t>
            </a:r>
            <a:endParaRPr sz="2400" b="1" dirty="0">
              <a:ea typeface="Calibri"/>
              <a:cs typeface="Calibri"/>
              <a:sym typeface="Calibri"/>
            </a:endParaRPr>
          </a:p>
          <a:p>
            <a:pPr marL="914400" lvl="1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ingdings" pitchFamily="2" charset="2"/>
              <a:buChar char="Ø"/>
            </a:pPr>
            <a:r>
              <a:rPr lang="en-US" sz="2000" dirty="0">
                <a:ea typeface="Calibri"/>
                <a:cs typeface="Calibri"/>
                <a:sym typeface="Calibri"/>
              </a:rPr>
              <a:t>8 million events - 50% signal/noise.</a:t>
            </a:r>
            <a:endParaRPr sz="2000" dirty="0">
              <a:ea typeface="Calibri"/>
              <a:cs typeface="Calibri"/>
              <a:sym typeface="Calibri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Wingdings" pitchFamily="2" charset="2"/>
              <a:buChar char="Ø"/>
            </a:pPr>
            <a:r>
              <a:rPr lang="en-US" sz="2000" dirty="0">
                <a:ea typeface="Calibri"/>
                <a:cs typeface="Calibri"/>
                <a:sym typeface="Calibri"/>
              </a:rPr>
              <a:t>8 million events - 0.1% signal/noise. </a:t>
            </a:r>
            <a:endParaRPr sz="2000" dirty="0">
              <a:ea typeface="Calibri"/>
              <a:cs typeface="Calibri"/>
              <a:sym typeface="Calibri"/>
            </a:endParaRPr>
          </a:p>
        </p:txBody>
      </p:sp>
      <p:sp>
        <p:nvSpPr>
          <p:cNvPr id="562" name="Google Shape;562;g19cc7d0bfc6_24_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0BB4C3-C21E-E430-C985-24AA3A734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506120-2070-9A4E-4398-D9047D762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2C629D-D0D9-1AFD-C9ED-32C0B9C493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91468" y="3698480"/>
            <a:ext cx="4087560" cy="28158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B7F091-3EBD-1884-6AA7-45298596B242}"/>
              </a:ext>
            </a:extLst>
          </p:cNvPr>
          <p:cNvSpPr txBox="1"/>
          <p:nvPr/>
        </p:nvSpPr>
        <p:spPr>
          <a:xfrm>
            <a:off x="7991468" y="3727015"/>
            <a:ext cx="1846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sPHENIX</a:t>
            </a:r>
            <a:r>
              <a:rPr lang="en-US" dirty="0">
                <a:solidFill>
                  <a:srgbClr val="FFFF00"/>
                </a:solidFill>
              </a:rPr>
              <a:t> Sim: </a:t>
            </a:r>
            <a:r>
              <a:rPr lang="en-US" dirty="0" err="1">
                <a:solidFill>
                  <a:srgbClr val="FFFF00"/>
                </a:solidFill>
              </a:rPr>
              <a:t>p+p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F1BA3A-A354-3DEB-86E2-5AB3EFA99D1F}"/>
              </a:ext>
            </a:extLst>
          </p:cNvPr>
          <p:cNvSpPr txBox="1"/>
          <p:nvPr/>
        </p:nvSpPr>
        <p:spPr>
          <a:xfrm>
            <a:off x="9725740" y="4357811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INTT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9DCB05-9F39-0B02-9CE2-B47D31C3BC8B}"/>
              </a:ext>
            </a:extLst>
          </p:cNvPr>
          <p:cNvSpPr txBox="1"/>
          <p:nvPr/>
        </p:nvSpPr>
        <p:spPr>
          <a:xfrm>
            <a:off x="9662389" y="5143375"/>
            <a:ext cx="745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MVTX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7" name="Google Shape;567;g19cc7d0bfc6_53_0"/>
          <p:cNvCxnSpPr/>
          <p:nvPr/>
        </p:nvCxnSpPr>
        <p:spPr>
          <a:xfrm>
            <a:off x="10797650" y="4611650"/>
            <a:ext cx="1289700" cy="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68" name="Google Shape;568;g19cc7d0bfc6_53_0"/>
          <p:cNvCxnSpPr/>
          <p:nvPr/>
        </p:nvCxnSpPr>
        <p:spPr>
          <a:xfrm rot="10800000" flipH="1">
            <a:off x="7575900" y="4674200"/>
            <a:ext cx="1110900" cy="54720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69" name="Google Shape;569;g19cc7d0bfc6_53_0"/>
          <p:cNvCxnSpPr>
            <a:endCxn id="570" idx="1"/>
          </p:cNvCxnSpPr>
          <p:nvPr/>
        </p:nvCxnSpPr>
        <p:spPr>
          <a:xfrm>
            <a:off x="7881575" y="3889700"/>
            <a:ext cx="753900" cy="77430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71" name="Google Shape;571;g19cc7d0bfc6_53_0"/>
          <p:cNvSpPr txBox="1">
            <a:spLocks noGrp="1"/>
          </p:cNvSpPr>
          <p:nvPr>
            <p:ph type="title"/>
          </p:nvPr>
        </p:nvSpPr>
        <p:spPr>
          <a:xfrm>
            <a:off x="454825" y="1575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000" dirty="0"/>
              <a:t>Algorithm Flow</a:t>
            </a:r>
            <a:endParaRPr sz="4000" dirty="0"/>
          </a:p>
        </p:txBody>
      </p:sp>
      <p:sp>
        <p:nvSpPr>
          <p:cNvPr id="572" name="Google Shape;572;g19cc7d0bfc6_53_0"/>
          <p:cNvSpPr txBox="1"/>
          <p:nvPr/>
        </p:nvSpPr>
        <p:spPr>
          <a:xfrm>
            <a:off x="338400" y="1022979"/>
            <a:ext cx="11158500" cy="2186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5207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Strategy is to construct a large scale AI algorithm with all elements of trigger</a:t>
            </a:r>
            <a:endParaRPr sz="2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Wingdings" pitchFamily="2" charset="2"/>
              <a:buChar char="Ø"/>
            </a:pP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Wingdings" pitchFamily="2" charset="2"/>
              <a:buChar char="Ø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Algorithm is factorizable into core physics components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Wingdings" pitchFamily="2" charset="2"/>
              <a:buChar char="Ø"/>
            </a:pP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Emulates the normal reconstruction workflow 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Wingdings" pitchFamily="2" charset="2"/>
              <a:buChar char="Ø"/>
            </a:pP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Use of core components allows for intermediate physics validation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3" name="Google Shape;573;g19cc7d0bfc6_53_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sp>
        <p:nvSpPr>
          <p:cNvPr id="574" name="Google Shape;574;g19cc7d0bfc6_53_0"/>
          <p:cNvSpPr/>
          <p:nvPr/>
        </p:nvSpPr>
        <p:spPr>
          <a:xfrm>
            <a:off x="1453475" y="4135250"/>
            <a:ext cx="2743200" cy="1105500"/>
          </a:xfrm>
          <a:prstGeom prst="rect">
            <a:avLst/>
          </a:prstGeom>
          <a:solidFill>
            <a:srgbClr val="48CC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75" name="Google Shape;575;g19cc7d0bfc6_53_0"/>
          <p:cNvCxnSpPr>
            <a:endCxn id="574" idx="1"/>
          </p:cNvCxnSpPr>
          <p:nvPr/>
        </p:nvCxnSpPr>
        <p:spPr>
          <a:xfrm>
            <a:off x="163775" y="4688000"/>
            <a:ext cx="1289700" cy="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76" name="Google Shape;576;g19cc7d0bfc6_53_0"/>
          <p:cNvSpPr txBox="1"/>
          <p:nvPr/>
        </p:nvSpPr>
        <p:spPr>
          <a:xfrm>
            <a:off x="255875" y="3459500"/>
            <a:ext cx="11055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Silicon </a:t>
            </a:r>
            <a:endParaRPr sz="2000" b="1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Pixel </a:t>
            </a:r>
            <a:endParaRPr sz="2000" b="1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Hits</a:t>
            </a:r>
            <a:endParaRPr sz="2000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7" name="Google Shape;577;g19cc7d0bfc6_53_0"/>
          <p:cNvSpPr txBox="1"/>
          <p:nvPr/>
        </p:nvSpPr>
        <p:spPr>
          <a:xfrm>
            <a:off x="1821975" y="4263800"/>
            <a:ext cx="20472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Graph Track reconstruction 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78" name="Google Shape;578;g19cc7d0bfc6_53_0"/>
          <p:cNvCxnSpPr/>
          <p:nvPr/>
        </p:nvCxnSpPr>
        <p:spPr>
          <a:xfrm rot="10800000" flipH="1">
            <a:off x="4196675" y="3869300"/>
            <a:ext cx="1085100" cy="79470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79" name="Google Shape;579;g19cc7d0bfc6_53_0"/>
          <p:cNvCxnSpPr/>
          <p:nvPr/>
        </p:nvCxnSpPr>
        <p:spPr>
          <a:xfrm>
            <a:off x="4237675" y="4664000"/>
            <a:ext cx="1075800" cy="56760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80" name="Google Shape;580;g19cc7d0bfc6_53_0"/>
          <p:cNvSpPr txBox="1"/>
          <p:nvPr/>
        </p:nvSpPr>
        <p:spPr>
          <a:xfrm>
            <a:off x="4186475" y="2874900"/>
            <a:ext cx="11055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Labelled</a:t>
            </a:r>
            <a:endParaRPr sz="2000" b="1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Track </a:t>
            </a:r>
            <a:endParaRPr sz="2000" b="1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Hits</a:t>
            </a:r>
            <a:endParaRPr sz="2000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1" name="Google Shape;581;g19cc7d0bfc6_53_0"/>
          <p:cNvSpPr/>
          <p:nvPr/>
        </p:nvSpPr>
        <p:spPr>
          <a:xfrm>
            <a:off x="5281775" y="3243600"/>
            <a:ext cx="2743200" cy="1105500"/>
          </a:xfrm>
          <a:prstGeom prst="rect">
            <a:avLst/>
          </a:prstGeom>
          <a:solidFill>
            <a:srgbClr val="FFC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g19cc7d0bfc6_53_0"/>
          <p:cNvSpPr txBox="1"/>
          <p:nvPr/>
        </p:nvSpPr>
        <p:spPr>
          <a:xfrm>
            <a:off x="5401175" y="3396150"/>
            <a:ext cx="28863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Displaced 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Vertex Reconstruction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3" name="Google Shape;583;g19cc7d0bfc6_53_0"/>
          <p:cNvSpPr/>
          <p:nvPr/>
        </p:nvSpPr>
        <p:spPr>
          <a:xfrm>
            <a:off x="5281775" y="4691400"/>
            <a:ext cx="2743200" cy="1105500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" name="Google Shape;584;g19cc7d0bfc6_53_0"/>
          <p:cNvSpPr txBox="1"/>
          <p:nvPr/>
        </p:nvSpPr>
        <p:spPr>
          <a:xfrm>
            <a:off x="5401175" y="4843950"/>
            <a:ext cx="28863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Track Momentum Regression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0" name="Google Shape;570;g19cc7d0bfc6_53_0"/>
          <p:cNvSpPr/>
          <p:nvPr/>
        </p:nvSpPr>
        <p:spPr>
          <a:xfrm>
            <a:off x="8635475" y="4111250"/>
            <a:ext cx="2743200" cy="1105500"/>
          </a:xfrm>
          <a:prstGeom prst="rect">
            <a:avLst/>
          </a:prstGeom>
          <a:solidFill>
            <a:schemeClr val="accent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" name="Google Shape;585;g19cc7d0bfc6_53_0"/>
          <p:cNvSpPr txBox="1"/>
          <p:nvPr/>
        </p:nvSpPr>
        <p:spPr>
          <a:xfrm>
            <a:off x="8610600" y="4211450"/>
            <a:ext cx="28863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Trigger Decision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(D/B Identification)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6" name="Google Shape;586;g19cc7d0bfc6_53_0"/>
          <p:cNvSpPr txBox="1"/>
          <p:nvPr/>
        </p:nvSpPr>
        <p:spPr>
          <a:xfrm>
            <a:off x="8024975" y="5388675"/>
            <a:ext cx="19242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Reconstructed </a:t>
            </a:r>
            <a:endParaRPr sz="2000" b="1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Track Momenta</a:t>
            </a:r>
            <a:endParaRPr sz="2000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7" name="Google Shape;587;g19cc7d0bfc6_53_0"/>
          <p:cNvSpPr txBox="1"/>
          <p:nvPr/>
        </p:nvSpPr>
        <p:spPr>
          <a:xfrm>
            <a:off x="8024975" y="3178875"/>
            <a:ext cx="23133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Displaced Vertices</a:t>
            </a:r>
            <a:endParaRPr sz="2000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8" name="Google Shape;588;g19cc7d0bfc6_53_0"/>
          <p:cNvSpPr txBox="1"/>
          <p:nvPr/>
        </p:nvSpPr>
        <p:spPr>
          <a:xfrm>
            <a:off x="1535375" y="5360150"/>
            <a:ext cx="24771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Graph NN </a:t>
            </a:r>
            <a:endParaRPr sz="20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AI Algorithm Block</a:t>
            </a:r>
            <a:endParaRPr sz="20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9" name="Google Shape;589;g19cc7d0bfc6_53_0"/>
          <p:cNvSpPr/>
          <p:nvPr/>
        </p:nvSpPr>
        <p:spPr>
          <a:xfrm>
            <a:off x="5210225" y="3137300"/>
            <a:ext cx="2886300" cy="31014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g19cc7d0bfc6_53_0"/>
          <p:cNvSpPr txBox="1"/>
          <p:nvPr/>
        </p:nvSpPr>
        <p:spPr>
          <a:xfrm>
            <a:off x="5210225" y="5699050"/>
            <a:ext cx="2477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AI Algorithm Block</a:t>
            </a:r>
            <a:endParaRPr sz="20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1" name="Google Shape;591;g19cc7d0bfc6_53_0"/>
          <p:cNvSpPr/>
          <p:nvPr/>
        </p:nvSpPr>
        <p:spPr>
          <a:xfrm>
            <a:off x="8639225" y="3774150"/>
            <a:ext cx="2743200" cy="17124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g19cc7d0bfc6_53_0"/>
          <p:cNvSpPr txBox="1"/>
          <p:nvPr/>
        </p:nvSpPr>
        <p:spPr>
          <a:xfrm>
            <a:off x="8610600" y="3697938"/>
            <a:ext cx="2477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AI Algorithm Block</a:t>
            </a:r>
            <a:endParaRPr sz="20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3" name="Google Shape;593;g19cc7d0bfc6_53_0"/>
          <p:cNvSpPr/>
          <p:nvPr/>
        </p:nvSpPr>
        <p:spPr>
          <a:xfrm>
            <a:off x="1351375" y="3178800"/>
            <a:ext cx="2886300" cy="31014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" name="Google Shape;594;g19cc7d0bfc6_53_0"/>
          <p:cNvSpPr txBox="1"/>
          <p:nvPr/>
        </p:nvSpPr>
        <p:spPr>
          <a:xfrm>
            <a:off x="5343125" y="4273950"/>
            <a:ext cx="2477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Bipartite</a:t>
            </a:r>
            <a:endParaRPr sz="20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6331D5-F59E-4014-38E3-D5E2FFCBB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7F8573-6FEA-3896-74C8-784752A11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1a3a3e2cb26_1_377"/>
          <p:cNvSpPr txBox="1">
            <a:spLocks noGrp="1"/>
          </p:cNvSpPr>
          <p:nvPr>
            <p:ph type="title"/>
          </p:nvPr>
        </p:nvSpPr>
        <p:spPr>
          <a:xfrm>
            <a:off x="465775" y="476250"/>
            <a:ext cx="10515600" cy="6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675" rIns="0" bIns="0" anchor="ctr" anchorCtr="0">
            <a:spAutoFit/>
          </a:bodyPr>
          <a:lstStyle/>
          <a:p>
            <a:pPr marL="6696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4000"/>
              <a:buFont typeface="Arial"/>
              <a:buNone/>
            </a:pPr>
            <a:r>
              <a:rPr lang="en-US" sz="4000" dirty="0">
                <a:ea typeface="Arial"/>
                <a:cs typeface="Arial"/>
                <a:sym typeface="Arial"/>
              </a:rPr>
              <a:t>Tracking as Graph Neural Networks</a:t>
            </a:r>
            <a:endParaRPr sz="4000" dirty="0">
              <a:ea typeface="Arial"/>
              <a:cs typeface="Arial"/>
              <a:sym typeface="Arial"/>
            </a:endParaRPr>
          </a:p>
        </p:txBody>
      </p:sp>
      <p:sp>
        <p:nvSpPr>
          <p:cNvPr id="601" name="Google Shape;601;g1a3a3e2cb26_1_37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pic>
        <p:nvPicPr>
          <p:cNvPr id="602" name="Google Shape;602;g1a3a3e2cb26_1_3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7651" y="1900427"/>
            <a:ext cx="3665335" cy="3261861"/>
          </a:xfrm>
          <a:prstGeom prst="rect">
            <a:avLst/>
          </a:prstGeom>
          <a:noFill/>
          <a:ln>
            <a:noFill/>
          </a:ln>
        </p:spPr>
      </p:pic>
      <p:sp>
        <p:nvSpPr>
          <p:cNvPr id="603" name="Google Shape;603;g1a3a3e2cb26_1_37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11/30/22</a:t>
            </a:r>
            <a:endParaRPr/>
          </a:p>
        </p:txBody>
      </p:sp>
      <p:sp>
        <p:nvSpPr>
          <p:cNvPr id="604" name="Google Shape;604;g1a3a3e2cb26_1_37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Status and Plan @DOE Presentations</a:t>
            </a:r>
            <a:endParaRPr/>
          </a:p>
        </p:txBody>
      </p:sp>
      <p:sp>
        <p:nvSpPr>
          <p:cNvPr id="605" name="Google Shape;605;g1a3a3e2cb26_1_377"/>
          <p:cNvSpPr txBox="1"/>
          <p:nvPr/>
        </p:nvSpPr>
        <p:spPr>
          <a:xfrm>
            <a:off x="4230935" y="1726775"/>
            <a:ext cx="7341000" cy="3609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5207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Graph neural networks are a popular way of posing tracking problems in physics</a:t>
            </a:r>
            <a:endParaRPr sz="2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77900" lvl="1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Wingdings" pitchFamily="2" charset="2"/>
              <a:buChar char="Ø"/>
            </a:pP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77900" lvl="1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Wingdings" pitchFamily="2" charset="2"/>
              <a:buChar char="Ø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Sparse hits in space do not fit traditional ML architectures  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77900" lvl="1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Wingdings" pitchFamily="2" charset="2"/>
              <a:buChar char="Ø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Growing sub-field of geometric deep learning</a:t>
            </a:r>
          </a:p>
          <a:p>
            <a:pPr marL="52070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</a:pP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207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 is structured as a graph of connected hits</a:t>
            </a:r>
            <a:endParaRPr sz="2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77900" lvl="1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Wingdings" pitchFamily="2" charset="2"/>
              <a:buChar char="Ø"/>
            </a:pP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77900" lvl="1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Wingdings" pitchFamily="2" charset="2"/>
              <a:buChar char="Ø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Connect plausibly related hits using geometric constraints and learn best associations and parameters of connected hits (tracks)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6" name="Google Shape;606;g1a3a3e2cb26_1_377"/>
          <p:cNvSpPr txBox="1"/>
          <p:nvPr/>
        </p:nvSpPr>
        <p:spPr>
          <a:xfrm>
            <a:off x="9397218" y="106933"/>
            <a:ext cx="2694476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See also:</a:t>
            </a:r>
            <a:endParaRPr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https://</a:t>
            </a:r>
            <a:r>
              <a:rPr lang="en-US" dirty="0" err="1"/>
              <a:t>exatrkx.github.io</a:t>
            </a:r>
            <a:r>
              <a:rPr lang="en-US" dirty="0"/>
              <a:t>/</a:t>
            </a:r>
            <a:endParaRPr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1a3a3e2cb26_1_387"/>
          <p:cNvSpPr txBox="1">
            <a:spLocks noGrp="1"/>
          </p:cNvSpPr>
          <p:nvPr>
            <p:ph type="title"/>
          </p:nvPr>
        </p:nvSpPr>
        <p:spPr>
          <a:xfrm>
            <a:off x="454824" y="15750"/>
            <a:ext cx="11525681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4000"/>
              <a:buFont typeface="Corbel"/>
              <a:buNone/>
            </a:pPr>
            <a:r>
              <a:rPr lang="en-US" sz="3700" dirty="0"/>
              <a:t>Three Types of Potential Interactions in Model Event Decay</a:t>
            </a:r>
            <a:endParaRPr sz="4100" dirty="0"/>
          </a:p>
        </p:txBody>
      </p:sp>
      <p:grpSp>
        <p:nvGrpSpPr>
          <p:cNvPr id="612" name="Google Shape;612;g1a3a3e2cb26_1_387"/>
          <p:cNvGrpSpPr/>
          <p:nvPr/>
        </p:nvGrpSpPr>
        <p:grpSpPr>
          <a:xfrm>
            <a:off x="561009" y="1428964"/>
            <a:ext cx="10972424" cy="1714016"/>
            <a:chOff x="0" y="666964"/>
            <a:chExt cx="8229524" cy="1714016"/>
          </a:xfrm>
        </p:grpSpPr>
        <p:sp>
          <p:nvSpPr>
            <p:cNvPr id="613" name="Google Shape;613;g1a3a3e2cb26_1_387"/>
            <p:cNvSpPr/>
            <p:nvPr/>
          </p:nvSpPr>
          <p:spPr>
            <a:xfrm>
              <a:off x="0" y="666964"/>
              <a:ext cx="2314500" cy="1469700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  <a:ln w="48000" cap="flat" cmpd="thickThin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" name="Google Shape;614;g1a3a3e2cb26_1_387"/>
            <p:cNvSpPr/>
            <p:nvPr/>
          </p:nvSpPr>
          <p:spPr>
            <a:xfrm>
              <a:off x="257174" y="911280"/>
              <a:ext cx="2314500" cy="1469700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019"/>
              </a:schemeClr>
            </a:solidFill>
            <a:ln w="48000" cap="flat" cmpd="thickThin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5" name="Google Shape;615;g1a3a3e2cb26_1_387"/>
            <p:cNvSpPr txBox="1"/>
            <p:nvPr/>
          </p:nvSpPr>
          <p:spPr>
            <a:xfrm>
              <a:off x="300222" y="954328"/>
              <a:ext cx="2228400" cy="138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150" tIns="57150" rIns="57150" bIns="57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orbel"/>
                <a:buNone/>
              </a:pPr>
              <a:r>
                <a:rPr lang="en-US" sz="1500" b="0" i="0" u="none" strike="noStrike" cap="none">
                  <a:solidFill>
                    <a:schemeClr val="dk1"/>
                  </a:solidFill>
                  <a:latin typeface="Corbel"/>
                  <a:ea typeface="Corbel"/>
                  <a:cs typeface="Corbel"/>
                  <a:sym typeface="Corbel"/>
                </a:rPr>
                <a:t>Local track-to-track interactions, such as determining whether two tracks share the same origin vertex.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" name="Google Shape;616;g1a3a3e2cb26_1_387"/>
            <p:cNvSpPr/>
            <p:nvPr/>
          </p:nvSpPr>
          <p:spPr>
            <a:xfrm>
              <a:off x="2828924" y="666964"/>
              <a:ext cx="2314500" cy="1469700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  <a:ln w="48000" cap="flat" cmpd="thickThin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7" name="Google Shape;617;g1a3a3e2cb26_1_387"/>
            <p:cNvSpPr/>
            <p:nvPr/>
          </p:nvSpPr>
          <p:spPr>
            <a:xfrm>
              <a:off x="3086099" y="911280"/>
              <a:ext cx="2314500" cy="1469700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019"/>
              </a:schemeClr>
            </a:solidFill>
            <a:ln w="48000" cap="flat" cmpd="thickThin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8" name="Google Shape;618;g1a3a3e2cb26_1_387"/>
            <p:cNvSpPr txBox="1"/>
            <p:nvPr/>
          </p:nvSpPr>
          <p:spPr>
            <a:xfrm>
              <a:off x="3129147" y="954328"/>
              <a:ext cx="2228400" cy="138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150" tIns="57150" rIns="57150" bIns="57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orbel"/>
                <a:buNone/>
              </a:pPr>
              <a:r>
                <a:rPr lang="en-US" sz="1500" b="0" i="0" u="none" strike="noStrike" cap="none">
                  <a:solidFill>
                    <a:schemeClr val="dk1"/>
                  </a:solidFill>
                  <a:latin typeface="Corbel"/>
                  <a:ea typeface="Corbel"/>
                  <a:cs typeface="Corbel"/>
                  <a:sym typeface="Corbel"/>
                </a:rPr>
                <a:t>Track-to-global interactions, such as determining the collision vertex of the event and potential secondary vertices of decaying.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9" name="Google Shape;619;g1a3a3e2cb26_1_387"/>
            <p:cNvSpPr/>
            <p:nvPr/>
          </p:nvSpPr>
          <p:spPr>
            <a:xfrm>
              <a:off x="5657850" y="666964"/>
              <a:ext cx="2314500" cy="1469700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  <a:ln w="48000" cap="flat" cmpd="thickThin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0" name="Google Shape;620;g1a3a3e2cb26_1_387"/>
            <p:cNvSpPr/>
            <p:nvPr/>
          </p:nvSpPr>
          <p:spPr>
            <a:xfrm>
              <a:off x="5915024" y="911280"/>
              <a:ext cx="2314500" cy="1469700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019"/>
              </a:schemeClr>
            </a:solidFill>
            <a:ln w="48000" cap="flat" cmpd="thickThin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1" name="Google Shape;621;g1a3a3e2cb26_1_387"/>
            <p:cNvSpPr txBox="1"/>
            <p:nvPr/>
          </p:nvSpPr>
          <p:spPr>
            <a:xfrm>
              <a:off x="5958072" y="954328"/>
              <a:ext cx="2228400" cy="138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150" tIns="57150" rIns="57150" bIns="57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orbel"/>
                <a:buNone/>
              </a:pPr>
              <a:r>
                <a:rPr lang="en-US" sz="1500" b="0" i="0" u="none" strike="noStrike" cap="none">
                  <a:solidFill>
                    <a:schemeClr val="dk1"/>
                  </a:solidFill>
                  <a:latin typeface="Corbel"/>
                  <a:ea typeface="Corbel"/>
                  <a:cs typeface="Corbel"/>
                  <a:sym typeface="Corbel"/>
                </a:rPr>
                <a:t>Global-to-track interactions, such as comparing each track's origin with the collision vertex of the event.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22" name="Google Shape;622;g1a3a3e2cb26_1_387"/>
          <p:cNvSpPr txBox="1"/>
          <p:nvPr/>
        </p:nvSpPr>
        <p:spPr>
          <a:xfrm>
            <a:off x="8363694" y="3621142"/>
            <a:ext cx="3743295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Pair-wise Relations (Set/Graph/Attention)</a:t>
            </a:r>
            <a:endParaRPr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Graph Aggregation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(Bipartite Graph aggregation)</a:t>
            </a:r>
            <a:endParaRPr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vertexing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Graph Distribution and Bypassing  (Bipartite Graph)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- parent/daughter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3" name="Google Shape;623;g1a3a3e2cb26_1_38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  <p:sp>
        <p:nvSpPr>
          <p:cNvPr id="624" name="Google Shape;624;g1a3a3e2cb26_1_38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11/30/22</a:t>
            </a:r>
            <a:endParaRPr/>
          </a:p>
        </p:txBody>
      </p:sp>
      <p:sp>
        <p:nvSpPr>
          <p:cNvPr id="625" name="Google Shape;625;g1a3a3e2cb26_1_38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Status and Plan @DOE Presentations</a:t>
            </a:r>
            <a:endParaRPr/>
          </a:p>
        </p:txBody>
      </p:sp>
      <p:pic>
        <p:nvPicPr>
          <p:cNvPr id="626" name="Google Shape;626;g1a3a3e2cb26_1_3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9373" y="3186028"/>
            <a:ext cx="1759150" cy="328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4655149-8DCF-C64F-82EE-79BF8FF15C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0536" y="3512481"/>
            <a:ext cx="5795022" cy="2862283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1a3a3e2cb26_1_406"/>
          <p:cNvSpPr txBox="1">
            <a:spLocks noGrp="1"/>
          </p:cNvSpPr>
          <p:nvPr>
            <p:ph type="title"/>
          </p:nvPr>
        </p:nvSpPr>
        <p:spPr>
          <a:xfrm>
            <a:off x="454825" y="15750"/>
            <a:ext cx="11021828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550"/>
              <a:buFont typeface="Corbel"/>
              <a:buNone/>
            </a:pPr>
            <a:r>
              <a:rPr lang="en-US" sz="4000" dirty="0"/>
              <a:t>Bipartite Graph Networks with Set Transformer </a:t>
            </a:r>
            <a:br>
              <a:rPr lang="en-US" sz="4000" dirty="0"/>
            </a:br>
            <a:r>
              <a:rPr lang="en-US" sz="4000" dirty="0"/>
              <a:t>(BGN-ST) Model Architectures</a:t>
            </a:r>
            <a:endParaRPr sz="6600" dirty="0"/>
          </a:p>
        </p:txBody>
      </p:sp>
      <p:pic>
        <p:nvPicPr>
          <p:cNvPr id="632" name="Google Shape;632;g1a3a3e2cb26_1_406" descr="Diagram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90122" y="1252613"/>
            <a:ext cx="7551234" cy="2202909"/>
          </a:xfrm>
          <a:prstGeom prst="rect">
            <a:avLst/>
          </a:prstGeom>
          <a:noFill/>
          <a:ln>
            <a:noFill/>
          </a:ln>
        </p:spPr>
      </p:pic>
      <p:sp>
        <p:nvSpPr>
          <p:cNvPr id="633" name="Google Shape;633;g1a3a3e2cb26_1_40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  <p:pic>
        <p:nvPicPr>
          <p:cNvPr id="634" name="Google Shape;634;g1a3a3e2cb26_1_406" descr="Diagram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62703" y="3652482"/>
            <a:ext cx="7551234" cy="2703868"/>
          </a:xfrm>
          <a:prstGeom prst="rect">
            <a:avLst/>
          </a:prstGeom>
          <a:noFill/>
          <a:ln>
            <a:noFill/>
          </a:ln>
        </p:spPr>
      </p:pic>
      <p:sp>
        <p:nvSpPr>
          <p:cNvPr id="635" name="Google Shape;635;g1a3a3e2cb26_1_406"/>
          <p:cNvSpPr txBox="1"/>
          <p:nvPr/>
        </p:nvSpPr>
        <p:spPr>
          <a:xfrm>
            <a:off x="208293" y="4242278"/>
            <a:ext cx="3554410" cy="1244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550"/>
              <a:buFont typeface="Corbel"/>
              <a:buNone/>
            </a:pPr>
            <a:r>
              <a:rPr lang="en-US" sz="2550" b="1" dirty="0">
                <a:solidFill>
                  <a:srgbClr val="0000FF"/>
                </a:solidFill>
                <a:latin typeface="Corbel"/>
                <a:ea typeface="Corbel"/>
                <a:cs typeface="Corbel"/>
                <a:sym typeface="Corbel"/>
              </a:rPr>
              <a:t>Set Encoder with Bipartite Aggregator (SEBA) Blocks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6" name="Google Shape;636;g1a3a3e2cb26_1_40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11/30/22</a:t>
            </a:r>
            <a:endParaRPr/>
          </a:p>
        </p:txBody>
      </p:sp>
      <p:sp>
        <p:nvSpPr>
          <p:cNvPr id="637" name="Google Shape;637;g1a3a3e2cb26_1_40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Status and Plan @DOE Presentations</a:t>
            </a:r>
            <a:endParaRPr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AFB81DC-6D50-3EAA-E4EE-06625D9C101A}"/>
              </a:ext>
            </a:extLst>
          </p:cNvPr>
          <p:cNvCxnSpPr/>
          <p:nvPr/>
        </p:nvCxnSpPr>
        <p:spPr>
          <a:xfrm>
            <a:off x="4635062" y="2732690"/>
            <a:ext cx="5423338" cy="10195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40F3497-926F-56E8-CE7B-690427066A37}"/>
              </a:ext>
            </a:extLst>
          </p:cNvPr>
          <p:cNvCxnSpPr>
            <a:cxnSpLocks/>
          </p:cNvCxnSpPr>
          <p:nvPr/>
        </p:nvCxnSpPr>
        <p:spPr>
          <a:xfrm>
            <a:off x="3930869" y="2732690"/>
            <a:ext cx="504497" cy="13126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2FCECF8-8C0B-AEE1-EEF3-A516156C6759}"/>
              </a:ext>
            </a:extLst>
          </p:cNvPr>
          <p:cNvSpPr txBox="1"/>
          <p:nvPr/>
        </p:nvSpPr>
        <p:spPr>
          <a:xfrm>
            <a:off x="7830781" y="3782096"/>
            <a:ext cx="91499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vertices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561CC7-E75D-94D2-AA8F-D0057CDEA743}"/>
              </a:ext>
            </a:extLst>
          </p:cNvPr>
          <p:cNvSpPr txBox="1"/>
          <p:nvPr/>
        </p:nvSpPr>
        <p:spPr>
          <a:xfrm>
            <a:off x="9632047" y="1269397"/>
            <a:ext cx="21051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FF: Feed Forward Network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CC12A-3469-2EE4-CCCE-6E2A56DFA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323"/>
            <a:ext cx="10515600" cy="1325563"/>
          </a:xfrm>
        </p:spPr>
        <p:txBody>
          <a:bodyPr/>
          <a:lstStyle/>
          <a:p>
            <a:r>
              <a:rPr lang="en-US" dirty="0"/>
              <a:t>Today’s Presentations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EE817D-5517-DFDE-3D3C-B16876BA0C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376" y="1792396"/>
            <a:ext cx="7100056" cy="4351338"/>
          </a:xfrm>
        </p:spPr>
        <p:txBody>
          <a:bodyPr>
            <a:norm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b="1" i="0" u="none" strike="noStrike" dirty="0">
                <a:solidFill>
                  <a:srgbClr val="000000"/>
                </a:solidFill>
                <a:effectLst/>
              </a:rPr>
              <a:t>Overview</a:t>
            </a:r>
            <a:r>
              <a:rPr lang="en-US" sz="2000" i="0" u="none" strike="noStrike" dirty="0">
                <a:solidFill>
                  <a:srgbClr val="000000"/>
                </a:solidFill>
                <a:effectLst/>
              </a:rPr>
              <a:t>, 10’</a:t>
            </a:r>
          </a:p>
          <a:p>
            <a:pPr marL="457200" lvl="1" indent="0" fontAlgn="base">
              <a:spcBef>
                <a:spcPts val="0"/>
              </a:spcBef>
              <a:buNone/>
            </a:pPr>
            <a:r>
              <a:rPr lang="en-US" sz="1600" i="0" u="none" strike="noStrike" dirty="0">
                <a:solidFill>
                  <a:srgbClr val="000000"/>
                </a:solidFill>
                <a:effectLst/>
              </a:rPr>
              <a:t>- </a:t>
            </a:r>
            <a:r>
              <a:rPr lang="en-US" sz="1600" b="1" i="0" u="none" strike="noStrike" dirty="0">
                <a:solidFill>
                  <a:srgbClr val="000000"/>
                </a:solidFill>
                <a:effectLst/>
              </a:rPr>
              <a:t>Ming Liu (LANL</a:t>
            </a:r>
            <a:r>
              <a:rPr lang="en-US" sz="1600" b="1" u="none" strike="noStrike" dirty="0">
                <a:solidFill>
                  <a:srgbClr val="000000"/>
                </a:solidFill>
                <a:effectLst/>
              </a:rPr>
              <a:t>)/</a:t>
            </a:r>
            <a:r>
              <a:rPr lang="en-US" sz="1600" u="none" strike="noStrike" dirty="0">
                <a:solidFill>
                  <a:srgbClr val="000000"/>
                </a:solidFill>
                <a:effectLst/>
              </a:rPr>
              <a:t>Gunther Roland(MIT)/</a:t>
            </a:r>
            <a:r>
              <a:rPr lang="en-US" sz="1600" i="0" u="none" strike="noStrike" dirty="0" err="1">
                <a:solidFill>
                  <a:srgbClr val="000000"/>
                </a:solidFill>
                <a:effectLst/>
              </a:rPr>
              <a:t>Nhan</a:t>
            </a:r>
            <a:r>
              <a:rPr lang="en-US" sz="1600" i="0" u="none" strike="noStrike" dirty="0">
                <a:solidFill>
                  <a:srgbClr val="000000"/>
                </a:solidFill>
                <a:effectLst/>
              </a:rPr>
              <a:t> Tran(FNAL)/ </a:t>
            </a:r>
            <a:r>
              <a:rPr lang="en-US" sz="1600" i="0" u="none" strike="noStrike" dirty="0" err="1">
                <a:solidFill>
                  <a:srgbClr val="000000"/>
                </a:solidFill>
                <a:effectLst/>
              </a:rPr>
              <a:t>Dantong</a:t>
            </a:r>
            <a:r>
              <a:rPr lang="en-US" sz="1600" i="0" u="none" strike="noStrike" dirty="0">
                <a:solidFill>
                  <a:srgbClr val="000000"/>
                </a:solidFill>
                <a:effectLst/>
              </a:rPr>
              <a:t> Yu (NJIT)</a:t>
            </a:r>
            <a:endParaRPr lang="en-US" sz="1600" u="none" strike="noStrike" dirty="0">
              <a:solidFill>
                <a:srgbClr val="000000"/>
              </a:solidFill>
              <a:effectLst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2000" b="0" i="0" u="none" strike="noStrike" dirty="0">
              <a:solidFill>
                <a:srgbClr val="000000"/>
              </a:solidFill>
              <a:effectLst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b="1" i="0" u="none" strike="noStrike" dirty="0">
                <a:solidFill>
                  <a:srgbClr val="000000"/>
                </a:solidFill>
                <a:effectLst/>
              </a:rPr>
              <a:t>Physics simulation and AI-ML algorithms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</a:rPr>
              <a:t>, 10’ </a:t>
            </a:r>
          </a:p>
          <a:p>
            <a:pPr marL="457200" lvl="1" indent="0" fontAlgn="base">
              <a:spcBef>
                <a:spcPts val="0"/>
              </a:spcBef>
              <a:buNone/>
            </a:pPr>
            <a:r>
              <a:rPr lang="en-US" sz="1600" b="0" i="0" u="none" strike="noStrike" dirty="0">
                <a:solidFill>
                  <a:srgbClr val="000000"/>
                </a:solidFill>
                <a:effectLst/>
              </a:rPr>
              <a:t>- </a:t>
            </a:r>
            <a:r>
              <a:rPr lang="en-US" sz="1600" b="1" i="0" u="none" strike="noStrike" dirty="0" err="1">
                <a:solidFill>
                  <a:srgbClr val="000000"/>
                </a:solidFill>
                <a:effectLst/>
              </a:rPr>
              <a:t>Dantong</a:t>
            </a:r>
            <a:r>
              <a:rPr lang="en-US" sz="1600" b="1" i="0" u="none" strike="noStrike" dirty="0">
                <a:solidFill>
                  <a:srgbClr val="000000"/>
                </a:solidFill>
                <a:effectLst/>
              </a:rPr>
              <a:t> Yu (NJIT)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</a:rPr>
              <a:t>/Cameron Dean(MIT)/</a:t>
            </a:r>
            <a:r>
              <a:rPr lang="en-US" sz="1600" b="0" i="0" u="none" strike="noStrike" dirty="0" err="1">
                <a:solidFill>
                  <a:srgbClr val="000000"/>
                </a:solidFill>
                <a:effectLst/>
              </a:rPr>
              <a:t>Zhaozhong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</a:rPr>
              <a:t> Shi(LANL) </a:t>
            </a:r>
            <a:r>
              <a:rPr lang="en-US" sz="1600" b="0" i="1" u="none" strike="noStrike" dirty="0">
                <a:solidFill>
                  <a:srgbClr val="000000"/>
                </a:solidFill>
                <a:effectLst/>
              </a:rPr>
              <a:t>/Hang Qi(MIT)/Hao-Ren </a:t>
            </a:r>
            <a:r>
              <a:rPr lang="en-US" sz="1600" b="0" i="1" u="none" strike="noStrike" dirty="0" err="1">
                <a:solidFill>
                  <a:srgbClr val="000000"/>
                </a:solidFill>
                <a:effectLst/>
              </a:rPr>
              <a:t>Jheng</a:t>
            </a:r>
            <a:r>
              <a:rPr lang="en-US" sz="1600" b="0" i="1" u="none" strike="noStrike" dirty="0">
                <a:solidFill>
                  <a:srgbClr val="000000"/>
                </a:solidFill>
                <a:effectLst/>
              </a:rPr>
              <a:t>(MIT)/</a:t>
            </a:r>
            <a:r>
              <a:rPr lang="en-US" sz="1600" b="0" i="1" u="none" strike="noStrike" dirty="0" err="1">
                <a:solidFill>
                  <a:srgbClr val="000000"/>
                </a:solidFill>
                <a:effectLst/>
              </a:rPr>
              <a:t>Beilei</a:t>
            </a:r>
            <a:r>
              <a:rPr lang="en-US" sz="1600" b="0" i="1" u="none" strike="noStrike" dirty="0">
                <a:solidFill>
                  <a:srgbClr val="000000"/>
                </a:solidFill>
                <a:effectLst/>
              </a:rPr>
              <a:t> Jiang(NTU)</a:t>
            </a:r>
            <a:endParaRPr lang="en-US" sz="1600" dirty="0">
              <a:effectLst/>
            </a:endParaRPr>
          </a:p>
          <a:p>
            <a:pPr marL="457200" lvl="1" indent="0" fontAlgn="base">
              <a:spcBef>
                <a:spcPts val="0"/>
              </a:spcBef>
              <a:buNone/>
            </a:pPr>
            <a:endParaRPr lang="en-US" sz="1600" b="0" i="0" u="none" strike="noStrike" dirty="0">
              <a:solidFill>
                <a:srgbClr val="000000"/>
              </a:solidFill>
              <a:effectLst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2000" b="0" i="0" u="none" strike="noStrike" dirty="0">
              <a:solidFill>
                <a:srgbClr val="000000"/>
              </a:solidFill>
              <a:effectLst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b="1" i="0" u="none" strike="noStrike" dirty="0">
                <a:solidFill>
                  <a:srgbClr val="000000"/>
                </a:solidFill>
                <a:effectLst/>
              </a:rPr>
              <a:t>HLS4ML and </a:t>
            </a:r>
            <a:r>
              <a:rPr lang="en-US" sz="2000" b="1" dirty="0">
                <a:solidFill>
                  <a:srgbClr val="000000"/>
                </a:solidFill>
              </a:rPr>
              <a:t>firmware implementation</a:t>
            </a:r>
            <a:r>
              <a:rPr lang="en-US" sz="2000" dirty="0">
                <a:solidFill>
                  <a:srgbClr val="000000"/>
                </a:solidFill>
              </a:rPr>
              <a:t>, 5’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</a:rPr>
              <a:t> </a:t>
            </a:r>
          </a:p>
          <a:p>
            <a:pPr marL="457200" lvl="1" indent="0" fontAlgn="base">
              <a:spcBef>
                <a:spcPts val="0"/>
              </a:spcBef>
              <a:buNone/>
            </a:pPr>
            <a:r>
              <a:rPr lang="en-US" sz="1600" b="0" i="0" u="none" strike="noStrike" dirty="0">
                <a:solidFill>
                  <a:srgbClr val="000000"/>
                </a:solidFill>
                <a:effectLst/>
              </a:rPr>
              <a:t>- </a:t>
            </a:r>
            <a:r>
              <a:rPr lang="en-US" sz="1600" b="1" i="0" u="none" strike="noStrike" dirty="0" err="1">
                <a:solidFill>
                  <a:srgbClr val="000000"/>
                </a:solidFill>
                <a:effectLst/>
              </a:rPr>
              <a:t>Micol</a:t>
            </a:r>
            <a:r>
              <a:rPr lang="en-US" sz="1600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US" sz="1600" b="1" i="0" u="none" strike="noStrike" dirty="0" err="1">
                <a:solidFill>
                  <a:srgbClr val="000000"/>
                </a:solidFill>
                <a:effectLst/>
              </a:rPr>
              <a:t>Rigatti</a:t>
            </a:r>
            <a:r>
              <a:rPr lang="en-US" sz="1600" b="1" i="0" u="none" strike="noStrike" dirty="0">
                <a:solidFill>
                  <a:srgbClr val="000000"/>
                </a:solidFill>
                <a:effectLst/>
              </a:rPr>
              <a:t> (FNAL)/Phil Harris(MIT)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</a:rPr>
              <a:t>/</a:t>
            </a:r>
            <a:r>
              <a:rPr lang="en-US" sz="1600" b="0" i="0" u="none" strike="noStrike" dirty="0" err="1">
                <a:solidFill>
                  <a:srgbClr val="000000"/>
                </a:solidFill>
                <a:effectLst/>
              </a:rPr>
              <a:t>Nhan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</a:rPr>
              <a:t> Tran(FNAL)/</a:t>
            </a:r>
            <a:endParaRPr lang="en-US" sz="1600" b="1" i="0" u="none" strike="noStrike" dirty="0">
              <a:solidFill>
                <a:srgbClr val="000000"/>
              </a:solidFill>
              <a:effectLst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2000" b="0" i="0" u="none" strike="noStrike" dirty="0">
              <a:solidFill>
                <a:srgbClr val="000000"/>
              </a:solidFill>
              <a:effectLst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b="1" dirty="0">
                <a:solidFill>
                  <a:srgbClr val="000000"/>
                </a:solidFill>
              </a:rPr>
              <a:t>Demonstrator</a:t>
            </a:r>
            <a:r>
              <a:rPr lang="en-US" sz="2000" b="1" i="0" u="none" strike="noStrike" dirty="0">
                <a:solidFill>
                  <a:srgbClr val="000000"/>
                </a:solidFill>
                <a:effectLst/>
              </a:rPr>
              <a:t> implementation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</a:rPr>
              <a:t>, 5’ </a:t>
            </a:r>
          </a:p>
          <a:p>
            <a:pPr lvl="1" fontAlgn="base">
              <a:spcBef>
                <a:spcPts val="0"/>
              </a:spcBef>
              <a:buFontTx/>
              <a:buChar char="-"/>
            </a:pPr>
            <a:r>
              <a:rPr lang="en-US" sz="1600" b="1" i="0" u="none" strike="noStrike" dirty="0">
                <a:solidFill>
                  <a:srgbClr val="000000"/>
                </a:solidFill>
                <a:effectLst/>
              </a:rPr>
              <a:t>Jakub </a:t>
            </a:r>
            <a:r>
              <a:rPr lang="en-US" sz="1600" b="1" i="0" u="none" strike="noStrike" dirty="0" err="1">
                <a:solidFill>
                  <a:srgbClr val="000000"/>
                </a:solidFill>
                <a:effectLst/>
              </a:rPr>
              <a:t>Kvapil</a:t>
            </a:r>
            <a:r>
              <a:rPr lang="en-US" sz="1600" b="1" i="0" u="none" strike="noStrike" dirty="0">
                <a:solidFill>
                  <a:srgbClr val="000000"/>
                </a:solidFill>
                <a:effectLst/>
              </a:rPr>
              <a:t> (LANL)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</a:rPr>
              <a:t>/Yasser Corrales(MIT)/</a:t>
            </a:r>
            <a:r>
              <a:rPr lang="en-US" sz="1600" b="0" i="1" u="none" strike="noStrike" dirty="0">
                <a:solidFill>
                  <a:srgbClr val="000000"/>
                </a:solidFill>
                <a:effectLst/>
              </a:rPr>
              <a:t>Noah </a:t>
            </a:r>
            <a:r>
              <a:rPr lang="en-US" sz="1600" b="0" i="1" u="none" strike="noStrike" dirty="0" err="1">
                <a:solidFill>
                  <a:srgbClr val="000000"/>
                </a:solidFill>
                <a:effectLst/>
              </a:rPr>
              <a:t>Wuerfel</a:t>
            </a:r>
            <a:r>
              <a:rPr lang="en-US" sz="1600" b="0" i="1" u="none" strike="noStrike" dirty="0">
                <a:solidFill>
                  <a:srgbClr val="000000"/>
                </a:solidFill>
                <a:effectLst/>
              </a:rPr>
              <a:t>(LANL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</a:rPr>
              <a:t>)/Jo </a:t>
            </a:r>
            <a:r>
              <a:rPr lang="en-US" sz="1600" b="0" i="0" u="none" strike="noStrike" dirty="0" err="1">
                <a:solidFill>
                  <a:srgbClr val="000000"/>
                </a:solidFill>
                <a:effectLst/>
              </a:rPr>
              <a:t>Schambach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</a:rPr>
              <a:t>(ORNL)/Kai Chen(CCNU)/</a:t>
            </a:r>
            <a:r>
              <a:rPr lang="en-US" sz="1600" b="0" i="1" u="none" strike="noStrike" dirty="0">
                <a:solidFill>
                  <a:srgbClr val="000000"/>
                </a:solidFill>
                <a:effectLst/>
              </a:rPr>
              <a:t>Lang Lei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</a:rPr>
              <a:t>(CCNU)/</a:t>
            </a:r>
            <a:r>
              <a:rPr lang="en-US" sz="1600" b="0" i="1" u="none" strike="noStrike" dirty="0" err="1">
                <a:solidFill>
                  <a:srgbClr val="000000"/>
                </a:solidFill>
                <a:effectLst/>
              </a:rPr>
              <a:t>Beilei</a:t>
            </a:r>
            <a:r>
              <a:rPr lang="en-US" sz="1600" b="0" i="1" u="none" strike="noStrike" dirty="0">
                <a:solidFill>
                  <a:srgbClr val="000000"/>
                </a:solidFill>
                <a:effectLst/>
              </a:rPr>
              <a:t> Jiang(NTU)</a:t>
            </a:r>
          </a:p>
          <a:p>
            <a:pPr marL="0" indent="0" fontAlgn="base">
              <a:spcBef>
                <a:spcPts val="0"/>
              </a:spcBef>
              <a:buNone/>
            </a:pPr>
            <a:endParaRPr lang="en-US" sz="2000" i="1" dirty="0">
              <a:solidFill>
                <a:srgbClr val="000000"/>
              </a:solidFill>
            </a:endParaRPr>
          </a:p>
          <a:p>
            <a:pPr marL="0" indent="0" fontAlgn="base">
              <a:spcBef>
                <a:spcPts val="0"/>
              </a:spcBef>
              <a:buNone/>
            </a:pPr>
            <a:r>
              <a:rPr lang="en-US" sz="2000" b="1" i="1" dirty="0">
                <a:solidFill>
                  <a:srgbClr val="000000"/>
                </a:solidFill>
                <a:effectLst/>
              </a:rPr>
              <a:t>Q &amp; A: </a:t>
            </a:r>
            <a:r>
              <a:rPr lang="en-US" sz="2000" i="1" dirty="0">
                <a:solidFill>
                  <a:srgbClr val="000000"/>
                </a:solidFill>
                <a:effectLst/>
              </a:rPr>
              <a:t>5’</a:t>
            </a:r>
            <a:endParaRPr lang="en-US" sz="2000" dirty="0">
              <a:effectLst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16F414-141D-77B6-D002-230526281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492E9D-ABF8-140B-3B56-EC73FF9A2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9CF881-FBFD-4579-CC2F-05BA67C9F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2</a:t>
            </a:fld>
            <a:endParaRPr lang="en-US"/>
          </a:p>
        </p:txBody>
      </p:sp>
      <p:pic>
        <p:nvPicPr>
          <p:cNvPr id="7" name="Google Shape;170;g1a3a3e2cb26_1_88">
            <a:extLst>
              <a:ext uri="{FF2B5EF4-FFF2-40B4-BE49-F238E27FC236}">
                <a16:creationId xmlns:a16="http://schemas.microsoft.com/office/drawing/2014/main" id="{FB16E6C2-BBDC-D1C4-70B9-44AFB71E8DDA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90307" y="1807641"/>
            <a:ext cx="710528" cy="689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71;g1a3a3e2cb26_1_88">
            <a:extLst>
              <a:ext uri="{FF2B5EF4-FFF2-40B4-BE49-F238E27FC236}">
                <a16:creationId xmlns:a16="http://schemas.microsoft.com/office/drawing/2014/main" id="{550FBFBD-DB31-9167-371A-1EF47928AEE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70113" y="1807641"/>
            <a:ext cx="657769" cy="675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74;g1a3a3e2cb26_1_88">
            <a:extLst>
              <a:ext uri="{FF2B5EF4-FFF2-40B4-BE49-F238E27FC236}">
                <a16:creationId xmlns:a16="http://schemas.microsoft.com/office/drawing/2014/main" id="{FB9E6098-25C8-E966-0E6F-37B64E85EEC5}"/>
              </a:ext>
            </a:extLst>
          </p:cNvPr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4857" y="1807642"/>
            <a:ext cx="657769" cy="676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76;g1a3a3e2cb26_1_88">
            <a:extLst>
              <a:ext uri="{FF2B5EF4-FFF2-40B4-BE49-F238E27FC236}">
                <a16:creationId xmlns:a16="http://schemas.microsoft.com/office/drawing/2014/main" id="{CC2C74DF-2F62-D9EF-D830-59C90132D4FC}"/>
              </a:ext>
            </a:extLst>
          </p:cNvPr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80403" y="2599987"/>
            <a:ext cx="632224" cy="669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77;g1a3a3e2cb26_1_88">
            <a:extLst>
              <a:ext uri="{FF2B5EF4-FFF2-40B4-BE49-F238E27FC236}">
                <a16:creationId xmlns:a16="http://schemas.microsoft.com/office/drawing/2014/main" id="{0FC63E9B-F987-249E-AFF3-3E1C11FF92F4}"/>
              </a:ext>
            </a:extLst>
          </p:cNvPr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03529" y="3401718"/>
            <a:ext cx="665556" cy="762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78;g1a3a3e2cb26_1_88">
            <a:extLst>
              <a:ext uri="{FF2B5EF4-FFF2-40B4-BE49-F238E27FC236}">
                <a16:creationId xmlns:a16="http://schemas.microsoft.com/office/drawing/2014/main" id="{45222EDA-438D-EE2F-EB23-E57ADC8476A0}"/>
              </a:ext>
            </a:extLst>
          </p:cNvPr>
          <p:cNvPicPr preferRelativeResize="0"/>
          <p:nvPr/>
        </p:nvPicPr>
        <p:blipFill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3175" y="4246236"/>
            <a:ext cx="815254" cy="822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A5958F4-BAA2-EE3E-BDE2-18B7BCD9519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90306" y="2599987"/>
            <a:ext cx="710528" cy="669448"/>
          </a:xfrm>
          <a:prstGeom prst="rect">
            <a:avLst/>
          </a:prstGeom>
        </p:spPr>
      </p:pic>
      <p:pic>
        <p:nvPicPr>
          <p:cNvPr id="17" name="Picture 16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D62475FA-9098-E44C-DA31-1C7A50A7306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45352" y="4246236"/>
            <a:ext cx="708351" cy="778650"/>
          </a:xfrm>
          <a:prstGeom prst="rect">
            <a:avLst/>
          </a:prstGeom>
        </p:spPr>
      </p:pic>
      <p:pic>
        <p:nvPicPr>
          <p:cNvPr id="2052" name="Picture 4" descr="MIT Relativistic Heavy Ion Group">
            <a:extLst>
              <a:ext uri="{FF2B5EF4-FFF2-40B4-BE49-F238E27FC236}">
                <a16:creationId xmlns:a16="http://schemas.microsoft.com/office/drawing/2014/main" id="{66F0769C-D653-6425-B42F-C617639CD1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359155" y="1807641"/>
            <a:ext cx="657768" cy="69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Zhaozhong Shi">
            <a:extLst>
              <a:ext uri="{FF2B5EF4-FFF2-40B4-BE49-F238E27FC236}">
                <a16:creationId xmlns:a16="http://schemas.microsoft.com/office/drawing/2014/main" id="{8D02B8BD-D4F1-026C-E6C4-86CE4CA80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51477" y="2599987"/>
            <a:ext cx="657768" cy="669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Philip Harris PhD '11 » MIT Physics">
            <a:extLst>
              <a:ext uri="{FF2B5EF4-FFF2-40B4-BE49-F238E27FC236}">
                <a16:creationId xmlns:a16="http://schemas.microsoft.com/office/drawing/2014/main" id="{2121447E-1B4D-A338-93FD-E915AB27E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93781" y="3401718"/>
            <a:ext cx="744471" cy="762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9C80C96-C657-2024-E40F-EE5AF33DEC7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1609" y="4246236"/>
            <a:ext cx="726524" cy="778651"/>
          </a:xfrm>
          <a:prstGeom prst="rect">
            <a:avLst/>
          </a:prstGeom>
        </p:spPr>
      </p:pic>
      <p:pic>
        <p:nvPicPr>
          <p:cNvPr id="21" name="Picture 20" descr="A person wearing glasses and a suit&#10;&#10;Description automatically generated with medium confidence">
            <a:extLst>
              <a:ext uri="{FF2B5EF4-FFF2-40B4-BE49-F238E27FC236}">
                <a16:creationId xmlns:a16="http://schemas.microsoft.com/office/drawing/2014/main" id="{2F175AD3-CF45-AA43-92AE-2C6CABD8AB7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1403" y="5234390"/>
            <a:ext cx="653135" cy="705140"/>
          </a:xfrm>
          <a:prstGeom prst="rect">
            <a:avLst/>
          </a:prstGeom>
        </p:spPr>
      </p:pic>
      <p:pic>
        <p:nvPicPr>
          <p:cNvPr id="2060" name="Picture 12" descr="Hang (Christine) Qi">
            <a:extLst>
              <a:ext uri="{FF2B5EF4-FFF2-40B4-BE49-F238E27FC236}">
                <a16:creationId xmlns:a16="http://schemas.microsoft.com/office/drawing/2014/main" id="{D6D0BC04-1DFE-6456-877E-605DC6150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57692" y="3373676"/>
            <a:ext cx="628563" cy="762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Yen-Jie Lee PhD '11 » MIT Physics">
            <a:extLst>
              <a:ext uri="{FF2B5EF4-FFF2-40B4-BE49-F238E27FC236}">
                <a16:creationId xmlns:a16="http://schemas.microsoft.com/office/drawing/2014/main" id="{A1682DA2-A9D0-F7A2-1A54-AA0BF4672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0957692" y="2559796"/>
            <a:ext cx="665556" cy="705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Or Hen » MIT Physics">
            <a:extLst>
              <a:ext uri="{FF2B5EF4-FFF2-40B4-BE49-F238E27FC236}">
                <a16:creationId xmlns:a16="http://schemas.microsoft.com/office/drawing/2014/main" id="{F5EF92F5-49B3-3A1B-FF23-0A861F5E9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1229" y="5234389"/>
            <a:ext cx="690961" cy="696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2CF4489A-2448-8640-955E-E0FFB665943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5440" y="5234389"/>
            <a:ext cx="704102" cy="696729"/>
          </a:xfrm>
          <a:prstGeom prst="rect">
            <a:avLst/>
          </a:prstGeom>
        </p:spPr>
      </p:pic>
      <p:pic>
        <p:nvPicPr>
          <p:cNvPr id="25" name="Picture 24" descr="A picture containing person, wall, person, indoor&#10;&#10;Description automatically generated">
            <a:extLst>
              <a:ext uri="{FF2B5EF4-FFF2-40B4-BE49-F238E27FC236}">
                <a16:creationId xmlns:a16="http://schemas.microsoft.com/office/drawing/2014/main" id="{8B8E4586-4653-49BF-6AB6-ED5195542AA6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1693" y="5234389"/>
            <a:ext cx="704102" cy="705140"/>
          </a:xfrm>
          <a:prstGeom prst="rect">
            <a:avLst/>
          </a:prstGeom>
        </p:spPr>
      </p:pic>
      <p:pic>
        <p:nvPicPr>
          <p:cNvPr id="11" name="Picture 10" descr="A person taking a selfie&#10;&#10;Description automatically generated">
            <a:extLst>
              <a:ext uri="{FF2B5EF4-FFF2-40B4-BE49-F238E27FC236}">
                <a16:creationId xmlns:a16="http://schemas.microsoft.com/office/drawing/2014/main" id="{B34595B8-1182-64DB-57E0-42D20025EA8B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1403" y="4244436"/>
            <a:ext cx="653135" cy="778649"/>
          </a:xfrm>
          <a:prstGeom prst="rect">
            <a:avLst/>
          </a:prstGeom>
        </p:spPr>
      </p:pic>
      <p:pic>
        <p:nvPicPr>
          <p:cNvPr id="16" name="Picture 15" descr="A picture containing person, person, posing, young&#10;&#10;Description automatically generated">
            <a:extLst>
              <a:ext uri="{FF2B5EF4-FFF2-40B4-BE49-F238E27FC236}">
                <a16:creationId xmlns:a16="http://schemas.microsoft.com/office/drawing/2014/main" id="{63F36956-3018-A175-2168-3B2B63D26DE4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0403" y="3361600"/>
            <a:ext cx="665556" cy="776482"/>
          </a:xfrm>
          <a:prstGeom prst="rect">
            <a:avLst/>
          </a:prstGeom>
        </p:spPr>
      </p:pic>
      <p:pic>
        <p:nvPicPr>
          <p:cNvPr id="20" name="Picture 19" descr="A picture containing person, child, young, posing&#10;&#10;Description automatically generated">
            <a:extLst>
              <a:ext uri="{FF2B5EF4-FFF2-40B4-BE49-F238E27FC236}">
                <a16:creationId xmlns:a16="http://schemas.microsoft.com/office/drawing/2014/main" id="{F452F119-621B-712B-227F-C55941513C6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3501" y="4244436"/>
            <a:ext cx="676246" cy="778649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DAB2DDC-CB14-2649-2ED0-F8CE0E632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263501" y="5234389"/>
            <a:ext cx="653135" cy="73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69763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g1a3a3e2cb26_1_454"/>
          <p:cNvSpPr txBox="1">
            <a:spLocks noGrp="1"/>
          </p:cNvSpPr>
          <p:nvPr>
            <p:ph type="title"/>
          </p:nvPr>
        </p:nvSpPr>
        <p:spPr>
          <a:xfrm>
            <a:off x="1583725" y="15751"/>
            <a:ext cx="9386700" cy="800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4050"/>
              <a:buFont typeface="Corbel"/>
              <a:buNone/>
            </a:pPr>
            <a:r>
              <a:rPr lang="en-US" sz="4000" dirty="0"/>
              <a:t>Experiments: Physics Driven BGN-ST</a:t>
            </a:r>
            <a:endParaRPr dirty="0"/>
          </a:p>
        </p:txBody>
      </p:sp>
      <p:pic>
        <p:nvPicPr>
          <p:cNvPr id="706" name="Google Shape;706;g1a3a3e2cb26_1_454" descr="Table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60705" y="1598336"/>
            <a:ext cx="6232739" cy="2308989"/>
          </a:xfrm>
          <a:prstGeom prst="rect">
            <a:avLst/>
          </a:prstGeom>
          <a:noFill/>
          <a:ln>
            <a:noFill/>
          </a:ln>
        </p:spPr>
      </p:pic>
      <p:sp>
        <p:nvSpPr>
          <p:cNvPr id="707" name="Google Shape;707;g1a3a3e2cb26_1_4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  <p:sp>
        <p:nvSpPr>
          <p:cNvPr id="708" name="Google Shape;708;g1a3a3e2cb26_1_4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11/30/22</a:t>
            </a:r>
            <a:endParaRPr/>
          </a:p>
        </p:txBody>
      </p:sp>
      <p:sp>
        <p:nvSpPr>
          <p:cNvPr id="709" name="Google Shape;709;g1a3a3e2cb26_1_4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Status and Plan @DOE Presentations</a:t>
            </a:r>
            <a:endParaRPr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AAE85DD-A578-744B-B0C7-A89F52D8F7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6411843"/>
              </p:ext>
            </p:extLst>
          </p:nvPr>
        </p:nvGraphicFramePr>
        <p:xfrm>
          <a:off x="4519480" y="3907325"/>
          <a:ext cx="4603179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7104">
                  <a:extLst>
                    <a:ext uri="{9D8B030D-6E8A-4147-A177-3AD203B41FA5}">
                      <a16:colId xmlns:a16="http://schemas.microsoft.com/office/drawing/2014/main" val="1603199636"/>
                    </a:ext>
                  </a:extLst>
                </a:gridCol>
                <a:gridCol w="1185861">
                  <a:extLst>
                    <a:ext uri="{9D8B030D-6E8A-4147-A177-3AD203B41FA5}">
                      <a16:colId xmlns:a16="http://schemas.microsoft.com/office/drawing/2014/main" val="3656469528"/>
                    </a:ext>
                  </a:extLst>
                </a:gridCol>
                <a:gridCol w="1190214">
                  <a:extLst>
                    <a:ext uri="{9D8B030D-6E8A-4147-A177-3AD203B41FA5}">
                      <a16:colId xmlns:a16="http://schemas.microsoft.com/office/drawing/2014/main" val="3231318429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/>
                        <a:t>1% signal/background ratio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69885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Background Rejection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Efficiency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Purity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74726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90%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72.5%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7.25%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94003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95%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48.9%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9.78%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20039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99%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15.0%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15.0%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37905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99.33%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10.5%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15.7%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0834864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59CFAA22-D1FA-2021-0E78-282BD7E32606}"/>
              </a:ext>
            </a:extLst>
          </p:cNvPr>
          <p:cNvSpPr/>
          <p:nvPr/>
        </p:nvSpPr>
        <p:spPr>
          <a:xfrm>
            <a:off x="3160704" y="3175549"/>
            <a:ext cx="6335739" cy="410781"/>
          </a:xfrm>
          <a:prstGeom prst="rect">
            <a:avLst/>
          </a:prstGeom>
          <a:noFill/>
          <a:ln w="25400">
            <a:solidFill>
              <a:schemeClr val="accent1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9C7B75-F9B0-4026-E2FB-26EF5CEF24A9}"/>
              </a:ext>
            </a:extLst>
          </p:cNvPr>
          <p:cNvSpPr txBox="1"/>
          <p:nvPr/>
        </p:nvSpPr>
        <p:spPr>
          <a:xfrm>
            <a:off x="798125" y="4689350"/>
            <a:ext cx="34505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Excellent physics trigger performance for charm events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Expect better results for beauty, work in progress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g19cc7d0bfc6_31_0"/>
          <p:cNvSpPr txBox="1">
            <a:spLocks noGrp="1"/>
          </p:cNvSpPr>
          <p:nvPr>
            <p:ph type="title"/>
          </p:nvPr>
        </p:nvSpPr>
        <p:spPr>
          <a:xfrm>
            <a:off x="557700" y="-2267"/>
            <a:ext cx="9850752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Status and Outlook</a:t>
            </a:r>
            <a:endParaRPr sz="4000" dirty="0"/>
          </a:p>
        </p:txBody>
      </p:sp>
      <p:sp>
        <p:nvSpPr>
          <p:cNvPr id="727" name="Google Shape;727;g19cc7d0bfc6_31_0"/>
          <p:cNvSpPr txBox="1">
            <a:spLocks noGrp="1"/>
          </p:cNvSpPr>
          <p:nvPr>
            <p:ph type="body" idx="1"/>
          </p:nvPr>
        </p:nvSpPr>
        <p:spPr>
          <a:xfrm>
            <a:off x="508000" y="1341450"/>
            <a:ext cx="11231489" cy="421026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7114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Calibri"/>
              <a:buChar char="•"/>
            </a:pPr>
            <a:r>
              <a:rPr lang="en-US" sz="2400" b="1" dirty="0"/>
              <a:t>Demonstrated BGN-ST outperforms selected state-of-the-art methods </a:t>
            </a:r>
            <a:r>
              <a:rPr lang="en-US" sz="2400" baseline="30000" dirty="0"/>
              <a:t>[1,2]</a:t>
            </a:r>
            <a:endParaRPr sz="2400" baseline="30000" dirty="0"/>
          </a:p>
          <a:p>
            <a:pPr marL="781050" lvl="1" indent="-342900">
              <a:lnSpc>
                <a:spcPct val="100000"/>
              </a:lnSpc>
              <a:spcBef>
                <a:spcPts val="1000"/>
              </a:spcBef>
              <a:buSzPts val="2100"/>
              <a:buFont typeface="Wingdings" pitchFamily="2" charset="2"/>
              <a:buChar char="Ø"/>
            </a:pPr>
            <a:r>
              <a:rPr lang="en-US" sz="2000" dirty="0"/>
              <a:t>Adopts the physics-aware concept and introduces explicit physics properties such as transverse momentum</a:t>
            </a:r>
          </a:p>
          <a:p>
            <a:pPr marL="78105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Font typeface="Wingdings" pitchFamily="2" charset="2"/>
              <a:buChar char="Ø"/>
            </a:pPr>
            <a:r>
              <a:rPr lang="en-US" sz="2000" dirty="0"/>
              <a:t>Improves the task accuracy and AUC score by about 15%</a:t>
            </a:r>
            <a:endParaRPr sz="2000" dirty="0"/>
          </a:p>
          <a:p>
            <a:pPr marL="78105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Font typeface="Wingdings" pitchFamily="2" charset="2"/>
              <a:buChar char="Ø"/>
            </a:pPr>
            <a:r>
              <a:rPr lang="en-US" sz="2000" dirty="0"/>
              <a:t>Architecture benefits from pairwise interactions between tracks and allows a two-way scattering and gathering for effective information exchange and adaptive graph pooling</a:t>
            </a:r>
            <a:endParaRPr sz="2000" dirty="0"/>
          </a:p>
          <a:p>
            <a:pPr marL="228600" lvl="0" indent="-2857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700"/>
              <a:buFont typeface="Calibri"/>
              <a:buChar char="•"/>
            </a:pPr>
            <a:r>
              <a:rPr lang="en-US" sz="2400" b="1" dirty="0"/>
              <a:t>Next step: from optimal performance of state-of-the-art methods, develop firmware implementations</a:t>
            </a:r>
            <a:endParaRPr sz="2400" b="1" dirty="0"/>
          </a:p>
          <a:p>
            <a:pPr marL="78105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2100"/>
              <a:buFont typeface="Wingdings" pitchFamily="2" charset="2"/>
              <a:buChar char="Ø"/>
            </a:pPr>
            <a:r>
              <a:rPr lang="en-US" sz="2000" dirty="0"/>
              <a:t>Understand what is feasible and condense the model into latency and resource constraints</a:t>
            </a:r>
            <a:endParaRPr sz="2000" dirty="0"/>
          </a:p>
        </p:txBody>
      </p:sp>
      <p:sp>
        <p:nvSpPr>
          <p:cNvPr id="728" name="Google Shape;728;g19cc7d0bfc6_31_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  <p:sp>
        <p:nvSpPr>
          <p:cNvPr id="729" name="Google Shape;729;g19cc7d0bfc6_31_0"/>
          <p:cNvSpPr txBox="1"/>
          <p:nvPr/>
        </p:nvSpPr>
        <p:spPr>
          <a:xfrm>
            <a:off x="607400" y="5250710"/>
            <a:ext cx="11076600" cy="1168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US" sz="11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[1] Xuan, Y. Zhu, G. </a:t>
            </a:r>
            <a:r>
              <a:rPr lang="en-US" sz="110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Borca-Tasciuc</a:t>
            </a:r>
            <a:r>
              <a:rPr lang="en-US" sz="11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M. X. Liu, Y. Sun, C. Dean, Y. C. Morales, Z. Shi, D. Yu, End-To-End Pipeline for Trigger Detection on Hit and Track Graphs in, Accepted by Thirty-Fifth Conference on Innovative Applications of Artificial Intelligence, IAAI.</a:t>
            </a:r>
            <a:endParaRPr sz="1100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[2] Xuan, G. </a:t>
            </a:r>
            <a:r>
              <a:rPr lang="en-US" sz="110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Borca-Tasciuc</a:t>
            </a:r>
            <a:r>
              <a:rPr lang="en-US" sz="11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Y. Zhu, Y. Sun, C. Dean, Z. Shi, D. Yu, Trigger Detection for the </a:t>
            </a:r>
            <a:r>
              <a:rPr lang="en-US" sz="110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sPHENIX</a:t>
            </a:r>
            <a:r>
              <a:rPr lang="en-US" sz="11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Experiment via Bipartite Graph Networks with Set Transformer in European Conference on Machine Learning and Principles and Practice of Knowledge Discovery in Databases (ECML-PKDD 22). </a:t>
            </a:r>
            <a:endParaRPr sz="1100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0" name="Google Shape;730;g19cc7d0bfc6_31_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11/30/22</a:t>
            </a:r>
            <a:endParaRPr/>
          </a:p>
        </p:txBody>
      </p:sp>
      <p:sp>
        <p:nvSpPr>
          <p:cNvPr id="731" name="Google Shape;731;g19cc7d0bfc6_31_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Status and Plan @DOE Presentations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12" name="Rectangle 4102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490EF1-83CA-E2D0-6EA5-7A6A1615B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9052" y="2052718"/>
            <a:ext cx="7619133" cy="217491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dirty="0"/>
              <a:t>hls</a:t>
            </a:r>
            <a:r>
              <a:rPr lang="en-US" sz="6000" kern="1200" dirty="0">
                <a:latin typeface="+mj-lt"/>
                <a:ea typeface="+mj-ea"/>
                <a:cs typeface="+mj-cs"/>
              </a:rPr>
              <a:t>4ml translation and firmware implementation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008FF8-6E43-47DA-B3FD-C14657890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91152" y="4570327"/>
            <a:ext cx="5334931" cy="1248138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-</a:t>
            </a:r>
            <a:r>
              <a:rPr lang="en-US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Micol</a:t>
            </a:r>
            <a:r>
              <a:rPr lang="en-US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Rigatti</a:t>
            </a:r>
            <a:r>
              <a:rPr lang="en-US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Phil Harris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14" name="Freeform: Shape 4104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16" name="Freeform: Shape 4106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117" name="Freeform: Shape 4108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11" name="Freeform: Shape 4110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113" name="Freeform: Shape 4112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DDA719-B76E-E066-9AE6-696F37BCB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0529" y="6356350"/>
            <a:ext cx="105498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fld id="{B0B68ADB-BFA4-0C43-ABA9-96637C167DC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spcAft>
                  <a:spcPts val="600"/>
                </a:spcAft>
                <a:defRPr/>
              </a:pPr>
              <a:t>22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115" name="Freeform: Shape 4114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11635A-DF68-2795-AF97-0EC97FDAC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94716" y="6356350"/>
            <a:ext cx="380568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Fast-ML Status and Plan @DOE Presentations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ABBEC-DBCF-686F-8B99-9B2047C8B6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39232" y="6356350"/>
            <a:ext cx="129041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11/30/22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936ABDE9-FEC8-992D-E066-A8DDCFD563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44" y="0"/>
            <a:ext cx="5161315" cy="2414981"/>
          </a:xfrm>
          <a:custGeom>
            <a:avLst/>
            <a:gdLst/>
            <a:ahLst/>
            <a:cxnLst/>
            <a:rect l="l" t="t" r="r" b="b"/>
            <a:pathLst>
              <a:path w="6069184" h="2839783">
                <a:moveTo>
                  <a:pt x="0" y="0"/>
                </a:moveTo>
                <a:lnTo>
                  <a:pt x="6069184" y="0"/>
                </a:lnTo>
                <a:lnTo>
                  <a:pt x="6063824" y="106160"/>
                </a:lnTo>
                <a:cubicBezTo>
                  <a:pt x="5907892" y="1641596"/>
                  <a:pt x="4611168" y="2839783"/>
                  <a:pt x="3034592" y="2839783"/>
                </a:cubicBezTo>
                <a:cubicBezTo>
                  <a:pt x="1458016" y="2839783"/>
                  <a:pt x="161293" y="1641596"/>
                  <a:pt x="5361" y="10616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hilip Harris PhD '11 » MIT Physics">
            <a:extLst>
              <a:ext uri="{FF2B5EF4-FFF2-40B4-BE49-F238E27FC236}">
                <a16:creationId xmlns:a16="http://schemas.microsoft.com/office/drawing/2014/main" id="{EAA49FC1-0E53-EB2D-AC56-180D651F48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 bwMode="auto">
          <a:xfrm>
            <a:off x="7844" y="3228392"/>
            <a:ext cx="3492961" cy="2607256"/>
          </a:xfrm>
          <a:custGeom>
            <a:avLst/>
            <a:gdLst/>
            <a:ahLst/>
            <a:cxnLst/>
            <a:rect l="l" t="t" r="r" b="b"/>
            <a:pathLst>
              <a:path w="5001415" h="3733214">
                <a:moveTo>
                  <a:pt x="1956463" y="0"/>
                </a:moveTo>
                <a:cubicBezTo>
                  <a:pt x="3638144" y="0"/>
                  <a:pt x="5001415" y="1363271"/>
                  <a:pt x="5001415" y="3044952"/>
                </a:cubicBezTo>
                <a:cubicBezTo>
                  <a:pt x="5001415" y="3255162"/>
                  <a:pt x="4980114" y="3460397"/>
                  <a:pt x="4939553" y="3658617"/>
                </a:cubicBezTo>
                <a:lnTo>
                  <a:pt x="4920372" y="3733214"/>
                </a:lnTo>
                <a:lnTo>
                  <a:pt x="0" y="3733214"/>
                </a:lnTo>
                <a:lnTo>
                  <a:pt x="0" y="713124"/>
                </a:lnTo>
                <a:lnTo>
                  <a:pt x="19591" y="695319"/>
                </a:lnTo>
                <a:cubicBezTo>
                  <a:pt x="545938" y="260939"/>
                  <a:pt x="1220728" y="0"/>
                  <a:pt x="1956463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31269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43915-F190-ABA9-05FA-7C4989D51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87387"/>
          </a:xfrm>
        </p:spPr>
        <p:txBody>
          <a:bodyPr>
            <a:normAutofit/>
          </a:bodyPr>
          <a:lstStyle/>
          <a:p>
            <a:r>
              <a:rPr lang="en-US" sz="4000" dirty="0"/>
              <a:t>Hardware and Firmware Implementations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322BC-6984-161D-7441-5AD0930B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EFE4E9-1B9A-6888-F2FE-E344A76B5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C8BC64-29CD-5457-8F99-0D74D48A2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23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59B903E-AD8D-694A-BFA1-DE04B95724C9}"/>
              </a:ext>
            </a:extLst>
          </p:cNvPr>
          <p:cNvGrpSpPr/>
          <p:nvPr/>
        </p:nvGrpSpPr>
        <p:grpSpPr>
          <a:xfrm>
            <a:off x="1744714" y="1495737"/>
            <a:ext cx="9321391" cy="4860613"/>
            <a:chOff x="234892" y="1467020"/>
            <a:chExt cx="8389468" cy="451433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F710A30-AACE-018D-E634-9356E4F1E6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4892" y="1467020"/>
              <a:ext cx="5948512" cy="217380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D834691-01AD-58F5-E081-A60AD5AA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62028" y="3229761"/>
              <a:ext cx="4562332" cy="2751589"/>
            </a:xfrm>
            <a:prstGeom prst="rect">
              <a:avLst/>
            </a:prstGeom>
          </p:spPr>
        </p:pic>
      </p:grp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85872A8B-D7D0-717F-D154-C3ADF44D2C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1209" y="878262"/>
            <a:ext cx="10409582" cy="787184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1800" b="1" dirty="0"/>
              <a:t>Selective data streaming in sPHENIX will use the FELIX board. FELIX is a 16-lane Gen-3 PCIe card with 48 transmitters and receiver optical links. The on-board FPGA is a </a:t>
            </a:r>
            <a:r>
              <a:rPr lang="en-US" sz="1800" b="1" dirty="0" err="1"/>
              <a:t>Kintex</a:t>
            </a:r>
            <a:r>
              <a:rPr lang="en-US" sz="1800" b="1" dirty="0"/>
              <a:t> </a:t>
            </a:r>
            <a:r>
              <a:rPr lang="en-US" sz="1800" b="1" dirty="0" err="1"/>
              <a:t>Ultrascale</a:t>
            </a:r>
            <a:r>
              <a:rPr lang="en-US" sz="1800" b="1" dirty="0"/>
              <a:t> XCKU115FLVF1924-2E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3DA57E60-4550-D0C4-3C51-F04CA75AEDBD}"/>
              </a:ext>
            </a:extLst>
          </p:cNvPr>
          <p:cNvSpPr txBox="1">
            <a:spLocks/>
          </p:cNvSpPr>
          <p:nvPr/>
        </p:nvSpPr>
        <p:spPr>
          <a:xfrm>
            <a:off x="245624" y="4525169"/>
            <a:ext cx="5564742" cy="152489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Font typeface="Arial" charset="0"/>
              <a:buNone/>
            </a:pPr>
            <a:r>
              <a:rPr lang="en-US" sz="2000" dirty="0">
                <a:solidFill>
                  <a:schemeClr val="tx1"/>
                </a:solidFill>
              </a:rPr>
              <a:t>The FELIX Firmware implements the interface for the </a:t>
            </a:r>
            <a:r>
              <a:rPr lang="en-US" sz="2000" b="1" dirty="0">
                <a:solidFill>
                  <a:schemeClr val="tx1"/>
                </a:solidFill>
              </a:rPr>
              <a:t>PCIe</a:t>
            </a:r>
            <a:r>
              <a:rPr lang="en-US" sz="2000" dirty="0">
                <a:solidFill>
                  <a:schemeClr val="tx1"/>
                </a:solidFill>
              </a:rPr>
              <a:t>, the interface for the transmitters and receiver </a:t>
            </a:r>
            <a:r>
              <a:rPr lang="en-US" sz="2000" b="1" dirty="0">
                <a:solidFill>
                  <a:schemeClr val="tx1"/>
                </a:solidFill>
              </a:rPr>
              <a:t>optical links</a:t>
            </a:r>
            <a:r>
              <a:rPr lang="en-US" sz="2000" dirty="0">
                <a:solidFill>
                  <a:schemeClr val="tx1"/>
                </a:solidFill>
              </a:rPr>
              <a:t>, the </a:t>
            </a:r>
            <a:r>
              <a:rPr lang="en-US" sz="2000" b="1" dirty="0">
                <a:solidFill>
                  <a:schemeClr val="tx1"/>
                </a:solidFill>
              </a:rPr>
              <a:t>routing of data</a:t>
            </a:r>
            <a:r>
              <a:rPr lang="en-US" sz="2000" dirty="0">
                <a:solidFill>
                  <a:schemeClr val="tx1"/>
                </a:solidFill>
              </a:rPr>
              <a:t>, and the clock and resets logic.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5753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9B0B9-3303-E27E-96DB-A6732BFAA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637" y="139050"/>
            <a:ext cx="10515600" cy="729578"/>
          </a:xfrm>
        </p:spPr>
        <p:txBody>
          <a:bodyPr>
            <a:normAutofit/>
          </a:bodyPr>
          <a:lstStyle/>
          <a:p>
            <a:r>
              <a:rPr lang="en-US" sz="4000" dirty="0"/>
              <a:t>Hardware Configuration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460C8C-DE37-D08E-72CD-CC4291215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7B1A89-4F6A-CA5E-6FF8-45497FD62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9921EA-E18A-8E24-8A61-4A00CE87C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24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75341B-C9B3-65A5-4FB8-C39403F58D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1" r="1486"/>
          <a:stretch/>
        </p:blipFill>
        <p:spPr>
          <a:xfrm>
            <a:off x="614266" y="964285"/>
            <a:ext cx="6446178" cy="4059521"/>
          </a:xfrm>
          <a:prstGeom prst="rect">
            <a:avLst/>
          </a:prstGeom>
        </p:spPr>
      </p:pic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AC44DF10-8E66-6777-5F87-BFA8D34DB1DE}"/>
              </a:ext>
            </a:extLst>
          </p:cNvPr>
          <p:cNvSpPr txBox="1">
            <a:spLocks/>
          </p:cNvSpPr>
          <p:nvPr/>
        </p:nvSpPr>
        <p:spPr>
          <a:xfrm>
            <a:off x="6167536" y="964286"/>
            <a:ext cx="5794310" cy="19948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2200" dirty="0"/>
              <a:t>A second FELIX is connected to the first FELIX through the optical transceivers, as a </a:t>
            </a:r>
            <a:r>
              <a:rPr lang="en-US" sz="2200" b="1" dirty="0"/>
              <a:t>dedicated FPGA hardware for </a:t>
            </a:r>
            <a:r>
              <a:rPr lang="en-US" sz="2200" b="1" u="sng" dirty="0"/>
              <a:t>smart control </a:t>
            </a:r>
            <a:r>
              <a:rPr lang="en-US" sz="2200" b="1" dirty="0"/>
              <a:t>and </a:t>
            </a:r>
            <a:r>
              <a:rPr lang="en-US" sz="2200" b="1" u="sng" dirty="0"/>
              <a:t>real-time decision-making</a:t>
            </a:r>
            <a:r>
              <a:rPr lang="en-US" sz="2200" dirty="0"/>
              <a:t> for TPC readout in the selective data streaming architecture. 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69A54DB0-FF25-8EED-414B-DA8AA55CB207}"/>
              </a:ext>
            </a:extLst>
          </p:cNvPr>
          <p:cNvSpPr txBox="1">
            <a:spLocks/>
          </p:cNvSpPr>
          <p:nvPr/>
        </p:nvSpPr>
        <p:spPr>
          <a:xfrm>
            <a:off x="643036" y="5173121"/>
            <a:ext cx="11048999" cy="1441185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Font typeface="Arial" charset="0"/>
              <a:buNone/>
            </a:pPr>
            <a:r>
              <a:rPr lang="en-US" sz="1800" dirty="0">
                <a:solidFill>
                  <a:schemeClr val="tx1"/>
                </a:solidFill>
              </a:rPr>
              <a:t>The </a:t>
            </a:r>
            <a:r>
              <a:rPr lang="en-US" sz="1800" b="1" dirty="0">
                <a:solidFill>
                  <a:schemeClr val="tx1"/>
                </a:solidFill>
              </a:rPr>
              <a:t>AI Engine </a:t>
            </a:r>
            <a:r>
              <a:rPr lang="en-US" sz="1800" dirty="0">
                <a:solidFill>
                  <a:schemeClr val="tx1"/>
                </a:solidFill>
              </a:rPr>
              <a:t>will search for displaced tracks to identify tracks from </a:t>
            </a:r>
            <a:r>
              <a:rPr lang="en-US" sz="1800" b="1" dirty="0">
                <a:solidFill>
                  <a:schemeClr val="tx1"/>
                </a:solidFill>
              </a:rPr>
              <a:t>heavy quark decays </a:t>
            </a:r>
            <a:r>
              <a:rPr lang="en-US" sz="1800" dirty="0">
                <a:solidFill>
                  <a:schemeClr val="tx1"/>
                </a:solidFill>
              </a:rPr>
              <a:t>that are pointing away from the nominal beam center. Such a signal will initiate the readout of the TCP detector.</a:t>
            </a:r>
          </a:p>
          <a:p>
            <a:pPr marL="0" indent="0">
              <a:spcBef>
                <a:spcPts val="600"/>
              </a:spcBef>
              <a:buFont typeface="Arial" charset="0"/>
              <a:buNone/>
            </a:pPr>
            <a:r>
              <a:rPr lang="en-US" sz="1800" dirty="0">
                <a:solidFill>
                  <a:schemeClr val="tx1"/>
                </a:solidFill>
              </a:rPr>
              <a:t>The firmware of the AI Engine will implement the </a:t>
            </a:r>
            <a:r>
              <a:rPr lang="en-US" sz="1800" b="1" dirty="0">
                <a:solidFill>
                  <a:schemeClr val="tx1"/>
                </a:solidFill>
              </a:rPr>
              <a:t>Neural Network </a:t>
            </a:r>
            <a:r>
              <a:rPr lang="en-US" sz="1800" dirty="0">
                <a:solidFill>
                  <a:schemeClr val="tx1"/>
                </a:solidFill>
              </a:rPr>
              <a:t>deployed using </a:t>
            </a:r>
            <a:r>
              <a:rPr lang="en-US" sz="1800" b="1" i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hls4ml</a:t>
            </a:r>
            <a:r>
              <a:rPr lang="en-US" sz="1800" dirty="0">
                <a:solidFill>
                  <a:schemeClr val="tx1"/>
                </a:solidFill>
              </a:rPr>
              <a:t>, the PCIe interface, and the optical link interface.     </a:t>
            </a:r>
          </a:p>
        </p:txBody>
      </p:sp>
    </p:spTree>
    <p:extLst>
      <p:ext uri="{BB962C8B-B14F-4D97-AF65-F5344CB8AC3E}">
        <p14:creationId xmlns:p14="http://schemas.microsoft.com/office/powerpoint/2010/main" val="17250708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CBB5F-7BA6-89FF-23B6-4C4F9D62F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4716"/>
            <a:ext cx="10515600" cy="817012"/>
          </a:xfrm>
        </p:spPr>
        <p:txBody>
          <a:bodyPr>
            <a:normAutofit/>
          </a:bodyPr>
          <a:lstStyle/>
          <a:p>
            <a:r>
              <a:rPr lang="en-US" sz="4000" dirty="0"/>
              <a:t>Schedule – completed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35B8A9-B205-76FB-064F-DC680B075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83A74A-74F4-28A3-C7F3-DD6D4B640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AAADBC-6C7F-44AE-9E95-5BC7EB818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25</a:t>
            </a:fld>
            <a:endParaRPr lang="en-US"/>
          </a:p>
        </p:txBody>
      </p:sp>
      <p:pic>
        <p:nvPicPr>
          <p:cNvPr id="6" name="Picture 5" descr="A picture containing computer&#10;&#10;Description automatically generated">
            <a:extLst>
              <a:ext uri="{FF2B5EF4-FFF2-40B4-BE49-F238E27FC236}">
                <a16:creationId xmlns:a16="http://schemas.microsoft.com/office/drawing/2014/main" id="{45646BD7-E0E0-BC5C-3E3E-296E410209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3132" y="1856015"/>
            <a:ext cx="2869348" cy="4363956"/>
          </a:xfrm>
          <a:prstGeom prst="rect">
            <a:avLst/>
          </a:prstGeom>
        </p:spPr>
      </p:pic>
      <p:sp>
        <p:nvSpPr>
          <p:cNvPr id="7" name="Heptagon 6">
            <a:extLst>
              <a:ext uri="{FF2B5EF4-FFF2-40B4-BE49-F238E27FC236}">
                <a16:creationId xmlns:a16="http://schemas.microsoft.com/office/drawing/2014/main" id="{D674D365-0BB2-83A7-B4FC-1C1CD17AC2EA}"/>
              </a:ext>
            </a:extLst>
          </p:cNvPr>
          <p:cNvSpPr/>
          <p:nvPr/>
        </p:nvSpPr>
        <p:spPr>
          <a:xfrm>
            <a:off x="1498260" y="1080988"/>
            <a:ext cx="494576" cy="516168"/>
          </a:xfrm>
          <a:prstGeom prst="heptagon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1</a:t>
            </a:r>
            <a:endParaRPr lang="en-US" sz="3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819B07-6856-2429-92D1-DC725D2AF908}"/>
              </a:ext>
            </a:extLst>
          </p:cNvPr>
          <p:cNvSpPr txBox="1"/>
          <p:nvPr/>
        </p:nvSpPr>
        <p:spPr>
          <a:xfrm>
            <a:off x="1959141" y="996272"/>
            <a:ext cx="304869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Helvetica"/>
              </a:rPr>
              <a:t>The Fermilab </a:t>
            </a:r>
            <a:r>
              <a:rPr lang="en-US" sz="1400" b="1" dirty="0">
                <a:latin typeface="Helvetica"/>
              </a:rPr>
              <a:t>test stand </a:t>
            </a:r>
            <a:r>
              <a:rPr lang="en-US" sz="1400" dirty="0">
                <a:latin typeface="Helvetica"/>
              </a:rPr>
              <a:t>has been set up: the FELIX board </a:t>
            </a:r>
            <a:r>
              <a:rPr lang="en-US" sz="1400" b="1" dirty="0">
                <a:latin typeface="Helvetica"/>
              </a:rPr>
              <a:t>BNL711</a:t>
            </a:r>
            <a:r>
              <a:rPr lang="en-US" sz="1400" dirty="0">
                <a:latin typeface="Helvetica"/>
              </a:rPr>
              <a:t> is set up in a Host Computer.</a:t>
            </a:r>
          </a:p>
        </p:txBody>
      </p:sp>
      <p:sp>
        <p:nvSpPr>
          <p:cNvPr id="9" name="Heptagon 8">
            <a:extLst>
              <a:ext uri="{FF2B5EF4-FFF2-40B4-BE49-F238E27FC236}">
                <a16:creationId xmlns:a16="http://schemas.microsoft.com/office/drawing/2014/main" id="{19E2F28C-6C3F-561A-54AE-4E16E73337E7}"/>
              </a:ext>
            </a:extLst>
          </p:cNvPr>
          <p:cNvSpPr/>
          <p:nvPr/>
        </p:nvSpPr>
        <p:spPr>
          <a:xfrm>
            <a:off x="6150589" y="1080988"/>
            <a:ext cx="494576" cy="516168"/>
          </a:xfrm>
          <a:prstGeom prst="heptagon">
            <a:avLst/>
          </a:prstGeom>
          <a:solidFill>
            <a:srgbClr val="00A5E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07D97F-32B8-5132-5D8F-48077724E8EC}"/>
              </a:ext>
            </a:extLst>
          </p:cNvPr>
          <p:cNvSpPr txBox="1"/>
          <p:nvPr/>
        </p:nvSpPr>
        <p:spPr>
          <a:xfrm>
            <a:off x="6708914" y="1016923"/>
            <a:ext cx="42313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A5E0"/>
                </a:solidFill>
                <a:latin typeface="Helvetica"/>
              </a:rPr>
              <a:t>On the Host Computer, the </a:t>
            </a:r>
            <a:r>
              <a:rPr lang="en-US" sz="1400" b="1" dirty="0">
                <a:solidFill>
                  <a:srgbClr val="00A5E0"/>
                </a:solidFill>
                <a:latin typeface="Helvetica"/>
              </a:rPr>
              <a:t>FELIX driver </a:t>
            </a:r>
            <a:r>
              <a:rPr lang="en-US" sz="1400" dirty="0">
                <a:solidFill>
                  <a:srgbClr val="00A5E0"/>
                </a:solidFill>
                <a:latin typeface="Helvetica"/>
              </a:rPr>
              <a:t>and the </a:t>
            </a:r>
            <a:r>
              <a:rPr lang="en-US" sz="1400" b="1" dirty="0">
                <a:solidFill>
                  <a:srgbClr val="00A5E0"/>
                </a:solidFill>
                <a:latin typeface="Helvetica"/>
              </a:rPr>
              <a:t>software</a:t>
            </a:r>
            <a:r>
              <a:rPr lang="en-US" sz="1400" dirty="0">
                <a:solidFill>
                  <a:srgbClr val="00A5E0"/>
                </a:solidFill>
                <a:latin typeface="Helvetica"/>
              </a:rPr>
              <a:t> </a:t>
            </a:r>
            <a:r>
              <a:rPr lang="en-US" sz="1400" b="1" dirty="0">
                <a:solidFill>
                  <a:srgbClr val="00A5E0"/>
                </a:solidFill>
                <a:latin typeface="Helvetica"/>
              </a:rPr>
              <a:t>application</a:t>
            </a:r>
            <a:r>
              <a:rPr lang="en-US" sz="1400" dirty="0">
                <a:solidFill>
                  <a:srgbClr val="00A5E0"/>
                </a:solidFill>
                <a:latin typeface="Helvetica"/>
              </a:rPr>
              <a:t> is been installed.</a:t>
            </a:r>
          </a:p>
        </p:txBody>
      </p:sp>
      <p:sp>
        <p:nvSpPr>
          <p:cNvPr id="11" name="Heptagon 10">
            <a:extLst>
              <a:ext uri="{FF2B5EF4-FFF2-40B4-BE49-F238E27FC236}">
                <a16:creationId xmlns:a16="http://schemas.microsoft.com/office/drawing/2014/main" id="{28A3BF87-4C88-0A73-EC33-054B8DB8B4ED}"/>
              </a:ext>
            </a:extLst>
          </p:cNvPr>
          <p:cNvSpPr/>
          <p:nvPr/>
        </p:nvSpPr>
        <p:spPr>
          <a:xfrm>
            <a:off x="6161922" y="1776416"/>
            <a:ext cx="494576" cy="516168"/>
          </a:xfrm>
          <a:prstGeom prst="heptagon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4496D8-30C2-5AE6-700B-002A49F8218E}"/>
              </a:ext>
            </a:extLst>
          </p:cNvPr>
          <p:cNvSpPr txBox="1"/>
          <p:nvPr/>
        </p:nvSpPr>
        <p:spPr>
          <a:xfrm>
            <a:off x="6708914" y="1637661"/>
            <a:ext cx="423137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5">
                    <a:lumMod val="60000"/>
                    <a:lumOff val="40000"/>
                  </a:schemeClr>
                </a:solidFill>
                <a:latin typeface="Helvetica"/>
              </a:rPr>
              <a:t>The </a:t>
            </a:r>
            <a:r>
              <a:rPr lang="en-US" sz="1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Helvetica"/>
              </a:rPr>
              <a:t>data movement </a:t>
            </a:r>
            <a:r>
              <a:rPr lang="en-US" sz="1400" dirty="0">
                <a:solidFill>
                  <a:schemeClr val="accent5">
                    <a:lumMod val="60000"/>
                    <a:lumOff val="40000"/>
                  </a:schemeClr>
                </a:solidFill>
                <a:latin typeface="Helvetica"/>
              </a:rPr>
              <a:t>between the BNL711 and the Host Computer is been tested. The data are emulated inside the BNL711.</a:t>
            </a:r>
          </a:p>
        </p:txBody>
      </p:sp>
      <p:sp>
        <p:nvSpPr>
          <p:cNvPr id="13" name="Heptagon 12">
            <a:extLst>
              <a:ext uri="{FF2B5EF4-FFF2-40B4-BE49-F238E27FC236}">
                <a16:creationId xmlns:a16="http://schemas.microsoft.com/office/drawing/2014/main" id="{62E9CC9F-F230-A3C5-7977-D4E0C7B51E47}"/>
              </a:ext>
            </a:extLst>
          </p:cNvPr>
          <p:cNvSpPr/>
          <p:nvPr/>
        </p:nvSpPr>
        <p:spPr>
          <a:xfrm>
            <a:off x="6168185" y="2471844"/>
            <a:ext cx="494576" cy="516168"/>
          </a:xfrm>
          <a:prstGeom prst="heptagon">
            <a:avLst/>
          </a:prstGeom>
          <a:solidFill>
            <a:srgbClr val="99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EC778F-3273-D49D-011B-468E14C4D0AC}"/>
              </a:ext>
            </a:extLst>
          </p:cNvPr>
          <p:cNvSpPr txBox="1"/>
          <p:nvPr/>
        </p:nvSpPr>
        <p:spPr>
          <a:xfrm>
            <a:off x="6703151" y="2416882"/>
            <a:ext cx="419219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99CC00"/>
                </a:solidFill>
                <a:latin typeface="Helvetica"/>
              </a:rPr>
              <a:t>The </a:t>
            </a:r>
            <a:r>
              <a:rPr lang="en-US" sz="1400" b="1" dirty="0">
                <a:solidFill>
                  <a:srgbClr val="99CC00"/>
                </a:solidFill>
                <a:latin typeface="Bahnschrift Light" panose="020B0502040204020203" pitchFamily="34" charset="0"/>
              </a:rPr>
              <a:t>hsl4ml</a:t>
            </a:r>
            <a:r>
              <a:rPr lang="en-US" sz="1400" dirty="0">
                <a:solidFill>
                  <a:srgbClr val="99CC00"/>
                </a:solidFill>
                <a:latin typeface="Helvetica"/>
              </a:rPr>
              <a:t> workflow is been tested with the </a:t>
            </a:r>
            <a:r>
              <a:rPr lang="en-US" sz="1400" dirty="0" err="1">
                <a:solidFill>
                  <a:srgbClr val="99CC00"/>
                </a:solidFill>
                <a:latin typeface="Helvetica"/>
              </a:rPr>
              <a:t>Kintex</a:t>
            </a:r>
            <a:r>
              <a:rPr lang="en-US" sz="1400" dirty="0">
                <a:solidFill>
                  <a:srgbClr val="99CC00"/>
                </a:solidFill>
                <a:latin typeface="Helvetica"/>
              </a:rPr>
              <a:t> </a:t>
            </a:r>
            <a:r>
              <a:rPr lang="en-US" sz="1400" dirty="0" err="1">
                <a:solidFill>
                  <a:srgbClr val="99CC00"/>
                </a:solidFill>
                <a:latin typeface="Helvetica"/>
              </a:rPr>
              <a:t>Ultrascale</a:t>
            </a:r>
            <a:r>
              <a:rPr lang="en-US" sz="1400" dirty="0">
                <a:solidFill>
                  <a:srgbClr val="99CC00"/>
                </a:solidFill>
                <a:latin typeface="Helvetica"/>
              </a:rPr>
              <a:t> XCKU115 as a target generating the IP of a </a:t>
            </a:r>
            <a:r>
              <a:rPr lang="en-US" sz="1400" b="1" dirty="0">
                <a:solidFill>
                  <a:srgbClr val="99CC00"/>
                </a:solidFill>
                <a:latin typeface="Helvetica"/>
              </a:rPr>
              <a:t>simple NN</a:t>
            </a:r>
          </a:p>
        </p:txBody>
      </p:sp>
      <p:sp>
        <p:nvSpPr>
          <p:cNvPr id="15" name="Heptagon 14">
            <a:extLst>
              <a:ext uri="{FF2B5EF4-FFF2-40B4-BE49-F238E27FC236}">
                <a16:creationId xmlns:a16="http://schemas.microsoft.com/office/drawing/2014/main" id="{DB4F7F6F-219D-7513-7596-5636043E82A2}"/>
              </a:ext>
            </a:extLst>
          </p:cNvPr>
          <p:cNvSpPr/>
          <p:nvPr/>
        </p:nvSpPr>
        <p:spPr>
          <a:xfrm>
            <a:off x="6188135" y="3167272"/>
            <a:ext cx="494576" cy="516168"/>
          </a:xfrm>
          <a:prstGeom prst="heptagon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A40393-8D44-BD44-610A-3F7CB7BA0EC6}"/>
              </a:ext>
            </a:extLst>
          </p:cNvPr>
          <p:cNvSpPr txBox="1"/>
          <p:nvPr/>
        </p:nvSpPr>
        <p:spPr>
          <a:xfrm>
            <a:off x="6735118" y="3193501"/>
            <a:ext cx="41282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3">
                    <a:lumMod val="75000"/>
                  </a:schemeClr>
                </a:solidFill>
                <a:latin typeface="Helvetica"/>
              </a:rPr>
              <a:t>The IP of the simple NN is in the integration phase with the </a:t>
            </a:r>
            <a:r>
              <a:rPr lang="en-US" sz="1400" b="1" dirty="0">
                <a:solidFill>
                  <a:schemeClr val="accent3">
                    <a:lumMod val="75000"/>
                  </a:schemeClr>
                </a:solidFill>
                <a:latin typeface="Helvetica"/>
              </a:rPr>
              <a:t>Wupper</a:t>
            </a:r>
            <a:r>
              <a:rPr lang="en-US" sz="1400" dirty="0">
                <a:solidFill>
                  <a:schemeClr val="accent3">
                    <a:lumMod val="75000"/>
                  </a:schemeClr>
                </a:solidFill>
                <a:latin typeface="Helvetica"/>
              </a:rPr>
              <a:t> module (</a:t>
            </a:r>
            <a:r>
              <a:rPr lang="en-US" sz="1400" b="1" dirty="0">
                <a:solidFill>
                  <a:schemeClr val="accent3">
                    <a:lumMod val="75000"/>
                  </a:schemeClr>
                </a:solidFill>
                <a:latin typeface="Helvetica"/>
              </a:rPr>
              <a:t>PCIe engine</a:t>
            </a:r>
            <a:r>
              <a:rPr lang="en-US" sz="1400" dirty="0">
                <a:solidFill>
                  <a:schemeClr val="accent3">
                    <a:lumMod val="75000"/>
                  </a:schemeClr>
                </a:solidFill>
                <a:latin typeface="Helvetica"/>
              </a:rPr>
              <a:t>)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20773E9-65C5-9820-BB4B-F66E88341ACD}"/>
              </a:ext>
            </a:extLst>
          </p:cNvPr>
          <p:cNvGrpSpPr/>
          <p:nvPr/>
        </p:nvGrpSpPr>
        <p:grpSpPr>
          <a:xfrm>
            <a:off x="6458152" y="4008888"/>
            <a:ext cx="4095898" cy="2307421"/>
            <a:chOff x="4012897" y="1800225"/>
            <a:chExt cx="4615334" cy="2600045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3B245B1-4372-BD7E-280F-9A6AFEC0CC4B}"/>
                </a:ext>
              </a:extLst>
            </p:cNvPr>
            <p:cNvGrpSpPr/>
            <p:nvPr/>
          </p:nvGrpSpPr>
          <p:grpSpPr>
            <a:xfrm>
              <a:off x="5472889" y="2085695"/>
              <a:ext cx="2675800" cy="2314575"/>
              <a:chOff x="1595043" y="2026350"/>
              <a:chExt cx="2675800" cy="2314575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E597E109-55BC-E4D4-AD8C-504AFEA58656}"/>
                  </a:ext>
                </a:extLst>
              </p:cNvPr>
              <p:cNvSpPr/>
              <p:nvPr/>
            </p:nvSpPr>
            <p:spPr>
              <a:xfrm>
                <a:off x="1595043" y="2026350"/>
                <a:ext cx="2600325" cy="2314575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5D29268C-8CFA-FAA8-591D-988E10AD44C4}"/>
                  </a:ext>
                </a:extLst>
              </p:cNvPr>
              <p:cNvSpPr/>
              <p:nvPr/>
            </p:nvSpPr>
            <p:spPr>
              <a:xfrm>
                <a:off x="1752826" y="2164462"/>
                <a:ext cx="1142379" cy="20383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8F311DC2-997E-2EBD-643A-420951CD9B39}"/>
                  </a:ext>
                </a:extLst>
              </p:cNvPr>
              <p:cNvSpPr/>
              <p:nvPr/>
            </p:nvSpPr>
            <p:spPr>
              <a:xfrm>
                <a:off x="3146788" y="2666906"/>
                <a:ext cx="917921" cy="10334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dirty="0">
                    <a:solidFill>
                      <a:schemeClr val="accent6">
                        <a:lumMod val="50000"/>
                      </a:schemeClr>
                    </a:solidFill>
                  </a:rPr>
                  <a:t>XILINX PCIe </a:t>
                </a:r>
                <a:br>
                  <a:rPr lang="en-US" sz="1100" dirty="0">
                    <a:solidFill>
                      <a:schemeClr val="accent6">
                        <a:lumMod val="50000"/>
                      </a:schemeClr>
                    </a:solidFill>
                  </a:rPr>
                </a:br>
                <a:r>
                  <a:rPr lang="en-US" sz="1100" dirty="0">
                    <a:solidFill>
                      <a:schemeClr val="accent6">
                        <a:lumMod val="50000"/>
                      </a:schemeClr>
                    </a:solidFill>
                  </a:rPr>
                  <a:t>End Point</a:t>
                </a: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DD8348C0-B431-AB80-6413-F6C67BD329F4}"/>
                  </a:ext>
                </a:extLst>
              </p:cNvPr>
              <p:cNvSpPr/>
              <p:nvPr/>
            </p:nvSpPr>
            <p:spPr>
              <a:xfrm>
                <a:off x="3157658" y="3774934"/>
                <a:ext cx="896180" cy="42787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>
                    <a:solidFill>
                      <a:schemeClr val="accent6">
                        <a:lumMod val="50000"/>
                      </a:schemeClr>
                    </a:solidFill>
                  </a:rPr>
                  <a:t>Interrupt controller</a:t>
                </a: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F14E0DCA-3C9A-0835-7189-02BE2863C419}"/>
                  </a:ext>
                </a:extLst>
              </p:cNvPr>
              <p:cNvSpPr/>
              <p:nvPr/>
            </p:nvSpPr>
            <p:spPr>
              <a:xfrm>
                <a:off x="1802519" y="2728163"/>
                <a:ext cx="1015968" cy="28173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>
                    <a:solidFill>
                      <a:schemeClr val="accent6">
                        <a:lumMod val="50000"/>
                      </a:schemeClr>
                    </a:solidFill>
                  </a:rPr>
                  <a:t>DMA read</a:t>
                </a: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3096C806-C7A1-F204-3A87-4A515A3A3382}"/>
                  </a:ext>
                </a:extLst>
              </p:cNvPr>
              <p:cNvSpPr/>
              <p:nvPr/>
            </p:nvSpPr>
            <p:spPr>
              <a:xfrm>
                <a:off x="1802519" y="3228599"/>
                <a:ext cx="1015968" cy="28173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>
                    <a:solidFill>
                      <a:schemeClr val="accent6">
                        <a:lumMod val="50000"/>
                      </a:schemeClr>
                    </a:solidFill>
                  </a:rPr>
                  <a:t>DMA control</a:t>
                </a: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C2E7447F-6E03-5A95-66A2-6FB4F1539779}"/>
                  </a:ext>
                </a:extLst>
              </p:cNvPr>
              <p:cNvSpPr/>
              <p:nvPr/>
            </p:nvSpPr>
            <p:spPr>
              <a:xfrm>
                <a:off x="1802519" y="3726139"/>
                <a:ext cx="1015968" cy="28173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>
                    <a:solidFill>
                      <a:schemeClr val="accent6">
                        <a:lumMod val="50000"/>
                      </a:schemeClr>
                    </a:solidFill>
                  </a:rPr>
                  <a:t>DMA write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7B9CA6E-462A-A797-E497-2435EE9FA0F5}"/>
                  </a:ext>
                </a:extLst>
              </p:cNvPr>
              <p:cNvSpPr txBox="1"/>
              <p:nvPr/>
            </p:nvSpPr>
            <p:spPr>
              <a:xfrm>
                <a:off x="2895205" y="2069120"/>
                <a:ext cx="1375638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>
                    <a:solidFill>
                      <a:schemeClr val="accent6">
                        <a:lumMod val="50000"/>
                      </a:schemeClr>
                    </a:solidFill>
                  </a:rPr>
                  <a:t>Wupper</a:t>
                </a:r>
                <a:br>
                  <a:rPr lang="en-US" sz="1100" dirty="0">
                    <a:solidFill>
                      <a:schemeClr val="accent6">
                        <a:lumMod val="50000"/>
                      </a:schemeClr>
                    </a:solidFill>
                  </a:rPr>
                </a:br>
                <a:r>
                  <a:rPr lang="en-US" sz="1100" dirty="0">
                    <a:solidFill>
                      <a:schemeClr val="accent6">
                        <a:lumMod val="50000"/>
                      </a:schemeClr>
                    </a:solidFill>
                  </a:rPr>
                  <a:t>PCIe engine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4FC9B81-FD28-AB91-CA79-C86523D51477}"/>
                  </a:ext>
                </a:extLst>
              </p:cNvPr>
              <p:cNvSpPr txBox="1"/>
              <p:nvPr/>
            </p:nvSpPr>
            <p:spPr>
              <a:xfrm>
                <a:off x="1645359" y="2171513"/>
                <a:ext cx="1375638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>
                    <a:solidFill>
                      <a:schemeClr val="accent6">
                        <a:lumMod val="50000"/>
                      </a:schemeClr>
                    </a:solidFill>
                  </a:rPr>
                  <a:t>Wupper core</a:t>
                </a:r>
                <a:br>
                  <a:rPr lang="en-US" sz="1100" dirty="0">
                    <a:solidFill>
                      <a:schemeClr val="accent6">
                        <a:lumMod val="50000"/>
                      </a:schemeClr>
                    </a:solidFill>
                  </a:rPr>
                </a:br>
                <a:r>
                  <a:rPr lang="en-US" sz="1100" dirty="0">
                    <a:solidFill>
                      <a:schemeClr val="accent6">
                        <a:lumMod val="50000"/>
                      </a:schemeClr>
                    </a:solidFill>
                  </a:rPr>
                  <a:t>DMA engine</a:t>
                </a:r>
              </a:p>
            </p:txBody>
          </p:sp>
        </p:grpSp>
        <p:sp>
          <p:nvSpPr>
            <p:cNvPr id="19" name="Arrow: Right 31">
              <a:extLst>
                <a:ext uri="{FF2B5EF4-FFF2-40B4-BE49-F238E27FC236}">
                  <a16:creationId xmlns:a16="http://schemas.microsoft.com/office/drawing/2014/main" id="{E36EAD42-AC41-D5D0-189B-A84797BEF1AC}"/>
                </a:ext>
              </a:extLst>
            </p:cNvPr>
            <p:cNvSpPr/>
            <p:nvPr/>
          </p:nvSpPr>
          <p:spPr>
            <a:xfrm rot="10800000">
              <a:off x="7842543" y="2947804"/>
              <a:ext cx="463204" cy="242873"/>
            </a:xfrm>
            <a:prstGeom prst="rightArrow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0" name="Arrow: Right 32">
              <a:extLst>
                <a:ext uri="{FF2B5EF4-FFF2-40B4-BE49-F238E27FC236}">
                  <a16:creationId xmlns:a16="http://schemas.microsoft.com/office/drawing/2014/main" id="{8291E51C-1F62-03A1-FF05-293BF8F46E8D}"/>
                </a:ext>
              </a:extLst>
            </p:cNvPr>
            <p:cNvSpPr/>
            <p:nvPr/>
          </p:nvSpPr>
          <p:spPr>
            <a:xfrm>
              <a:off x="7861594" y="3183170"/>
              <a:ext cx="463204" cy="242873"/>
            </a:xfrm>
            <a:prstGeom prst="rightArrow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58106F2-EB40-5C92-F05B-905373E14E3D}"/>
                </a:ext>
              </a:extLst>
            </p:cNvPr>
            <p:cNvSpPr/>
            <p:nvPr/>
          </p:nvSpPr>
          <p:spPr>
            <a:xfrm>
              <a:off x="8324798" y="2128465"/>
              <a:ext cx="303433" cy="227180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800" dirty="0">
                  <a:solidFill>
                    <a:schemeClr val="accent6">
                      <a:lumMod val="50000"/>
                    </a:schemeClr>
                  </a:solidFill>
                </a:rPr>
                <a:t>PCIe Gen3 x8</a:t>
              </a:r>
            </a:p>
          </p:txBody>
        </p:sp>
        <p:sp>
          <p:nvSpPr>
            <p:cNvPr id="22" name="Arrow: Right 34">
              <a:extLst>
                <a:ext uri="{FF2B5EF4-FFF2-40B4-BE49-F238E27FC236}">
                  <a16:creationId xmlns:a16="http://schemas.microsoft.com/office/drawing/2014/main" id="{1549C275-5329-0740-D76E-5C4F2C6E4010}"/>
                </a:ext>
              </a:extLst>
            </p:cNvPr>
            <p:cNvSpPr/>
            <p:nvPr/>
          </p:nvSpPr>
          <p:spPr>
            <a:xfrm>
              <a:off x="6715218" y="3142681"/>
              <a:ext cx="419100" cy="161925"/>
            </a:xfrm>
            <a:prstGeom prst="rightArrow">
              <a:avLst/>
            </a:prstGeom>
            <a:noFill/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3" name="Arrow: Right 35">
              <a:extLst>
                <a:ext uri="{FF2B5EF4-FFF2-40B4-BE49-F238E27FC236}">
                  <a16:creationId xmlns:a16="http://schemas.microsoft.com/office/drawing/2014/main" id="{63FEAAB0-6238-9CEC-6D38-835203EAA451}"/>
                </a:ext>
              </a:extLst>
            </p:cNvPr>
            <p:cNvSpPr/>
            <p:nvPr/>
          </p:nvSpPr>
          <p:spPr>
            <a:xfrm rot="10800000">
              <a:off x="6696333" y="2993081"/>
              <a:ext cx="419100" cy="161925"/>
            </a:xfrm>
            <a:prstGeom prst="rightArrow">
              <a:avLst/>
            </a:prstGeom>
            <a:noFill/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4" name="Arrow: Right 36">
              <a:extLst>
                <a:ext uri="{FF2B5EF4-FFF2-40B4-BE49-F238E27FC236}">
                  <a16:creationId xmlns:a16="http://schemas.microsoft.com/office/drawing/2014/main" id="{03DF0ECE-C9D0-8977-3892-2547AC194ABA}"/>
                </a:ext>
              </a:extLst>
            </p:cNvPr>
            <p:cNvSpPr/>
            <p:nvPr/>
          </p:nvSpPr>
          <p:spPr>
            <a:xfrm>
              <a:off x="4946685" y="3848143"/>
              <a:ext cx="876300" cy="161925"/>
            </a:xfrm>
            <a:prstGeom prst="rightArrow">
              <a:avLst/>
            </a:prstGeom>
            <a:noFill/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5" name="Arrow: Right 37">
              <a:extLst>
                <a:ext uri="{FF2B5EF4-FFF2-40B4-BE49-F238E27FC236}">
                  <a16:creationId xmlns:a16="http://schemas.microsoft.com/office/drawing/2014/main" id="{6A98352F-F9F0-B919-1D91-3E3E4F699487}"/>
                </a:ext>
              </a:extLst>
            </p:cNvPr>
            <p:cNvSpPr/>
            <p:nvPr/>
          </p:nvSpPr>
          <p:spPr>
            <a:xfrm rot="10800000">
              <a:off x="4916465" y="2849420"/>
              <a:ext cx="876300" cy="161925"/>
            </a:xfrm>
            <a:prstGeom prst="rightArrow">
              <a:avLst/>
            </a:prstGeom>
            <a:noFill/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1E79A8F-47AC-69A4-F00F-DDAFD7E5E9E4}"/>
                </a:ext>
              </a:extLst>
            </p:cNvPr>
            <p:cNvSpPr/>
            <p:nvPr/>
          </p:nvSpPr>
          <p:spPr>
            <a:xfrm>
              <a:off x="4012897" y="2726251"/>
              <a:ext cx="1039095" cy="1340967"/>
            </a:xfrm>
            <a:prstGeom prst="rect">
              <a:avLst/>
            </a:prstGeom>
            <a:solidFill>
              <a:srgbClr val="99CC00">
                <a:alpha val="26000"/>
              </a:srgbClr>
            </a:solidFill>
            <a:ln>
              <a:solidFill>
                <a:srgbClr val="99CC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accent6">
                      <a:lumMod val="50000"/>
                    </a:schemeClr>
                  </a:solidFill>
                </a:rPr>
                <a:t>Simple </a:t>
              </a:r>
              <a:br>
                <a:rPr lang="en-US" sz="1600" dirty="0">
                  <a:solidFill>
                    <a:schemeClr val="accent6">
                      <a:lumMod val="50000"/>
                    </a:schemeClr>
                  </a:solidFill>
                </a:rPr>
              </a:br>
              <a:r>
                <a:rPr lang="en-US" sz="1600" dirty="0">
                  <a:solidFill>
                    <a:schemeClr val="accent6">
                      <a:lumMod val="50000"/>
                    </a:schemeClr>
                  </a:solidFill>
                </a:rPr>
                <a:t>NN </a:t>
              </a:r>
              <a:br>
                <a:rPr lang="en-US" sz="1600" dirty="0">
                  <a:solidFill>
                    <a:schemeClr val="accent6">
                      <a:lumMod val="50000"/>
                    </a:schemeClr>
                  </a:solidFill>
                </a:rPr>
              </a:br>
              <a:r>
                <a:rPr lang="en-US" sz="1600" dirty="0">
                  <a:solidFill>
                    <a:schemeClr val="accent6">
                      <a:lumMod val="50000"/>
                    </a:schemeClr>
                  </a:solidFill>
                </a:rPr>
                <a:t>IP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C362D93-2F62-DDF7-AAF8-232EE4523BAF}"/>
                </a:ext>
              </a:extLst>
            </p:cNvPr>
            <p:cNvSpPr/>
            <p:nvPr/>
          </p:nvSpPr>
          <p:spPr>
            <a:xfrm>
              <a:off x="4012897" y="1800225"/>
              <a:ext cx="1039095" cy="649428"/>
            </a:xfrm>
            <a:prstGeom prst="rect">
              <a:avLst/>
            </a:prstGeom>
            <a:solidFill>
              <a:srgbClr val="548C99">
                <a:alpha val="52000"/>
              </a:srgbClr>
            </a:solidFill>
            <a:ln>
              <a:solidFill>
                <a:srgbClr val="548C9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accent6">
                      <a:lumMod val="50000"/>
                    </a:schemeClr>
                  </a:solidFill>
                </a:rPr>
                <a:t>Data emulator</a:t>
              </a:r>
            </a:p>
          </p:txBody>
        </p:sp>
        <p:sp>
          <p:nvSpPr>
            <p:cNvPr id="28" name="Arrow: Right 40">
              <a:extLst>
                <a:ext uri="{FF2B5EF4-FFF2-40B4-BE49-F238E27FC236}">
                  <a16:creationId xmlns:a16="http://schemas.microsoft.com/office/drawing/2014/main" id="{780001B1-B8E8-B2D1-25A7-416860BFF4D3}"/>
                </a:ext>
              </a:extLst>
            </p:cNvPr>
            <p:cNvSpPr/>
            <p:nvPr/>
          </p:nvSpPr>
          <p:spPr>
            <a:xfrm rot="5400000">
              <a:off x="4343319" y="2495168"/>
              <a:ext cx="378250" cy="185568"/>
            </a:xfrm>
            <a:prstGeom prst="rightArrow">
              <a:avLst/>
            </a:prstGeom>
            <a:noFill/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9971829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E1762-8D6D-AB1B-1F88-C46A59B67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02206"/>
          </a:xfrm>
        </p:spPr>
        <p:txBody>
          <a:bodyPr>
            <a:normAutofit/>
          </a:bodyPr>
          <a:lstStyle/>
          <a:p>
            <a:r>
              <a:rPr lang="en-US" sz="4000" dirty="0"/>
              <a:t>Schedule – next steps and challenges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CAE106-336B-9066-56DB-727AB640D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845175-C00B-5EBE-C2BA-D01BE045E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457594-9C42-53DA-496D-B3E8656DC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26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0934E4-CD38-640A-E1E8-B805A17AC67B}"/>
              </a:ext>
            </a:extLst>
          </p:cNvPr>
          <p:cNvSpPr txBox="1"/>
          <p:nvPr/>
        </p:nvSpPr>
        <p:spPr>
          <a:xfrm>
            <a:off x="1649079" y="1095330"/>
            <a:ext cx="28693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latin typeface="Helvetica"/>
              </a:rPr>
              <a:t>Test</a:t>
            </a:r>
            <a:r>
              <a:rPr lang="en-US" sz="1400" dirty="0">
                <a:latin typeface="Helvetica"/>
              </a:rPr>
              <a:t> the functionality of the NN and the data routing mechanism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8B5B01-C81F-C8EF-968E-A2A29BB4CF61}"/>
              </a:ext>
            </a:extLst>
          </p:cNvPr>
          <p:cNvSpPr txBox="1"/>
          <p:nvPr/>
        </p:nvSpPr>
        <p:spPr>
          <a:xfrm>
            <a:off x="6281526" y="1034791"/>
            <a:ext cx="5072274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A5E0"/>
                </a:solidFill>
                <a:latin typeface="Helvetica"/>
              </a:rPr>
              <a:t>Fit the NN </a:t>
            </a:r>
            <a:r>
              <a:rPr lang="en-US" sz="1400" dirty="0">
                <a:solidFill>
                  <a:srgbClr val="00A5E0"/>
                </a:solidFill>
                <a:latin typeface="Helvetica"/>
              </a:rPr>
              <a:t>in the FELIX Firmware </a:t>
            </a:r>
            <a:r>
              <a:rPr lang="en-US" sz="1400" b="1" dirty="0">
                <a:solidFill>
                  <a:srgbClr val="00A5E0"/>
                </a:solidFill>
                <a:latin typeface="Helvetica"/>
              </a:rPr>
              <a:t>complying with timing constraints</a:t>
            </a:r>
            <a:r>
              <a:rPr lang="en-US" sz="1400" dirty="0">
                <a:solidFill>
                  <a:srgbClr val="00A5E0"/>
                </a:solidFill>
                <a:latin typeface="Helvetica"/>
              </a:rPr>
              <a:t>. </a:t>
            </a:r>
          </a:p>
          <a:p>
            <a:r>
              <a:rPr lang="en-US" sz="1400" dirty="0">
                <a:solidFill>
                  <a:srgbClr val="00A5E0"/>
                </a:solidFill>
                <a:latin typeface="Helvetica"/>
              </a:rPr>
              <a:t>The workflow of hls4ml generates an IP considering available the resources of the target FPGA. We need to route the NN considering the already routed FELIX Firmware.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C97810-3FCE-6D0D-A922-A77074551A71}"/>
              </a:ext>
            </a:extLst>
          </p:cNvPr>
          <p:cNvSpPr txBox="1"/>
          <p:nvPr/>
        </p:nvSpPr>
        <p:spPr>
          <a:xfrm>
            <a:off x="6322600" y="3200834"/>
            <a:ext cx="50311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Helvetica"/>
              </a:rPr>
              <a:t>NEXT STEP: the analysis of the FELIX Firmware in terms of resources </a:t>
            </a:r>
            <a:r>
              <a:rPr lang="en-US" sz="1400" dirty="0">
                <a:solidFill>
                  <a:schemeClr val="accent5">
                    <a:lumMod val="60000"/>
                    <a:lumOff val="40000"/>
                  </a:schemeClr>
                </a:solidFill>
                <a:latin typeface="Helvetica"/>
              </a:rPr>
              <a:t>to drive the hls4ml implementation of the NN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DDB772-3EE3-C7F4-550F-05758EC2BD2C}"/>
              </a:ext>
            </a:extLst>
          </p:cNvPr>
          <p:cNvSpPr txBox="1"/>
          <p:nvPr/>
        </p:nvSpPr>
        <p:spPr>
          <a:xfrm>
            <a:off x="6307729" y="4259632"/>
            <a:ext cx="503119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99CC00"/>
                </a:solidFill>
                <a:latin typeface="Helvetica"/>
              </a:rPr>
              <a:t>NEXT STEP</a:t>
            </a:r>
            <a:r>
              <a:rPr lang="en-US" sz="1400" dirty="0">
                <a:solidFill>
                  <a:srgbClr val="99CC00"/>
                </a:solidFill>
                <a:latin typeface="Helvetica"/>
              </a:rPr>
              <a:t>: the integration of the IP of the simple NN is in with the Wupper module (</a:t>
            </a:r>
            <a:r>
              <a:rPr lang="en-US" sz="1400" b="1" dirty="0">
                <a:solidFill>
                  <a:srgbClr val="99CC00"/>
                </a:solidFill>
                <a:latin typeface="Helvetica"/>
              </a:rPr>
              <a:t>PCIe engine</a:t>
            </a:r>
            <a:r>
              <a:rPr lang="en-US" sz="1400" dirty="0">
                <a:solidFill>
                  <a:srgbClr val="99CC00"/>
                </a:solidFill>
                <a:latin typeface="Helvetica"/>
              </a:rPr>
              <a:t>)</a:t>
            </a:r>
          </a:p>
          <a:p>
            <a:endParaRPr lang="en-US" sz="1400" dirty="0">
              <a:solidFill>
                <a:srgbClr val="99CC00"/>
              </a:solidFill>
              <a:latin typeface="Helvetica"/>
            </a:endParaRP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0F0553AA-CCE1-042F-4CB6-4FD077D7CF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3718998"/>
              </p:ext>
            </p:extLst>
          </p:nvPr>
        </p:nvGraphicFramePr>
        <p:xfrm>
          <a:off x="1401700" y="1806720"/>
          <a:ext cx="2684197" cy="11359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42574729-EF9E-A047-1F9B-7401CE1AAAAB}"/>
              </a:ext>
            </a:extLst>
          </p:cNvPr>
          <p:cNvSpPr txBox="1"/>
          <p:nvPr/>
        </p:nvSpPr>
        <p:spPr>
          <a:xfrm>
            <a:off x="1230377" y="3072311"/>
            <a:ext cx="383858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4C97"/>
                </a:solidFill>
                <a:latin typeface="Helvetica"/>
              </a:rPr>
              <a:t>The FELIX card is a </a:t>
            </a:r>
            <a:r>
              <a:rPr lang="en-US" sz="1400" b="1" dirty="0">
                <a:solidFill>
                  <a:srgbClr val="004C97"/>
                </a:solidFill>
                <a:latin typeface="Helvetica"/>
              </a:rPr>
              <a:t>data router</a:t>
            </a:r>
            <a:r>
              <a:rPr lang="en-US" sz="1400" dirty="0">
                <a:solidFill>
                  <a:srgbClr val="004C97"/>
                </a:solidFill>
                <a:latin typeface="Helvetica"/>
              </a:rPr>
              <a:t>. It needs an application to be instructed on the data movement. </a:t>
            </a:r>
          </a:p>
          <a:p>
            <a:r>
              <a:rPr lang="en-US" sz="1400" dirty="0">
                <a:solidFill>
                  <a:srgbClr val="004C97"/>
                </a:solidFill>
                <a:latin typeface="Helvetica"/>
              </a:rPr>
              <a:t>The </a:t>
            </a:r>
            <a:r>
              <a:rPr lang="en-US" sz="1400" b="1" dirty="0">
                <a:solidFill>
                  <a:srgbClr val="004C97"/>
                </a:solidFill>
                <a:latin typeface="Helvetica"/>
              </a:rPr>
              <a:t>application</a:t>
            </a:r>
            <a:r>
              <a:rPr lang="en-US" sz="1400" dirty="0">
                <a:solidFill>
                  <a:srgbClr val="004C97"/>
                </a:solidFill>
                <a:latin typeface="Helvetica"/>
              </a:rPr>
              <a:t> relies on an </a:t>
            </a:r>
            <a:r>
              <a:rPr lang="en-US" sz="1400" b="1" dirty="0">
                <a:solidFill>
                  <a:srgbClr val="004C97"/>
                </a:solidFill>
                <a:latin typeface="Helvetica"/>
              </a:rPr>
              <a:t>OS</a:t>
            </a:r>
            <a:r>
              <a:rPr lang="en-US" sz="1400" dirty="0">
                <a:solidFill>
                  <a:srgbClr val="004C97"/>
                </a:solidFill>
                <a:latin typeface="Helvetica"/>
              </a:rPr>
              <a:t> and a </a:t>
            </a:r>
            <a:r>
              <a:rPr lang="en-US" sz="1400" b="1" dirty="0">
                <a:solidFill>
                  <a:srgbClr val="004C97"/>
                </a:solidFill>
                <a:latin typeface="Helvetica"/>
              </a:rPr>
              <a:t>driver</a:t>
            </a:r>
            <a:r>
              <a:rPr lang="en-US" sz="1400" dirty="0">
                <a:solidFill>
                  <a:srgbClr val="004C97"/>
                </a:solidFill>
                <a:latin typeface="Helvetica"/>
              </a:rPr>
              <a:t> interfacing the FELIX card.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B1368AA4-108C-D516-6C34-A4BC8E666092}"/>
              </a:ext>
            </a:extLst>
          </p:cNvPr>
          <p:cNvSpPr txBox="1">
            <a:spLocks/>
          </p:cNvSpPr>
          <p:nvPr/>
        </p:nvSpPr>
        <p:spPr>
          <a:xfrm>
            <a:off x="1310248" y="4278937"/>
            <a:ext cx="3609621" cy="118906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1400" dirty="0">
                <a:solidFill>
                  <a:srgbClr val="004C97"/>
                </a:solidFill>
              </a:rPr>
              <a:t>Inserting the NN in the FELIX Firmware </a:t>
            </a:r>
            <a:r>
              <a:rPr lang="en-US" sz="1400" u="sng" dirty="0">
                <a:solidFill>
                  <a:srgbClr val="004C97"/>
                </a:solidFill>
              </a:rPr>
              <a:t>will change how the driver interfaces with the card </a:t>
            </a:r>
          </a:p>
          <a:p>
            <a:pPr>
              <a:spcBef>
                <a:spcPts val="600"/>
              </a:spcBef>
            </a:pPr>
            <a:r>
              <a:rPr lang="en-US" sz="1400" dirty="0">
                <a:solidFill>
                  <a:srgbClr val="004C97"/>
                </a:solidFill>
              </a:rPr>
              <a:t>The testing part right now relies on the interplay of Hardware, Firmware, and Software</a:t>
            </a:r>
          </a:p>
        </p:txBody>
      </p:sp>
      <p:sp>
        <p:nvSpPr>
          <p:cNvPr id="13" name="Arrow: Right 56">
            <a:extLst>
              <a:ext uri="{FF2B5EF4-FFF2-40B4-BE49-F238E27FC236}">
                <a16:creationId xmlns:a16="http://schemas.microsoft.com/office/drawing/2014/main" id="{27B70EA7-DF64-CF60-C68F-8318FDE50256}"/>
              </a:ext>
            </a:extLst>
          </p:cNvPr>
          <p:cNvSpPr/>
          <p:nvPr/>
        </p:nvSpPr>
        <p:spPr>
          <a:xfrm>
            <a:off x="1327910" y="5814495"/>
            <a:ext cx="675891" cy="241299"/>
          </a:xfrm>
          <a:prstGeom prst="rightArrow">
            <a:avLst/>
          </a:prstGeom>
          <a:solidFill>
            <a:srgbClr val="004C9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B7628AB3-EDA4-BF65-95B4-007F7D7D1F66}"/>
              </a:ext>
            </a:extLst>
          </p:cNvPr>
          <p:cNvSpPr txBox="1">
            <a:spLocks/>
          </p:cNvSpPr>
          <p:nvPr/>
        </p:nvSpPr>
        <p:spPr>
          <a:xfrm>
            <a:off x="2147914" y="5713890"/>
            <a:ext cx="2851469" cy="741312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US" sz="1400" b="1" dirty="0">
                <a:solidFill>
                  <a:srgbClr val="004C97"/>
                </a:solidFill>
              </a:rPr>
              <a:t>Interfacing the board to test the NN is the other real challenge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B6CCFE1C-89C5-2A61-2D8F-346669A5DCF0}"/>
              </a:ext>
            </a:extLst>
          </p:cNvPr>
          <p:cNvSpPr txBox="1">
            <a:spLocks/>
          </p:cNvSpPr>
          <p:nvPr/>
        </p:nvSpPr>
        <p:spPr>
          <a:xfrm>
            <a:off x="6561738" y="2555612"/>
            <a:ext cx="3612280" cy="305169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indent="0" eaLnBrk="1" hangingPunct="1">
              <a:spcBef>
                <a:spcPts val="600"/>
              </a:spcBef>
              <a:buFont typeface="Arial" charset="0"/>
              <a:buNone/>
              <a:defRPr sz="1400" b="1">
                <a:solidFill>
                  <a:srgbClr val="004C97"/>
                </a:solidFill>
                <a:latin typeface="Helvetica"/>
                <a:cs typeface="ＭＳ Ｐゴシック" charset="0"/>
              </a:defRPr>
            </a:lvl1pPr>
            <a:lvl2pPr marL="742950" indent="-285750" eaLnBrk="1" hangingPunct="1">
              <a:spcBef>
                <a:spcPts val="984"/>
              </a:spcBef>
              <a:buFont typeface="Arial" charset="0"/>
              <a:buChar char="–"/>
              <a:defRPr sz="2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eaLnBrk="1" hangingPunct="1">
              <a:spcBef>
                <a:spcPts val="984"/>
              </a:spcBef>
              <a:buFont typeface="Arial" charset="0"/>
              <a:buChar char="•"/>
              <a:defRPr sz="20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eaLnBrk="1" hangingPunct="1">
              <a:spcBef>
                <a:spcPts val="984"/>
              </a:spcBef>
              <a:buFont typeface="Arial" charset="0"/>
              <a:buChar char="–"/>
              <a:defRPr sz="18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eaLnBrk="1" hangingPunct="1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  <a:cs typeface="+mn-cs"/>
              </a:defRPr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  <a:cs typeface="+mn-cs"/>
              </a:defRPr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  <a:cs typeface="+mn-cs"/>
              </a:defRPr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A5E0"/>
                </a:solidFill>
              </a:rPr>
              <a:t>Meeting the timing in this condition is the real challenge</a:t>
            </a:r>
          </a:p>
        </p:txBody>
      </p:sp>
      <p:sp>
        <p:nvSpPr>
          <p:cNvPr id="16" name="Arrow: Right 60">
            <a:extLst>
              <a:ext uri="{FF2B5EF4-FFF2-40B4-BE49-F238E27FC236}">
                <a16:creationId xmlns:a16="http://schemas.microsoft.com/office/drawing/2014/main" id="{74F9641E-BD09-297A-A682-4E123E97FC6C}"/>
              </a:ext>
            </a:extLst>
          </p:cNvPr>
          <p:cNvSpPr/>
          <p:nvPr/>
        </p:nvSpPr>
        <p:spPr>
          <a:xfrm>
            <a:off x="5783887" y="2603269"/>
            <a:ext cx="675891" cy="241299"/>
          </a:xfrm>
          <a:prstGeom prst="rightArrow">
            <a:avLst/>
          </a:prstGeom>
          <a:solidFill>
            <a:srgbClr val="00A5E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Heptagon 16">
            <a:extLst>
              <a:ext uri="{FF2B5EF4-FFF2-40B4-BE49-F238E27FC236}">
                <a16:creationId xmlns:a16="http://schemas.microsoft.com/office/drawing/2014/main" id="{FE5CAFD3-B6CF-478B-1F48-8801E4253C9F}"/>
              </a:ext>
            </a:extLst>
          </p:cNvPr>
          <p:cNvSpPr/>
          <p:nvPr/>
        </p:nvSpPr>
        <p:spPr>
          <a:xfrm>
            <a:off x="1090755" y="1021354"/>
            <a:ext cx="494576" cy="516168"/>
          </a:xfrm>
          <a:prstGeom prst="heptagon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1</a:t>
            </a:r>
            <a:endParaRPr lang="en-US" sz="3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8" name="Heptagon 17">
            <a:extLst>
              <a:ext uri="{FF2B5EF4-FFF2-40B4-BE49-F238E27FC236}">
                <a16:creationId xmlns:a16="http://schemas.microsoft.com/office/drawing/2014/main" id="{A1FEEB65-3E23-DEDE-6BD0-09E4E05BBD94}"/>
              </a:ext>
            </a:extLst>
          </p:cNvPr>
          <p:cNvSpPr/>
          <p:nvPr/>
        </p:nvSpPr>
        <p:spPr>
          <a:xfrm>
            <a:off x="5723201" y="1021354"/>
            <a:ext cx="494576" cy="516168"/>
          </a:xfrm>
          <a:prstGeom prst="heptagon">
            <a:avLst/>
          </a:prstGeom>
          <a:solidFill>
            <a:srgbClr val="00A5E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</a:p>
        </p:txBody>
      </p:sp>
      <p:sp>
        <p:nvSpPr>
          <p:cNvPr id="19" name="Heptagon 18">
            <a:extLst>
              <a:ext uri="{FF2B5EF4-FFF2-40B4-BE49-F238E27FC236}">
                <a16:creationId xmlns:a16="http://schemas.microsoft.com/office/drawing/2014/main" id="{48C6CDF7-77F1-241D-F8B5-20B423B1FCB9}"/>
              </a:ext>
            </a:extLst>
          </p:cNvPr>
          <p:cNvSpPr/>
          <p:nvPr/>
        </p:nvSpPr>
        <p:spPr>
          <a:xfrm>
            <a:off x="5740797" y="3246570"/>
            <a:ext cx="494576" cy="516168"/>
          </a:xfrm>
          <a:prstGeom prst="heptagon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3</a:t>
            </a:r>
          </a:p>
        </p:txBody>
      </p:sp>
      <p:sp>
        <p:nvSpPr>
          <p:cNvPr id="20" name="Heptagon 19">
            <a:extLst>
              <a:ext uri="{FF2B5EF4-FFF2-40B4-BE49-F238E27FC236}">
                <a16:creationId xmlns:a16="http://schemas.microsoft.com/office/drawing/2014/main" id="{26F0E300-EAD7-F1BF-375B-4CEFC3B05EFB}"/>
              </a:ext>
            </a:extLst>
          </p:cNvPr>
          <p:cNvSpPr/>
          <p:nvPr/>
        </p:nvSpPr>
        <p:spPr>
          <a:xfrm>
            <a:off x="5747060" y="4241862"/>
            <a:ext cx="494576" cy="516168"/>
          </a:xfrm>
          <a:prstGeom prst="heptagon">
            <a:avLst/>
          </a:prstGeom>
          <a:solidFill>
            <a:srgbClr val="99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312634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g1a3ad644f28_0_15"/>
          <p:cNvSpPr/>
          <p:nvPr/>
        </p:nvSpPr>
        <p:spPr>
          <a:xfrm>
            <a:off x="1004596" y="1404925"/>
            <a:ext cx="10054224" cy="4366727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7" name="Google Shape;847;g1a3ad644f28_0_15"/>
          <p:cNvSpPr txBox="1">
            <a:spLocks noGrp="1"/>
          </p:cNvSpPr>
          <p:nvPr>
            <p:ph type="title"/>
          </p:nvPr>
        </p:nvSpPr>
        <p:spPr>
          <a:xfrm>
            <a:off x="838200" y="1"/>
            <a:ext cx="10515600" cy="8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GNN Implementation in hls4ml</a:t>
            </a:r>
            <a:endParaRPr dirty="0"/>
          </a:p>
        </p:txBody>
      </p:sp>
      <p:sp>
        <p:nvSpPr>
          <p:cNvPr id="848" name="Google Shape;848;g1a3ad644f28_0_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11/30/22</a:t>
            </a:r>
            <a:endParaRPr/>
          </a:p>
        </p:txBody>
      </p:sp>
      <p:sp>
        <p:nvSpPr>
          <p:cNvPr id="849" name="Google Shape;849;g1a3ad644f28_0_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Status and Plan @DOE Presentations</a:t>
            </a:r>
            <a:endParaRPr/>
          </a:p>
        </p:txBody>
      </p:sp>
      <p:sp>
        <p:nvSpPr>
          <p:cNvPr id="850" name="Google Shape;850;g1a3ad644f28_0_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  <p:pic>
        <p:nvPicPr>
          <p:cNvPr id="851" name="Google Shape;851;g1a3ad644f28_0_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1124" y="1640188"/>
            <a:ext cx="9229385" cy="3685162"/>
          </a:xfrm>
          <a:prstGeom prst="rect">
            <a:avLst/>
          </a:prstGeom>
          <a:noFill/>
          <a:ln>
            <a:noFill/>
          </a:ln>
        </p:spPr>
      </p:pic>
      <p:sp>
        <p:nvSpPr>
          <p:cNvPr id="852" name="Google Shape;852;g1a3ad644f28_0_15"/>
          <p:cNvSpPr txBox="1"/>
          <p:nvPr/>
        </p:nvSpPr>
        <p:spPr>
          <a:xfrm>
            <a:off x="409425" y="1658200"/>
            <a:ext cx="11791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3" name="Google Shape;853;g1a3ad644f28_0_15"/>
          <p:cNvSpPr txBox="1"/>
          <p:nvPr/>
        </p:nvSpPr>
        <p:spPr>
          <a:xfrm>
            <a:off x="1351124" y="4217150"/>
            <a:ext cx="2866025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Simplified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  Graph-based encoding to hls4ml-style interface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4" name="Google Shape;854;g1a3ad644f28_0_15"/>
          <p:cNvSpPr txBox="1"/>
          <p:nvPr/>
        </p:nvSpPr>
        <p:spPr>
          <a:xfrm>
            <a:off x="7267815" y="1427382"/>
            <a:ext cx="3764413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 dirty="0">
                <a:solidFill>
                  <a:schemeClr val="hlink"/>
                </a:solidFill>
                <a:hlinkClick r:id="rId4"/>
              </a:rPr>
              <a:t>https://arxiv.org/pdf/2112.02048.pdf</a:t>
            </a:r>
            <a:r>
              <a:rPr lang="en-US" dirty="0"/>
              <a:t> </a:t>
            </a:r>
            <a:endParaRPr dirty="0"/>
          </a:p>
        </p:txBody>
      </p:sp>
      <p:sp>
        <p:nvSpPr>
          <p:cNvPr id="855" name="Google Shape;855;g1a3ad644f28_0_15"/>
          <p:cNvSpPr txBox="1"/>
          <p:nvPr/>
        </p:nvSpPr>
        <p:spPr>
          <a:xfrm>
            <a:off x="1004596" y="829644"/>
            <a:ext cx="10686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First version of hls4ml-based Graph encoder available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6" name="Google Shape;856;g1a3ad644f28_0_15"/>
          <p:cNvSpPr txBox="1"/>
          <p:nvPr/>
        </p:nvSpPr>
        <p:spPr>
          <a:xfrm>
            <a:off x="1095858" y="5763176"/>
            <a:ext cx="10686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Critical optimization needed in construction of Graph-based mapping</a:t>
            </a:r>
            <a:endParaRPr sz="2400" i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7" name="Google Shape;857;g1a3ad644f28_0_15"/>
          <p:cNvSpPr/>
          <p:nvPr/>
        </p:nvSpPr>
        <p:spPr>
          <a:xfrm>
            <a:off x="1637750" y="1586425"/>
            <a:ext cx="2579400" cy="23724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g1a3ad644f28_0_55"/>
          <p:cNvSpPr txBox="1">
            <a:spLocks noGrp="1"/>
          </p:cNvSpPr>
          <p:nvPr>
            <p:ph type="title"/>
          </p:nvPr>
        </p:nvSpPr>
        <p:spPr>
          <a:xfrm>
            <a:off x="668375" y="175703"/>
            <a:ext cx="10515600" cy="901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000" dirty="0"/>
              <a:t>GNN Planned Upgrade in hls4ml</a:t>
            </a:r>
            <a:endParaRPr sz="4000" dirty="0"/>
          </a:p>
        </p:txBody>
      </p:sp>
      <p:sp>
        <p:nvSpPr>
          <p:cNvPr id="856" name="Google Shape;856;g1a3ad644f28_0_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11/30/22</a:t>
            </a:r>
            <a:endParaRPr/>
          </a:p>
        </p:txBody>
      </p:sp>
      <p:sp>
        <p:nvSpPr>
          <p:cNvPr id="857" name="Google Shape;857;g1a3ad644f28_0_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Status and Plan @DOE Presentations</a:t>
            </a:r>
            <a:endParaRPr/>
          </a:p>
        </p:txBody>
      </p:sp>
      <p:sp>
        <p:nvSpPr>
          <p:cNvPr id="858" name="Google Shape;858;g1a3ad644f28_0_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  <p:sp>
        <p:nvSpPr>
          <p:cNvPr id="859" name="Google Shape;859;g1a3ad644f28_0_55"/>
          <p:cNvSpPr txBox="1"/>
          <p:nvPr/>
        </p:nvSpPr>
        <p:spPr>
          <a:xfrm>
            <a:off x="409425" y="1658200"/>
            <a:ext cx="11791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0" name="Google Shape;860;g1a3ad644f28_0_55"/>
          <p:cNvSpPr txBox="1"/>
          <p:nvPr/>
        </p:nvSpPr>
        <p:spPr>
          <a:xfrm>
            <a:off x="537918" y="3102303"/>
            <a:ext cx="10349400" cy="14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4C97"/>
              </a:buClr>
              <a:buSzPts val="1600"/>
              <a:buFont typeface="Arial"/>
              <a:buNone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Active work is underway to improve the GNN implementation </a:t>
            </a: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Base implementation has been updated twice in 2022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ingdings" pitchFamily="2" charset="2"/>
              <a:buChar char="Ø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third update will start in mid December, focusing on 3 examples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lvl="1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○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 1: Tri-muon reconstruction with the LHC (muon endcaps)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lvl="1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○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 2: Heavy flavor tracking at </a:t>
            </a:r>
            <a:r>
              <a:rPr lang="en-US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sPHENIX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lvl="1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○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 3: Silicon strip tracking at LHC 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ingdings" pitchFamily="2" charset="2"/>
              <a:buChar char="Ø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Current Graph encoder to be optimized (adjacency matrix computation)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lvl="1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○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Aiming to centrally rework this with core hls4ml developers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lvl="1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○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Will be a central project across several domains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61" name="Google Shape;861;g1a3ad644f28_0_55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4825" y="1057525"/>
            <a:ext cx="11068800" cy="1581525"/>
          </a:xfrm>
          <a:prstGeom prst="rect">
            <a:avLst/>
          </a:prstGeom>
          <a:noFill/>
          <a:ln>
            <a:noFill/>
          </a:ln>
        </p:spPr>
      </p:pic>
      <p:sp>
        <p:nvSpPr>
          <p:cNvPr id="862" name="Google Shape;862;g1a3ad644f28_0_55"/>
          <p:cNvSpPr txBox="1"/>
          <p:nvPr/>
        </p:nvSpPr>
        <p:spPr>
          <a:xfrm>
            <a:off x="5965275" y="2500675"/>
            <a:ext cx="4795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rgbClr val="9900FF"/>
                </a:solidFill>
                <a:latin typeface="Calibri"/>
                <a:ea typeface="Calibri"/>
                <a:cs typeface="Calibri"/>
                <a:sym typeface="Calibri"/>
              </a:rPr>
              <a:t>@200 MHz, 1590 Cycles → 7.5μs</a:t>
            </a:r>
            <a:endParaRPr sz="1800" i="1">
              <a:solidFill>
                <a:srgbClr val="99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3" name="Google Shape;863;g1a3ad644f28_0_55"/>
          <p:cNvSpPr/>
          <p:nvPr/>
        </p:nvSpPr>
        <p:spPr>
          <a:xfrm>
            <a:off x="6065175" y="2301250"/>
            <a:ext cx="480300" cy="2847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9900FF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12" name="Rectangle 4102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490EF1-83CA-E2D0-6EA5-7A6A1615B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4716" y="739978"/>
            <a:ext cx="5334930" cy="300414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/>
              <a:t>Demonstrator Implementation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008FF8-6E43-47DA-B3FD-C14657890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94715" y="4278086"/>
            <a:ext cx="5334931" cy="1747324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- </a:t>
            </a:r>
            <a:r>
              <a:rPr lang="en-US" i="0" u="none" strike="noStrike" dirty="0">
                <a:solidFill>
                  <a:schemeClr val="tx1"/>
                </a:solidFill>
                <a:effectLst/>
              </a:rPr>
              <a:t>Jakub </a:t>
            </a:r>
            <a:r>
              <a:rPr lang="en-US" i="0" u="none" strike="noStrike" dirty="0" err="1">
                <a:solidFill>
                  <a:schemeClr val="tx1"/>
                </a:solidFill>
                <a:effectLst/>
              </a:rPr>
              <a:t>Kvapil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14" name="Freeform: Shape 4104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16" name="Freeform: Shape 4106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117" name="Freeform: Shape 4108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11" name="Freeform: Shape 4110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113" name="Freeform: Shape 4112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DDA719-B76E-E066-9AE6-696F37BCB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0529" y="6356350"/>
            <a:ext cx="105498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fld id="{B0B68ADB-BFA4-0C43-ABA9-96637C167DC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spcAft>
                  <a:spcPts val="600"/>
                </a:spcAft>
                <a:defRPr/>
              </a:pPr>
              <a:t>29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115" name="Freeform: Shape 4114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11635A-DF68-2795-AF97-0EC97FDAC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94716" y="6356350"/>
            <a:ext cx="380568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Fast-ML Status and Plan @DOE Presentations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ABBEC-DBCF-686F-8B99-9B2047C8B6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39232" y="6356350"/>
            <a:ext cx="129041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11/30/22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5FBF877-3573-C8D9-1408-987F19BE5594}"/>
              </a:ext>
            </a:extLst>
          </p:cNvPr>
          <p:cNvGrpSpPr/>
          <p:nvPr/>
        </p:nvGrpSpPr>
        <p:grpSpPr>
          <a:xfrm>
            <a:off x="373224" y="713328"/>
            <a:ext cx="5021736" cy="5068494"/>
            <a:chOff x="373224" y="713328"/>
            <a:chExt cx="4764526" cy="4764526"/>
          </a:xfrm>
        </p:grpSpPr>
        <p:pic>
          <p:nvPicPr>
            <p:cNvPr id="4098" name="Picture 2">
              <a:extLst>
                <a:ext uri="{FF2B5EF4-FFF2-40B4-BE49-F238E27FC236}">
                  <a16:creationId xmlns:a16="http://schemas.microsoft.com/office/drawing/2014/main" id="{B92774CB-BE64-B11C-A9D5-426EBCAE73C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73224" y="713328"/>
              <a:ext cx="4764526" cy="4764526"/>
            </a:xfrm>
            <a:custGeom>
              <a:avLst/>
              <a:gdLst/>
              <a:ahLst/>
              <a:cxnLst/>
              <a:rect l="l" t="t" r="r" b="b"/>
              <a:pathLst>
                <a:path w="3741748" h="3741748">
                  <a:moveTo>
                    <a:pt x="1870874" y="0"/>
                  </a:moveTo>
                  <a:cubicBezTo>
                    <a:pt x="2904129" y="0"/>
                    <a:pt x="3741748" y="837619"/>
                    <a:pt x="3741748" y="1870874"/>
                  </a:cubicBezTo>
                  <a:cubicBezTo>
                    <a:pt x="3741748" y="2904129"/>
                    <a:pt x="2904129" y="3741748"/>
                    <a:pt x="1870874" y="3741748"/>
                  </a:cubicBezTo>
                  <a:cubicBezTo>
                    <a:pt x="837619" y="3741748"/>
                    <a:pt x="0" y="2904129"/>
                    <a:pt x="0" y="1870874"/>
                  </a:cubicBezTo>
                  <a:cubicBezTo>
                    <a:pt x="0" y="837619"/>
                    <a:pt x="837619" y="0"/>
                    <a:pt x="1870874" y="0"/>
                  </a:cubicBez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F9B1C53-8D80-E16F-BFD7-505B1E0D485F}"/>
                </a:ext>
              </a:extLst>
            </p:cNvPr>
            <p:cNvSpPr/>
            <p:nvPr/>
          </p:nvSpPr>
          <p:spPr>
            <a:xfrm>
              <a:off x="1042587" y="1051133"/>
              <a:ext cx="717847" cy="3760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904332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0" name="Rectangle 1049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490EF1-83CA-E2D0-6EA5-7A6A1615B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4716" y="739978"/>
            <a:ext cx="5334930" cy="300414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b="1" dirty="0"/>
              <a:t>Overview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008FF8-6E43-47DA-B3FD-C14657890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94715" y="4046483"/>
            <a:ext cx="5334931" cy="1978928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- Ming Liu</a:t>
            </a:r>
          </a:p>
        </p:txBody>
      </p:sp>
      <p:sp>
        <p:nvSpPr>
          <p:cNvPr id="1052" name="Freeform: Shape 1051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54" name="Freeform: Shape 1053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56" name="Freeform: Shape 1055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58" name="Freeform: Shape 1057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60" name="Freeform: Shape 1059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7C2888B-4964-6B87-6DC8-4E8F70A9B8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7008" y="837028"/>
            <a:ext cx="4939941" cy="4939941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DDA719-B76E-E066-9AE6-696F37BCB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0529" y="6356350"/>
            <a:ext cx="1054989" cy="365125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  <a:defRPr/>
            </a:pPr>
            <a:fld id="{B0B68ADB-BFA4-0C43-ABA9-96637C167DC9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lnSpc>
                  <a:spcPct val="90000"/>
                </a:lnSpc>
                <a:spcAft>
                  <a:spcPts val="600"/>
                </a:spcAft>
                <a:defRPr/>
              </a:pPr>
              <a:t>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062" name="Freeform: Shape 1061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11635A-DF68-2795-AF97-0EC97FDAC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94716" y="6356350"/>
            <a:ext cx="380568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Fast-ML Status and Plan @DOE Presentations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ABBEC-DBCF-686F-8B99-9B2047C8B6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39232" y="6356350"/>
            <a:ext cx="129041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11/30/22</a:t>
            </a:r>
          </a:p>
        </p:txBody>
      </p:sp>
    </p:spTree>
    <p:extLst>
      <p:ext uri="{BB962C8B-B14F-4D97-AF65-F5344CB8AC3E}">
        <p14:creationId xmlns:p14="http://schemas.microsoft.com/office/powerpoint/2010/main" val="25130070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DAE1F-02EF-9ED5-5330-1E0F78E8A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580" y="136525"/>
            <a:ext cx="11784608" cy="1325563"/>
          </a:xfrm>
        </p:spPr>
        <p:txBody>
          <a:bodyPr>
            <a:normAutofit/>
          </a:bodyPr>
          <a:lstStyle/>
          <a:p>
            <a:r>
              <a:rPr lang="en-US" sz="4000" dirty="0"/>
              <a:t>Demonstrator Development @ LANL, ORNL and CCNU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0DBD60-2B1E-5FF1-00C1-AC73D9A93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639" y="1733550"/>
            <a:ext cx="6133522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Why a demonstrator?</a:t>
            </a:r>
          </a:p>
          <a:p>
            <a:pPr>
              <a:buFontTx/>
              <a:buChar char="-"/>
            </a:pPr>
            <a:r>
              <a:rPr lang="en-US" sz="2400" b="1" dirty="0" err="1">
                <a:solidFill>
                  <a:schemeClr val="accent1"/>
                </a:solidFill>
              </a:rPr>
              <a:t>sPHENIX</a:t>
            </a:r>
            <a:r>
              <a:rPr lang="en-US" sz="2400" b="1" dirty="0">
                <a:solidFill>
                  <a:schemeClr val="accent1"/>
                </a:solidFill>
              </a:rPr>
              <a:t> technologies rapidly evolving at the time of proposal</a:t>
            </a:r>
          </a:p>
          <a:p>
            <a:pPr>
              <a:buFontTx/>
              <a:buChar char="-"/>
            </a:pPr>
            <a:endParaRPr lang="en-US" sz="2400" b="1" dirty="0">
              <a:solidFill>
                <a:srgbClr val="C0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400" dirty="0" err="1"/>
              <a:t>sPHENIX</a:t>
            </a:r>
            <a:r>
              <a:rPr lang="en-US" sz="2400" dirty="0"/>
              <a:t> DAQ will be ready in early 2023  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/>
              <a:t>Parallelize development in early stage to be ready for final deployment</a:t>
            </a:r>
          </a:p>
          <a:p>
            <a:pPr lvl="1">
              <a:buFont typeface="Wingdings" pitchFamily="2" charset="2"/>
              <a:buChar char="Ø"/>
            </a:pPr>
            <a:endParaRPr lang="en-US" sz="2000" dirty="0"/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Fabricate more FELIX boards later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/>
              <a:t> The AI core logic will be implemented on VC709 which is the FELIX protoboard (share similar resources and is supported)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16AEAB-0B81-E723-6914-69C73A618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722FAD-E068-933F-502C-4029318E0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EDB2D-789B-C49D-C812-968DB940D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30</a:t>
            </a:fld>
            <a:endParaRPr lang="en-US"/>
          </a:p>
        </p:txBody>
      </p:sp>
      <p:pic>
        <p:nvPicPr>
          <p:cNvPr id="7" name="Google Shape;536;g19a44efd802_0_0">
            <a:extLst>
              <a:ext uri="{FF2B5EF4-FFF2-40B4-BE49-F238E27FC236}">
                <a16:creationId xmlns:a16="http://schemas.microsoft.com/office/drawing/2014/main" id="{CA23DE8C-A7BC-EFDD-D508-70F7CF20EDA1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6296" y="1879199"/>
            <a:ext cx="4844255" cy="363985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AE0E38-6BA3-00CA-260E-F556BE9FE09D}"/>
              </a:ext>
            </a:extLst>
          </p:cNvPr>
          <p:cNvSpPr txBox="1"/>
          <p:nvPr/>
        </p:nvSpPr>
        <p:spPr>
          <a:xfrm>
            <a:off x="10216055" y="1930050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LANL Setup</a:t>
            </a:r>
          </a:p>
        </p:txBody>
      </p:sp>
    </p:spTree>
    <p:extLst>
      <p:ext uri="{BB962C8B-B14F-4D97-AF65-F5344CB8AC3E}">
        <p14:creationId xmlns:p14="http://schemas.microsoft.com/office/powerpoint/2010/main" val="10531719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19a44efd802_2_93"/>
          <p:cNvSpPr/>
          <p:nvPr/>
        </p:nvSpPr>
        <p:spPr>
          <a:xfrm>
            <a:off x="533408" y="3620825"/>
            <a:ext cx="2730300" cy="12039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2" name="Google Shape;542;g19a44efd802_2_93"/>
          <p:cNvSpPr txBox="1"/>
          <p:nvPr/>
        </p:nvSpPr>
        <p:spPr>
          <a:xfrm>
            <a:off x="507450" y="3682475"/>
            <a:ext cx="27822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80FF"/>
                </a:solidFill>
                <a:latin typeface="Roboto"/>
                <a:ea typeface="Roboto"/>
                <a:cs typeface="Roboto"/>
                <a:sym typeface="Roboto"/>
              </a:rPr>
              <a:t>sPHENIX raw data</a:t>
            </a:r>
            <a:endParaRPr sz="2400">
              <a:solidFill>
                <a:srgbClr val="0080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80FF"/>
                </a:solidFill>
                <a:latin typeface="Roboto"/>
                <a:ea typeface="Roboto"/>
                <a:cs typeface="Roboto"/>
                <a:sym typeface="Roboto"/>
              </a:rPr>
              <a:t>Simulation </a:t>
            </a:r>
            <a:endParaRPr sz="2400">
              <a:solidFill>
                <a:srgbClr val="0080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43" name="Google Shape;543;g19a44efd802_2_93"/>
          <p:cNvSpPr/>
          <p:nvPr/>
        </p:nvSpPr>
        <p:spPr>
          <a:xfrm>
            <a:off x="4083033" y="3338700"/>
            <a:ext cx="1500000" cy="803700"/>
          </a:xfrm>
          <a:prstGeom prst="rect">
            <a:avLst/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4" name="Google Shape;544;g19a44efd802_2_93"/>
          <p:cNvSpPr txBox="1"/>
          <p:nvPr/>
        </p:nvSpPr>
        <p:spPr>
          <a:xfrm>
            <a:off x="4083036" y="3330102"/>
            <a:ext cx="1500000" cy="9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33" dirty="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KC705</a:t>
            </a:r>
            <a:endParaRPr sz="2133" dirty="0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33" dirty="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(MVTX)</a:t>
            </a:r>
            <a:endParaRPr sz="2133" dirty="0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45" name="Google Shape;545;g19a44efd802_2_93"/>
          <p:cNvSpPr txBox="1"/>
          <p:nvPr/>
        </p:nvSpPr>
        <p:spPr>
          <a:xfrm>
            <a:off x="4083036" y="4506336"/>
            <a:ext cx="1500000" cy="903000"/>
          </a:xfrm>
          <a:prstGeom prst="rect">
            <a:avLst/>
          </a:prstGeom>
          <a:solidFill>
            <a:srgbClr val="1155CC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33" dirty="0">
                <a:solidFill>
                  <a:srgbClr val="FFFF00"/>
                </a:solidFill>
                <a:latin typeface="Roboto"/>
                <a:ea typeface="Roboto"/>
                <a:cs typeface="Roboto"/>
                <a:sym typeface="Roboto"/>
              </a:rPr>
              <a:t>KC705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33" dirty="0">
                <a:solidFill>
                  <a:srgbClr val="FFFF00"/>
                </a:solidFill>
                <a:latin typeface="Roboto"/>
                <a:ea typeface="Roboto"/>
                <a:cs typeface="Roboto"/>
                <a:sym typeface="Roboto"/>
              </a:rPr>
              <a:t>(INTT)</a:t>
            </a:r>
            <a:endParaRPr sz="2133" dirty="0">
              <a:solidFill>
                <a:srgbClr val="FFFF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546" name="Google Shape;546;g19a44efd802_2_93"/>
          <p:cNvGrpSpPr/>
          <p:nvPr/>
        </p:nvGrpSpPr>
        <p:grpSpPr>
          <a:xfrm>
            <a:off x="6834874" y="3276520"/>
            <a:ext cx="2579721" cy="1891953"/>
            <a:chOff x="5612725" y="2457450"/>
            <a:chExt cx="2386200" cy="1419000"/>
          </a:xfrm>
        </p:grpSpPr>
        <p:sp>
          <p:nvSpPr>
            <p:cNvPr id="547" name="Google Shape;547;g19a44efd802_2_93"/>
            <p:cNvSpPr/>
            <p:nvPr/>
          </p:nvSpPr>
          <p:spPr>
            <a:xfrm>
              <a:off x="5612725" y="2457450"/>
              <a:ext cx="2386200" cy="1419000"/>
            </a:xfrm>
            <a:prstGeom prst="rect">
              <a:avLst/>
            </a:prstGeom>
            <a:solidFill>
              <a:srgbClr val="CFE2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8" name="Google Shape;548;g19a44efd802_2_93"/>
            <p:cNvSpPr txBox="1"/>
            <p:nvPr/>
          </p:nvSpPr>
          <p:spPr>
            <a:xfrm>
              <a:off x="5832317" y="2761099"/>
              <a:ext cx="1936200" cy="101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AI FPGA</a:t>
              </a:r>
              <a:endParaRPr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VC709 </a:t>
              </a:r>
              <a:endParaRPr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549" name="Google Shape;549;g19a44efd802_2_93"/>
          <p:cNvGrpSpPr/>
          <p:nvPr/>
        </p:nvGrpSpPr>
        <p:grpSpPr>
          <a:xfrm>
            <a:off x="2562708" y="1489816"/>
            <a:ext cx="4509571" cy="924410"/>
            <a:chOff x="2150736" y="1117375"/>
            <a:chExt cx="2208950" cy="693325"/>
          </a:xfrm>
        </p:grpSpPr>
        <p:sp>
          <p:nvSpPr>
            <p:cNvPr id="550" name="Google Shape;550;g19a44efd802_2_93"/>
            <p:cNvSpPr/>
            <p:nvPr/>
          </p:nvSpPr>
          <p:spPr>
            <a:xfrm>
              <a:off x="2150736" y="1117375"/>
              <a:ext cx="2208950" cy="693325"/>
            </a:xfrm>
            <a:prstGeom prst="flowChartPredefinedProcess">
              <a:avLst/>
            </a:pr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551;g19a44efd802_2_93"/>
            <p:cNvSpPr txBox="1"/>
            <p:nvPr/>
          </p:nvSpPr>
          <p:spPr>
            <a:xfrm>
              <a:off x="2428138" y="1280267"/>
              <a:ext cx="16569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GPU/CPU processing</a:t>
              </a:r>
              <a:endParaRPr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552" name="Google Shape;552;g19a44efd802_2_93"/>
          <p:cNvSpPr/>
          <p:nvPr/>
        </p:nvSpPr>
        <p:spPr>
          <a:xfrm>
            <a:off x="3256300" y="3823800"/>
            <a:ext cx="731700" cy="212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3" name="Google Shape;553;g19a44efd802_2_93"/>
          <p:cNvSpPr/>
          <p:nvPr/>
        </p:nvSpPr>
        <p:spPr>
          <a:xfrm>
            <a:off x="3256300" y="4535000"/>
            <a:ext cx="731700" cy="212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4" name="Google Shape;554;g19a44efd802_2_93"/>
          <p:cNvSpPr/>
          <p:nvPr/>
        </p:nvSpPr>
        <p:spPr>
          <a:xfrm>
            <a:off x="1542525" y="1707000"/>
            <a:ext cx="1032000" cy="189210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5" name="Google Shape;555;g19a44efd802_2_93"/>
          <p:cNvSpPr/>
          <p:nvPr/>
        </p:nvSpPr>
        <p:spPr>
          <a:xfrm>
            <a:off x="5630775" y="3823800"/>
            <a:ext cx="1204200" cy="212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6" name="Google Shape;556;g19a44efd802_2_93"/>
          <p:cNvSpPr/>
          <p:nvPr/>
        </p:nvSpPr>
        <p:spPr>
          <a:xfrm>
            <a:off x="5634800" y="4763600"/>
            <a:ext cx="1204200" cy="212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7" name="Google Shape;557;g19a44efd802_2_93"/>
          <p:cNvSpPr/>
          <p:nvPr/>
        </p:nvSpPr>
        <p:spPr>
          <a:xfrm rot="5400000">
            <a:off x="7011325" y="1837600"/>
            <a:ext cx="1495200" cy="135030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rgbClr val="0432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8" name="Google Shape;558;g19a44efd802_2_93"/>
          <p:cNvSpPr/>
          <p:nvPr/>
        </p:nvSpPr>
        <p:spPr>
          <a:xfrm>
            <a:off x="9414600" y="3960200"/>
            <a:ext cx="611100" cy="524700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chemeClr val="accent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9" name="Google Shape;559;g19a44efd802_2_93"/>
          <p:cNvSpPr txBox="1"/>
          <p:nvPr/>
        </p:nvSpPr>
        <p:spPr>
          <a:xfrm>
            <a:off x="10025692" y="3730177"/>
            <a:ext cx="23601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B050"/>
                </a:solidFill>
                <a:latin typeface="Roboto"/>
                <a:ea typeface="Roboto"/>
                <a:cs typeface="Roboto"/>
                <a:sym typeface="Roboto"/>
              </a:rPr>
              <a:t>Fast HF </a:t>
            </a:r>
            <a:endParaRPr sz="2400">
              <a:solidFill>
                <a:srgbClr val="00B05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B050"/>
                </a:solidFill>
                <a:latin typeface="Roboto"/>
                <a:ea typeface="Roboto"/>
                <a:cs typeface="Roboto"/>
                <a:sym typeface="Roboto"/>
              </a:rPr>
              <a:t>trigger output</a:t>
            </a:r>
            <a:endParaRPr sz="2400">
              <a:solidFill>
                <a:srgbClr val="00B05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60" name="Google Shape;560;g19a44efd802_2_93"/>
          <p:cNvSpPr txBox="1"/>
          <p:nvPr/>
        </p:nvSpPr>
        <p:spPr>
          <a:xfrm>
            <a:off x="8639923" y="1709236"/>
            <a:ext cx="3463894" cy="135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432FF"/>
                </a:solidFill>
                <a:latin typeface="Roboto"/>
                <a:ea typeface="Roboto"/>
                <a:cs typeface="Roboto"/>
                <a:sym typeface="Roboto"/>
              </a:rPr>
              <a:t>Beam vertex(x,y) alignment, </a:t>
            </a:r>
            <a:endParaRPr sz="2400">
              <a:solidFill>
                <a:srgbClr val="0432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432FF"/>
                </a:solidFill>
                <a:latin typeface="Roboto"/>
                <a:ea typeface="Roboto"/>
                <a:cs typeface="Roboto"/>
                <a:sym typeface="Roboto"/>
              </a:rPr>
              <a:t>calibration etc.</a:t>
            </a:r>
            <a:endParaRPr sz="2400">
              <a:solidFill>
                <a:srgbClr val="0432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61" name="Google Shape;561;g19a44efd802_2_93"/>
          <p:cNvSpPr txBox="1"/>
          <p:nvPr/>
        </p:nvSpPr>
        <p:spPr>
          <a:xfrm>
            <a:off x="3180821" y="4042674"/>
            <a:ext cx="1709100" cy="5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33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e-Link/PCIe</a:t>
            </a:r>
            <a:endParaRPr sz="2133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62" name="Google Shape;562;g19a44efd802_2_93"/>
          <p:cNvSpPr txBox="1"/>
          <p:nvPr/>
        </p:nvSpPr>
        <p:spPr>
          <a:xfrm>
            <a:off x="5658360" y="4042675"/>
            <a:ext cx="1500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g-Link</a:t>
            </a:r>
            <a:endParaRPr sz="2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63" name="Google Shape;563;g19a44efd802_2_93"/>
          <p:cNvSpPr txBox="1">
            <a:spLocks noGrp="1"/>
          </p:cNvSpPr>
          <p:nvPr>
            <p:ph type="dt" idx="10"/>
          </p:nvPr>
        </p:nvSpPr>
        <p:spPr>
          <a:xfrm>
            <a:off x="0" y="6629400"/>
            <a:ext cx="284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11/30/22</a:t>
            </a:r>
            <a:endParaRPr/>
          </a:p>
        </p:txBody>
      </p:sp>
      <p:sp>
        <p:nvSpPr>
          <p:cNvPr id="564" name="Google Shape;564;g19a44efd802_2_93"/>
          <p:cNvSpPr txBox="1">
            <a:spLocks noGrp="1"/>
          </p:cNvSpPr>
          <p:nvPr>
            <p:ph type="ftr" idx="11"/>
          </p:nvPr>
        </p:nvSpPr>
        <p:spPr>
          <a:xfrm>
            <a:off x="4267200" y="6569076"/>
            <a:ext cx="38608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Status and Plan @DOE Presentations</a:t>
            </a:r>
            <a:endParaRPr/>
          </a:p>
        </p:txBody>
      </p:sp>
      <p:sp>
        <p:nvSpPr>
          <p:cNvPr id="565" name="Google Shape;565;g19a44efd802_2_93"/>
          <p:cNvSpPr txBox="1">
            <a:spLocks noGrp="1"/>
          </p:cNvSpPr>
          <p:nvPr>
            <p:ph type="sldNum" idx="12"/>
          </p:nvPr>
        </p:nvSpPr>
        <p:spPr>
          <a:xfrm>
            <a:off x="11479741" y="6492876"/>
            <a:ext cx="7122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  <p:sp>
        <p:nvSpPr>
          <p:cNvPr id="566" name="Google Shape;566;g19a44efd802_2_93"/>
          <p:cNvSpPr txBox="1">
            <a:spLocks noGrp="1"/>
          </p:cNvSpPr>
          <p:nvPr>
            <p:ph type="title"/>
          </p:nvPr>
        </p:nvSpPr>
        <p:spPr>
          <a:xfrm>
            <a:off x="838200" y="17364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Demonstrator Implementation</a:t>
            </a:r>
            <a:endParaRPr sz="4000" dirty="0"/>
          </a:p>
        </p:txBody>
      </p:sp>
      <p:sp>
        <p:nvSpPr>
          <p:cNvPr id="567" name="Google Shape;567;g19a44efd802_2_93"/>
          <p:cNvSpPr txBox="1"/>
          <p:nvPr/>
        </p:nvSpPr>
        <p:spPr>
          <a:xfrm>
            <a:off x="2112375" y="4129825"/>
            <a:ext cx="983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DONE</a:t>
            </a:r>
            <a:endParaRPr sz="2000" b="1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8" name="Google Shape;568;g19a44efd802_2_93"/>
          <p:cNvSpPr txBox="1"/>
          <p:nvPr/>
        </p:nvSpPr>
        <p:spPr>
          <a:xfrm>
            <a:off x="4432675" y="5458975"/>
            <a:ext cx="1032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DONE</a:t>
            </a:r>
            <a:endParaRPr sz="2000" b="1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9" name="Google Shape;569;g19a44efd802_2_93"/>
          <p:cNvSpPr txBox="1"/>
          <p:nvPr/>
        </p:nvSpPr>
        <p:spPr>
          <a:xfrm>
            <a:off x="7096788" y="5184650"/>
            <a:ext cx="2055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Work in Progress</a:t>
            </a:r>
            <a:endParaRPr sz="2000" b="1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0" name="Google Shape;570;g19a44efd802_2_93"/>
          <p:cNvSpPr txBox="1"/>
          <p:nvPr/>
        </p:nvSpPr>
        <p:spPr>
          <a:xfrm>
            <a:off x="3801200" y="2366425"/>
            <a:ext cx="2055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Work in Progress</a:t>
            </a:r>
            <a:endParaRPr sz="2000" b="1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1" name="Google Shape;571;g19a44efd802_2_93"/>
          <p:cNvSpPr/>
          <p:nvPr/>
        </p:nvSpPr>
        <p:spPr>
          <a:xfrm>
            <a:off x="4029175" y="3200925"/>
            <a:ext cx="1629300" cy="2661900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2" name="Google Shape;572;g19a44efd802_2_93"/>
          <p:cNvSpPr txBox="1"/>
          <p:nvPr/>
        </p:nvSpPr>
        <p:spPr>
          <a:xfrm>
            <a:off x="1298250" y="5977750"/>
            <a:ext cx="1089375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>
                <a:latin typeface="Calibri"/>
                <a:ea typeface="Calibri"/>
                <a:cs typeface="Calibri"/>
                <a:sym typeface="Calibri"/>
              </a:rPr>
              <a:t>Both KC705 and VC709 will be replaced by FLX712 at deployment stage</a:t>
            </a:r>
            <a:endParaRPr sz="2100" b="1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19a44efd802_0_32"/>
          <p:cNvSpPr txBox="1">
            <a:spLocks noGrp="1"/>
          </p:cNvSpPr>
          <p:nvPr>
            <p:ph type="title"/>
          </p:nvPr>
        </p:nvSpPr>
        <p:spPr>
          <a:xfrm>
            <a:off x="551819" y="0"/>
            <a:ext cx="8994517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err="1"/>
              <a:t>sPHENIX</a:t>
            </a:r>
            <a:r>
              <a:rPr lang="en-US" sz="4000" dirty="0"/>
              <a:t> RAW Hit Data Simulation</a:t>
            </a:r>
            <a:endParaRPr sz="4000" dirty="0">
              <a:solidFill>
                <a:schemeClr val="accent6"/>
              </a:solidFill>
            </a:endParaRPr>
          </a:p>
        </p:txBody>
      </p:sp>
      <p:sp>
        <p:nvSpPr>
          <p:cNvPr id="579" name="Google Shape;579;g19a44efd802_0_32"/>
          <p:cNvSpPr txBox="1">
            <a:spLocks noGrp="1"/>
          </p:cNvSpPr>
          <p:nvPr>
            <p:ph type="body" idx="1"/>
          </p:nvPr>
        </p:nvSpPr>
        <p:spPr>
          <a:xfrm>
            <a:off x="488637" y="1260726"/>
            <a:ext cx="7099923" cy="172019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sz="2400" dirty="0"/>
              <a:t>In order to test the full loop feedback AI system detector hits must be known</a:t>
            </a:r>
            <a:endParaRPr sz="24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2400" dirty="0"/>
              <a:t>Code developed to transform MC JSON hit patterns into MVTX and INTT raw data streams</a:t>
            </a:r>
            <a:endParaRPr sz="24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0" name="Google Shape;580;g19a44efd802_0_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  <p:pic>
        <p:nvPicPr>
          <p:cNvPr id="581" name="Google Shape;581;g19a44efd802_0_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11761" y="1680300"/>
            <a:ext cx="4219864" cy="464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g19a44efd802_0_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34279" y="2920482"/>
            <a:ext cx="3859106" cy="357239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170D19-7C86-66C3-7AD6-A61628884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9A01A6-06D0-18F7-D159-A6BB28450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D6F826-C6EA-EBFD-7166-09116F823355}"/>
              </a:ext>
            </a:extLst>
          </p:cNvPr>
          <p:cNvSpPr txBox="1"/>
          <p:nvPr/>
        </p:nvSpPr>
        <p:spPr>
          <a:xfrm>
            <a:off x="11195180" y="166518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LANL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AD0621-7B3A-F270-55F3-B0F166A71EC3}"/>
              </a:ext>
            </a:extLst>
          </p:cNvPr>
          <p:cNvSpPr txBox="1"/>
          <p:nvPr/>
        </p:nvSpPr>
        <p:spPr>
          <a:xfrm>
            <a:off x="5303890" y="2980925"/>
            <a:ext cx="14702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MVTX sensor </a:t>
            </a:r>
          </a:p>
          <a:p>
            <a:r>
              <a:rPr lang="en-US" dirty="0"/>
              <a:t>readout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19a44efd802_0_42"/>
          <p:cNvSpPr txBox="1">
            <a:spLocks noGrp="1"/>
          </p:cNvSpPr>
          <p:nvPr>
            <p:ph type="title"/>
          </p:nvPr>
        </p:nvSpPr>
        <p:spPr>
          <a:xfrm>
            <a:off x="466344" y="4736"/>
            <a:ext cx="10203144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KC705 MC Raw Data Transmission Demonstrated</a:t>
            </a:r>
            <a:endParaRPr sz="4000" dirty="0">
              <a:solidFill>
                <a:schemeClr val="accent6"/>
              </a:solidFill>
            </a:endParaRPr>
          </a:p>
        </p:txBody>
      </p:sp>
      <p:sp>
        <p:nvSpPr>
          <p:cNvPr id="589" name="Google Shape;589;g19a44efd802_0_42"/>
          <p:cNvSpPr txBox="1">
            <a:spLocks noGrp="1"/>
          </p:cNvSpPr>
          <p:nvPr>
            <p:ph type="body" idx="1"/>
          </p:nvPr>
        </p:nvSpPr>
        <p:spPr>
          <a:xfrm>
            <a:off x="288691" y="1262728"/>
            <a:ext cx="11697357" cy="135103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Simulated data must be streamed to the AI/FPGA, VC709/FLX712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KC705 is used to read the MC data via PCI XDMA and transmit them using g-Links</a:t>
            </a:r>
            <a:endParaRPr dirty="0"/>
          </a:p>
          <a:p>
            <a:pPr marL="457200" indent="-342900">
              <a:spcBef>
                <a:spcPts val="0"/>
              </a:spcBef>
              <a:buSzPts val="1800"/>
            </a:pPr>
            <a:r>
              <a:rPr lang="en-US" dirty="0"/>
              <a:t>One link for MVTX and one for INTT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0" name="Google Shape;590;g19a44efd802_0_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  <p:grpSp>
        <p:nvGrpSpPr>
          <p:cNvPr id="591" name="Google Shape;591;g19a44efd802_0_42"/>
          <p:cNvGrpSpPr/>
          <p:nvPr/>
        </p:nvGrpSpPr>
        <p:grpSpPr>
          <a:xfrm>
            <a:off x="5559596" y="2990160"/>
            <a:ext cx="6283959" cy="2990807"/>
            <a:chOff x="2480735" y="2152840"/>
            <a:chExt cx="8144063" cy="3858110"/>
          </a:xfrm>
        </p:grpSpPr>
        <p:sp>
          <p:nvSpPr>
            <p:cNvPr id="592" name="Google Shape;592;g19a44efd802_0_42"/>
            <p:cNvSpPr/>
            <p:nvPr/>
          </p:nvSpPr>
          <p:spPr>
            <a:xfrm>
              <a:off x="3453475" y="2308700"/>
              <a:ext cx="924000" cy="2542200"/>
            </a:xfrm>
            <a:prstGeom prst="rect">
              <a:avLst/>
            </a:prstGeom>
            <a:solidFill>
              <a:schemeClr val="accent4"/>
            </a:solidFill>
            <a:ln w="12700" cap="flat" cmpd="sng">
              <a:solidFill>
                <a:srgbClr val="BA8C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93" name="Google Shape;593;g19a44efd802_0_42"/>
            <p:cNvCxnSpPr>
              <a:stCxn id="592" idx="1"/>
              <a:endCxn id="592" idx="3"/>
            </p:cNvCxnSpPr>
            <p:nvPr/>
          </p:nvCxnSpPr>
          <p:spPr>
            <a:xfrm>
              <a:off x="3453475" y="3579800"/>
              <a:ext cx="924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594" name="Google Shape;594;g19a44efd802_0_42"/>
            <p:cNvSpPr txBox="1"/>
            <p:nvPr/>
          </p:nvSpPr>
          <p:spPr>
            <a:xfrm>
              <a:off x="3480476" y="2944075"/>
              <a:ext cx="825900" cy="377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63:32</a:t>
              </a:r>
              <a:endParaRPr sz="13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5" name="Google Shape;595;g19a44efd802_0_42"/>
            <p:cNvSpPr txBox="1"/>
            <p:nvPr/>
          </p:nvSpPr>
          <p:spPr>
            <a:xfrm>
              <a:off x="3541375" y="4137425"/>
              <a:ext cx="748800" cy="377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31:0</a:t>
              </a:r>
              <a:endPara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" name="Google Shape;596;g19a44efd802_0_42"/>
            <p:cNvSpPr txBox="1"/>
            <p:nvPr/>
          </p:nvSpPr>
          <p:spPr>
            <a:xfrm>
              <a:off x="3413918" y="2631999"/>
              <a:ext cx="963555" cy="2877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5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Package ID</a:t>
              </a:r>
              <a:endParaRPr sz="85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7" name="Google Shape;597;g19a44efd802_0_42"/>
            <p:cNvSpPr txBox="1"/>
            <p:nvPr/>
          </p:nvSpPr>
          <p:spPr>
            <a:xfrm>
              <a:off x="3428536" y="3675616"/>
              <a:ext cx="1064445" cy="3969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Head</a:t>
              </a:r>
              <a:endParaRPr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8" name="Google Shape;598;g19a44efd802_0_42"/>
            <p:cNvSpPr/>
            <p:nvPr/>
          </p:nvSpPr>
          <p:spPr>
            <a:xfrm>
              <a:off x="3135933" y="2152840"/>
              <a:ext cx="216900" cy="2934600"/>
            </a:xfrm>
            <a:prstGeom prst="leftBrace">
              <a:avLst>
                <a:gd name="adj1" fmla="val 8333"/>
                <a:gd name="adj2" fmla="val 50000"/>
              </a:avLst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g19a44efd802_0_42"/>
            <p:cNvSpPr txBox="1"/>
            <p:nvPr/>
          </p:nvSpPr>
          <p:spPr>
            <a:xfrm>
              <a:off x="5353300" y="5415450"/>
              <a:ext cx="2615100" cy="59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One </a:t>
              </a:r>
              <a:r>
                <a:rPr lang="en-US" sz="2400">
                  <a:solidFill>
                    <a:schemeClr val="dk1"/>
                  </a:solidFill>
                </a:rPr>
                <a:t>packet</a:t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g19a44efd802_0_42"/>
            <p:cNvSpPr txBox="1"/>
            <p:nvPr/>
          </p:nvSpPr>
          <p:spPr>
            <a:xfrm>
              <a:off x="2480735" y="3424245"/>
              <a:ext cx="748800" cy="83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64 bit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" name="Google Shape;601;g19a44efd802_0_42"/>
            <p:cNvSpPr txBox="1"/>
            <p:nvPr/>
          </p:nvSpPr>
          <p:spPr>
            <a:xfrm>
              <a:off x="3357109" y="4936850"/>
              <a:ext cx="997500" cy="31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chemeClr val="dk1"/>
                  </a:solidFill>
                </a:rPr>
                <a:t>payload </a:t>
              </a:r>
              <a:r>
                <a:rPr lang="en-US" sz="1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g19a44efd802_0_42"/>
            <p:cNvSpPr txBox="1"/>
            <p:nvPr/>
          </p:nvSpPr>
          <p:spPr>
            <a:xfrm>
              <a:off x="4504680" y="4920293"/>
              <a:ext cx="997500" cy="31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chemeClr val="dk1"/>
                  </a:solidFill>
                </a:rPr>
                <a:t>payload </a:t>
              </a:r>
              <a:r>
                <a:rPr lang="en-US" sz="1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03" name="Google Shape;603;g19a44efd802_0_42"/>
            <p:cNvGrpSpPr/>
            <p:nvPr/>
          </p:nvGrpSpPr>
          <p:grpSpPr>
            <a:xfrm>
              <a:off x="4627472" y="2313408"/>
              <a:ext cx="924054" cy="2541900"/>
              <a:chOff x="4254239" y="2825782"/>
              <a:chExt cx="777300" cy="2541900"/>
            </a:xfrm>
          </p:grpSpPr>
          <p:grpSp>
            <p:nvGrpSpPr>
              <p:cNvPr id="604" name="Google Shape;604;g19a44efd802_0_42"/>
              <p:cNvGrpSpPr/>
              <p:nvPr/>
            </p:nvGrpSpPr>
            <p:grpSpPr>
              <a:xfrm>
                <a:off x="4254239" y="2825782"/>
                <a:ext cx="777300" cy="2541900"/>
                <a:chOff x="3201924" y="2978182"/>
                <a:chExt cx="777300" cy="2541900"/>
              </a:xfrm>
            </p:grpSpPr>
            <p:sp>
              <p:nvSpPr>
                <p:cNvPr id="605" name="Google Shape;605;g19a44efd802_0_42"/>
                <p:cNvSpPr/>
                <p:nvPr/>
              </p:nvSpPr>
              <p:spPr>
                <a:xfrm>
                  <a:off x="3201924" y="2978182"/>
                  <a:ext cx="777300" cy="2541900"/>
                </a:xfrm>
                <a:prstGeom prst="rect">
                  <a:avLst/>
                </a:prstGeom>
                <a:solidFill>
                  <a:schemeClr val="accent1"/>
                </a:solidFill>
                <a:ln w="12700" cap="flat" cmpd="sng">
                  <a:solidFill>
                    <a:srgbClr val="31538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606" name="Google Shape;606;g19a44efd802_0_42"/>
                <p:cNvCxnSpPr>
                  <a:stCxn id="605" idx="1"/>
                  <a:endCxn id="605" idx="3"/>
                </p:cNvCxnSpPr>
                <p:nvPr/>
              </p:nvCxnSpPr>
              <p:spPr>
                <a:xfrm>
                  <a:off x="3201924" y="4249132"/>
                  <a:ext cx="777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sp>
              <p:nvSpPr>
                <p:cNvPr id="607" name="Google Shape;607;g19a44efd802_0_42"/>
                <p:cNvSpPr txBox="1"/>
                <p:nvPr/>
              </p:nvSpPr>
              <p:spPr>
                <a:xfrm>
                  <a:off x="3335502" y="3285901"/>
                  <a:ext cx="510000" cy="27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63:48</a:t>
                  </a:r>
                  <a:endParaRPr sz="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8" name="Google Shape;608;g19a44efd802_0_42"/>
                <p:cNvSpPr txBox="1"/>
                <p:nvPr/>
              </p:nvSpPr>
              <p:spPr>
                <a:xfrm>
                  <a:off x="3215442" y="3067150"/>
                  <a:ext cx="736200" cy="317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0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0x0000</a:t>
                  </a:r>
                  <a:endParaRPr sz="10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609" name="Google Shape;609;g19a44efd802_0_42"/>
                <p:cNvCxnSpPr/>
                <p:nvPr/>
              </p:nvCxnSpPr>
              <p:spPr>
                <a:xfrm>
                  <a:off x="3201924" y="3548608"/>
                  <a:ext cx="777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sp>
              <p:nvSpPr>
                <p:cNvPr id="610" name="Google Shape;610;g19a44efd802_0_42"/>
                <p:cNvSpPr txBox="1"/>
                <p:nvPr/>
              </p:nvSpPr>
              <p:spPr>
                <a:xfrm>
                  <a:off x="3342463" y="3852217"/>
                  <a:ext cx="510000" cy="27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47:32</a:t>
                  </a:r>
                  <a:endParaRPr sz="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1" name="Google Shape;611;g19a44efd802_0_42"/>
                <p:cNvSpPr txBox="1"/>
                <p:nvPr/>
              </p:nvSpPr>
              <p:spPr>
                <a:xfrm>
                  <a:off x="3222403" y="3633466"/>
                  <a:ext cx="736200" cy="317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0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0x0000</a:t>
                  </a:r>
                  <a:endParaRPr sz="10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2" name="Google Shape;612;g19a44efd802_0_42"/>
                <p:cNvSpPr txBox="1"/>
                <p:nvPr/>
              </p:nvSpPr>
              <p:spPr>
                <a:xfrm>
                  <a:off x="3342463" y="4520457"/>
                  <a:ext cx="510000" cy="27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31:16</a:t>
                  </a:r>
                  <a:endParaRPr sz="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3" name="Google Shape;613;g19a44efd802_0_42"/>
                <p:cNvSpPr txBox="1"/>
                <p:nvPr/>
              </p:nvSpPr>
              <p:spPr>
                <a:xfrm>
                  <a:off x="3222403" y="4301706"/>
                  <a:ext cx="736200" cy="317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0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0x0000</a:t>
                  </a:r>
                  <a:endParaRPr sz="10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4" name="Google Shape;614;g19a44efd802_0_42"/>
                <p:cNvSpPr txBox="1"/>
                <p:nvPr/>
              </p:nvSpPr>
              <p:spPr>
                <a:xfrm>
                  <a:off x="3365322" y="5130668"/>
                  <a:ext cx="436200" cy="27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15:0</a:t>
                  </a:r>
                  <a:endParaRPr sz="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5" name="Google Shape;615;g19a44efd802_0_42"/>
                <p:cNvSpPr txBox="1"/>
                <p:nvPr/>
              </p:nvSpPr>
              <p:spPr>
                <a:xfrm>
                  <a:off x="3222403" y="4908302"/>
                  <a:ext cx="736200" cy="317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0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0x0000</a:t>
                  </a:r>
                  <a:endParaRPr sz="6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cxnSp>
            <p:nvCxnSpPr>
              <p:cNvPr id="616" name="Google Shape;616;g19a44efd802_0_42"/>
              <p:cNvCxnSpPr/>
              <p:nvPr/>
            </p:nvCxnSpPr>
            <p:spPr>
              <a:xfrm>
                <a:off x="4254239" y="4682250"/>
                <a:ext cx="777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617" name="Google Shape;617;g19a44efd802_0_42"/>
            <p:cNvGrpSpPr/>
            <p:nvPr/>
          </p:nvGrpSpPr>
          <p:grpSpPr>
            <a:xfrm>
              <a:off x="5799823" y="2308583"/>
              <a:ext cx="924054" cy="2541900"/>
              <a:chOff x="4254239" y="2825782"/>
              <a:chExt cx="777300" cy="2541900"/>
            </a:xfrm>
          </p:grpSpPr>
          <p:grpSp>
            <p:nvGrpSpPr>
              <p:cNvPr id="618" name="Google Shape;618;g19a44efd802_0_42"/>
              <p:cNvGrpSpPr/>
              <p:nvPr/>
            </p:nvGrpSpPr>
            <p:grpSpPr>
              <a:xfrm>
                <a:off x="4254239" y="2825782"/>
                <a:ext cx="777300" cy="2541900"/>
                <a:chOff x="3201924" y="2978182"/>
                <a:chExt cx="777300" cy="2541900"/>
              </a:xfrm>
            </p:grpSpPr>
            <p:sp>
              <p:nvSpPr>
                <p:cNvPr id="619" name="Google Shape;619;g19a44efd802_0_42"/>
                <p:cNvSpPr/>
                <p:nvPr/>
              </p:nvSpPr>
              <p:spPr>
                <a:xfrm>
                  <a:off x="3201924" y="2978182"/>
                  <a:ext cx="777300" cy="2541900"/>
                </a:xfrm>
                <a:prstGeom prst="rect">
                  <a:avLst/>
                </a:prstGeom>
                <a:solidFill>
                  <a:schemeClr val="accent1"/>
                </a:solidFill>
                <a:ln w="12700" cap="flat" cmpd="sng">
                  <a:solidFill>
                    <a:srgbClr val="31538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620" name="Google Shape;620;g19a44efd802_0_42"/>
                <p:cNvCxnSpPr>
                  <a:stCxn id="619" idx="1"/>
                  <a:endCxn id="619" idx="3"/>
                </p:cNvCxnSpPr>
                <p:nvPr/>
              </p:nvCxnSpPr>
              <p:spPr>
                <a:xfrm>
                  <a:off x="3201924" y="4249132"/>
                  <a:ext cx="777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sp>
              <p:nvSpPr>
                <p:cNvPr id="621" name="Google Shape;621;g19a44efd802_0_42"/>
                <p:cNvSpPr txBox="1"/>
                <p:nvPr/>
              </p:nvSpPr>
              <p:spPr>
                <a:xfrm>
                  <a:off x="3335502" y="3285901"/>
                  <a:ext cx="510000" cy="27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63:48</a:t>
                  </a:r>
                  <a:endParaRPr sz="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2" name="Google Shape;622;g19a44efd802_0_42"/>
                <p:cNvSpPr txBox="1"/>
                <p:nvPr/>
              </p:nvSpPr>
              <p:spPr>
                <a:xfrm>
                  <a:off x="3215442" y="3067150"/>
                  <a:ext cx="736200" cy="317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0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0x0001</a:t>
                  </a:r>
                  <a:endParaRPr sz="10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623" name="Google Shape;623;g19a44efd802_0_42"/>
                <p:cNvCxnSpPr/>
                <p:nvPr/>
              </p:nvCxnSpPr>
              <p:spPr>
                <a:xfrm>
                  <a:off x="3201924" y="3548608"/>
                  <a:ext cx="777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sp>
              <p:nvSpPr>
                <p:cNvPr id="624" name="Google Shape;624;g19a44efd802_0_42"/>
                <p:cNvSpPr txBox="1"/>
                <p:nvPr/>
              </p:nvSpPr>
              <p:spPr>
                <a:xfrm>
                  <a:off x="3342463" y="3852217"/>
                  <a:ext cx="510000" cy="27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47:32</a:t>
                  </a:r>
                  <a:endParaRPr sz="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5" name="Google Shape;625;g19a44efd802_0_42"/>
                <p:cNvSpPr txBox="1"/>
                <p:nvPr/>
              </p:nvSpPr>
              <p:spPr>
                <a:xfrm>
                  <a:off x="3222403" y="3633466"/>
                  <a:ext cx="736200" cy="317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0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0x0001</a:t>
                  </a:r>
                  <a:endParaRPr sz="10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6" name="Google Shape;626;g19a44efd802_0_42"/>
                <p:cNvSpPr txBox="1"/>
                <p:nvPr/>
              </p:nvSpPr>
              <p:spPr>
                <a:xfrm>
                  <a:off x="3342463" y="4520457"/>
                  <a:ext cx="510000" cy="27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31:16</a:t>
                  </a:r>
                  <a:endParaRPr sz="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7" name="Google Shape;627;g19a44efd802_0_42"/>
                <p:cNvSpPr txBox="1"/>
                <p:nvPr/>
              </p:nvSpPr>
              <p:spPr>
                <a:xfrm>
                  <a:off x="3222403" y="4301706"/>
                  <a:ext cx="736200" cy="317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0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0x0001</a:t>
                  </a:r>
                  <a:endParaRPr sz="10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8" name="Google Shape;628;g19a44efd802_0_42"/>
                <p:cNvSpPr txBox="1"/>
                <p:nvPr/>
              </p:nvSpPr>
              <p:spPr>
                <a:xfrm>
                  <a:off x="3365322" y="5130668"/>
                  <a:ext cx="436200" cy="27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15:0</a:t>
                  </a:r>
                  <a:endParaRPr sz="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9" name="Google Shape;629;g19a44efd802_0_42"/>
                <p:cNvSpPr txBox="1"/>
                <p:nvPr/>
              </p:nvSpPr>
              <p:spPr>
                <a:xfrm>
                  <a:off x="3222403" y="4908302"/>
                  <a:ext cx="736200" cy="317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0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0x0001</a:t>
                  </a:r>
                  <a:endParaRPr sz="10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cxnSp>
            <p:nvCxnSpPr>
              <p:cNvPr id="630" name="Google Shape;630;g19a44efd802_0_42"/>
              <p:cNvCxnSpPr/>
              <p:nvPr/>
            </p:nvCxnSpPr>
            <p:spPr>
              <a:xfrm>
                <a:off x="4254239" y="4682250"/>
                <a:ext cx="777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631" name="Google Shape;631;g19a44efd802_0_42"/>
            <p:cNvSpPr txBox="1"/>
            <p:nvPr/>
          </p:nvSpPr>
          <p:spPr>
            <a:xfrm>
              <a:off x="5682672" y="4929331"/>
              <a:ext cx="997500" cy="31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chemeClr val="dk1"/>
                  </a:solidFill>
                </a:rPr>
                <a:t>payload </a:t>
              </a:r>
              <a:r>
                <a:rPr lang="en-US" sz="1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32" name="Google Shape;632;g19a44efd802_0_42"/>
            <p:cNvGrpSpPr/>
            <p:nvPr/>
          </p:nvGrpSpPr>
          <p:grpSpPr>
            <a:xfrm>
              <a:off x="7611787" y="2308583"/>
              <a:ext cx="1033576" cy="2541900"/>
              <a:chOff x="4254239" y="2825782"/>
              <a:chExt cx="777300" cy="2541900"/>
            </a:xfrm>
          </p:grpSpPr>
          <p:grpSp>
            <p:nvGrpSpPr>
              <p:cNvPr id="633" name="Google Shape;633;g19a44efd802_0_42"/>
              <p:cNvGrpSpPr/>
              <p:nvPr/>
            </p:nvGrpSpPr>
            <p:grpSpPr>
              <a:xfrm>
                <a:off x="4254239" y="2825782"/>
                <a:ext cx="777300" cy="2541900"/>
                <a:chOff x="3201924" y="2978182"/>
                <a:chExt cx="777300" cy="2541900"/>
              </a:xfrm>
            </p:grpSpPr>
            <p:sp>
              <p:nvSpPr>
                <p:cNvPr id="634" name="Google Shape;634;g19a44efd802_0_42"/>
                <p:cNvSpPr/>
                <p:nvPr/>
              </p:nvSpPr>
              <p:spPr>
                <a:xfrm>
                  <a:off x="3201924" y="2978182"/>
                  <a:ext cx="777300" cy="2541900"/>
                </a:xfrm>
                <a:prstGeom prst="rect">
                  <a:avLst/>
                </a:prstGeom>
                <a:solidFill>
                  <a:schemeClr val="accent1"/>
                </a:solidFill>
                <a:ln w="12700" cap="flat" cmpd="sng">
                  <a:solidFill>
                    <a:srgbClr val="31538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635" name="Google Shape;635;g19a44efd802_0_42"/>
                <p:cNvCxnSpPr>
                  <a:stCxn id="634" idx="1"/>
                  <a:endCxn id="634" idx="3"/>
                </p:cNvCxnSpPr>
                <p:nvPr/>
              </p:nvCxnSpPr>
              <p:spPr>
                <a:xfrm>
                  <a:off x="3201924" y="4249132"/>
                  <a:ext cx="777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sp>
              <p:nvSpPr>
                <p:cNvPr id="636" name="Google Shape;636;g19a44efd802_0_42"/>
                <p:cNvSpPr txBox="1"/>
                <p:nvPr/>
              </p:nvSpPr>
              <p:spPr>
                <a:xfrm>
                  <a:off x="3335502" y="3285901"/>
                  <a:ext cx="510000" cy="27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63:48</a:t>
                  </a:r>
                  <a:endParaRPr sz="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7" name="Google Shape;637;g19a44efd802_0_42"/>
                <p:cNvSpPr txBox="1"/>
                <p:nvPr/>
              </p:nvSpPr>
              <p:spPr>
                <a:xfrm>
                  <a:off x="3433312" y="3059217"/>
                  <a:ext cx="284100" cy="3375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1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n</a:t>
                  </a:r>
                  <a:endParaRPr sz="11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638" name="Google Shape;638;g19a44efd802_0_42"/>
                <p:cNvCxnSpPr/>
                <p:nvPr/>
              </p:nvCxnSpPr>
              <p:spPr>
                <a:xfrm>
                  <a:off x="3201924" y="3548608"/>
                  <a:ext cx="777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sp>
              <p:nvSpPr>
                <p:cNvPr id="639" name="Google Shape;639;g19a44efd802_0_42"/>
                <p:cNvSpPr txBox="1"/>
                <p:nvPr/>
              </p:nvSpPr>
              <p:spPr>
                <a:xfrm>
                  <a:off x="3342463" y="3852217"/>
                  <a:ext cx="510000" cy="27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47:32</a:t>
                  </a:r>
                  <a:endParaRPr sz="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0" name="Google Shape;640;g19a44efd802_0_42"/>
                <p:cNvSpPr txBox="1"/>
                <p:nvPr/>
              </p:nvSpPr>
              <p:spPr>
                <a:xfrm>
                  <a:off x="3441465" y="3628895"/>
                  <a:ext cx="284100" cy="3375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1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n</a:t>
                  </a:r>
                  <a:endParaRPr sz="11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1" name="Google Shape;641;g19a44efd802_0_42"/>
                <p:cNvSpPr txBox="1"/>
                <p:nvPr/>
              </p:nvSpPr>
              <p:spPr>
                <a:xfrm>
                  <a:off x="3342463" y="4520457"/>
                  <a:ext cx="510000" cy="27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31:16</a:t>
                  </a:r>
                  <a:endParaRPr sz="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2" name="Google Shape;642;g19a44efd802_0_42"/>
                <p:cNvSpPr txBox="1"/>
                <p:nvPr/>
              </p:nvSpPr>
              <p:spPr>
                <a:xfrm>
                  <a:off x="3433312" y="4294632"/>
                  <a:ext cx="284100" cy="3375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1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n</a:t>
                  </a:r>
                  <a:endParaRPr sz="11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3" name="Google Shape;643;g19a44efd802_0_42"/>
                <p:cNvSpPr txBox="1"/>
                <p:nvPr/>
              </p:nvSpPr>
              <p:spPr>
                <a:xfrm>
                  <a:off x="3365322" y="5130668"/>
                  <a:ext cx="436200" cy="27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15:0</a:t>
                  </a:r>
                  <a:endParaRPr sz="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4" name="Google Shape;644;g19a44efd802_0_42"/>
                <p:cNvSpPr txBox="1"/>
                <p:nvPr/>
              </p:nvSpPr>
              <p:spPr>
                <a:xfrm>
                  <a:off x="3433312" y="4853499"/>
                  <a:ext cx="284100" cy="3375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1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n</a:t>
                  </a:r>
                  <a:endParaRPr sz="11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cxnSp>
            <p:nvCxnSpPr>
              <p:cNvPr id="645" name="Google Shape;645;g19a44efd802_0_42"/>
              <p:cNvCxnSpPr/>
              <p:nvPr/>
            </p:nvCxnSpPr>
            <p:spPr>
              <a:xfrm>
                <a:off x="4254239" y="4682250"/>
                <a:ext cx="777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646" name="Google Shape;646;g19a44efd802_0_42"/>
            <p:cNvGrpSpPr/>
            <p:nvPr/>
          </p:nvGrpSpPr>
          <p:grpSpPr>
            <a:xfrm>
              <a:off x="9387099" y="2308583"/>
              <a:ext cx="924054" cy="2541900"/>
              <a:chOff x="4254239" y="2825782"/>
              <a:chExt cx="777300" cy="2541900"/>
            </a:xfrm>
          </p:grpSpPr>
          <p:grpSp>
            <p:nvGrpSpPr>
              <p:cNvPr id="647" name="Google Shape;647;g19a44efd802_0_42"/>
              <p:cNvGrpSpPr/>
              <p:nvPr/>
            </p:nvGrpSpPr>
            <p:grpSpPr>
              <a:xfrm>
                <a:off x="4254239" y="2825782"/>
                <a:ext cx="777300" cy="2541900"/>
                <a:chOff x="3201924" y="2978182"/>
                <a:chExt cx="777300" cy="2541900"/>
              </a:xfrm>
            </p:grpSpPr>
            <p:sp>
              <p:nvSpPr>
                <p:cNvPr id="648" name="Google Shape;648;g19a44efd802_0_42"/>
                <p:cNvSpPr/>
                <p:nvPr/>
              </p:nvSpPr>
              <p:spPr>
                <a:xfrm>
                  <a:off x="3201924" y="2978182"/>
                  <a:ext cx="777300" cy="2541900"/>
                </a:xfrm>
                <a:prstGeom prst="rect">
                  <a:avLst/>
                </a:prstGeom>
                <a:solidFill>
                  <a:schemeClr val="accent1"/>
                </a:solidFill>
                <a:ln w="12700" cap="flat" cmpd="sng">
                  <a:solidFill>
                    <a:srgbClr val="31538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649" name="Google Shape;649;g19a44efd802_0_42"/>
                <p:cNvCxnSpPr>
                  <a:stCxn id="648" idx="1"/>
                  <a:endCxn id="648" idx="3"/>
                </p:cNvCxnSpPr>
                <p:nvPr/>
              </p:nvCxnSpPr>
              <p:spPr>
                <a:xfrm>
                  <a:off x="3201924" y="4249132"/>
                  <a:ext cx="777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sp>
              <p:nvSpPr>
                <p:cNvPr id="650" name="Google Shape;650;g19a44efd802_0_42"/>
                <p:cNvSpPr txBox="1"/>
                <p:nvPr/>
              </p:nvSpPr>
              <p:spPr>
                <a:xfrm>
                  <a:off x="3335502" y="3285901"/>
                  <a:ext cx="510000" cy="27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63:48</a:t>
                  </a:r>
                  <a:endParaRPr sz="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1" name="Google Shape;651;g19a44efd802_0_42"/>
                <p:cNvSpPr txBox="1"/>
                <p:nvPr/>
              </p:nvSpPr>
              <p:spPr>
                <a:xfrm>
                  <a:off x="3215442" y="3067150"/>
                  <a:ext cx="697500" cy="317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0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0xFFFF</a:t>
                  </a:r>
                  <a:endParaRPr sz="10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652" name="Google Shape;652;g19a44efd802_0_42"/>
                <p:cNvCxnSpPr/>
                <p:nvPr/>
              </p:nvCxnSpPr>
              <p:spPr>
                <a:xfrm>
                  <a:off x="3201924" y="3548608"/>
                  <a:ext cx="777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sp>
              <p:nvSpPr>
                <p:cNvPr id="653" name="Google Shape;653;g19a44efd802_0_42"/>
                <p:cNvSpPr txBox="1"/>
                <p:nvPr/>
              </p:nvSpPr>
              <p:spPr>
                <a:xfrm>
                  <a:off x="3342463" y="3852217"/>
                  <a:ext cx="510000" cy="27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47:32</a:t>
                  </a:r>
                  <a:endParaRPr sz="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4" name="Google Shape;654;g19a44efd802_0_42"/>
                <p:cNvSpPr txBox="1"/>
                <p:nvPr/>
              </p:nvSpPr>
              <p:spPr>
                <a:xfrm>
                  <a:off x="3222403" y="3633466"/>
                  <a:ext cx="697500" cy="317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0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0xFFFF</a:t>
                  </a:r>
                  <a:endParaRPr sz="10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5" name="Google Shape;655;g19a44efd802_0_42"/>
                <p:cNvSpPr txBox="1"/>
                <p:nvPr/>
              </p:nvSpPr>
              <p:spPr>
                <a:xfrm>
                  <a:off x="3342463" y="4520457"/>
                  <a:ext cx="510000" cy="27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31:16</a:t>
                  </a:r>
                  <a:endParaRPr sz="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6" name="Google Shape;656;g19a44efd802_0_42"/>
                <p:cNvSpPr txBox="1"/>
                <p:nvPr/>
              </p:nvSpPr>
              <p:spPr>
                <a:xfrm>
                  <a:off x="3222403" y="4301706"/>
                  <a:ext cx="697500" cy="317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0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0xFFFF</a:t>
                  </a:r>
                  <a:endParaRPr sz="10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7" name="Google Shape;657;g19a44efd802_0_42"/>
                <p:cNvSpPr txBox="1"/>
                <p:nvPr/>
              </p:nvSpPr>
              <p:spPr>
                <a:xfrm>
                  <a:off x="3365322" y="5130668"/>
                  <a:ext cx="436200" cy="27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15:0</a:t>
                  </a:r>
                  <a:endParaRPr sz="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8" name="Google Shape;658;g19a44efd802_0_42"/>
                <p:cNvSpPr txBox="1"/>
                <p:nvPr/>
              </p:nvSpPr>
              <p:spPr>
                <a:xfrm>
                  <a:off x="3222403" y="4908302"/>
                  <a:ext cx="697500" cy="317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0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0xFFFF</a:t>
                  </a:r>
                  <a:endParaRPr sz="10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cxnSp>
            <p:nvCxnSpPr>
              <p:cNvPr id="659" name="Google Shape;659;g19a44efd802_0_42"/>
              <p:cNvCxnSpPr/>
              <p:nvPr/>
            </p:nvCxnSpPr>
            <p:spPr>
              <a:xfrm>
                <a:off x="4254239" y="4682250"/>
                <a:ext cx="777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660" name="Google Shape;660;g19a44efd802_0_42"/>
            <p:cNvSpPr txBox="1"/>
            <p:nvPr/>
          </p:nvSpPr>
          <p:spPr>
            <a:xfrm>
              <a:off x="7428190" y="4896039"/>
              <a:ext cx="1217100" cy="31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chemeClr val="dk1"/>
                  </a:solidFill>
                </a:rPr>
                <a:t>payload </a:t>
              </a:r>
              <a:r>
                <a:rPr lang="en-US" sz="1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n+2</a:t>
              </a:r>
              <a:endPara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1" name="Google Shape;661;g19a44efd802_0_42"/>
            <p:cNvSpPr txBox="1"/>
            <p:nvPr/>
          </p:nvSpPr>
          <p:spPr>
            <a:xfrm>
              <a:off x="9103198" y="4920293"/>
              <a:ext cx="1521600" cy="31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chemeClr val="dk1"/>
                  </a:solidFill>
                </a:rPr>
                <a:t>payload </a:t>
              </a:r>
              <a:r>
                <a:rPr lang="en-US" sz="1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2^16+1</a:t>
              </a:r>
              <a:endPara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2" name="Google Shape;662;g19a44efd802_0_42"/>
            <p:cNvSpPr txBox="1"/>
            <p:nvPr/>
          </p:nvSpPr>
          <p:spPr>
            <a:xfrm>
              <a:off x="6847148" y="3608911"/>
              <a:ext cx="436200" cy="67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…</a:t>
              </a:r>
              <a:endPara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3" name="Google Shape;663;g19a44efd802_0_42"/>
            <p:cNvSpPr txBox="1"/>
            <p:nvPr/>
          </p:nvSpPr>
          <p:spPr>
            <a:xfrm>
              <a:off x="8685074" y="3637840"/>
              <a:ext cx="436200" cy="67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…</a:t>
              </a:r>
              <a:endPara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64" name="Google Shape;664;g19a44efd802_0_42"/>
          <p:cNvSpPr/>
          <p:nvPr/>
        </p:nvSpPr>
        <p:spPr>
          <a:xfrm>
            <a:off x="5559600" y="2874375"/>
            <a:ext cx="6342900" cy="3163800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5" name="Google Shape;665;g19a44efd802_0_42"/>
          <p:cNvSpPr txBox="1"/>
          <p:nvPr/>
        </p:nvSpPr>
        <p:spPr>
          <a:xfrm>
            <a:off x="9686929" y="5564225"/>
            <a:ext cx="2061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PCIe Width: 64bit</a:t>
            </a:r>
            <a:endParaRPr sz="14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0E7784-32FD-8FD4-BECC-E5A8EE619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EAAA2E-8FA2-EB8A-0F79-5052E2D50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pic>
        <p:nvPicPr>
          <p:cNvPr id="4" name="Google Shape;1029;g1a3a3e2cb26_1_687">
            <a:extLst>
              <a:ext uri="{FF2B5EF4-FFF2-40B4-BE49-F238E27FC236}">
                <a16:creationId xmlns:a16="http://schemas.microsoft.com/office/drawing/2014/main" id="{137F6C9C-B9D4-3A93-7215-0C8C393A31B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8386" y="3027423"/>
            <a:ext cx="5033371" cy="301075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9B71B8-70F8-AA66-B2ED-204368811D3E}"/>
              </a:ext>
            </a:extLst>
          </p:cNvPr>
          <p:cNvSpPr txBox="1"/>
          <p:nvPr/>
        </p:nvSpPr>
        <p:spPr>
          <a:xfrm>
            <a:off x="11195180" y="166518"/>
            <a:ext cx="73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CCNU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g19a44efd802_0_51"/>
          <p:cNvSpPr txBox="1">
            <a:spLocks noGrp="1"/>
          </p:cNvSpPr>
          <p:nvPr>
            <p:ph type="title"/>
          </p:nvPr>
        </p:nvSpPr>
        <p:spPr>
          <a:xfrm>
            <a:off x="517798" y="136525"/>
            <a:ext cx="10458720" cy="766689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FLX712 Raw MVTX Data Transmission to AI-FPGA</a:t>
            </a:r>
            <a:endParaRPr sz="4000" dirty="0">
              <a:solidFill>
                <a:schemeClr val="accent6"/>
              </a:solidFill>
            </a:endParaRPr>
          </a:p>
        </p:txBody>
      </p:sp>
      <p:sp>
        <p:nvSpPr>
          <p:cNvPr id="672" name="Google Shape;672;g19a44efd802_0_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609AEA-CE8E-8D10-D244-1D900D810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9AB215-9C40-2CD8-70C6-06D309D8D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0D1995-8C7D-D7BF-DB7C-1BBCB3386091}"/>
              </a:ext>
            </a:extLst>
          </p:cNvPr>
          <p:cNvSpPr txBox="1"/>
          <p:nvPr/>
        </p:nvSpPr>
        <p:spPr>
          <a:xfrm>
            <a:off x="11195180" y="166518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ORNL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25BC65-7976-0ECF-BFE1-05D5533402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460" y="1003273"/>
            <a:ext cx="10458720" cy="55795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6DE865-0FE3-2326-CED0-F45F40474593}"/>
              </a:ext>
            </a:extLst>
          </p:cNvPr>
          <p:cNvSpPr txBox="1"/>
          <p:nvPr/>
        </p:nvSpPr>
        <p:spPr>
          <a:xfrm>
            <a:off x="4591352" y="4864298"/>
            <a:ext cx="743248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dirty="0"/>
              <a:t>FELIX input</a:t>
            </a:r>
            <a:r>
              <a:rPr lang="en-US" sz="1400" dirty="0"/>
              <a:t>: up to 24 GBT links at 3.2 Gbps payload rate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dirty="0"/>
              <a:t>MUX Logic</a:t>
            </a:r>
            <a:r>
              <a:rPr lang="en-US" sz="1400" dirty="0"/>
              <a:t>: multiple GBT packets into raw data packets with header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dirty="0"/>
              <a:t>GTH output</a:t>
            </a:r>
            <a:r>
              <a:rPr lang="en-US" sz="1400" dirty="0"/>
              <a:t>:  ~8 GTH wizard data streams (8b10b encoded) at up to 14 Gbps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KCU105 simulates the AI/FPGA board that receives the GBT data and contains the AI engine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Implemented GTH wizard example design to measure bit errors and verify received data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2D95FB-FE01-E2C8-52B9-9EB2418F11A1}"/>
              </a:ext>
            </a:extLst>
          </p:cNvPr>
          <p:cNvSpPr txBox="1"/>
          <p:nvPr/>
        </p:nvSpPr>
        <p:spPr>
          <a:xfrm rot="20955919">
            <a:off x="2577410" y="3739896"/>
            <a:ext cx="978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Success!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9a44efd802_2_200"/>
          <p:cNvSpPr txBox="1">
            <a:spLocks noGrp="1"/>
          </p:cNvSpPr>
          <p:nvPr>
            <p:ph type="title"/>
          </p:nvPr>
        </p:nvSpPr>
        <p:spPr>
          <a:xfrm>
            <a:off x="681463" y="95160"/>
            <a:ext cx="5242560" cy="728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Timeline and Outlook</a:t>
            </a:r>
            <a:endParaRPr dirty="0"/>
          </a:p>
        </p:txBody>
      </p:sp>
      <p:sp>
        <p:nvSpPr>
          <p:cNvPr id="711" name="Google Shape;711;g19a44efd802_2_200"/>
          <p:cNvSpPr txBox="1">
            <a:spLocks noGrp="1"/>
          </p:cNvSpPr>
          <p:nvPr>
            <p:ph type="dt" idx="10"/>
          </p:nvPr>
        </p:nvSpPr>
        <p:spPr>
          <a:xfrm>
            <a:off x="0" y="6629400"/>
            <a:ext cx="284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11/30/22</a:t>
            </a:r>
            <a:endParaRPr/>
          </a:p>
        </p:txBody>
      </p:sp>
      <p:sp>
        <p:nvSpPr>
          <p:cNvPr id="712" name="Google Shape;712;g19a44efd802_2_200"/>
          <p:cNvSpPr txBox="1">
            <a:spLocks noGrp="1"/>
          </p:cNvSpPr>
          <p:nvPr>
            <p:ph type="ftr" idx="11"/>
          </p:nvPr>
        </p:nvSpPr>
        <p:spPr>
          <a:xfrm>
            <a:off x="4228041" y="6553201"/>
            <a:ext cx="3860800" cy="27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Status and Plan @DOE Presentations</a:t>
            </a:r>
            <a:endParaRPr/>
          </a:p>
        </p:txBody>
      </p:sp>
      <p:grpSp>
        <p:nvGrpSpPr>
          <p:cNvPr id="713" name="Google Shape;713;g19a44efd802_2_200"/>
          <p:cNvGrpSpPr/>
          <p:nvPr/>
        </p:nvGrpSpPr>
        <p:grpSpPr>
          <a:xfrm>
            <a:off x="177536" y="1600200"/>
            <a:ext cx="11836929" cy="0"/>
            <a:chOff x="152400" y="1200150"/>
            <a:chExt cx="8877697" cy="0"/>
          </a:xfrm>
        </p:grpSpPr>
        <p:cxnSp>
          <p:nvCxnSpPr>
            <p:cNvPr id="714" name="Google Shape;714;g19a44efd802_2_200"/>
            <p:cNvCxnSpPr/>
            <p:nvPr/>
          </p:nvCxnSpPr>
          <p:spPr>
            <a:xfrm>
              <a:off x="8096846" y="1200150"/>
              <a:ext cx="933251" cy="0"/>
            </a:xfrm>
            <a:prstGeom prst="straightConnector1">
              <a:avLst/>
            </a:prstGeom>
            <a:noFill/>
            <a:ln w="127000" cap="flat" cmpd="sng">
              <a:solidFill>
                <a:srgbClr val="0080FF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715" name="Google Shape;715;g19a44efd802_2_200"/>
            <p:cNvCxnSpPr/>
            <p:nvPr/>
          </p:nvCxnSpPr>
          <p:spPr>
            <a:xfrm>
              <a:off x="152400" y="1200150"/>
              <a:ext cx="6515497" cy="0"/>
            </a:xfrm>
            <a:prstGeom prst="straightConnector1">
              <a:avLst/>
            </a:prstGeom>
            <a:noFill/>
            <a:ln w="127000" cap="flat" cmpd="sng">
              <a:solidFill>
                <a:srgbClr val="0080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16" name="Google Shape;716;g19a44efd802_2_200"/>
            <p:cNvCxnSpPr/>
            <p:nvPr/>
          </p:nvCxnSpPr>
          <p:spPr>
            <a:xfrm>
              <a:off x="6744097" y="1200150"/>
              <a:ext cx="152400" cy="0"/>
            </a:xfrm>
            <a:prstGeom prst="straightConnector1">
              <a:avLst/>
            </a:prstGeom>
            <a:noFill/>
            <a:ln w="127000" cap="flat" cmpd="sng">
              <a:solidFill>
                <a:srgbClr val="0080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17" name="Google Shape;717;g19a44efd802_2_200"/>
            <p:cNvCxnSpPr/>
            <p:nvPr/>
          </p:nvCxnSpPr>
          <p:spPr>
            <a:xfrm>
              <a:off x="6972697" y="1200150"/>
              <a:ext cx="152400" cy="0"/>
            </a:xfrm>
            <a:prstGeom prst="straightConnector1">
              <a:avLst/>
            </a:prstGeom>
            <a:noFill/>
            <a:ln w="127000" cap="flat" cmpd="sng">
              <a:solidFill>
                <a:srgbClr val="0080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18" name="Google Shape;718;g19a44efd802_2_200"/>
            <p:cNvCxnSpPr/>
            <p:nvPr/>
          </p:nvCxnSpPr>
          <p:spPr>
            <a:xfrm>
              <a:off x="7201297" y="1200150"/>
              <a:ext cx="152400" cy="0"/>
            </a:xfrm>
            <a:prstGeom prst="straightConnector1">
              <a:avLst/>
            </a:prstGeom>
            <a:noFill/>
            <a:ln w="127000" cap="flat" cmpd="sng">
              <a:solidFill>
                <a:srgbClr val="0080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19" name="Google Shape;719;g19a44efd802_2_200"/>
            <p:cNvCxnSpPr/>
            <p:nvPr/>
          </p:nvCxnSpPr>
          <p:spPr>
            <a:xfrm>
              <a:off x="7429897" y="1200150"/>
              <a:ext cx="152400" cy="0"/>
            </a:xfrm>
            <a:prstGeom prst="straightConnector1">
              <a:avLst/>
            </a:prstGeom>
            <a:noFill/>
            <a:ln w="127000" cap="flat" cmpd="sng">
              <a:solidFill>
                <a:srgbClr val="0080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20" name="Google Shape;720;g19a44efd802_2_200"/>
            <p:cNvCxnSpPr/>
            <p:nvPr/>
          </p:nvCxnSpPr>
          <p:spPr>
            <a:xfrm>
              <a:off x="7658497" y="1200150"/>
              <a:ext cx="152400" cy="0"/>
            </a:xfrm>
            <a:prstGeom prst="straightConnector1">
              <a:avLst/>
            </a:prstGeom>
            <a:noFill/>
            <a:ln w="127000" cap="flat" cmpd="sng">
              <a:solidFill>
                <a:srgbClr val="0080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21" name="Google Shape;721;g19a44efd802_2_200"/>
            <p:cNvCxnSpPr/>
            <p:nvPr/>
          </p:nvCxnSpPr>
          <p:spPr>
            <a:xfrm>
              <a:off x="7887097" y="1200150"/>
              <a:ext cx="152400" cy="0"/>
            </a:xfrm>
            <a:prstGeom prst="straightConnector1">
              <a:avLst/>
            </a:prstGeom>
            <a:noFill/>
            <a:ln w="127000" cap="flat" cmpd="sng">
              <a:solidFill>
                <a:srgbClr val="0080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722" name="Google Shape;722;g19a44efd802_2_200"/>
          <p:cNvSpPr txBox="1"/>
          <p:nvPr/>
        </p:nvSpPr>
        <p:spPr>
          <a:xfrm>
            <a:off x="447769" y="977796"/>
            <a:ext cx="870324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3" name="Google Shape;723;g19a44efd802_2_200"/>
          <p:cNvSpPr txBox="1"/>
          <p:nvPr/>
        </p:nvSpPr>
        <p:spPr>
          <a:xfrm>
            <a:off x="2540001" y="977796"/>
            <a:ext cx="870324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2022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4" name="Google Shape;724;g19a44efd802_2_200"/>
          <p:cNvSpPr txBox="1"/>
          <p:nvPr/>
        </p:nvSpPr>
        <p:spPr>
          <a:xfrm>
            <a:off x="4632233" y="977796"/>
            <a:ext cx="870324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2023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5" name="Google Shape;725;g19a44efd802_2_200"/>
          <p:cNvSpPr txBox="1"/>
          <p:nvPr/>
        </p:nvSpPr>
        <p:spPr>
          <a:xfrm>
            <a:off x="6724465" y="977796"/>
            <a:ext cx="870324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2024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6" name="Google Shape;726;g19a44efd802_2_200"/>
          <p:cNvSpPr txBox="1"/>
          <p:nvPr/>
        </p:nvSpPr>
        <p:spPr>
          <a:xfrm>
            <a:off x="10871881" y="934879"/>
            <a:ext cx="1024212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2030+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7" name="Google Shape;727;g19a44efd802_2_200"/>
          <p:cNvSpPr txBox="1"/>
          <p:nvPr/>
        </p:nvSpPr>
        <p:spPr>
          <a:xfrm>
            <a:off x="0" y="2087011"/>
            <a:ext cx="2146753" cy="335469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Project funded by DOE FOA</a:t>
            </a:r>
          </a:p>
          <a:p>
            <a:pPr marL="800100" lvl="1" indent="-342900">
              <a:buClr>
                <a:schemeClr val="dk1"/>
              </a:buClr>
              <a:buSzPts val="1800"/>
              <a:buFontTx/>
              <a:buChar char="-"/>
            </a:pPr>
            <a:r>
              <a:rPr lang="en-US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Dec. 2021 (Lab)</a:t>
            </a:r>
          </a:p>
          <a:p>
            <a:pPr marL="800100" lvl="1" indent="-342900">
              <a:buClr>
                <a:schemeClr val="dk1"/>
              </a:buClr>
              <a:buSzPts val="1800"/>
              <a:buFontTx/>
              <a:buChar char="-"/>
            </a:pPr>
            <a:r>
              <a:rPr lang="en-US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Jan. 2022 (Univ.) 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Tx/>
              <a:buChar char="-"/>
            </a:pPr>
            <a:endParaRPr lang="en-US" sz="2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Tx/>
              <a:buChar char="-"/>
            </a:pPr>
            <a:endParaRPr lang="en-US" sz="2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Tx/>
              <a:buChar char="-"/>
            </a:pPr>
            <a:endParaRPr lang="en-US" sz="2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8" name="Google Shape;728;g19a44efd802_2_200"/>
          <p:cNvSpPr txBox="1"/>
          <p:nvPr/>
        </p:nvSpPr>
        <p:spPr>
          <a:xfrm>
            <a:off x="2146753" y="2087011"/>
            <a:ext cx="2192712" cy="335469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21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MVTX &amp; INTT SRO </a:t>
            </a:r>
            <a:endParaRPr sz="21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21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Fast tracking &amp; trigger  algorithms in place</a:t>
            </a:r>
            <a:endParaRPr sz="21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21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Initial FPGA bitstream</a:t>
            </a:r>
          </a:p>
          <a:p>
            <a:pPr marL="380990" indent="-380990"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21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GPU feedback machine R&amp;D</a:t>
            </a:r>
          </a:p>
        </p:txBody>
      </p:sp>
      <p:sp>
        <p:nvSpPr>
          <p:cNvPr id="729" name="Google Shape;729;g19a44efd802_2_200"/>
          <p:cNvSpPr txBox="1"/>
          <p:nvPr/>
        </p:nvSpPr>
        <p:spPr>
          <a:xfrm>
            <a:off x="4338513" y="2087011"/>
            <a:ext cx="2446173" cy="335469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21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Refine interface between system and detectors</a:t>
            </a:r>
            <a:endParaRPr sz="21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21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Improve algorithms with latest data stream</a:t>
            </a:r>
            <a:endParaRPr sz="21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21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Pre-commissioning </a:t>
            </a:r>
          </a:p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endParaRPr sz="21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730" name="Google Shape;730;g19a44efd802_2_200"/>
          <p:cNvSpPr txBox="1"/>
          <p:nvPr/>
        </p:nvSpPr>
        <p:spPr>
          <a:xfrm>
            <a:off x="6774869" y="2087011"/>
            <a:ext cx="1911931" cy="304165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21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Deploy device at </a:t>
            </a:r>
            <a:r>
              <a:rPr lang="en-US" sz="21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sPHENIX</a:t>
            </a:r>
            <a:r>
              <a:rPr lang="en-US" sz="21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pp/</a:t>
            </a:r>
            <a:r>
              <a:rPr lang="en-US" sz="21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pAu</a:t>
            </a:r>
            <a:r>
              <a:rPr lang="en-US" sz="21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run</a:t>
            </a:r>
          </a:p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2100" dirty="0">
                <a:solidFill>
                  <a:schemeClr val="dk1"/>
                </a:solidFill>
                <a:cs typeface="Calibri"/>
                <a:sym typeface="Calibri"/>
              </a:rPr>
              <a:t>EIC preliminary  TDR (CD2)</a:t>
            </a:r>
          </a:p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endParaRPr lang="en-US" sz="2133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endParaRPr sz="2133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1" name="Google Shape;731;g19a44efd802_2_200"/>
          <p:cNvSpPr txBox="1"/>
          <p:nvPr/>
        </p:nvSpPr>
        <p:spPr>
          <a:xfrm>
            <a:off x="8545645" y="2087011"/>
            <a:ext cx="2100681" cy="303152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21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Final design for EIC TDR (CD3)</a:t>
            </a:r>
            <a:endParaRPr sz="21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21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Take advantage of new technology if required</a:t>
            </a:r>
          </a:p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endParaRPr sz="21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732" name="Google Shape;732;g19a44efd802_2_200"/>
          <p:cNvSpPr txBox="1"/>
          <p:nvPr/>
        </p:nvSpPr>
        <p:spPr>
          <a:xfrm>
            <a:off x="10569203" y="2087011"/>
            <a:ext cx="1622797" cy="110774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21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Deploy device at EIC</a:t>
            </a:r>
            <a:endParaRPr sz="21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733" name="Google Shape;733;g19a44efd802_2_200"/>
          <p:cNvSpPr txBox="1">
            <a:spLocks noGrp="1"/>
          </p:cNvSpPr>
          <p:nvPr>
            <p:ph type="sldNum" idx="12"/>
          </p:nvPr>
        </p:nvSpPr>
        <p:spPr>
          <a:xfrm>
            <a:off x="11479741" y="6492876"/>
            <a:ext cx="7122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9BD0C1-12E1-9081-325B-F223ADCCBC7E}"/>
              </a:ext>
            </a:extLst>
          </p:cNvPr>
          <p:cNvSpPr txBox="1"/>
          <p:nvPr/>
        </p:nvSpPr>
        <p:spPr>
          <a:xfrm>
            <a:off x="7475422" y="5509889"/>
            <a:ext cx="29826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</a:rPr>
              <a:t>Future plan, 2024+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2F0873-6721-6575-1890-EFF4599E5C03}"/>
              </a:ext>
            </a:extLst>
          </p:cNvPr>
          <p:cNvSpPr txBox="1"/>
          <p:nvPr/>
        </p:nvSpPr>
        <p:spPr>
          <a:xfrm>
            <a:off x="177536" y="5513016"/>
            <a:ext cx="66071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Great progress, on track to succeed in 2023</a:t>
            </a:r>
          </a:p>
        </p:txBody>
      </p:sp>
      <p:sp>
        <p:nvSpPr>
          <p:cNvPr id="5" name="Google Shape;725;g19a44efd802_2_200">
            <a:extLst>
              <a:ext uri="{FF2B5EF4-FFF2-40B4-BE49-F238E27FC236}">
                <a16:creationId xmlns:a16="http://schemas.microsoft.com/office/drawing/2014/main" id="{40A590E7-8EC7-B5BF-7F03-82048178C85F}"/>
              </a:ext>
            </a:extLst>
          </p:cNvPr>
          <p:cNvSpPr txBox="1"/>
          <p:nvPr/>
        </p:nvSpPr>
        <p:spPr>
          <a:xfrm>
            <a:off x="8864865" y="977796"/>
            <a:ext cx="870324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2025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91716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79F5F-0F9B-F941-AD48-8E92105B3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628154-F879-562B-B925-C37FBB2B8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FCAEBC-1651-7B15-1B72-A08C8A962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9A6B30-9D42-068C-AEFC-946D48BA9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3685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26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2445" y="1600201"/>
            <a:ext cx="8255195" cy="4315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6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01" y="1059421"/>
            <a:ext cx="2883135" cy="2572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26" descr="A picture containing music&#10;&#10;Description automatically generated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1229644">
            <a:off x="470047" y="3882965"/>
            <a:ext cx="3895965" cy="222864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0" name="Google Shape;250;p26"/>
          <p:cNvCxnSpPr/>
          <p:nvPr/>
        </p:nvCxnSpPr>
        <p:spPr>
          <a:xfrm rot="10800000">
            <a:off x="2035945" y="1908036"/>
            <a:ext cx="1151991" cy="856371"/>
          </a:xfrm>
          <a:prstGeom prst="straightConnector1">
            <a:avLst/>
          </a:prstGeom>
          <a:noFill/>
          <a:ln w="9525" cap="flat" cmpd="sng">
            <a:solidFill>
              <a:srgbClr val="00B05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51" name="Google Shape;251;p26"/>
          <p:cNvCxnSpPr/>
          <p:nvPr/>
        </p:nvCxnSpPr>
        <p:spPr>
          <a:xfrm rot="10800000" flipH="1">
            <a:off x="1317923" y="2140428"/>
            <a:ext cx="77327" cy="1793889"/>
          </a:xfrm>
          <a:prstGeom prst="straightConnector1">
            <a:avLst/>
          </a:prstGeom>
          <a:noFill/>
          <a:ln w="9525" cap="flat" cmpd="sng">
            <a:solidFill>
              <a:srgbClr val="00B05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52" name="Google Shape;252;p26"/>
          <p:cNvCxnSpPr/>
          <p:nvPr/>
        </p:nvCxnSpPr>
        <p:spPr>
          <a:xfrm rot="10800000" flipH="1">
            <a:off x="545900" y="2140428"/>
            <a:ext cx="649677" cy="1015905"/>
          </a:xfrm>
          <a:prstGeom prst="straightConnector1">
            <a:avLst/>
          </a:prstGeom>
          <a:noFill/>
          <a:ln w="9525" cap="flat" cmpd="sng">
            <a:solidFill>
              <a:srgbClr val="00B05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53" name="Google Shape;253;p26"/>
          <p:cNvCxnSpPr/>
          <p:nvPr/>
        </p:nvCxnSpPr>
        <p:spPr>
          <a:xfrm rot="10800000">
            <a:off x="2584937" y="1739748"/>
            <a:ext cx="686736" cy="175053"/>
          </a:xfrm>
          <a:prstGeom prst="straightConnector1">
            <a:avLst/>
          </a:prstGeom>
          <a:noFill/>
          <a:ln w="9525" cap="flat" cmpd="sng">
            <a:solidFill>
              <a:srgbClr val="00B05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54" name="Google Shape;254;p26"/>
          <p:cNvCxnSpPr/>
          <p:nvPr/>
        </p:nvCxnSpPr>
        <p:spPr>
          <a:xfrm flipH="1">
            <a:off x="2818025" y="1197564"/>
            <a:ext cx="448619" cy="195267"/>
          </a:xfrm>
          <a:prstGeom prst="straightConnector1">
            <a:avLst/>
          </a:prstGeom>
          <a:noFill/>
          <a:ln w="9525" cap="flat" cmpd="sng">
            <a:solidFill>
              <a:srgbClr val="00B05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55" name="Google Shape;255;p26"/>
          <p:cNvSpPr txBox="1"/>
          <p:nvPr/>
        </p:nvSpPr>
        <p:spPr>
          <a:xfrm>
            <a:off x="420621" y="2709741"/>
            <a:ext cx="1087688" cy="539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endParaRPr sz="1600">
              <a:solidFill>
                <a:srgbClr val="0033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35463">
              <a:spcBef>
                <a:spcPts val="320"/>
              </a:spcBef>
              <a:buClr>
                <a:srgbClr val="0033CC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 MVTX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26"/>
          <p:cNvSpPr txBox="1"/>
          <p:nvPr/>
        </p:nvSpPr>
        <p:spPr>
          <a:xfrm rot="-572084">
            <a:off x="572331" y="3584111"/>
            <a:ext cx="2990984" cy="539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endParaRPr sz="1600">
              <a:solidFill>
                <a:srgbClr val="0033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35463">
              <a:spcBef>
                <a:spcPts val="320"/>
              </a:spcBef>
              <a:buClr>
                <a:srgbClr val="0033CC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 INTT: Two Silicon Strip Barrels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26"/>
          <p:cNvSpPr txBox="1"/>
          <p:nvPr/>
        </p:nvSpPr>
        <p:spPr>
          <a:xfrm>
            <a:off x="3089549" y="2610802"/>
            <a:ext cx="1087688" cy="334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indent="-135463">
              <a:lnSpc>
                <a:spcPct val="90000"/>
              </a:lnSpc>
              <a:buClr>
                <a:srgbClr val="0033CC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 TPC</a:t>
            </a:r>
            <a:endParaRPr sz="1600">
              <a:solidFill>
                <a:srgbClr val="0033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26"/>
          <p:cNvSpPr txBox="1"/>
          <p:nvPr/>
        </p:nvSpPr>
        <p:spPr>
          <a:xfrm>
            <a:off x="3143160" y="1031380"/>
            <a:ext cx="914669" cy="603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indent="-135463">
              <a:buClr>
                <a:srgbClr val="0033CC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 iHCAL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26"/>
          <p:cNvSpPr txBox="1"/>
          <p:nvPr/>
        </p:nvSpPr>
        <p:spPr>
          <a:xfrm>
            <a:off x="3145624" y="1748132"/>
            <a:ext cx="914669" cy="395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indent="-135463">
              <a:buClr>
                <a:srgbClr val="0033CC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 EMCAL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26"/>
          <p:cNvSpPr txBox="1">
            <a:spLocks noGrp="1"/>
          </p:cNvSpPr>
          <p:nvPr>
            <p:ph type="dt" idx="10"/>
          </p:nvPr>
        </p:nvSpPr>
        <p:spPr>
          <a:xfrm>
            <a:off x="0" y="6629400"/>
            <a:ext cx="284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00" tIns="45700" rIns="91400" bIns="45700" rtlCol="0" anchor="ctr" anchorCtr="0">
            <a:noAutofit/>
          </a:bodyPr>
          <a:lstStyle/>
          <a:p>
            <a:r>
              <a:rPr lang="en-US"/>
              <a:t>11/30/22</a:t>
            </a:r>
            <a:endParaRPr/>
          </a:p>
        </p:txBody>
      </p:sp>
      <p:sp>
        <p:nvSpPr>
          <p:cNvPr id="261" name="Google Shape;261;p26"/>
          <p:cNvSpPr txBox="1">
            <a:spLocks noGrp="1"/>
          </p:cNvSpPr>
          <p:nvPr>
            <p:ph type="ftr" idx="11"/>
          </p:nvPr>
        </p:nvSpPr>
        <p:spPr>
          <a:xfrm>
            <a:off x="3266644" y="6553202"/>
            <a:ext cx="4822197" cy="2762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00" tIns="45700" rIns="91400" bIns="45700" rtlCol="0" anchor="ctr" anchorCtr="0">
            <a:noAutofit/>
          </a:bodyPr>
          <a:lstStyle/>
          <a:p>
            <a:r>
              <a:rPr lang="en-US" dirty="0"/>
              <a:t>Fast-ML Status and Plan @DOE Presentations</a:t>
            </a:r>
            <a:endParaRPr dirty="0"/>
          </a:p>
        </p:txBody>
      </p:sp>
      <p:sp>
        <p:nvSpPr>
          <p:cNvPr id="262" name="Google Shape;262;p26"/>
          <p:cNvSpPr txBox="1">
            <a:spLocks noGrp="1"/>
          </p:cNvSpPr>
          <p:nvPr>
            <p:ph type="sldNum" idx="12"/>
          </p:nvPr>
        </p:nvSpPr>
        <p:spPr>
          <a:xfrm>
            <a:off x="11479741" y="6492876"/>
            <a:ext cx="712259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00" tIns="45700" rIns="91400" bIns="45700" rtlCol="0" anchor="ctr" anchorCtr="0">
            <a:noAutofit/>
          </a:bodyPr>
          <a:lstStyle/>
          <a:p>
            <a:fld id="{00000000-1234-1234-1234-123412341234}" type="slidenum">
              <a:rPr lang="en-US"/>
              <a:pPr/>
              <a:t>37</a:t>
            </a:fld>
            <a:endParaRPr/>
          </a:p>
        </p:txBody>
      </p:sp>
      <p:sp>
        <p:nvSpPr>
          <p:cNvPr id="263" name="Google Shape;263;p26"/>
          <p:cNvSpPr txBox="1"/>
          <p:nvPr/>
        </p:nvSpPr>
        <p:spPr>
          <a:xfrm>
            <a:off x="203202" y="55645"/>
            <a:ext cx="11984438" cy="738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en-US" sz="4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Event Timing: Reject out of time MVTX hits with INTT</a:t>
            </a:r>
            <a:endParaRPr sz="40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19a44efd802_2_169"/>
          <p:cNvSpPr txBox="1">
            <a:spLocks noGrp="1"/>
          </p:cNvSpPr>
          <p:nvPr>
            <p:ph type="title"/>
          </p:nvPr>
        </p:nvSpPr>
        <p:spPr>
          <a:xfrm>
            <a:off x="978292" y="48175"/>
            <a:ext cx="8639841" cy="705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67"/>
              <a:buFont typeface="Calibri"/>
              <a:buNone/>
            </a:pPr>
            <a:r>
              <a:rPr lang="en-US" sz="4267" dirty="0"/>
              <a:t>Feed MVTX/INTT MC Hits to AI Engine</a:t>
            </a:r>
            <a:endParaRPr dirty="0"/>
          </a:p>
        </p:txBody>
      </p:sp>
      <p:sp>
        <p:nvSpPr>
          <p:cNvPr id="679" name="Google Shape;679;g19a44efd802_2_1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11/30/22</a:t>
            </a:r>
            <a:endParaRPr/>
          </a:p>
        </p:txBody>
      </p:sp>
      <p:sp>
        <p:nvSpPr>
          <p:cNvPr id="680" name="Google Shape;680;g19a44efd802_2_1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Status and Plan @DOE Presentations</a:t>
            </a:r>
            <a:endParaRPr/>
          </a:p>
        </p:txBody>
      </p:sp>
      <p:sp>
        <p:nvSpPr>
          <p:cNvPr id="681" name="Google Shape;681;g19a44efd802_2_1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38</a:t>
            </a:fld>
            <a:endParaRPr/>
          </a:p>
        </p:txBody>
      </p:sp>
      <p:sp>
        <p:nvSpPr>
          <p:cNvPr id="682" name="Google Shape;682;g19a44efd802_2_169"/>
          <p:cNvSpPr txBox="1"/>
          <p:nvPr/>
        </p:nvSpPr>
        <p:spPr>
          <a:xfrm>
            <a:off x="1313887" y="2162785"/>
            <a:ext cx="1500000" cy="90264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33" dirty="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KC705</a:t>
            </a:r>
            <a:endParaRPr sz="2133" dirty="0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33" dirty="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(MVTX)</a:t>
            </a:r>
            <a:endParaRPr sz="2133" dirty="0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83" name="Google Shape;683;g19a44efd802_2_169"/>
          <p:cNvSpPr txBox="1"/>
          <p:nvPr/>
        </p:nvSpPr>
        <p:spPr>
          <a:xfrm>
            <a:off x="1313887" y="3339018"/>
            <a:ext cx="1500000" cy="902643"/>
          </a:xfrm>
          <a:prstGeom prst="rect">
            <a:avLst/>
          </a:prstGeom>
          <a:solidFill>
            <a:srgbClr val="1155CC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33" dirty="0">
                <a:solidFill>
                  <a:srgbClr val="FFFF00"/>
                </a:solidFill>
                <a:latin typeface="Roboto"/>
                <a:ea typeface="Roboto"/>
                <a:cs typeface="Roboto"/>
                <a:sym typeface="Roboto"/>
              </a:rPr>
              <a:t>KC705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33" dirty="0">
                <a:solidFill>
                  <a:srgbClr val="FFFF00"/>
                </a:solidFill>
                <a:latin typeface="Roboto"/>
                <a:ea typeface="Roboto"/>
                <a:cs typeface="Roboto"/>
                <a:sym typeface="Roboto"/>
              </a:rPr>
              <a:t>(INTT)</a:t>
            </a:r>
            <a:endParaRPr sz="2133" dirty="0">
              <a:solidFill>
                <a:srgbClr val="FFFF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684" name="Google Shape;684;g19a44efd802_2_169"/>
          <p:cNvGrpSpPr/>
          <p:nvPr/>
        </p:nvGrpSpPr>
        <p:grpSpPr>
          <a:xfrm>
            <a:off x="4113594" y="1806101"/>
            <a:ext cx="7624924" cy="2624651"/>
            <a:chOff x="5643390" y="2566526"/>
            <a:chExt cx="2419174" cy="1419000"/>
          </a:xfrm>
        </p:grpSpPr>
        <p:sp>
          <p:nvSpPr>
            <p:cNvPr id="685" name="Google Shape;685;g19a44efd802_2_169"/>
            <p:cNvSpPr/>
            <p:nvPr/>
          </p:nvSpPr>
          <p:spPr>
            <a:xfrm>
              <a:off x="5643390" y="2566526"/>
              <a:ext cx="2386200" cy="1419000"/>
            </a:xfrm>
            <a:prstGeom prst="rect">
              <a:avLst/>
            </a:prstGeom>
            <a:solidFill>
              <a:srgbClr val="CFE2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6" name="Google Shape;686;g19a44efd802_2_169"/>
            <p:cNvSpPr txBox="1"/>
            <p:nvPr/>
          </p:nvSpPr>
          <p:spPr>
            <a:xfrm>
              <a:off x="7081671" y="2568281"/>
              <a:ext cx="980893" cy="3327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VC 709 (FPGA/AI)</a:t>
              </a:r>
              <a:endParaRPr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687" name="Google Shape;687;g19a44efd802_2_169"/>
          <p:cNvSpPr/>
          <p:nvPr/>
        </p:nvSpPr>
        <p:spPr>
          <a:xfrm>
            <a:off x="3142176" y="2460367"/>
            <a:ext cx="731600" cy="212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8" name="Google Shape;688;g19a44efd802_2_169"/>
          <p:cNvSpPr/>
          <p:nvPr/>
        </p:nvSpPr>
        <p:spPr>
          <a:xfrm>
            <a:off x="3142176" y="3697423"/>
            <a:ext cx="731600" cy="212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9" name="Google Shape;689;g19a44efd802_2_169"/>
          <p:cNvSpPr txBox="1"/>
          <p:nvPr/>
        </p:nvSpPr>
        <p:spPr>
          <a:xfrm>
            <a:off x="2902063" y="2841642"/>
            <a:ext cx="15000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g-Links</a:t>
            </a:r>
            <a:endParaRPr sz="2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90" name="Google Shape;690;g19a44efd802_2_169"/>
          <p:cNvSpPr/>
          <p:nvPr/>
        </p:nvSpPr>
        <p:spPr>
          <a:xfrm>
            <a:off x="4148429" y="2503241"/>
            <a:ext cx="2235832" cy="1382467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MVTX/INTT events matching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(50 beam crossings )</a:t>
            </a:r>
            <a:endParaRPr/>
          </a:p>
        </p:txBody>
      </p:sp>
      <p:sp>
        <p:nvSpPr>
          <p:cNvPr id="691" name="Google Shape;691;g19a44efd802_2_169"/>
          <p:cNvSpPr/>
          <p:nvPr/>
        </p:nvSpPr>
        <p:spPr>
          <a:xfrm>
            <a:off x="6803664" y="2450604"/>
            <a:ext cx="2208261" cy="1487739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MVTX/INTT Evts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Hits + VTX(x,y, Z)</a:t>
            </a:r>
            <a:endParaRPr/>
          </a:p>
        </p:txBody>
      </p:sp>
      <p:sp>
        <p:nvSpPr>
          <p:cNvPr id="692" name="Google Shape;692;g19a44efd802_2_169"/>
          <p:cNvSpPr/>
          <p:nvPr/>
        </p:nvSpPr>
        <p:spPr>
          <a:xfrm>
            <a:off x="9466164" y="2389897"/>
            <a:ext cx="1760707" cy="1487739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HF Trigger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NN Algorithm</a:t>
            </a:r>
            <a:endParaRPr/>
          </a:p>
        </p:txBody>
      </p:sp>
      <p:sp>
        <p:nvSpPr>
          <p:cNvPr id="693" name="Google Shape;693;g19a44efd802_2_169"/>
          <p:cNvSpPr/>
          <p:nvPr/>
        </p:nvSpPr>
        <p:spPr>
          <a:xfrm>
            <a:off x="6390606" y="2968221"/>
            <a:ext cx="328289" cy="36235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4" name="Google Shape;694;g19a44efd802_2_169"/>
          <p:cNvSpPr/>
          <p:nvPr/>
        </p:nvSpPr>
        <p:spPr>
          <a:xfrm>
            <a:off x="9096697" y="2976664"/>
            <a:ext cx="328289" cy="36235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95" name="Google Shape;695;g19a44efd802_2_169"/>
          <p:cNvGrpSpPr/>
          <p:nvPr/>
        </p:nvGrpSpPr>
        <p:grpSpPr>
          <a:xfrm>
            <a:off x="6242199" y="3946209"/>
            <a:ext cx="2915709" cy="2378905"/>
            <a:chOff x="6011741" y="4020548"/>
            <a:chExt cx="2915709" cy="2378905"/>
          </a:xfrm>
        </p:grpSpPr>
        <p:sp>
          <p:nvSpPr>
            <p:cNvPr id="696" name="Google Shape;696;g19a44efd802_2_169"/>
            <p:cNvSpPr/>
            <p:nvPr/>
          </p:nvSpPr>
          <p:spPr>
            <a:xfrm>
              <a:off x="6011741" y="5087500"/>
              <a:ext cx="2915709" cy="1311953"/>
            </a:xfrm>
            <a:prstGeom prst="diamond">
              <a:avLst/>
            </a:prstGeom>
            <a:solidFill>
              <a:schemeClr val="accent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AVG Beam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VTX(x,y)</a:t>
              </a:r>
              <a:endParaRPr/>
            </a:p>
          </p:txBody>
        </p:sp>
        <p:sp>
          <p:nvSpPr>
            <p:cNvPr id="697" name="Google Shape;697;g19a44efd802_2_169"/>
            <p:cNvSpPr/>
            <p:nvPr/>
          </p:nvSpPr>
          <p:spPr>
            <a:xfrm>
              <a:off x="7384129" y="4020548"/>
              <a:ext cx="170932" cy="1092047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98" name="Google Shape;698;g19a44efd802_2_169"/>
          <p:cNvSpPr txBox="1"/>
          <p:nvPr/>
        </p:nvSpPr>
        <p:spPr>
          <a:xfrm>
            <a:off x="1095214" y="5284639"/>
            <a:ext cx="4400905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Raw MVTX and INTT data packets: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~20 pp collisions (MB events) @4MHz pp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- 1 MVTX packet @5uS strobe:</a:t>
            </a:r>
            <a:endParaRPr/>
          </a:p>
          <a:p>
            <a:pPr marL="228594" marR="0" lvl="0" indent="-22859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-"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 INTT packets (RF)</a:t>
            </a:r>
            <a:endParaRPr/>
          </a:p>
        </p:txBody>
      </p:sp>
      <p:sp>
        <p:nvSpPr>
          <p:cNvPr id="699" name="Google Shape;699;g19a44efd802_2_169"/>
          <p:cNvSpPr txBox="1"/>
          <p:nvPr/>
        </p:nvSpPr>
        <p:spPr>
          <a:xfrm>
            <a:off x="719418" y="4690444"/>
            <a:ext cx="470442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Glinks: </a:t>
            </a:r>
            <a:r>
              <a:rPr lang="en-US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 MVTX</a:t>
            </a: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en-US" sz="1400">
                <a:solidFill>
                  <a:srgbClr val="0432FF"/>
                </a:solidFill>
                <a:latin typeface="Calibri"/>
                <a:ea typeface="Calibri"/>
                <a:cs typeface="Calibri"/>
                <a:sym typeface="Calibri"/>
              </a:rPr>
              <a:t>50 INTT </a:t>
            </a: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 packets (~5us worth of data)</a:t>
            </a:r>
            <a:endParaRPr/>
          </a:p>
        </p:txBody>
      </p:sp>
      <p:sp>
        <p:nvSpPr>
          <p:cNvPr id="700" name="Google Shape;700;g19a44efd802_2_169"/>
          <p:cNvSpPr/>
          <p:nvPr/>
        </p:nvSpPr>
        <p:spPr>
          <a:xfrm>
            <a:off x="1095214" y="1384515"/>
            <a:ext cx="2903349" cy="3202984"/>
          </a:xfrm>
          <a:prstGeom prst="rect">
            <a:avLst/>
          </a:prstGeom>
          <a:noFill/>
          <a:ln w="44450" cap="flat" cmpd="sng">
            <a:solidFill>
              <a:srgbClr val="C0000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1" name="Google Shape;701;g19a44efd802_2_169"/>
          <p:cNvSpPr/>
          <p:nvPr/>
        </p:nvSpPr>
        <p:spPr>
          <a:xfrm>
            <a:off x="4124742" y="1407604"/>
            <a:ext cx="4930775" cy="3202984"/>
          </a:xfrm>
          <a:prstGeom prst="rect">
            <a:avLst/>
          </a:prstGeom>
          <a:noFill/>
          <a:ln w="44450" cap="flat" cmpd="sng">
            <a:solidFill>
              <a:srgbClr val="C0000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2" name="Google Shape;702;g19a44efd802_2_169"/>
          <p:cNvSpPr/>
          <p:nvPr/>
        </p:nvSpPr>
        <p:spPr>
          <a:xfrm>
            <a:off x="9327743" y="1375275"/>
            <a:ext cx="2424791" cy="3202984"/>
          </a:xfrm>
          <a:prstGeom prst="rect">
            <a:avLst/>
          </a:prstGeom>
          <a:noFill/>
          <a:ln w="44450" cap="flat" cmpd="sng">
            <a:solidFill>
              <a:srgbClr val="C0000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3" name="Google Shape;703;g19a44efd802_2_169"/>
          <p:cNvSpPr txBox="1"/>
          <p:nvPr/>
        </p:nvSpPr>
        <p:spPr>
          <a:xfrm>
            <a:off x="978292" y="939062"/>
            <a:ext cx="100482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Step-1</a:t>
            </a:r>
            <a:endParaRPr/>
          </a:p>
        </p:txBody>
      </p:sp>
      <p:sp>
        <p:nvSpPr>
          <p:cNvPr id="704" name="Google Shape;704;g19a44efd802_2_169"/>
          <p:cNvSpPr txBox="1"/>
          <p:nvPr/>
        </p:nvSpPr>
        <p:spPr>
          <a:xfrm>
            <a:off x="4550017" y="939061"/>
            <a:ext cx="100482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Step-2</a:t>
            </a:r>
            <a:endParaRPr/>
          </a:p>
        </p:txBody>
      </p:sp>
      <p:sp>
        <p:nvSpPr>
          <p:cNvPr id="705" name="Google Shape;705;g19a44efd802_2_169"/>
          <p:cNvSpPr txBox="1"/>
          <p:nvPr/>
        </p:nvSpPr>
        <p:spPr>
          <a:xfrm>
            <a:off x="9238403" y="946686"/>
            <a:ext cx="100482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Step-3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038183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CE91B-AB73-0740-AA3C-A7DBF8E09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 err="1"/>
              <a:t>sPHENIX</a:t>
            </a:r>
            <a:r>
              <a:rPr lang="en-US" dirty="0"/>
              <a:t> and EIC Schedules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556113-6B8E-A11F-32B6-65C256713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F21CCD-8598-7246-C819-958100145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9D0D24-A7FB-9371-BAD2-A7577BA00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39</a:t>
            </a:fld>
            <a:endParaRPr lang="en-US"/>
          </a:p>
        </p:txBody>
      </p:sp>
      <p:pic>
        <p:nvPicPr>
          <p:cNvPr id="6" name="Google Shape;334;g196dd856250_0_36" descr="Timeline&#10;&#10;Description automatically generated">
            <a:extLst>
              <a:ext uri="{FF2B5EF4-FFF2-40B4-BE49-F238E27FC236}">
                <a16:creationId xmlns:a16="http://schemas.microsoft.com/office/drawing/2014/main" id="{E462A9BD-0EA2-8140-A227-6312CA2F9B79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7210" y="2528001"/>
            <a:ext cx="4991986" cy="382834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332;g196dd856250_0_36">
            <a:extLst>
              <a:ext uri="{FF2B5EF4-FFF2-40B4-BE49-F238E27FC236}">
                <a16:creationId xmlns:a16="http://schemas.microsoft.com/office/drawing/2014/main" id="{3B631F80-020E-EF33-1868-063089390C39}"/>
              </a:ext>
            </a:extLst>
          </p:cNvPr>
          <p:cNvSpPr txBox="1">
            <a:spLocks/>
          </p:cNvSpPr>
          <p:nvPr/>
        </p:nvSpPr>
        <p:spPr>
          <a:xfrm>
            <a:off x="443510" y="1583667"/>
            <a:ext cx="3269846" cy="1162186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700" b="1" dirty="0" err="1"/>
              <a:t>sPHENIX</a:t>
            </a:r>
            <a:r>
              <a:rPr lang="en-US" sz="1700" b="1" dirty="0"/>
              <a:t> Run Plan: 2023-2025</a:t>
            </a:r>
          </a:p>
          <a:p>
            <a:pPr marL="457200" indent="-266382">
              <a:spcBef>
                <a:spcPts val="1600"/>
              </a:spcBef>
              <a:buSzPct val="41176"/>
              <a:buFont typeface="Arial" panose="020B0604020202020204" pitchFamily="34" charset="0"/>
              <a:buChar char="●"/>
            </a:pPr>
            <a:r>
              <a:rPr lang="en-US" sz="1700" dirty="0"/>
              <a:t>pp and </a:t>
            </a:r>
            <a:r>
              <a:rPr lang="en-US" sz="1700" dirty="0" err="1"/>
              <a:t>pAu</a:t>
            </a:r>
            <a:r>
              <a:rPr lang="en-US" sz="1700" dirty="0"/>
              <a:t> run in 2024</a:t>
            </a:r>
          </a:p>
        </p:txBody>
      </p:sp>
      <p:pic>
        <p:nvPicPr>
          <p:cNvPr id="9" name="Google Shape;335;g196dd856250_0_36">
            <a:extLst>
              <a:ext uri="{FF2B5EF4-FFF2-40B4-BE49-F238E27FC236}">
                <a16:creationId xmlns:a16="http://schemas.microsoft.com/office/drawing/2014/main" id="{3764F626-A041-677C-A306-773910C8D377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865" y="3105712"/>
            <a:ext cx="6467069" cy="321877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332;g196dd856250_0_36">
            <a:extLst>
              <a:ext uri="{FF2B5EF4-FFF2-40B4-BE49-F238E27FC236}">
                <a16:creationId xmlns:a16="http://schemas.microsoft.com/office/drawing/2014/main" id="{BFE9F6EF-0132-5493-E9A4-163D12BDAA7B}"/>
              </a:ext>
            </a:extLst>
          </p:cNvPr>
          <p:cNvSpPr txBox="1">
            <a:spLocks/>
          </p:cNvSpPr>
          <p:nvPr/>
        </p:nvSpPr>
        <p:spPr>
          <a:xfrm>
            <a:off x="7315913" y="1459534"/>
            <a:ext cx="3448957" cy="1162186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700" b="1" dirty="0"/>
              <a:t>EIC Project Plan (as of 11/05/2022)</a:t>
            </a:r>
          </a:p>
          <a:p>
            <a:pPr marL="457200" indent="-266382">
              <a:spcBef>
                <a:spcPts val="1600"/>
              </a:spcBef>
              <a:buSzPct val="41176"/>
              <a:buFont typeface="Arial" panose="020B0604020202020204" pitchFamily="34" charset="0"/>
              <a:buChar char="●"/>
            </a:pPr>
            <a:r>
              <a:rPr lang="en-US" sz="1700" dirty="0" err="1"/>
              <a:t>ePIC</a:t>
            </a:r>
            <a:r>
              <a:rPr lang="en-US" sz="1700" dirty="0"/>
              <a:t> TDR for CD2/CD3A, 2024</a:t>
            </a:r>
          </a:p>
          <a:p>
            <a:pPr marL="457200" indent="-266382">
              <a:spcBef>
                <a:spcPts val="1600"/>
              </a:spcBef>
              <a:buSzPct val="41176"/>
              <a:buFont typeface="Arial" panose="020B0604020202020204" pitchFamily="34" charset="0"/>
              <a:buChar char="●"/>
            </a:pPr>
            <a:r>
              <a:rPr lang="en-US" sz="1700" dirty="0"/>
              <a:t>Final design/construction, 2025 </a:t>
            </a:r>
          </a:p>
        </p:txBody>
      </p:sp>
    </p:spTree>
    <p:extLst>
      <p:ext uri="{BB962C8B-B14F-4D97-AF65-F5344CB8AC3E}">
        <p14:creationId xmlns:p14="http://schemas.microsoft.com/office/powerpoint/2010/main" val="8913598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3">
            <a:extLst>
              <a:ext uri="{FF2B5EF4-FFF2-40B4-BE49-F238E27FC236}">
                <a16:creationId xmlns:a16="http://schemas.microsoft.com/office/drawing/2014/main" id="{D75A5B51-0925-4835-8511-A0DD17EAA9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5ED717-202F-E5C4-547E-91FB217FD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732" y="805903"/>
            <a:ext cx="5295015" cy="14577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dirty="0" err="1"/>
              <a:t>sPHENIX</a:t>
            </a:r>
            <a:r>
              <a:rPr lang="en-US" sz="5000" dirty="0"/>
              <a:t> at RHIC</a:t>
            </a:r>
          </a:p>
        </p:txBody>
      </p:sp>
      <p:sp>
        <p:nvSpPr>
          <p:cNvPr id="19" name="Sketch line">
            <a:extLst>
              <a:ext uri="{FF2B5EF4-FFF2-40B4-BE49-F238E27FC236}">
                <a16:creationId xmlns:a16="http://schemas.microsoft.com/office/drawing/2014/main" id="{5CDFD20D-8E4F-4E3A-AF87-93F23E0D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2650181"/>
            <a:ext cx="4343400" cy="18288"/>
          </a:xfrm>
          <a:custGeom>
            <a:avLst/>
            <a:gdLst>
              <a:gd name="connsiteX0" fmla="*/ 0 w 4343400"/>
              <a:gd name="connsiteY0" fmla="*/ 0 h 18288"/>
              <a:gd name="connsiteX1" fmla="*/ 577052 w 4343400"/>
              <a:gd name="connsiteY1" fmla="*/ 0 h 18288"/>
              <a:gd name="connsiteX2" fmla="*/ 1067235 w 4343400"/>
              <a:gd name="connsiteY2" fmla="*/ 0 h 18288"/>
              <a:gd name="connsiteX3" fmla="*/ 1600853 w 4343400"/>
              <a:gd name="connsiteY3" fmla="*/ 0 h 18288"/>
              <a:gd name="connsiteX4" fmla="*/ 2264773 w 4343400"/>
              <a:gd name="connsiteY4" fmla="*/ 0 h 18288"/>
              <a:gd name="connsiteX5" fmla="*/ 2841825 w 4343400"/>
              <a:gd name="connsiteY5" fmla="*/ 0 h 18288"/>
              <a:gd name="connsiteX6" fmla="*/ 3375442 w 4343400"/>
              <a:gd name="connsiteY6" fmla="*/ 0 h 18288"/>
              <a:gd name="connsiteX7" fmla="*/ 4343400 w 4343400"/>
              <a:gd name="connsiteY7" fmla="*/ 0 h 18288"/>
              <a:gd name="connsiteX8" fmla="*/ 4343400 w 4343400"/>
              <a:gd name="connsiteY8" fmla="*/ 18288 h 18288"/>
              <a:gd name="connsiteX9" fmla="*/ 3722914 w 4343400"/>
              <a:gd name="connsiteY9" fmla="*/ 18288 h 18288"/>
              <a:gd name="connsiteX10" fmla="*/ 3189297 w 4343400"/>
              <a:gd name="connsiteY10" fmla="*/ 18288 h 18288"/>
              <a:gd name="connsiteX11" fmla="*/ 2481943 w 4343400"/>
              <a:gd name="connsiteY11" fmla="*/ 18288 h 18288"/>
              <a:gd name="connsiteX12" fmla="*/ 1904891 w 4343400"/>
              <a:gd name="connsiteY12" fmla="*/ 18288 h 18288"/>
              <a:gd name="connsiteX13" fmla="*/ 1414707 w 4343400"/>
              <a:gd name="connsiteY13" fmla="*/ 18288 h 18288"/>
              <a:gd name="connsiteX14" fmla="*/ 750788 w 4343400"/>
              <a:gd name="connsiteY14" fmla="*/ 18288 h 18288"/>
              <a:gd name="connsiteX15" fmla="*/ 0 w 4343400"/>
              <a:gd name="connsiteY15" fmla="*/ 18288 h 18288"/>
              <a:gd name="connsiteX16" fmla="*/ 0 w 43434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343400" h="18288" fill="none" extrusionOk="0">
                <a:moveTo>
                  <a:pt x="0" y="0"/>
                </a:moveTo>
                <a:cubicBezTo>
                  <a:pt x="233209" y="-19550"/>
                  <a:pt x="330816" y="19068"/>
                  <a:pt x="577052" y="0"/>
                </a:cubicBezTo>
                <a:cubicBezTo>
                  <a:pt x="823288" y="-19068"/>
                  <a:pt x="875077" y="10360"/>
                  <a:pt x="1067235" y="0"/>
                </a:cubicBezTo>
                <a:cubicBezTo>
                  <a:pt x="1259393" y="-10360"/>
                  <a:pt x="1410699" y="2939"/>
                  <a:pt x="1600853" y="0"/>
                </a:cubicBezTo>
                <a:cubicBezTo>
                  <a:pt x="1791007" y="-2939"/>
                  <a:pt x="2101644" y="-26225"/>
                  <a:pt x="2264773" y="0"/>
                </a:cubicBezTo>
                <a:cubicBezTo>
                  <a:pt x="2427902" y="26225"/>
                  <a:pt x="2690426" y="-27726"/>
                  <a:pt x="2841825" y="0"/>
                </a:cubicBezTo>
                <a:cubicBezTo>
                  <a:pt x="2993224" y="27726"/>
                  <a:pt x="3172320" y="-18569"/>
                  <a:pt x="3375442" y="0"/>
                </a:cubicBezTo>
                <a:cubicBezTo>
                  <a:pt x="3578564" y="18569"/>
                  <a:pt x="4003119" y="21909"/>
                  <a:pt x="4343400" y="0"/>
                </a:cubicBezTo>
                <a:cubicBezTo>
                  <a:pt x="4343798" y="7429"/>
                  <a:pt x="4343380" y="10822"/>
                  <a:pt x="4343400" y="18288"/>
                </a:cubicBezTo>
                <a:cubicBezTo>
                  <a:pt x="4109047" y="14709"/>
                  <a:pt x="3996986" y="7919"/>
                  <a:pt x="3722914" y="18288"/>
                </a:cubicBezTo>
                <a:cubicBezTo>
                  <a:pt x="3448842" y="28657"/>
                  <a:pt x="3340973" y="29252"/>
                  <a:pt x="3189297" y="18288"/>
                </a:cubicBezTo>
                <a:cubicBezTo>
                  <a:pt x="3037621" y="7324"/>
                  <a:pt x="2636891" y="-9539"/>
                  <a:pt x="2481943" y="18288"/>
                </a:cubicBezTo>
                <a:cubicBezTo>
                  <a:pt x="2326995" y="46115"/>
                  <a:pt x="2131632" y="740"/>
                  <a:pt x="1904891" y="18288"/>
                </a:cubicBezTo>
                <a:cubicBezTo>
                  <a:pt x="1678150" y="35836"/>
                  <a:pt x="1575362" y="-3381"/>
                  <a:pt x="1414707" y="18288"/>
                </a:cubicBezTo>
                <a:cubicBezTo>
                  <a:pt x="1254052" y="39957"/>
                  <a:pt x="1051093" y="-335"/>
                  <a:pt x="750788" y="18288"/>
                </a:cubicBezTo>
                <a:cubicBezTo>
                  <a:pt x="450483" y="36911"/>
                  <a:pt x="293781" y="22900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343400" h="18288" stroke="0" extrusionOk="0">
                <a:moveTo>
                  <a:pt x="0" y="0"/>
                </a:moveTo>
                <a:cubicBezTo>
                  <a:pt x="212719" y="-28531"/>
                  <a:pt x="340561" y="-1164"/>
                  <a:pt x="577052" y="0"/>
                </a:cubicBezTo>
                <a:cubicBezTo>
                  <a:pt x="813543" y="1164"/>
                  <a:pt x="866967" y="-9376"/>
                  <a:pt x="1067235" y="0"/>
                </a:cubicBezTo>
                <a:cubicBezTo>
                  <a:pt x="1267503" y="9376"/>
                  <a:pt x="1485778" y="-20470"/>
                  <a:pt x="1774589" y="0"/>
                </a:cubicBezTo>
                <a:cubicBezTo>
                  <a:pt x="2063400" y="20470"/>
                  <a:pt x="2090152" y="-14502"/>
                  <a:pt x="2351641" y="0"/>
                </a:cubicBezTo>
                <a:cubicBezTo>
                  <a:pt x="2613130" y="14502"/>
                  <a:pt x="2802864" y="19125"/>
                  <a:pt x="2928693" y="0"/>
                </a:cubicBezTo>
                <a:cubicBezTo>
                  <a:pt x="3054522" y="-19125"/>
                  <a:pt x="3482611" y="-2038"/>
                  <a:pt x="3636046" y="0"/>
                </a:cubicBezTo>
                <a:cubicBezTo>
                  <a:pt x="3789481" y="2038"/>
                  <a:pt x="4012363" y="973"/>
                  <a:pt x="4343400" y="0"/>
                </a:cubicBezTo>
                <a:cubicBezTo>
                  <a:pt x="4342514" y="5429"/>
                  <a:pt x="4344221" y="14046"/>
                  <a:pt x="4343400" y="18288"/>
                </a:cubicBezTo>
                <a:cubicBezTo>
                  <a:pt x="4078870" y="-6138"/>
                  <a:pt x="4015967" y="29658"/>
                  <a:pt x="3809782" y="18288"/>
                </a:cubicBezTo>
                <a:cubicBezTo>
                  <a:pt x="3603597" y="6918"/>
                  <a:pt x="3495552" y="24439"/>
                  <a:pt x="3189297" y="18288"/>
                </a:cubicBezTo>
                <a:cubicBezTo>
                  <a:pt x="2883042" y="12137"/>
                  <a:pt x="2850610" y="32583"/>
                  <a:pt x="2568811" y="18288"/>
                </a:cubicBezTo>
                <a:cubicBezTo>
                  <a:pt x="2287012" y="3993"/>
                  <a:pt x="2279820" y="23580"/>
                  <a:pt x="1991759" y="18288"/>
                </a:cubicBezTo>
                <a:cubicBezTo>
                  <a:pt x="1703698" y="12996"/>
                  <a:pt x="1616455" y="23157"/>
                  <a:pt x="1284405" y="18288"/>
                </a:cubicBezTo>
                <a:cubicBezTo>
                  <a:pt x="952355" y="13419"/>
                  <a:pt x="783530" y="16053"/>
                  <a:pt x="577052" y="18288"/>
                </a:cubicBezTo>
                <a:cubicBezTo>
                  <a:pt x="370574" y="20523"/>
                  <a:pt x="173929" y="519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PHENIX will be the first new collider detector at RHIC in over 20 years…">
            <a:extLst>
              <a:ext uri="{FF2B5EF4-FFF2-40B4-BE49-F238E27FC236}">
                <a16:creationId xmlns:a16="http://schemas.microsoft.com/office/drawing/2014/main" id="{AA0CECE4-05AB-BB1D-8D96-990C74460AFC}"/>
              </a:ext>
            </a:extLst>
          </p:cNvPr>
          <p:cNvSpPr txBox="1">
            <a:spLocks/>
          </p:cNvSpPr>
          <p:nvPr/>
        </p:nvSpPr>
        <p:spPr>
          <a:xfrm>
            <a:off x="480978" y="3316478"/>
            <a:ext cx="6105787" cy="326895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91440" tIns="45720" rIns="91440" bIns="45720" rtlCol="0">
            <a:normAutofit/>
          </a:bodyPr>
          <a:lstStyle>
            <a:lvl1pPr marL="622300" marR="0" indent="-368300" algn="l" defTabSz="58420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E89D2"/>
              </a:buClr>
              <a:buSzPct val="130000"/>
              <a:buFontTx/>
              <a:buChar char="•"/>
              <a:tabLst/>
              <a:defRPr sz="25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79500" marR="0" indent="-419100" algn="l" defTabSz="58420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E89D2"/>
              </a:buClr>
              <a:buSzPct val="100000"/>
              <a:buFontTx/>
              <a:buChar char="➡"/>
              <a:tabLst/>
              <a:defRPr sz="25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80457" marR="0" indent="-299357" algn="l" defTabSz="584200" latinLnBrk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E89D2"/>
              </a:buClr>
              <a:buSzPct val="100000"/>
              <a:buFontTx/>
              <a:buChar char="-"/>
              <a:tabLst/>
              <a:defRPr sz="25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1905000" algn="l" defTabSz="584200" latinLnBrk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2159000" algn="l" defTabSz="584200" latinLnBrk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3022600" marR="0" indent="-571500" algn="l" defTabSz="58420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5E5E5E"/>
              </a:buClr>
              <a:buSzPct val="171000"/>
              <a:buFontTx/>
              <a:buChar char="•"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6pPr>
            <a:lvl7pPr marL="3378200" marR="0" indent="-571500" algn="l" defTabSz="58420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5E5E5E"/>
              </a:buClr>
              <a:buSzPct val="171000"/>
              <a:buFontTx/>
              <a:buChar char="•"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7pPr>
            <a:lvl8pPr marL="3733800" marR="0" indent="-571500" algn="l" defTabSz="58420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5E5E5E"/>
              </a:buClr>
              <a:buSzPct val="171000"/>
              <a:buFontTx/>
              <a:buChar char="•"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8pPr>
            <a:lvl9pPr marL="4089400" marR="0" indent="-571500" algn="l" defTabSz="58420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5E5E5E"/>
              </a:buClr>
              <a:buSzPct val="171000"/>
              <a:buFontTx/>
              <a:buChar char="•"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indent="0" defTabSz="914400">
              <a:lnSpc>
                <a:spcPct val="90000"/>
              </a:lnSpc>
              <a:buNone/>
            </a:pPr>
            <a:r>
              <a:rPr lang="en-US" sz="24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2015 NSAC Long Range Plan for Nuclear Science priority: </a:t>
            </a:r>
            <a:r>
              <a:rPr lang="en-US" sz="2400" b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sPHENIX</a:t>
            </a:r>
            <a:r>
              <a:rPr lang="en-US" sz="24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Experiment at RHIC</a:t>
            </a:r>
            <a:endParaRPr lang="en-US" sz="24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55375" indent="-342900" defTabSz="914400">
              <a:lnSpc>
                <a:spcPct val="90000"/>
              </a:lnSpc>
              <a:buClr>
                <a:schemeClr val="tx1"/>
              </a:buClr>
            </a:pPr>
            <a:r>
              <a:rPr lang="en-US" sz="2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Probe the inner workings of QGP by resolving its properties at shorter and shorter length scales</a:t>
            </a:r>
          </a:p>
          <a:p>
            <a:pPr marL="355375" indent="-342900" defTabSz="914400">
              <a:lnSpc>
                <a:spcPct val="90000"/>
              </a:lnSpc>
              <a:buClr>
                <a:schemeClr val="tx1"/>
              </a:buClr>
            </a:pPr>
            <a:r>
              <a:rPr lang="en-US" sz="2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Complementary to LHC experiments to study relativistic heavy-ion collisions </a:t>
            </a:r>
          </a:p>
          <a:p>
            <a:pPr marL="12475" indent="0" defTabSz="914400">
              <a:lnSpc>
                <a:spcPct val="90000"/>
              </a:lnSpc>
              <a:buClr>
                <a:schemeClr val="tx1"/>
              </a:buClr>
              <a:buNone/>
            </a:pPr>
            <a:endParaRPr lang="en-US" sz="2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2475" indent="0" defTabSz="914400">
              <a:lnSpc>
                <a:spcPct val="90000"/>
              </a:lnSpc>
              <a:buClr>
                <a:schemeClr val="tx1"/>
              </a:buClr>
              <a:buNone/>
            </a:pPr>
            <a:r>
              <a:rPr lang="en-US" sz="22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Heavy Flavor physics – a key pillar of RHIC science   </a:t>
            </a:r>
          </a:p>
          <a:p>
            <a:pPr marL="241075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41075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1450151F-4FAC-66C4-3298-B0B2B3B1610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4114" y="405245"/>
            <a:ext cx="2379703" cy="28844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568116-EFCA-7C2F-63CA-DD10B8A6E4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7219" y="539921"/>
            <a:ext cx="3980808" cy="2706949"/>
          </a:xfrm>
          <a:prstGeom prst="rect">
            <a:avLst/>
          </a:prstGeom>
        </p:spPr>
      </p:pic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CE475F7A-4547-D92C-1876-2580E3B7E2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3965" y="3289733"/>
            <a:ext cx="4571234" cy="3039871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508458-85BB-2AAD-7B45-324788A160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altLang="en-US"/>
              <a:t>11/30/22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C43500-B4E9-0C39-B0FC-6B5D3E488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Fast-ML Status and Plan @DOE Presentations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421C1D-DD38-4ADF-10CA-D8EC27723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0AE0C637-5835-444B-B8C0-92C25AFA2084}" type="slidenum">
              <a:rPr lang="en-US" altLang="en-US" smtClean="0"/>
              <a:pPr>
                <a:spcAft>
                  <a:spcPts val="600"/>
                </a:spcAft>
              </a:pPr>
              <a:t>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447923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690C5-DF2E-0C9A-312A-5B76FC05B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4542"/>
            <a:ext cx="11425236" cy="739910"/>
          </a:xfrm>
        </p:spPr>
        <p:txBody>
          <a:bodyPr>
            <a:noAutofit/>
          </a:bodyPr>
          <a:lstStyle/>
          <a:p>
            <a:r>
              <a:rPr lang="en-US" sz="4000" dirty="0"/>
              <a:t>EIC: </a:t>
            </a:r>
            <a:r>
              <a:rPr lang="en-US" sz="4000" dirty="0" err="1"/>
              <a:t>ePIC</a:t>
            </a:r>
            <a:r>
              <a:rPr lang="en-US" sz="4000" dirty="0"/>
              <a:t> DAM Candidates: ATLAS “FELIX”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E683F1-5361-E4C1-CB29-534D5C5BF31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75B5F5-2876-75BB-CD9B-A63C649C28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374" y="928084"/>
            <a:ext cx="4348508" cy="23731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2D68B6-68C7-B018-3FD9-6F9FB5856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9064" y="980683"/>
            <a:ext cx="3977799" cy="18413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EEE06C-B4BC-3464-6A2C-7A0209AE5A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2140" y="514385"/>
            <a:ext cx="1541486" cy="32496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475738-1CCF-B21D-B64F-6A1C214FE9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8556" y="4832658"/>
            <a:ext cx="3441469" cy="16385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F17EA0-4638-27EF-13F8-CBD1D704C7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4620" y="4801480"/>
            <a:ext cx="3912243" cy="1422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529F056-51C3-567B-E2B3-94B141115A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3543" y="4743533"/>
            <a:ext cx="428263" cy="16285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A4D9DE-C666-6138-1E22-0EBDB6CF15AD}"/>
              </a:ext>
            </a:extLst>
          </p:cNvPr>
          <p:cNvSpPr txBox="1"/>
          <p:nvPr/>
        </p:nvSpPr>
        <p:spPr>
          <a:xfrm>
            <a:off x="902081" y="3218122"/>
            <a:ext cx="4348507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Current ATLAS Phase 1/ </a:t>
            </a:r>
            <a:r>
              <a:rPr lang="en-US" sz="1400" dirty="0" err="1">
                <a:latin typeface="+mn-lt"/>
              </a:rPr>
              <a:t>sPHENIX</a:t>
            </a:r>
            <a:r>
              <a:rPr lang="en-US" sz="1400" dirty="0">
                <a:latin typeface="+mn-lt"/>
              </a:rPr>
              <a:t> FELIX BNL-712v2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344304-057D-2879-6AEE-C4013647973B}"/>
              </a:ext>
            </a:extLst>
          </p:cNvPr>
          <p:cNvSpPr txBox="1"/>
          <p:nvPr/>
        </p:nvSpPr>
        <p:spPr>
          <a:xfrm>
            <a:off x="6695892" y="3048293"/>
            <a:ext cx="2784773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FELIX FLX-181 Prototype (BNL)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0D4684-B643-4B21-A63C-DB6E74B9386F}"/>
              </a:ext>
            </a:extLst>
          </p:cNvPr>
          <p:cNvSpPr txBox="1"/>
          <p:nvPr/>
        </p:nvSpPr>
        <p:spPr>
          <a:xfrm>
            <a:off x="3893712" y="4452365"/>
            <a:ext cx="2897937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Current Design of FELIX FLX-182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7642BB-5053-44C3-BCA4-74FD82B20505}"/>
              </a:ext>
            </a:extLst>
          </p:cNvPr>
          <p:cNvSpPr txBox="1"/>
          <p:nvPr/>
        </p:nvSpPr>
        <p:spPr>
          <a:xfrm>
            <a:off x="5864620" y="3735604"/>
            <a:ext cx="3499667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(Hao Xu, BNL, DAQ WG meeting 7/2021)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E6C5E66E-C248-B1C5-FB08-71711C78AEFC}"/>
              </a:ext>
            </a:extLst>
          </p:cNvPr>
          <p:cNvSpPr/>
          <p:nvPr/>
        </p:nvSpPr>
        <p:spPr>
          <a:xfrm>
            <a:off x="5054138" y="1778915"/>
            <a:ext cx="635924" cy="261860"/>
          </a:xfrm>
          <a:prstGeom prst="rightArrow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3DFC5A54-9C7F-7BFD-3C9A-F8C3B59069D6}"/>
              </a:ext>
            </a:extLst>
          </p:cNvPr>
          <p:cNvSpPr/>
          <p:nvPr/>
        </p:nvSpPr>
        <p:spPr>
          <a:xfrm rot="8093052">
            <a:off x="10260631" y="4701727"/>
            <a:ext cx="635924" cy="261860"/>
          </a:xfrm>
          <a:prstGeom prst="rightArrow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A88387-27B0-B009-A88F-F8F986468949}"/>
              </a:ext>
            </a:extLst>
          </p:cNvPr>
          <p:cNvSpPr txBox="1"/>
          <p:nvPr/>
        </p:nvSpPr>
        <p:spPr>
          <a:xfrm>
            <a:off x="9776863" y="3781770"/>
            <a:ext cx="2143588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Assembled 24ch FLX-181 with 25 Gbps </a:t>
            </a:r>
            <a:r>
              <a:rPr lang="en-US" sz="1200" dirty="0" err="1">
                <a:latin typeface="+mn-lt"/>
              </a:rPr>
              <a:t>FireFly</a:t>
            </a:r>
            <a:r>
              <a:rPr lang="en-US" sz="1200" dirty="0">
                <a:latin typeface="+mn-lt"/>
              </a:rPr>
              <a:t> FMC+</a:t>
            </a:r>
          </a:p>
        </p:txBody>
      </p:sp>
    </p:spTree>
    <p:extLst>
      <p:ext uri="{BB962C8B-B14F-4D97-AF65-F5344CB8AC3E}">
        <p14:creationId xmlns:p14="http://schemas.microsoft.com/office/powerpoint/2010/main" val="21390283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CBCE3-2346-A4B5-B9F9-F1B94749C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FELIX Status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7A0373-558D-51A4-04EE-492E2ECB6C2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539B68-3CD3-10C5-A1F6-0A99FF8F29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659" y="1395082"/>
            <a:ext cx="5590572" cy="14253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764BE7-31E5-8299-7B80-6D0F5E341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659" y="4163001"/>
            <a:ext cx="6551271" cy="16168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96AB44-58AF-A2CA-BBB0-ED0C80A0A6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9303" y="1542490"/>
            <a:ext cx="4525701" cy="318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2940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A48A9-937A-5B43-E17F-D12C2C68B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59370"/>
          </a:xfrm>
        </p:spPr>
        <p:txBody>
          <a:bodyPr>
            <a:normAutofit/>
          </a:bodyPr>
          <a:lstStyle/>
          <a:p>
            <a:r>
              <a:rPr lang="en-US" sz="4000" dirty="0"/>
              <a:t>Project Goals and Deliverables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D73D3F-1B36-7703-A862-4A26F9FDA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4767C7-A06D-06D5-E8F0-8E49C3042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F76530-10DC-D0EE-A870-3D5896293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5</a:t>
            </a:fld>
            <a:endParaRPr lang="en-US" dirty="0"/>
          </a:p>
        </p:txBody>
      </p:sp>
      <p:pic>
        <p:nvPicPr>
          <p:cNvPr id="7" name="Google Shape;246;g18b84c0c1e4_0_0">
            <a:extLst>
              <a:ext uri="{FF2B5EF4-FFF2-40B4-BE49-F238E27FC236}">
                <a16:creationId xmlns:a16="http://schemas.microsoft.com/office/drawing/2014/main" id="{C4A8AB67-5FD3-341F-5D7F-9B5B42878D65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104850" y="2815652"/>
            <a:ext cx="7664043" cy="3540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47;g18b84c0c1e4_0_0">
            <a:extLst>
              <a:ext uri="{FF2B5EF4-FFF2-40B4-BE49-F238E27FC236}">
                <a16:creationId xmlns:a16="http://schemas.microsoft.com/office/drawing/2014/main" id="{4C07AFB1-AE55-6334-9D0E-94A7E487266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6786" y="2514766"/>
            <a:ext cx="2902016" cy="374597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267;g19424ae86f0_0_83">
            <a:extLst>
              <a:ext uri="{FF2B5EF4-FFF2-40B4-BE49-F238E27FC236}">
                <a16:creationId xmlns:a16="http://schemas.microsoft.com/office/drawing/2014/main" id="{EA83E4AE-31B2-6F79-3647-A085AB9C0339}"/>
              </a:ext>
            </a:extLst>
          </p:cNvPr>
          <p:cNvSpPr/>
          <p:nvPr/>
        </p:nvSpPr>
        <p:spPr>
          <a:xfrm>
            <a:off x="9834624" y="2815652"/>
            <a:ext cx="2276130" cy="2203009"/>
          </a:xfrm>
          <a:prstGeom prst="rect">
            <a:avLst/>
          </a:prstGeom>
          <a:noFill/>
          <a:ln w="25400" cap="flat" cmpd="sng">
            <a:solidFill>
              <a:srgbClr val="AF7E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268;g19424ae86f0_0_83">
            <a:extLst>
              <a:ext uri="{FF2B5EF4-FFF2-40B4-BE49-F238E27FC236}">
                <a16:creationId xmlns:a16="http://schemas.microsoft.com/office/drawing/2014/main" id="{5BB3CA24-3CFC-862B-8D57-FDF2E1DAB3E2}"/>
              </a:ext>
            </a:extLst>
          </p:cNvPr>
          <p:cNvSpPr txBox="1"/>
          <p:nvPr/>
        </p:nvSpPr>
        <p:spPr>
          <a:xfrm>
            <a:off x="10842559" y="2870396"/>
            <a:ext cx="987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>
                <a:solidFill>
                  <a:schemeClr val="accent2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Task </a:t>
            </a:r>
            <a:r>
              <a:rPr lang="en-US" sz="1400" b="1" dirty="0">
                <a:solidFill>
                  <a:schemeClr val="accent2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Google Shape;267;g19424ae86f0_0_83">
            <a:extLst>
              <a:ext uri="{FF2B5EF4-FFF2-40B4-BE49-F238E27FC236}">
                <a16:creationId xmlns:a16="http://schemas.microsoft.com/office/drawing/2014/main" id="{C7AC570A-ADB5-C2B0-4B3C-87A933B8E5BF}"/>
              </a:ext>
            </a:extLst>
          </p:cNvPr>
          <p:cNvSpPr/>
          <p:nvPr/>
        </p:nvSpPr>
        <p:spPr>
          <a:xfrm>
            <a:off x="6686266" y="2829397"/>
            <a:ext cx="3025226" cy="2319349"/>
          </a:xfrm>
          <a:prstGeom prst="rect">
            <a:avLst/>
          </a:prstGeom>
          <a:noFill/>
          <a:ln w="25400" cap="flat" cmpd="sng">
            <a:solidFill>
              <a:srgbClr val="0432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268;g19424ae86f0_0_83">
            <a:extLst>
              <a:ext uri="{FF2B5EF4-FFF2-40B4-BE49-F238E27FC236}">
                <a16:creationId xmlns:a16="http://schemas.microsoft.com/office/drawing/2014/main" id="{BA825911-AEC9-97B9-8999-E4708CCD4CFC}"/>
              </a:ext>
            </a:extLst>
          </p:cNvPr>
          <p:cNvSpPr txBox="1"/>
          <p:nvPr/>
        </p:nvSpPr>
        <p:spPr>
          <a:xfrm>
            <a:off x="7694200" y="2808255"/>
            <a:ext cx="1313027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>
                <a:solidFill>
                  <a:srgbClr val="0432FF"/>
                </a:solidFill>
                <a:latin typeface="Arial"/>
                <a:ea typeface="Arial"/>
                <a:cs typeface="Arial"/>
                <a:sym typeface="Arial"/>
              </a:rPr>
              <a:t>Task 4</a:t>
            </a:r>
            <a:endParaRPr dirty="0">
              <a:solidFill>
                <a:srgbClr val="0432FF"/>
              </a:solidFill>
            </a:endParaRPr>
          </a:p>
        </p:txBody>
      </p:sp>
      <p:sp>
        <p:nvSpPr>
          <p:cNvPr id="14" name="Google Shape;267;g19424ae86f0_0_83">
            <a:extLst>
              <a:ext uri="{FF2B5EF4-FFF2-40B4-BE49-F238E27FC236}">
                <a16:creationId xmlns:a16="http://schemas.microsoft.com/office/drawing/2014/main" id="{5D40413D-475B-8A7C-5971-F69B83B79E12}"/>
              </a:ext>
            </a:extLst>
          </p:cNvPr>
          <p:cNvSpPr/>
          <p:nvPr/>
        </p:nvSpPr>
        <p:spPr>
          <a:xfrm>
            <a:off x="8167300" y="4323659"/>
            <a:ext cx="3847857" cy="2085187"/>
          </a:xfrm>
          <a:prstGeom prst="rect">
            <a:avLst/>
          </a:prstGeom>
          <a:noFill/>
          <a:ln w="25400" cap="flat" cmpd="sng">
            <a:solidFill>
              <a:srgbClr val="FFC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268;g19424ae86f0_0_83">
            <a:extLst>
              <a:ext uri="{FF2B5EF4-FFF2-40B4-BE49-F238E27FC236}">
                <a16:creationId xmlns:a16="http://schemas.microsoft.com/office/drawing/2014/main" id="{C7C9446C-B1FB-960B-48D7-DE065AB49DDE}"/>
              </a:ext>
            </a:extLst>
          </p:cNvPr>
          <p:cNvSpPr txBox="1"/>
          <p:nvPr/>
        </p:nvSpPr>
        <p:spPr>
          <a:xfrm>
            <a:off x="10064212" y="6043721"/>
            <a:ext cx="1272297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Task 1</a:t>
            </a:r>
            <a:endParaRPr dirty="0">
              <a:solidFill>
                <a:srgbClr val="FFC000"/>
              </a:solidFill>
            </a:endParaRPr>
          </a:p>
        </p:txBody>
      </p:sp>
      <p:sp>
        <p:nvSpPr>
          <p:cNvPr id="16" name="Google Shape;267;g19424ae86f0_0_83">
            <a:extLst>
              <a:ext uri="{FF2B5EF4-FFF2-40B4-BE49-F238E27FC236}">
                <a16:creationId xmlns:a16="http://schemas.microsoft.com/office/drawing/2014/main" id="{9427BC10-5F22-BDB6-9F46-5D8AECC2DB74}"/>
              </a:ext>
            </a:extLst>
          </p:cNvPr>
          <p:cNvSpPr/>
          <p:nvPr/>
        </p:nvSpPr>
        <p:spPr>
          <a:xfrm>
            <a:off x="4069450" y="4405437"/>
            <a:ext cx="4029301" cy="1855300"/>
          </a:xfrm>
          <a:prstGeom prst="rect">
            <a:avLst/>
          </a:prstGeom>
          <a:noFill/>
          <a:ln w="25400" cap="flat" cmpd="sng">
            <a:solidFill>
              <a:srgbClr val="FF40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268;g19424ae86f0_0_83">
            <a:extLst>
              <a:ext uri="{FF2B5EF4-FFF2-40B4-BE49-F238E27FC236}">
                <a16:creationId xmlns:a16="http://schemas.microsoft.com/office/drawing/2014/main" id="{26F0FDD2-5D2A-2CA3-AE87-EFE1577169B1}"/>
              </a:ext>
            </a:extLst>
          </p:cNvPr>
          <p:cNvSpPr txBox="1"/>
          <p:nvPr/>
        </p:nvSpPr>
        <p:spPr>
          <a:xfrm>
            <a:off x="5077386" y="4384294"/>
            <a:ext cx="987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>
                <a:solidFill>
                  <a:srgbClr val="FF40FF"/>
                </a:solidFill>
                <a:latin typeface="Arial"/>
                <a:ea typeface="Arial"/>
                <a:cs typeface="Arial"/>
                <a:sym typeface="Arial"/>
              </a:rPr>
              <a:t>Task 3</a:t>
            </a:r>
            <a:endParaRPr dirty="0">
              <a:solidFill>
                <a:srgbClr val="FF40FF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6C59396-4EAE-5FDE-0BC7-0AF23D921B83}"/>
              </a:ext>
            </a:extLst>
          </p:cNvPr>
          <p:cNvSpPr txBox="1"/>
          <p:nvPr/>
        </p:nvSpPr>
        <p:spPr>
          <a:xfrm>
            <a:off x="472440" y="905998"/>
            <a:ext cx="1099225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Selective streaming real-time AI and autonomous detector control:</a:t>
            </a:r>
            <a:endParaRPr lang="en-US" sz="2400" dirty="0">
              <a:effectLst/>
            </a:endParaRPr>
          </a:p>
          <a:p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Deliver a demonstrator for </a:t>
            </a:r>
            <a:r>
              <a:rPr lang="en-US" sz="24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p+p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and </a:t>
            </a:r>
            <a:r>
              <a:rPr lang="en-US" sz="24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p+Au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running for </a:t>
            </a:r>
            <a:r>
              <a:rPr lang="en-US" sz="24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sPHENIX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-&gt; generalizable for applications in experiments at the EIC, </a:t>
            </a:r>
            <a:r>
              <a:rPr lang="en-US" sz="2400" b="1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i</a:t>
            </a:r>
            <a:r>
              <a:rPr lang="en-US" sz="2400" b="1" dirty="0">
                <a:solidFill>
                  <a:srgbClr val="FF0000"/>
                </a:solidFill>
              </a:rPr>
              <a:t>mprove b-hadron physics in </a:t>
            </a:r>
            <a:r>
              <a:rPr lang="en-US" sz="2400" b="1" dirty="0" err="1">
                <a:solidFill>
                  <a:srgbClr val="FF0000"/>
                </a:solidFill>
              </a:rPr>
              <a:t>p+p</a:t>
            </a:r>
            <a:r>
              <a:rPr lang="en-US" sz="2400" b="1" dirty="0">
                <a:solidFill>
                  <a:srgbClr val="FF0000"/>
                </a:solidFill>
              </a:rPr>
              <a:t>/Au by &gt;100x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2400" dirty="0">
              <a:effectLst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6640F42-8A60-7130-0C4A-33F2FC790DA9}"/>
              </a:ext>
            </a:extLst>
          </p:cNvPr>
          <p:cNvSpPr txBox="1"/>
          <p:nvPr/>
        </p:nvSpPr>
        <p:spPr>
          <a:xfrm>
            <a:off x="3366631" y="2674947"/>
            <a:ext cx="3180144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>
              <a:spcBef>
                <a:spcPts val="0"/>
              </a:spcBef>
              <a:spcAft>
                <a:spcPts val="0"/>
              </a:spcAft>
            </a:pPr>
            <a:r>
              <a:rPr lang="en-US" sz="2000" b="1" i="0" u="sng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4 interconnected key tasks:</a:t>
            </a:r>
            <a:endParaRPr lang="en-US" dirty="0">
              <a:effectLst/>
            </a:endParaRPr>
          </a:p>
          <a:p>
            <a:pPr algn="r" rtl="0">
              <a:spcBef>
                <a:spcPts val="0"/>
              </a:spcBef>
              <a:spcAft>
                <a:spcPts val="0"/>
              </a:spcAft>
            </a:pPr>
            <a:r>
              <a:rPr lang="en-US" sz="1800" b="1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Constraints:</a:t>
            </a:r>
            <a:endParaRPr lang="en-US" dirty="0">
              <a:effectLst/>
            </a:endParaRPr>
          </a:p>
          <a:p>
            <a:pPr algn="r"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MVTX data rate = 300 kHz</a:t>
            </a:r>
            <a:endParaRPr lang="en-US" dirty="0">
              <a:effectLst/>
            </a:endParaRPr>
          </a:p>
          <a:p>
            <a:pPr algn="r"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INTT data rate = 9.4 MHz</a:t>
            </a:r>
            <a:endParaRPr lang="en-US" dirty="0">
              <a:effectLst/>
            </a:endParaRPr>
          </a:p>
          <a:p>
            <a:pPr algn="r" rtl="0">
              <a:spcBef>
                <a:spcPts val="0"/>
              </a:spcBef>
              <a:spcAft>
                <a:spcPts val="0"/>
              </a:spcAft>
            </a:pP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Trigger latency = 10</a:t>
            </a:r>
            <a:r>
              <a:rPr lang="el-GR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μ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415695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1505-7D15-1D1E-9851-451696238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6"/>
            <a:ext cx="10515600" cy="978748"/>
          </a:xfrm>
        </p:spPr>
        <p:txBody>
          <a:bodyPr>
            <a:normAutofit/>
          </a:bodyPr>
          <a:lstStyle/>
          <a:p>
            <a:r>
              <a:rPr lang="en-US" sz="4000" dirty="0"/>
              <a:t>Leadership and Technical Roles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10528A-38CB-AF17-D531-664A30E33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E1A463-4AC0-4E07-274E-E44865A35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F85C48-551D-C7F8-5DA5-F812C512B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6</a:t>
            </a:fld>
            <a:endParaRPr lang="en-US"/>
          </a:p>
        </p:txBody>
      </p:sp>
      <p:pic>
        <p:nvPicPr>
          <p:cNvPr id="6" name="Google Shape;255;g18b84c0c1e4_0_7">
            <a:extLst>
              <a:ext uri="{FF2B5EF4-FFF2-40B4-BE49-F238E27FC236}">
                <a16:creationId xmlns:a16="http://schemas.microsoft.com/office/drawing/2014/main" id="{655AD575-34BF-2F17-B4C1-2A45025A7031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38200" y="1225906"/>
            <a:ext cx="10609476" cy="378394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Google Shape;256;g18b84c0c1e4_0_7">
            <a:extLst>
              <a:ext uri="{FF2B5EF4-FFF2-40B4-BE49-F238E27FC236}">
                <a16:creationId xmlns:a16="http://schemas.microsoft.com/office/drawing/2014/main" id="{5BC37EAE-D29C-9B41-C1CA-5170BBA500BB}"/>
              </a:ext>
            </a:extLst>
          </p:cNvPr>
          <p:cNvSpPr txBox="1"/>
          <p:nvPr/>
        </p:nvSpPr>
        <p:spPr>
          <a:xfrm>
            <a:off x="851209" y="5120478"/>
            <a:ext cx="10978117" cy="1323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New teams joined later in early 2022:</a:t>
            </a:r>
            <a:endParaRPr sz="2000" b="1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-"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Dr. Jo </a:t>
            </a:r>
            <a:r>
              <a:rPr lang="en-US" dirty="0" err="1">
                <a:latin typeface="Calibri"/>
                <a:ea typeface="Calibri"/>
                <a:cs typeface="Calibri"/>
                <a:sym typeface="Calibri"/>
              </a:rPr>
              <a:t>Schambach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, ORNL, </a:t>
            </a:r>
            <a:r>
              <a:rPr lang="en-US" dirty="0" err="1">
                <a:latin typeface="Calibri"/>
                <a:ea typeface="Calibri"/>
                <a:cs typeface="Calibri"/>
                <a:sym typeface="Calibri"/>
              </a:rPr>
              <a:t>sPHENIX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/EIC readout integration, </a:t>
            </a:r>
            <a:r>
              <a:rPr lang="en-US" dirty="0" err="1">
                <a:latin typeface="Calibri"/>
                <a:ea typeface="Calibri"/>
                <a:cs typeface="Calibri"/>
                <a:sym typeface="Calibri"/>
              </a:rPr>
              <a:t>sPHENIX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 MVTX and EIC/</a:t>
            </a:r>
            <a:r>
              <a:rPr lang="en-US" dirty="0" err="1">
                <a:latin typeface="Calibri"/>
                <a:ea typeface="Calibri"/>
                <a:cs typeface="Calibri"/>
                <a:sym typeface="Calibri"/>
              </a:rPr>
              <a:t>ePIC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 readout lead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-"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Dr. Kai Chen, CCNU, FELIX-AI-Trigger hardware  integration, FELIX developer at BNL for ATLAS, also </a:t>
            </a:r>
            <a:r>
              <a:rPr lang="en-US" dirty="0" err="1">
                <a:latin typeface="Calibri"/>
                <a:ea typeface="Calibri"/>
                <a:cs typeface="Calibri"/>
                <a:sym typeface="Calibri"/>
              </a:rPr>
              <a:t>sPHENIX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-"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Prof. Song Fu, NTU, data acceleration in ML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17356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E35DCCB6-A62F-C5BC-3375-48C2BA4FA5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1337" y="3581776"/>
            <a:ext cx="4167479" cy="28708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CEE326-A63E-84BC-C303-850B1387E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332" y="25012"/>
            <a:ext cx="10515600" cy="782189"/>
          </a:xfrm>
        </p:spPr>
        <p:txBody>
          <a:bodyPr>
            <a:normAutofit/>
          </a:bodyPr>
          <a:lstStyle/>
          <a:p>
            <a:r>
              <a:rPr lang="en-US" sz="4000" dirty="0"/>
              <a:t>Technical Approaches and Highlights - I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F80D7B-5D66-540A-89E8-A8C78708B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2BE8C9-E45D-4C96-AC9D-8AB638B45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154C5-EC47-CFFF-4B8E-C9DFAB854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06617D-C462-ADEC-5E5D-4B4C9CBB4FEA}"/>
              </a:ext>
            </a:extLst>
          </p:cNvPr>
          <p:cNvSpPr txBox="1"/>
          <p:nvPr/>
        </p:nvSpPr>
        <p:spPr>
          <a:xfrm>
            <a:off x="1401337" y="3667129"/>
            <a:ext cx="21151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rgbClr val="FFFF00"/>
                </a:solidFill>
              </a:rPr>
              <a:t>sPHENIX</a:t>
            </a:r>
            <a:r>
              <a:rPr lang="en-US" sz="1200" dirty="0">
                <a:solidFill>
                  <a:srgbClr val="FFFF00"/>
                </a:solidFill>
              </a:rPr>
              <a:t> MVTX and INTT </a:t>
            </a:r>
          </a:p>
          <a:p>
            <a:r>
              <a:rPr lang="en-US" sz="1200" dirty="0">
                <a:solidFill>
                  <a:srgbClr val="FFFF00"/>
                </a:solidFill>
              </a:rPr>
              <a:t>full simulations of </a:t>
            </a:r>
            <a:r>
              <a:rPr lang="en-US" sz="1200" dirty="0" err="1">
                <a:solidFill>
                  <a:srgbClr val="FFFF00"/>
                </a:solidFill>
              </a:rPr>
              <a:t>p+p</a:t>
            </a:r>
            <a:r>
              <a:rPr lang="en-US" sz="1200" dirty="0">
                <a:solidFill>
                  <a:srgbClr val="FFFF00"/>
                </a:solidFill>
              </a:rPr>
              <a:t> collision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6161523-01A2-7795-3AE4-0C00D137F7BE}"/>
              </a:ext>
            </a:extLst>
          </p:cNvPr>
          <p:cNvGrpSpPr/>
          <p:nvPr/>
        </p:nvGrpSpPr>
        <p:grpSpPr>
          <a:xfrm>
            <a:off x="1281331" y="861310"/>
            <a:ext cx="9631951" cy="2287691"/>
            <a:chOff x="1052404" y="1210786"/>
            <a:chExt cx="9467850" cy="2343150"/>
          </a:xfrm>
          <a:noFill/>
        </p:grpSpPr>
        <p:pic>
          <p:nvPicPr>
            <p:cNvPr id="8" name="Google Shape;282;g18b84c0c1e4_0_51">
              <a:extLst>
                <a:ext uri="{FF2B5EF4-FFF2-40B4-BE49-F238E27FC236}">
                  <a16:creationId xmlns:a16="http://schemas.microsoft.com/office/drawing/2014/main" id="{4647B162-A4BE-3D52-084E-5D310C13D6A7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052404" y="1210786"/>
              <a:ext cx="9467850" cy="2343150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2085573-01E3-B89A-472D-0FAF58168097}"/>
                </a:ext>
              </a:extLst>
            </p:cNvPr>
            <p:cNvCxnSpPr/>
            <p:nvPr/>
          </p:nvCxnSpPr>
          <p:spPr>
            <a:xfrm>
              <a:off x="9233210" y="2051824"/>
              <a:ext cx="1159727" cy="0"/>
            </a:xfrm>
            <a:prstGeom prst="line">
              <a:avLst/>
            </a:prstGeom>
            <a:grpFill/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F6D1BBE-8A1D-AD12-154E-AB532C2820E3}"/>
                </a:ext>
              </a:extLst>
            </p:cNvPr>
            <p:cNvCxnSpPr>
              <a:cxnSpLocks/>
            </p:cNvCxnSpPr>
            <p:nvPr/>
          </p:nvCxnSpPr>
          <p:spPr>
            <a:xfrm>
              <a:off x="1401337" y="2345190"/>
              <a:ext cx="5534722" cy="0"/>
            </a:xfrm>
            <a:prstGeom prst="line">
              <a:avLst/>
            </a:prstGeom>
            <a:grpFill/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2809914-B835-9CFD-BA3D-F12A163B333A}"/>
                </a:ext>
              </a:extLst>
            </p:cNvPr>
            <p:cNvCxnSpPr>
              <a:cxnSpLocks/>
            </p:cNvCxnSpPr>
            <p:nvPr/>
          </p:nvCxnSpPr>
          <p:spPr>
            <a:xfrm>
              <a:off x="8062332" y="2344907"/>
              <a:ext cx="2330605" cy="0"/>
            </a:xfrm>
            <a:prstGeom prst="line">
              <a:avLst/>
            </a:prstGeom>
            <a:grpFill/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36E0494-B28C-5C14-6AC3-1E91684BE8F8}"/>
                </a:ext>
              </a:extLst>
            </p:cNvPr>
            <p:cNvCxnSpPr>
              <a:cxnSpLocks/>
            </p:cNvCxnSpPr>
            <p:nvPr/>
          </p:nvCxnSpPr>
          <p:spPr>
            <a:xfrm>
              <a:off x="1401337" y="2597668"/>
              <a:ext cx="5268347" cy="0"/>
            </a:xfrm>
            <a:prstGeom prst="line">
              <a:avLst/>
            </a:prstGeom>
            <a:grpFill/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6808401A-4D67-EAE5-8075-D6DBAF28BB04}"/>
              </a:ext>
            </a:extLst>
          </p:cNvPr>
          <p:cNvSpPr txBox="1"/>
          <p:nvPr/>
        </p:nvSpPr>
        <p:spPr>
          <a:xfrm>
            <a:off x="11211762" y="231441"/>
            <a:ext cx="730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9437FF"/>
                </a:solidFill>
              </a:rPr>
              <a:t>Jakub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F960E49-2E02-1868-7043-AA8EE85EEC7F}"/>
              </a:ext>
            </a:extLst>
          </p:cNvPr>
          <p:cNvSpPr txBox="1"/>
          <p:nvPr/>
        </p:nvSpPr>
        <p:spPr>
          <a:xfrm>
            <a:off x="1889863" y="5615834"/>
            <a:ext cx="3383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</a:rPr>
              <a:t>Convert simulated hits to </a:t>
            </a:r>
            <a:r>
              <a:rPr lang="en-US" sz="1400" dirty="0" err="1">
                <a:solidFill>
                  <a:srgbClr val="FFFF00"/>
                </a:solidFill>
              </a:rPr>
              <a:t>sPHENIX</a:t>
            </a:r>
            <a:r>
              <a:rPr lang="en-US" sz="1400" dirty="0">
                <a:solidFill>
                  <a:srgbClr val="FFFF00"/>
                </a:solidFill>
              </a:rPr>
              <a:t> real data like bit-stream to feed FPGA/AI</a:t>
            </a:r>
          </a:p>
        </p:txBody>
      </p:sp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076DC179-61BD-9C40-E2A7-4EE5AA335C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1953" y="3500048"/>
            <a:ext cx="5424737" cy="291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541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EA1CE-6632-A5C0-1454-9D879C9C9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72196"/>
          </a:xfrm>
        </p:spPr>
        <p:txBody>
          <a:bodyPr>
            <a:normAutofit/>
          </a:bodyPr>
          <a:lstStyle/>
          <a:p>
            <a:r>
              <a:rPr lang="en-US" sz="4000" dirty="0"/>
              <a:t>Technical Approaches and Highlights - II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7231FC-2BC9-F191-D7DE-5CA94EFEC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C962A7-060D-D5A2-C95E-E943B3F0D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79516F-1160-F9B1-82C9-D3FF763CF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8</a:t>
            </a:fld>
            <a:endParaRPr lang="en-US"/>
          </a:p>
        </p:txBody>
      </p:sp>
      <p:pic>
        <p:nvPicPr>
          <p:cNvPr id="6" name="Google Shape;292;g18b84c0c1e4_0_59">
            <a:extLst>
              <a:ext uri="{FF2B5EF4-FFF2-40B4-BE49-F238E27FC236}">
                <a16:creationId xmlns:a16="http://schemas.microsoft.com/office/drawing/2014/main" id="{643691E8-C268-46F6-4716-660E6DD02F0E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03248" y="952333"/>
            <a:ext cx="9780303" cy="193154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Google Shape;294;g18b84c0c1e4_0_59">
            <a:extLst>
              <a:ext uri="{FF2B5EF4-FFF2-40B4-BE49-F238E27FC236}">
                <a16:creationId xmlns:a16="http://schemas.microsoft.com/office/drawing/2014/main" id="{18B332D0-3478-25C7-9634-53B1419ECA6D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604"/>
          <a:stretch/>
        </p:blipFill>
        <p:spPr>
          <a:xfrm>
            <a:off x="5589550" y="3290849"/>
            <a:ext cx="5551202" cy="3154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47;g18b84c0c1e4_0_0">
            <a:extLst>
              <a:ext uri="{FF2B5EF4-FFF2-40B4-BE49-F238E27FC236}">
                <a16:creationId xmlns:a16="http://schemas.microsoft.com/office/drawing/2014/main" id="{20B31FF5-842D-15F3-15F8-D2630F19AEDA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5055" y="3699803"/>
            <a:ext cx="3840579" cy="2621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368;g19424ae86f0_0_100">
            <a:extLst>
              <a:ext uri="{FF2B5EF4-FFF2-40B4-BE49-F238E27FC236}">
                <a16:creationId xmlns:a16="http://schemas.microsoft.com/office/drawing/2014/main" id="{E40FCA4E-303D-4112-ABB0-7976E0048E2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52396" y="4848391"/>
            <a:ext cx="1494757" cy="150795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F237F63-AA75-C888-328C-C5D131D7FB69}"/>
              </a:ext>
            </a:extLst>
          </p:cNvPr>
          <p:cNvSpPr txBox="1"/>
          <p:nvPr/>
        </p:nvSpPr>
        <p:spPr>
          <a:xfrm>
            <a:off x="11007225" y="246696"/>
            <a:ext cx="999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9437FF"/>
                </a:solidFill>
              </a:rPr>
              <a:t>Dantong</a:t>
            </a:r>
            <a:endParaRPr lang="en-US" b="1" dirty="0">
              <a:solidFill>
                <a:srgbClr val="9437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4270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EA1CE-6632-A5C0-1454-9D879C9C9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06"/>
            <a:ext cx="10515600" cy="809547"/>
          </a:xfrm>
        </p:spPr>
        <p:txBody>
          <a:bodyPr>
            <a:normAutofit/>
          </a:bodyPr>
          <a:lstStyle/>
          <a:p>
            <a:r>
              <a:rPr lang="en-US" sz="4000" dirty="0"/>
              <a:t>Technical Approaches and Highlights - III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7231FC-2BC9-F191-D7DE-5CA94EFEC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C962A7-060D-D5A2-C95E-E943B3F0D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79516F-1160-F9B1-82C9-D3FF763CF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9</a:t>
            </a:fld>
            <a:endParaRPr lang="en-US"/>
          </a:p>
        </p:txBody>
      </p:sp>
      <p:pic>
        <p:nvPicPr>
          <p:cNvPr id="11" name="Google Shape;306;g196dd856250_0_8">
            <a:extLst>
              <a:ext uri="{FF2B5EF4-FFF2-40B4-BE49-F238E27FC236}">
                <a16:creationId xmlns:a16="http://schemas.microsoft.com/office/drawing/2014/main" id="{6E944920-23CB-5D20-9861-0F03031E3775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06898" y="3251590"/>
            <a:ext cx="5590478" cy="307773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E780D40-D387-F20E-4068-7567322CCF75}"/>
              </a:ext>
            </a:extLst>
          </p:cNvPr>
          <p:cNvSpPr txBox="1"/>
          <p:nvPr/>
        </p:nvSpPr>
        <p:spPr>
          <a:xfrm>
            <a:off x="6392869" y="4280021"/>
            <a:ext cx="32628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432FF"/>
                </a:solidFill>
              </a:rPr>
              <a:t>Primary focus: </a:t>
            </a:r>
          </a:p>
          <a:p>
            <a:r>
              <a:rPr lang="en-US" i="1" dirty="0">
                <a:solidFill>
                  <a:srgbClr val="0432FF"/>
                </a:solidFill>
              </a:rPr>
              <a:t>achieving low latency, real-time processing of data, and deployment of algorithms with high efficiency </a:t>
            </a:r>
          </a:p>
          <a:p>
            <a:endParaRPr lang="en-US" dirty="0"/>
          </a:p>
        </p:txBody>
      </p:sp>
      <p:pic>
        <p:nvPicPr>
          <p:cNvPr id="14" name="Picture 13" descr="A picture containing computer&#10;&#10;Description automatically generated">
            <a:extLst>
              <a:ext uri="{FF2B5EF4-FFF2-40B4-BE49-F238E27FC236}">
                <a16:creationId xmlns:a16="http://schemas.microsoft.com/office/drawing/2014/main" id="{45C8D6C9-00EC-A9F5-35DE-F9E9D06CA6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85857" y="3304887"/>
            <a:ext cx="2023646" cy="307773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8B5A71A-B3CF-2A3D-7C33-273AED45B04B}"/>
              </a:ext>
            </a:extLst>
          </p:cNvPr>
          <p:cNvSpPr txBox="1"/>
          <p:nvPr/>
        </p:nvSpPr>
        <p:spPr>
          <a:xfrm>
            <a:off x="10010257" y="5849681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FELIX 711@FNAL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C838CF-FCEE-DF4E-2968-E09E7A19ED22}"/>
              </a:ext>
            </a:extLst>
          </p:cNvPr>
          <p:cNvSpPr txBox="1"/>
          <p:nvPr/>
        </p:nvSpPr>
        <p:spPr>
          <a:xfrm>
            <a:off x="10897679" y="213675"/>
            <a:ext cx="1175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9437FF"/>
                </a:solidFill>
              </a:rPr>
              <a:t>Micol</a:t>
            </a:r>
            <a:r>
              <a:rPr lang="en-US" b="1" dirty="0">
                <a:solidFill>
                  <a:srgbClr val="9437FF"/>
                </a:solidFill>
              </a:rPr>
              <a:t>/Phil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9564147-9831-8A5A-22E1-6E94891D79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2857" y="946072"/>
            <a:ext cx="8333000" cy="187982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4032271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3155</TotalTime>
  <Words>3501</Words>
  <Application>Microsoft Macintosh PowerPoint</Application>
  <PresentationFormat>Widescreen</PresentationFormat>
  <Paragraphs>715</Paragraphs>
  <Slides>41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2" baseType="lpstr">
      <vt:lpstr>Arial</vt:lpstr>
      <vt:lpstr>Arial Narrow</vt:lpstr>
      <vt:lpstr>Bahnschrift Light</vt:lpstr>
      <vt:lpstr>Calibri</vt:lpstr>
      <vt:lpstr>Calibri Light</vt:lpstr>
      <vt:lpstr>Corbel</vt:lpstr>
      <vt:lpstr>Helvetica</vt:lpstr>
      <vt:lpstr>Helvetica Neue</vt:lpstr>
      <vt:lpstr>Roboto</vt:lpstr>
      <vt:lpstr>Wingdings</vt:lpstr>
      <vt:lpstr>Office Theme</vt:lpstr>
      <vt:lpstr>Intelligent Experiments Through Real-Time AI - Fast Data Processing and Autonomous Detector Control  for sPHENIX and Future EIC Detectors</vt:lpstr>
      <vt:lpstr>Today’s Presentations</vt:lpstr>
      <vt:lpstr>Overview </vt:lpstr>
      <vt:lpstr>sPHENIX at RHIC</vt:lpstr>
      <vt:lpstr>Project Goals and Deliverables </vt:lpstr>
      <vt:lpstr>Leadership and Technical Roles </vt:lpstr>
      <vt:lpstr>Technical Approaches and Highlights - I</vt:lpstr>
      <vt:lpstr>Technical Approaches and Highlights - II</vt:lpstr>
      <vt:lpstr>Technical Approaches and Highlights - III</vt:lpstr>
      <vt:lpstr>sPHENIX Readout and AI-ML HF Trigger Integration  </vt:lpstr>
      <vt:lpstr>From sPHENIX to EIC/ePIC: Streaming + AI/ML DAQ</vt:lpstr>
      <vt:lpstr>Summary and Outlook</vt:lpstr>
      <vt:lpstr>Physics simulation and AI-ML algorithms </vt:lpstr>
      <vt:lpstr>AI Trigger Pipeline</vt:lpstr>
      <vt:lpstr>Simulations</vt:lpstr>
      <vt:lpstr>Algorithm Flow</vt:lpstr>
      <vt:lpstr>Tracking as Graph Neural Networks</vt:lpstr>
      <vt:lpstr>Three Types of Potential Interactions in Model Event Decay</vt:lpstr>
      <vt:lpstr>Bipartite Graph Networks with Set Transformer  (BGN-ST) Model Architectures</vt:lpstr>
      <vt:lpstr>Experiments: Physics Driven BGN-ST</vt:lpstr>
      <vt:lpstr>Status and Outlook</vt:lpstr>
      <vt:lpstr>hls4ml translation and firmware implementation</vt:lpstr>
      <vt:lpstr>Hardware and Firmware Implementations</vt:lpstr>
      <vt:lpstr>Hardware Configuration</vt:lpstr>
      <vt:lpstr>Schedule – completed</vt:lpstr>
      <vt:lpstr>Schedule – next steps and challenges </vt:lpstr>
      <vt:lpstr>GNN Implementation in hls4ml</vt:lpstr>
      <vt:lpstr>GNN Planned Upgrade in hls4ml</vt:lpstr>
      <vt:lpstr>Demonstrator Implementation </vt:lpstr>
      <vt:lpstr>Demonstrator Development @ LANL, ORNL and CCNU</vt:lpstr>
      <vt:lpstr>Demonstrator Implementation</vt:lpstr>
      <vt:lpstr>sPHENIX RAW Hit Data Simulation</vt:lpstr>
      <vt:lpstr>KC705 MC Raw Data Transmission Demonstrated</vt:lpstr>
      <vt:lpstr>FLX712 Raw MVTX Data Transmission to AI-FPGA</vt:lpstr>
      <vt:lpstr>Timeline and Outlook</vt:lpstr>
      <vt:lpstr>Backup slides</vt:lpstr>
      <vt:lpstr>PowerPoint Presentation</vt:lpstr>
      <vt:lpstr>Feed MVTX/INTT MC Hits to AI Engine</vt:lpstr>
      <vt:lpstr>sPHENIX and EIC Schedules </vt:lpstr>
      <vt:lpstr>EIC: ePIC DAM Candidates: ATLAS “FELIX”</vt:lpstr>
      <vt:lpstr>FELIX Status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Fast-ML DOE Review: 11/30/2022 (Tue)</dc:title>
  <dc:creator>Liu, Ming Xiong</dc:creator>
  <cp:lastModifiedBy>Liu, Ming Xiong</cp:lastModifiedBy>
  <cp:revision>329</cp:revision>
  <dcterms:created xsi:type="dcterms:W3CDTF">2022-10-03T20:28:18Z</dcterms:created>
  <dcterms:modified xsi:type="dcterms:W3CDTF">2022-11-30T05:19:47Z</dcterms:modified>
</cp:coreProperties>
</file>