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0" r:id="rId3"/>
    <p:sldId id="257" r:id="rId4"/>
    <p:sldId id="284" r:id="rId5"/>
    <p:sldId id="285" r:id="rId6"/>
    <p:sldId id="283" r:id="rId7"/>
    <p:sldId id="280" r:id="rId8"/>
    <p:sldId id="281" r:id="rId9"/>
    <p:sldId id="274" r:id="rId10"/>
    <p:sldId id="276" r:id="rId11"/>
    <p:sldId id="288" r:id="rId12"/>
    <p:sldId id="279" r:id="rId13"/>
    <p:sldId id="287" r:id="rId14"/>
    <p:sldId id="278" r:id="rId15"/>
    <p:sldId id="258" r:id="rId16"/>
    <p:sldId id="296" r:id="rId17"/>
    <p:sldId id="297" r:id="rId18"/>
    <p:sldId id="295" r:id="rId19"/>
    <p:sldId id="289" r:id="rId20"/>
    <p:sldId id="290" r:id="rId21"/>
    <p:sldId id="259" r:id="rId22"/>
    <p:sldId id="260" r:id="rId23"/>
    <p:sldId id="261" r:id="rId24"/>
    <p:sldId id="264" r:id="rId25"/>
    <p:sldId id="265" r:id="rId26"/>
    <p:sldId id="291" r:id="rId27"/>
    <p:sldId id="292" r:id="rId28"/>
    <p:sldId id="298" r:id="rId29"/>
    <p:sldId id="293" r:id="rId3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E4A02"/>
    <a:srgbClr val="33CC33"/>
    <a:srgbClr val="CC3399"/>
    <a:srgbClr val="0101FF"/>
    <a:srgbClr val="FA7406"/>
    <a:srgbClr val="D67000"/>
    <a:srgbClr val="6836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4" autoAdjust="0"/>
    <p:restoredTop sz="84602" autoAdjust="0"/>
  </p:normalViewPr>
  <p:slideViewPr>
    <p:cSldViewPr>
      <p:cViewPr varScale="1">
        <p:scale>
          <a:sx n="100" d="100"/>
          <a:sy n="100" d="100"/>
        </p:scale>
        <p:origin x="-20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D630E-6C45-4829-980A-F7790FB73C13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06B2-F31D-41A9-9999-AE2041782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to backup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backup of south</a:t>
            </a:r>
            <a:r>
              <a:rPr lang="en-US" baseline="0" dirty="0" smtClean="0"/>
              <a:t> side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200-500GeV runs starts… Took all 510GeV</a:t>
            </a:r>
            <a:r>
              <a:rPr lang="en-US" baseline="0" dirty="0" smtClean="0"/>
              <a:t> data.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SEB – sub-event builder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Shorten in talk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baseline="0" dirty="0" smtClean="0"/>
              <a:t>: Page 11 -&gt; one </a:t>
            </a:r>
            <a:r>
              <a:rPr lang="en-US" dirty="0" smtClean="0"/>
              <a:t>bullet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the description words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16000"/>
            <a:lum/>
          </a:blip>
          <a:srcRect/>
          <a:stretch>
            <a:fillRect l="-12000" t="-15000" r="-1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" descr="E:\My Documents\my file\LANL\475px-Los_Alamos_logo.sv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248400"/>
            <a:ext cx="1328257" cy="6096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324600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&lt;jhuang@bnl.gov&gt;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&lt;jhuang@bnl.gov&gt;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&lt;jhuang@bnl.gov&gt;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324600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&lt;jhuang@bnl.gov&gt;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&lt;jhuang@bnl.gov&gt;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324600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324600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324600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82976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FVTX DAQ Commissioning</a:t>
            </a:r>
            <a:endParaRPr 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Jin Huang</a:t>
            </a:r>
          </a:p>
          <a:p>
            <a:r>
              <a:rPr lang="en-US" sz="2200" dirty="0" smtClean="0"/>
              <a:t>Los Alamos National Lab</a:t>
            </a:r>
          </a:p>
          <a:p>
            <a:endParaRPr lang="en-US" sz="2200" dirty="0" smtClean="0"/>
          </a:p>
          <a:p>
            <a:r>
              <a:rPr lang="en-US" dirty="0" smtClean="0"/>
              <a:t>for the FVTX Group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243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Data flow</a:t>
            </a:r>
          </a:p>
          <a:p>
            <a:pPr lvl="1"/>
            <a:r>
              <a:rPr lang="en-US" sz="1800" dirty="0" smtClean="0"/>
              <a:t>FVTX → DCM II → SEB Server → PHENIX event builder → Storage</a:t>
            </a:r>
          </a:p>
          <a:p>
            <a:r>
              <a:rPr lang="en-US" sz="2000" dirty="0" smtClean="0"/>
              <a:t>Joined Main DAQ smoothly</a:t>
            </a:r>
          </a:p>
          <a:p>
            <a:pPr lvl="1"/>
            <a:r>
              <a:rPr lang="en-US" sz="1800" dirty="0" smtClean="0"/>
              <a:t>Standalone timing (</a:t>
            </a:r>
            <a:r>
              <a:rPr lang="en-US" sz="1800" dirty="0" smtClean="0">
                <a:solidFill>
                  <a:schemeClr val="tx2"/>
                </a:solidFill>
              </a:rPr>
              <a:t>Feb 22</a:t>
            </a:r>
            <a:r>
              <a:rPr lang="en-US" sz="1800" dirty="0" smtClean="0"/>
              <a:t>) → Granted Joining (</a:t>
            </a:r>
            <a:r>
              <a:rPr lang="en-US" sz="1800" dirty="0" smtClean="0">
                <a:solidFill>
                  <a:schemeClr val="tx2"/>
                </a:solidFill>
              </a:rPr>
              <a:t>Feb 23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800" dirty="0" smtClean="0"/>
              <a:t>→ Joined Main DAQ (</a:t>
            </a:r>
            <a:r>
              <a:rPr lang="en-US" sz="1800" dirty="0" smtClean="0">
                <a:solidFill>
                  <a:schemeClr val="tx2"/>
                </a:solidFill>
              </a:rPr>
              <a:t>Feb 24</a:t>
            </a:r>
            <a:r>
              <a:rPr lang="en-US" sz="1800" dirty="0" smtClean="0"/>
              <a:t>) → Took 100M event (</a:t>
            </a:r>
            <a:r>
              <a:rPr lang="en-US" sz="1800" dirty="0" smtClean="0">
                <a:solidFill>
                  <a:schemeClr val="tx2"/>
                </a:solidFill>
              </a:rPr>
              <a:t>Feb 24 + 28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Stability and flexibility</a:t>
            </a:r>
          </a:p>
          <a:p>
            <a:pPr lvl="1"/>
            <a:r>
              <a:rPr lang="en-US" sz="1800" dirty="0" smtClean="0"/>
              <a:t>Continuous running since 510 GeV p-p run (Mid March)</a:t>
            </a:r>
          </a:p>
          <a:p>
            <a:pPr lvl="1"/>
            <a:r>
              <a:rPr lang="en-US" sz="1800" dirty="0" smtClean="0"/>
              <a:t>Minimal DAQ failure rate during a production run</a:t>
            </a:r>
          </a:p>
          <a:p>
            <a:pPr lvl="1"/>
            <a:r>
              <a:rPr lang="en-US" sz="1800" dirty="0" smtClean="0"/>
              <a:t>Can join/exit big-partition running in few minutes </a:t>
            </a:r>
            <a:br>
              <a:rPr lang="en-US" sz="1800" dirty="0" smtClean="0"/>
            </a:br>
            <a:r>
              <a:rPr lang="en-US" sz="1800" dirty="0" smtClean="0"/>
              <a:t>(e.g. for standalone test or debugging)</a:t>
            </a:r>
            <a:endParaRPr lang="en-US" sz="1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into PHENIX DAQ/</a:t>
            </a:r>
            <a:br>
              <a:rPr lang="en-US" dirty="0" smtClean="0"/>
            </a:br>
            <a:r>
              <a:rPr lang="en-US" dirty="0" smtClean="0"/>
              <a:t>Data flow and stability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57200" y="4800600"/>
            <a:ext cx="8314182" cy="1600200"/>
            <a:chOff x="457200" y="4327098"/>
            <a:chExt cx="8314182" cy="1600200"/>
          </a:xfrm>
        </p:grpSpPr>
        <p:pic>
          <p:nvPicPr>
            <p:cNvPr id="8194" name="Picture 2" descr="E:\My Documents\my file\JLab\meeting\2012.04.24 FVTX Review\NormalRC.png"/>
            <p:cNvPicPr>
              <a:picLocks noChangeAspect="1" noChangeArrowheads="1"/>
            </p:cNvPicPr>
            <p:nvPr/>
          </p:nvPicPr>
          <p:blipFill>
            <a:blip r:embed="rId3" cstate="print"/>
            <a:srcRect l="-1" t="78291" r="46543" b="4824"/>
            <a:stretch>
              <a:fillRect/>
            </a:stretch>
          </p:blipFill>
          <p:spPr bwMode="auto">
            <a:xfrm>
              <a:off x="457200" y="4327098"/>
              <a:ext cx="8001000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4267200" y="4479498"/>
              <a:ext cx="4504182" cy="369332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n w="6350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FVTX data flow shown in PHENIX Run Control</a:t>
              </a:r>
              <a:endParaRPr lang="en-US" b="1" dirty="0">
                <a:ln w="6350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33400" y="4876800"/>
              <a:ext cx="8153400" cy="489284"/>
            </a:xfrm>
            <a:prstGeom prst="roundRect">
              <a:avLst/>
            </a:prstGeom>
            <a:noFill/>
            <a:ln w="16891" cmpd="sng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Adjust delay to taking FVTX data in coherent timing with PHENIX</a:t>
            </a:r>
          </a:p>
          <a:p>
            <a:r>
              <a:rPr lang="en-US" dirty="0" smtClean="0"/>
              <a:t>Scan FVTX FEM delay to find best match in time</a:t>
            </a:r>
          </a:p>
          <a:p>
            <a:pPr lvl="1"/>
            <a:r>
              <a:rPr lang="en-US" dirty="0" smtClean="0"/>
              <a:t>Special method allows the FVTX to time in much faster (~5 min)</a:t>
            </a:r>
          </a:p>
          <a:p>
            <a:pPr lvl="1"/>
            <a:r>
              <a:rPr lang="en-US" dirty="0" smtClean="0"/>
              <a:t>Optimal timing → max hit</a:t>
            </a:r>
          </a:p>
          <a:p>
            <a:pPr lvl="1"/>
            <a:r>
              <a:rPr lang="en-US" dirty="0" smtClean="0"/>
              <a:t>Side band → hits are centered in trigger window (2 beam-clock) 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into PHENIX DAQ/ Timing</a:t>
            </a:r>
            <a:endParaRPr lang="en-US" dirty="0"/>
          </a:p>
        </p:txBody>
      </p:sp>
      <p:pic>
        <p:nvPicPr>
          <p:cNvPr id="6146" name="Picture 2" descr="E:\My Documents\my file\LANL\PHENIX\FVTX\CloseReport\c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840763"/>
            <a:ext cx="6553200" cy="378863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 rot="16200000">
            <a:off x="2814935" y="5338466"/>
            <a:ext cx="11849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← High threshold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6200000">
            <a:off x="3348335" y="5338466"/>
            <a:ext cx="11849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← High threshold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6200000">
            <a:off x="3957935" y="5338466"/>
            <a:ext cx="11849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← High threshold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6200000">
            <a:off x="4597764" y="5338466"/>
            <a:ext cx="11849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← High threshold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16200000">
            <a:off x="5177135" y="5338466"/>
            <a:ext cx="11849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← High threshold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5710535" y="5338466"/>
            <a:ext cx="11849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← High threshold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6396335" y="5338466"/>
            <a:ext cx="11849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← High threshold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6200000">
            <a:off x="2205335" y="5338466"/>
            <a:ext cx="11849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← High threshold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3657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FVTX Online Monitoring</a:t>
            </a:r>
          </a:p>
          <a:p>
            <a:pPr lvl="1"/>
            <a:r>
              <a:rPr lang="en-US" sz="1800" dirty="0" smtClean="0"/>
              <a:t>Immediate data analysis of raw hit information</a:t>
            </a:r>
          </a:p>
          <a:p>
            <a:pPr lvl="1"/>
            <a:r>
              <a:rPr lang="en-US" sz="1800" dirty="0" smtClean="0"/>
              <a:t>Monitor status of detector for possible hardware problems so expert can quickly fix</a:t>
            </a:r>
          </a:p>
          <a:p>
            <a:pPr lvl="1"/>
            <a:r>
              <a:rPr lang="en-US" sz="1800" dirty="0" smtClean="0"/>
              <a:t>First data quality check</a:t>
            </a:r>
          </a:p>
          <a:p>
            <a:r>
              <a:rPr lang="en-US" sz="2000" dirty="0" smtClean="0"/>
              <a:t>Online monitoring status</a:t>
            </a:r>
          </a:p>
          <a:p>
            <a:pPr lvl="1"/>
            <a:r>
              <a:rPr lang="en-US" sz="1800" dirty="0" smtClean="0"/>
              <a:t>Operational and integrated with PHENIX main </a:t>
            </a:r>
          </a:p>
          <a:p>
            <a:pPr lvl="1"/>
            <a:r>
              <a:rPr lang="en-US" sz="1800" dirty="0" smtClean="0"/>
              <a:t>Can be easily accessed by shift worker</a:t>
            </a:r>
          </a:p>
          <a:p>
            <a:pPr lvl="1"/>
            <a:r>
              <a:rPr lang="en-US" sz="1800" dirty="0" smtClean="0"/>
              <a:t>Mainly used by expert for now</a:t>
            </a:r>
          </a:p>
          <a:p>
            <a:pPr lvl="1"/>
            <a:r>
              <a:rPr lang="en-US" sz="1800" dirty="0" smtClean="0"/>
              <a:t>Provide out-of-counting house access and archiving </a:t>
            </a:r>
            <a:endParaRPr lang="en-US" sz="1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Monitoring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2F6"/>
              </a:clrFrom>
              <a:clrTo>
                <a:srgbClr val="F6F2F6">
                  <a:alpha val="0"/>
                </a:srgbClr>
              </a:clrTo>
            </a:clrChange>
          </a:blip>
          <a:srcRect b="31166"/>
          <a:stretch>
            <a:fillRect/>
          </a:stretch>
        </p:blipFill>
        <p:spPr bwMode="auto">
          <a:xfrm>
            <a:off x="4495800" y="990600"/>
            <a:ext cx="48768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648200" y="3429000"/>
            <a:ext cx="4421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Typical online monitoring plot (510 p-p)</a:t>
            </a:r>
          </a:p>
          <a:p>
            <a:pPr algn="ctr"/>
            <a:r>
              <a:rPr lang="en-US" dirty="0" smtClean="0"/>
              <a:t>Showing most wedges in north arm is normal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5496851" y="6245423"/>
            <a:ext cx="2885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Legend: </a:t>
            </a:r>
            <a:r>
              <a:rPr lang="en-US" sz="1400" dirty="0" smtClean="0">
                <a:solidFill>
                  <a:srgbClr val="00B050"/>
                </a:solidFill>
              </a:rPr>
              <a:t>Normal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Low/High yield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OFF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Many institutions and physicists worked on DAQ commissioning and made this work possible</a:t>
            </a:r>
          </a:p>
          <a:p>
            <a:pPr lvl="1"/>
            <a:r>
              <a:rPr lang="en-US" sz="1600" u="sng" dirty="0" smtClean="0">
                <a:solidFill>
                  <a:schemeClr val="tx2"/>
                </a:solidFill>
              </a:rPr>
              <a:t>Los Alamos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/>
              <a:t>Christine Aidala, Melynda Brooks, Matt Durham, Hubert van Hecke, Jin Huang, Jon Kapustinsky, Kwangbok Lee, Ming Liu, Pat </a:t>
            </a:r>
            <a:r>
              <a:rPr lang="en-US" sz="1600" dirty="0" err="1" smtClean="0"/>
              <a:t>McGaughey</a:t>
            </a:r>
            <a:r>
              <a:rPr lang="en-US" sz="1600" dirty="0" smtClean="0"/>
              <a:t>, Cesar </a:t>
            </a:r>
            <a:r>
              <a:rPr lang="en-US" sz="1600" dirty="0" err="1" smtClean="0"/>
              <a:t>da</a:t>
            </a:r>
            <a:r>
              <a:rPr lang="en-US" sz="1600" dirty="0" smtClean="0"/>
              <a:t> Silva, Walter Sondheim, Xiaodong </a:t>
            </a:r>
            <a:r>
              <a:rPr lang="en-US" sz="1600" dirty="0" smtClean="0"/>
              <a:t>Jiang</a:t>
            </a:r>
            <a:endParaRPr lang="en-US" sz="1600" dirty="0" smtClean="0"/>
          </a:p>
          <a:p>
            <a:pPr lvl="1"/>
            <a:r>
              <a:rPr lang="en-US" sz="1600" u="sng" dirty="0" smtClean="0">
                <a:solidFill>
                  <a:schemeClr val="tx2"/>
                </a:solidFill>
              </a:rPr>
              <a:t>University of New Mexico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/>
              <a:t>Sergey Butsyk, Doug Fields, Aaron Key </a:t>
            </a:r>
          </a:p>
          <a:p>
            <a:pPr lvl="1"/>
            <a:r>
              <a:rPr lang="en-US" sz="1600" u="sng" dirty="0" smtClean="0">
                <a:solidFill>
                  <a:schemeClr val="tx2"/>
                </a:solidFill>
              </a:rPr>
              <a:t>Columbia University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/>
              <a:t>Cheng-Yi Chi, Beau Meredith, Aaron </a:t>
            </a:r>
            <a:r>
              <a:rPr lang="en-US" sz="1600" dirty="0" err="1" smtClean="0"/>
              <a:t>Veicht</a:t>
            </a:r>
            <a:r>
              <a:rPr lang="en-US" sz="1600" dirty="0" smtClean="0"/>
              <a:t>, Dave Winter, </a:t>
            </a:r>
          </a:p>
          <a:p>
            <a:pPr lvl="1"/>
            <a:r>
              <a:rPr lang="en-US" sz="1600" u="sng" dirty="0" smtClean="0">
                <a:solidFill>
                  <a:schemeClr val="tx2"/>
                </a:solidFill>
              </a:rPr>
              <a:t>New Mexico State University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/>
              <a:t>Abraham </a:t>
            </a:r>
            <a:r>
              <a:rPr lang="en-US" sz="1600" dirty="0" err="1" smtClean="0"/>
              <a:t>Meles</a:t>
            </a:r>
            <a:r>
              <a:rPr lang="en-US" sz="1600" dirty="0" smtClean="0"/>
              <a:t>, Stephen Pate, Elaine Tennant, Xiaorong Wang, Feng Wei</a:t>
            </a:r>
          </a:p>
          <a:p>
            <a:pPr lvl="1"/>
            <a:r>
              <a:rPr lang="en-US" sz="1600" u="sng" dirty="0" smtClean="0">
                <a:solidFill>
                  <a:schemeClr val="tx2"/>
                </a:solidFill>
              </a:rPr>
              <a:t>Brookhaven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/>
              <a:t>Carter Biggs, Stephen </a:t>
            </a:r>
            <a:r>
              <a:rPr lang="en-US" sz="1600" dirty="0" err="1" smtClean="0"/>
              <a:t>Boose</a:t>
            </a:r>
            <a:r>
              <a:rPr lang="en-US" sz="1600" dirty="0" smtClean="0"/>
              <a:t>, Ed Desmond, Paul </a:t>
            </a:r>
            <a:r>
              <a:rPr lang="en-US" sz="1600" dirty="0" err="1" smtClean="0"/>
              <a:t>Gianotti</a:t>
            </a:r>
            <a:r>
              <a:rPr lang="en-US" sz="1600" dirty="0" smtClean="0"/>
              <a:t>, John Haggerty, Jimmy </a:t>
            </a:r>
            <a:r>
              <a:rPr lang="en-US" sz="1600" dirty="0" err="1" smtClean="0"/>
              <a:t>LaBounty</a:t>
            </a:r>
            <a:r>
              <a:rPr lang="en-US" sz="1600" dirty="0" smtClean="0"/>
              <a:t> , Mike Lenz, Don Lynch, Eric Mannel, Robert Pak, Chris </a:t>
            </a:r>
            <a:r>
              <a:rPr lang="en-US" sz="1600" dirty="0" err="1" smtClean="0"/>
              <a:t>Pinkenburg</a:t>
            </a:r>
            <a:r>
              <a:rPr lang="en-US" sz="1600" dirty="0" smtClean="0"/>
              <a:t>, Rob Pisani, Sal </a:t>
            </a:r>
            <a:r>
              <a:rPr lang="en-US" sz="1600" dirty="0" err="1" smtClean="0"/>
              <a:t>Polizzo</a:t>
            </a:r>
            <a:r>
              <a:rPr lang="en-US" sz="1600" dirty="0" smtClean="0"/>
              <a:t>, Christopher </a:t>
            </a:r>
            <a:r>
              <a:rPr lang="en-US" sz="1600" dirty="0" err="1" smtClean="0"/>
              <a:t>Pontieri</a:t>
            </a:r>
            <a:r>
              <a:rPr lang="en-US" sz="1600" dirty="0" smtClean="0"/>
              <a:t>, Martin </a:t>
            </a:r>
            <a:r>
              <a:rPr lang="en-US" sz="1600" dirty="0" err="1" smtClean="0"/>
              <a:t>Purschke</a:t>
            </a:r>
            <a:r>
              <a:rPr lang="en-US" sz="1600" dirty="0" smtClean="0"/>
              <a:t>, Frank </a:t>
            </a:r>
            <a:r>
              <a:rPr lang="en-US" sz="1600" dirty="0" err="1" smtClean="0"/>
              <a:t>Toldo</a:t>
            </a:r>
            <a:endParaRPr lang="en-US" sz="1600" dirty="0" smtClean="0"/>
          </a:p>
          <a:p>
            <a:pPr lvl="1"/>
            <a:r>
              <a:rPr lang="en-US" sz="1600" u="sng" dirty="0" smtClean="0">
                <a:solidFill>
                  <a:schemeClr val="tx2"/>
                </a:solidFill>
              </a:rPr>
              <a:t>University of Colorado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/>
              <a:t>Mike McCumber 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Many other collaborators also provided crucial support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FVTX DAQ commissioning is successful</a:t>
            </a:r>
          </a:p>
          <a:p>
            <a:pPr lvl="1"/>
            <a:r>
              <a:rPr lang="en-US" dirty="0" smtClean="0"/>
              <a:t>Steady progress was made</a:t>
            </a:r>
          </a:p>
          <a:p>
            <a:pPr lvl="1"/>
            <a:r>
              <a:rPr lang="en-US" dirty="0" smtClean="0"/>
              <a:t>90% of the detector is operational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DAQ operation is stable</a:t>
            </a:r>
          </a:p>
          <a:p>
            <a:pPr lvl="1"/>
            <a:r>
              <a:rPr lang="en-US" dirty="0" smtClean="0"/>
              <a:t>Stable noise level – monitored regularly</a:t>
            </a:r>
          </a:p>
          <a:p>
            <a:pPr lvl="1"/>
            <a:r>
              <a:rPr lang="en-US" dirty="0" smtClean="0"/>
              <a:t>Stable big-partition runs </a:t>
            </a:r>
          </a:p>
          <a:p>
            <a:pPr lvl="1"/>
            <a:r>
              <a:rPr lang="en-US" dirty="0" smtClean="0"/>
              <a:t>Taken all 510 GeV p-p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Routine data taking handed to shift worker in late March</a:t>
            </a:r>
          </a:p>
          <a:p>
            <a:pPr lvl="1"/>
            <a:r>
              <a:rPr lang="en-US" dirty="0" smtClean="0"/>
              <a:t>24/7 expert on-call and close monitoring of detector performance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Evaluated it is safe to run detector with 1/6 acceptance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Timed-in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Feb 22 </a:t>
            </a:r>
            <a:r>
              <a:rPr lang="en-US" dirty="0" smtClean="0"/>
              <a:t>morning in </a:t>
            </a:r>
            <a:r>
              <a:rPr lang="en-US" dirty="0" smtClean="0">
                <a:solidFill>
                  <a:schemeClr val="accent1"/>
                </a:solidFill>
              </a:rPr>
              <a:t>standalone mode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Granted</a:t>
            </a:r>
            <a:r>
              <a:rPr lang="en-US" dirty="0" smtClean="0"/>
              <a:t> big partition test on </a:t>
            </a:r>
            <a:r>
              <a:rPr lang="en-US" dirty="0" smtClean="0">
                <a:solidFill>
                  <a:schemeClr val="tx2"/>
                </a:solidFill>
              </a:rPr>
              <a:t>Feb 23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Timed-in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Feb 24 </a:t>
            </a:r>
            <a:r>
              <a:rPr lang="en-US" dirty="0" smtClean="0"/>
              <a:t>in PHENIX </a:t>
            </a:r>
            <a:r>
              <a:rPr lang="en-US" dirty="0" smtClean="0">
                <a:solidFill>
                  <a:schemeClr val="accent1"/>
                </a:solidFill>
              </a:rPr>
              <a:t>big partition</a:t>
            </a:r>
          </a:p>
          <a:p>
            <a:pPr lvl="1"/>
            <a:r>
              <a:rPr lang="en-US" dirty="0" smtClean="0"/>
              <a:t>Identified optimal timing (Next slides)</a:t>
            </a:r>
          </a:p>
          <a:p>
            <a:pPr lvl="1"/>
            <a:r>
              <a:rPr lang="en-US" dirty="0" smtClean="0"/>
              <a:t>Smooth data taking</a:t>
            </a:r>
          </a:p>
          <a:p>
            <a:r>
              <a:rPr lang="en-US" dirty="0" smtClean="0"/>
              <a:t>Took </a:t>
            </a:r>
            <a:r>
              <a:rPr lang="en-US" dirty="0" smtClean="0">
                <a:solidFill>
                  <a:schemeClr val="accent1"/>
                </a:solidFill>
              </a:rPr>
              <a:t>~100M events</a:t>
            </a:r>
            <a:r>
              <a:rPr lang="en-US" dirty="0" smtClean="0"/>
              <a:t> in big partition</a:t>
            </a:r>
          </a:p>
          <a:p>
            <a:pPr lvl="1"/>
            <a:r>
              <a:rPr lang="en-US" dirty="0" smtClean="0"/>
              <a:t>Two batches of data taking on </a:t>
            </a:r>
            <a:r>
              <a:rPr lang="en-US" dirty="0" smtClean="0">
                <a:solidFill>
                  <a:schemeClr val="tx2"/>
                </a:solidFill>
              </a:rPr>
              <a:t>Feb 24 and Feb 28</a:t>
            </a:r>
          </a:p>
          <a:p>
            <a:pPr lvl="1"/>
            <a:r>
              <a:rPr lang="en-US" dirty="0" smtClean="0"/>
              <a:t>Almost no errors in data taking</a:t>
            </a:r>
          </a:p>
          <a:p>
            <a:pPr lvl="1"/>
            <a:r>
              <a:rPr lang="en-US" dirty="0" smtClean="0"/>
              <a:t>Data was analyzed quickly</a:t>
            </a:r>
          </a:p>
          <a:p>
            <a:pPr lvl="2"/>
            <a:r>
              <a:rPr lang="en-US" dirty="0" smtClean="0"/>
              <a:t>Online: ensured data quality</a:t>
            </a:r>
          </a:p>
          <a:p>
            <a:pPr lvl="2"/>
            <a:r>
              <a:rPr lang="en-US" dirty="0" smtClean="0"/>
              <a:t>Offline: tracking, vertex correlation to BBC and matching with Muon Arm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First data </a:t>
            </a:r>
            <a:r>
              <a:rPr lang="en-US" dirty="0" smtClean="0"/>
              <a:t>in PHENIX Big-Partition DAQ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Monitoring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2F6"/>
              </a:clrFrom>
              <a:clrTo>
                <a:srgbClr val="F6F2F6">
                  <a:alpha val="0"/>
                </a:srgbClr>
              </a:clrTo>
            </a:clrChange>
          </a:blip>
          <a:srcRect b="31166"/>
          <a:stretch>
            <a:fillRect/>
          </a:stretch>
        </p:blipFill>
        <p:spPr bwMode="auto">
          <a:xfrm>
            <a:off x="-228600" y="914400"/>
            <a:ext cx="48768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876800" y="685800"/>
            <a:ext cx="2885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Legend: </a:t>
            </a:r>
            <a:r>
              <a:rPr lang="en-US" sz="1400" dirty="0" smtClean="0">
                <a:solidFill>
                  <a:srgbClr val="00B050"/>
                </a:solidFill>
              </a:rPr>
              <a:t>Normal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Low/High yield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OFF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2F6"/>
              </a:clrFrom>
              <a:clrTo>
                <a:srgbClr val="F6F2F6">
                  <a:alpha val="0"/>
                </a:srgbClr>
              </a:clrTo>
            </a:clrChange>
          </a:blip>
          <a:srcRect b="32198"/>
          <a:stretch>
            <a:fillRect/>
          </a:stretch>
        </p:blipFill>
        <p:spPr bwMode="auto">
          <a:xfrm>
            <a:off x="4419600" y="933450"/>
            <a:ext cx="4917814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trigger window</a:t>
            </a:r>
            <a:endParaRPr lang="en-US" dirty="0"/>
          </a:p>
        </p:txBody>
      </p:sp>
      <p:pic>
        <p:nvPicPr>
          <p:cNvPr id="2077" name="Picture 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31" y="1481138"/>
            <a:ext cx="76837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Disabled ROC</a:t>
            </a:r>
          </a:p>
          <a:p>
            <a:pPr lvl="1"/>
            <a:r>
              <a:rPr lang="en-US" dirty="0" smtClean="0"/>
              <a:t>Electrical issues, to be fixed in the summer</a:t>
            </a:r>
          </a:p>
          <a:p>
            <a:r>
              <a:rPr lang="en-US" dirty="0" smtClean="0"/>
              <a:t>Missing few wedges</a:t>
            </a:r>
          </a:p>
          <a:p>
            <a:pPr lvl="1"/>
            <a:r>
              <a:rPr lang="en-US" dirty="0" smtClean="0"/>
              <a:t>Able to communicate through slow-control</a:t>
            </a:r>
          </a:p>
          <a:p>
            <a:pPr lvl="1"/>
            <a:r>
              <a:rPr lang="en-US" dirty="0" smtClean="0"/>
              <a:t>Under debugging, expect to recover</a:t>
            </a:r>
          </a:p>
          <a:p>
            <a:r>
              <a:rPr lang="en-US" dirty="0" smtClean="0"/>
              <a:t>Occasional missing clock for few ROCs</a:t>
            </a:r>
          </a:p>
          <a:p>
            <a:pPr lvl="1"/>
            <a:r>
              <a:rPr lang="en-US" dirty="0" smtClean="0"/>
              <a:t>Suspect quality of clock signal to those ROCs</a:t>
            </a:r>
          </a:p>
          <a:p>
            <a:pPr lvl="1"/>
            <a:r>
              <a:rPr lang="en-US" dirty="0" smtClean="0"/>
              <a:t>Not affect majority of data taking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problems and solution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3528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6000"/>
                </a:schemeClr>
              </a:gs>
              <a:gs pos="13000">
                <a:schemeClr val="accent1">
                  <a:tint val="44500"/>
                  <a:satMod val="160000"/>
                  <a:alpha val="54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0" y="22098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6000"/>
                </a:schemeClr>
              </a:gs>
              <a:gs pos="13000">
                <a:schemeClr val="accent1">
                  <a:tint val="44500"/>
                  <a:satMod val="160000"/>
                  <a:alpha val="54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/>
          <p:cNvSpPr/>
          <p:nvPr/>
        </p:nvSpPr>
        <p:spPr>
          <a:xfrm>
            <a:off x="0" y="44958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6000"/>
                </a:schemeClr>
              </a:gs>
              <a:gs pos="13000">
                <a:schemeClr val="accent1">
                  <a:tint val="44500"/>
                  <a:satMod val="160000"/>
                  <a:alpha val="54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90600" y="14813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Oct-Dec 2011 </a:t>
            </a:r>
            <a:r>
              <a:rPr lang="en-US" dirty="0" smtClean="0"/>
              <a:t>	– Detector final assembly and test</a:t>
            </a:r>
            <a:br>
              <a:rPr lang="en-US" dirty="0" smtClean="0"/>
            </a:br>
            <a:r>
              <a:rPr lang="en-US" dirty="0" smtClean="0"/>
              <a:t>			   Quality check on all wedges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Late Dec 2011  </a:t>
            </a:r>
            <a:r>
              <a:rPr lang="en-US" dirty="0" smtClean="0"/>
              <a:t>	– First data from PHENIX IR</a:t>
            </a:r>
            <a:br>
              <a:rPr lang="en-US" dirty="0" smtClean="0"/>
            </a:br>
            <a:r>
              <a:rPr lang="en-US" dirty="0" smtClean="0"/>
              <a:t>			   Reached Dec 30 milestone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Late Jan 2012 </a:t>
            </a:r>
            <a:r>
              <a:rPr lang="en-US" dirty="0" smtClean="0"/>
              <a:t>	– First full detector readout from IR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Feb 8 2012 </a:t>
            </a:r>
            <a:r>
              <a:rPr lang="en-US" dirty="0" smtClean="0"/>
              <a:t>	– First data (self-triggered) with beam, </a:t>
            </a:r>
            <a:br>
              <a:rPr lang="en-US" dirty="0" smtClean="0"/>
            </a:br>
            <a:r>
              <a:rPr lang="en-US" dirty="0" smtClean="0"/>
              <a:t>	shortly after stable run 12 collision were established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Feb 24 2012</a:t>
            </a:r>
            <a:r>
              <a:rPr lang="en-US" dirty="0" smtClean="0"/>
              <a:t>	– First physics data with 1/6 acceptance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Mid March 2012</a:t>
            </a:r>
            <a:r>
              <a:rPr lang="en-US" dirty="0" smtClean="0"/>
              <a:t>	– Detector operational  </a:t>
            </a:r>
            <a:br>
              <a:rPr lang="en-US" dirty="0" smtClean="0"/>
            </a:br>
            <a:r>
              <a:rPr lang="en-US" dirty="0" smtClean="0"/>
              <a:t>			   with ~90% of acceptance ON</a:t>
            </a:r>
            <a:br>
              <a:rPr lang="en-US" dirty="0" smtClean="0"/>
            </a:br>
            <a:r>
              <a:rPr lang="en-US" dirty="0" smtClean="0"/>
              <a:t>			   Have taken all 510 GeV p-p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Late March 2012</a:t>
            </a:r>
            <a:r>
              <a:rPr lang="en-US" dirty="0" smtClean="0"/>
              <a:t>	– Detector operation by shift workers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Commissioning Time-line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4495800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510 GeV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p-p start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3352800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200 GeV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p-p start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21468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FVTX → IR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Results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560570" cy="22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66800" y="2057400"/>
            <a:ext cx="275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FVTX Overall hit eff.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400" dirty="0" smtClean="0"/>
              <a:t>(% of chan. alive) </a:t>
            </a:r>
            <a:r>
              <a:rPr lang="en-US" sz="1400" b="1" dirty="0" smtClean="0"/>
              <a:t>×</a:t>
            </a:r>
            <a:r>
              <a:rPr lang="en-US" sz="1400" dirty="0" smtClean="0"/>
              <a:t> (eff. per chan.) </a:t>
            </a:r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1413846" y="4419600"/>
            <a:ext cx="2208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Noise for each wedge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810000"/>
            <a:ext cx="4560570" cy="22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21149" y="3543300"/>
            <a:ext cx="4565651" cy="3162300"/>
            <a:chOff x="308" y="1848"/>
            <a:chExt cx="2876" cy="1992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08" y="1848"/>
              <a:ext cx="2876" cy="1992"/>
              <a:chOff x="1374" y="1230"/>
              <a:chExt cx="3313" cy="2323"/>
            </a:xfrm>
          </p:grpSpPr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612" t="30766" r="5612" b="30766"/>
              <a:stretch>
                <a:fillRect/>
              </a:stretch>
            </p:blipFill>
            <p:spPr bwMode="auto">
              <a:xfrm>
                <a:off x="1374" y="1587"/>
                <a:ext cx="3146" cy="1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 flipV="1">
                <a:off x="2937" y="1304"/>
                <a:ext cx="1677" cy="1259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3918" y="1230"/>
                <a:ext cx="615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Symbol" pitchFamily="18" charset="2"/>
                    <a:ea typeface="Arial Unicode MS" pitchFamily="34" charset="-122"/>
                    <a:cs typeface="Arial Unicode MS" pitchFamily="34" charset="-122"/>
                    <a:sym typeface="Symbol" pitchFamily="18" charset="2"/>
                  </a:rPr>
                  <a:t></a:t>
                </a:r>
                <a:r>
                  <a:rPr lang="en-US" sz="2000" dirty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= 1.2</a:t>
                </a:r>
              </a:p>
            </p:txBody>
          </p:sp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3973" y="1958"/>
                <a:ext cx="714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Symbol" pitchFamily="18" charset="2"/>
                    <a:ea typeface="Arial Unicode MS" pitchFamily="34" charset="-122"/>
                    <a:cs typeface="Arial Unicode MS" pitchFamily="34" charset="-122"/>
                    <a:sym typeface="Symbol" pitchFamily="18" charset="2"/>
                  </a:rPr>
                  <a:t></a:t>
                </a:r>
                <a:r>
                  <a:rPr lang="en-US" sz="20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 = 2.4</a:t>
                </a:r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 flipV="1">
                <a:off x="2925" y="2246"/>
                <a:ext cx="1702" cy="33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1590" y="2922"/>
              <a:ext cx="177" cy="164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Tracking in forward region and close to IP</a:t>
            </a:r>
          </a:p>
          <a:p>
            <a:r>
              <a:rPr lang="en-US" sz="2000" dirty="0" smtClean="0"/>
              <a:t>Provide </a:t>
            </a:r>
          </a:p>
          <a:p>
            <a:pPr lvl="1"/>
            <a:r>
              <a:rPr lang="en-US" sz="1800" dirty="0" smtClean="0"/>
              <a:t>Differentiate primary vertex / secondary decay</a:t>
            </a:r>
          </a:p>
          <a:p>
            <a:pPr lvl="1"/>
            <a:r>
              <a:rPr lang="en-US" sz="1800" dirty="0" smtClean="0"/>
              <a:t>Track isolation : suppress hadrons from jet for W measurement </a:t>
            </a:r>
          </a:p>
          <a:p>
            <a:pPr lvl="1"/>
            <a:r>
              <a:rPr lang="en-US" sz="1800" dirty="0" smtClean="0"/>
              <a:t>Precisely measure opening angle : </a:t>
            </a:r>
            <a:r>
              <a:rPr lang="en-US" sz="1800" dirty="0" smtClean="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J/</a:t>
            </a: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y </a:t>
            </a:r>
            <a:r>
              <a:rPr lang="en-US" sz="1800" dirty="0" smtClean="0"/>
              <a:t>mass</a:t>
            </a:r>
          </a:p>
          <a:p>
            <a:pPr lvl="1"/>
            <a:r>
              <a:rPr lang="en-US" sz="1800" dirty="0" smtClean="0"/>
              <a:t>Jointed tracking with </a:t>
            </a:r>
            <a:r>
              <a:rPr lang="en-US" sz="1800" dirty="0" err="1" smtClean="0"/>
              <a:t>MuTr</a:t>
            </a:r>
            <a:r>
              <a:rPr lang="en-US" sz="1800" dirty="0" smtClean="0"/>
              <a:t> : suppress delay-in-flight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Forward vertex detector (FVTX)</a:t>
            </a:r>
            <a:endParaRPr lang="en-US" dirty="0"/>
          </a:p>
        </p:txBody>
      </p:sp>
      <p:grpSp>
        <p:nvGrpSpPr>
          <p:cNvPr id="9" name="Group 26"/>
          <p:cNvGrpSpPr/>
          <p:nvPr/>
        </p:nvGrpSpPr>
        <p:grpSpPr>
          <a:xfrm>
            <a:off x="615949" y="3390900"/>
            <a:ext cx="4191000" cy="2057400"/>
            <a:chOff x="4114800" y="1066800"/>
            <a:chExt cx="4191000" cy="2057400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4114800" y="1066800"/>
              <a:ext cx="4191000" cy="2057400"/>
            </a:xfrm>
            <a:prstGeom prst="wedgeRoundRectCallout">
              <a:avLst>
                <a:gd name="adj1" fmla="val 83595"/>
                <a:gd name="adj2" fmla="val 42367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4419600" y="1143000"/>
              <a:ext cx="3581400" cy="1903412"/>
              <a:chOff x="5486400" y="2516188"/>
              <a:chExt cx="3581400" cy="1903412"/>
            </a:xfrm>
          </p:grpSpPr>
          <p:pic>
            <p:nvPicPr>
              <p:cNvPr id="24" name="Picture 14" descr="DCAPic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86400" y="2516188"/>
                <a:ext cx="3581400" cy="1903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" name="Straight Arrow Connector 2"/>
              <p:cNvCxnSpPr>
                <a:cxnSpLocks noChangeShapeType="1"/>
              </p:cNvCxnSpPr>
              <p:nvPr/>
            </p:nvCxnSpPr>
            <p:spPr bwMode="auto">
              <a:xfrm flipV="1">
                <a:off x="6248400" y="2743200"/>
                <a:ext cx="2286000" cy="1295400"/>
              </a:xfrm>
              <a:prstGeom prst="straightConnector1">
                <a:avLst/>
              </a:prstGeom>
              <a:noFill/>
              <a:ln w="19050">
                <a:solidFill>
                  <a:srgbClr val="AB1D17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2003 – 2008 LANL supported R&amp;D</a:t>
            </a:r>
          </a:p>
          <a:p>
            <a:r>
              <a:rPr lang="en-US" dirty="0" smtClean="0"/>
              <a:t>2007 – BNL / DOE / Technical reviews</a:t>
            </a:r>
          </a:p>
          <a:p>
            <a:r>
              <a:rPr lang="en-US" dirty="0" smtClean="0"/>
              <a:t>2008 – prototyping</a:t>
            </a:r>
          </a:p>
          <a:p>
            <a:r>
              <a:rPr lang="en-US" dirty="0" smtClean="0"/>
              <a:t>2009 – first production modules</a:t>
            </a:r>
          </a:p>
          <a:p>
            <a:r>
              <a:rPr lang="en-US" dirty="0" smtClean="0"/>
              <a:t>2010 – assembly started in earnest</a:t>
            </a:r>
          </a:p>
          <a:p>
            <a:r>
              <a:rPr lang="en-US" dirty="0" smtClean="0"/>
              <a:t>2011 – assembly and installation COMPLETE</a:t>
            </a:r>
          </a:p>
          <a:p>
            <a:r>
              <a:rPr lang="en-US" u="sng" dirty="0" smtClean="0"/>
              <a:t>2012 – first data in beam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history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 test after Installation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262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0" y="5943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Wedges that have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4864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ROC Hit map</a:t>
            </a:r>
          </a:p>
          <a:p>
            <a:pPr algn="ctr"/>
            <a:r>
              <a:rPr lang="en-US" dirty="0" smtClean="0"/>
              <a:t>Showing Data from 24 ROCs in a single run</a:t>
            </a:r>
            <a:endParaRPr lang="en-US" dirty="0"/>
          </a:p>
        </p:txBody>
      </p:sp>
      <p:pic>
        <p:nvPicPr>
          <p:cNvPr id="3075" name="Picture 3" descr="E:\My Documents\Desktop\6101_BaseLine.FVTX.root_DrawAllRO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6046994" cy="31813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0" y="1828800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South Arm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184046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North Arm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1200" y="624840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 Can control 95% wedges</a:t>
            </a:r>
            <a:endParaRPr lang="en-US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activated 1/6 of our acceptance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to control possible over heating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5000" y="5943600"/>
            <a:ext cx="554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Packet Hit map for Run 360476, @ timing peak </a:t>
            </a:r>
            <a:endParaRPr lang="en-US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676400"/>
            <a:ext cx="7772400" cy="40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Time-in FVTX in Big Partition</a:t>
            </a:r>
            <a:endParaRPr lang="en-US" sz="3600" dirty="0"/>
          </a:p>
        </p:txBody>
      </p:sp>
      <p:grpSp>
        <p:nvGrpSpPr>
          <p:cNvPr id="7" name="Group 11"/>
          <p:cNvGrpSpPr/>
          <p:nvPr/>
        </p:nvGrpSpPr>
        <p:grpSpPr>
          <a:xfrm>
            <a:off x="838200" y="1457759"/>
            <a:ext cx="7924535" cy="5095441"/>
            <a:chOff x="838200" y="1219200"/>
            <a:chExt cx="7924535" cy="50954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1219200"/>
              <a:ext cx="7296150" cy="5095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400800" y="1295400"/>
              <a:ext cx="2128659" cy="40862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@ GTM delay = 4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5361" y="1230868"/>
              <a:ext cx="5381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FEM delay = 5     6     7    8     9    </a:t>
              </a:r>
              <a:r>
                <a:rPr lang="en-US" b="1" dirty="0" smtClean="0">
                  <a:solidFill>
                    <a:schemeClr val="accent6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r>
                <a:rPr lang="en-US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  11   ….</a:t>
              </a:r>
              <a:endPara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4648200"/>
              <a:ext cx="4038335" cy="132802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Expect timing delay is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FEM Delay = 10, GTM Delay = 4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FEM Delay = 9, GTM Delay = 3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u="sng" dirty="0" smtClean="0"/>
                <a:t>FEM Delay = 11, GTM Delay = 5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3400" y="926068"/>
            <a:ext cx="6939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Special technique to speed the scan by changing FVTX delay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Time-in FVTX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76200" y="1611868"/>
            <a:ext cx="8783456" cy="4560332"/>
            <a:chOff x="76200" y="1611868"/>
            <a:chExt cx="8783456" cy="4560332"/>
          </a:xfrm>
        </p:grpSpPr>
        <p:pic>
          <p:nvPicPr>
            <p:cNvPr id="6" name="Picture 2" descr="E:\My Documents\Desktop\DrawTracksVSTime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5042"/>
            <a:stretch>
              <a:fillRect/>
            </a:stretch>
          </p:blipFill>
          <p:spPr bwMode="auto">
            <a:xfrm>
              <a:off x="76200" y="1752600"/>
              <a:ext cx="8763000" cy="44196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429000" y="1611868"/>
              <a:ext cx="2458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Number of hit per event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3886200"/>
              <a:ext cx="353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Number of Stations with good hit(s)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133600"/>
              <a:ext cx="3297056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Four independent data sets in color coding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Each include 16 wedges in one ROC 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3576" y="2678668"/>
              <a:ext cx="1877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FEM Timing offset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9200" y="2971800"/>
              <a:ext cx="662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0   1    2    3   4    5   6    7  …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1143000" y="2057400"/>
              <a:ext cx="2667000" cy="381000"/>
            </a:xfrm>
            <a:prstGeom prst="wedgeRoundRectCallout">
              <a:avLst>
                <a:gd name="adj1" fmla="val 78807"/>
                <a:gd name="adj2" fmla="val -16782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Coincidence Peak @ 11!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306484" y="3010593"/>
              <a:ext cx="2286000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FVTX Readout using PHENIX DAQ</a:t>
            </a:r>
            <a:br>
              <a:rPr lang="en-US" dirty="0" smtClean="0"/>
            </a:br>
            <a:r>
              <a:rPr lang="en-US" dirty="0" smtClean="0"/>
              <a:t>(aka. big partition)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229600" cy="43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6019800"/>
            <a:ext cx="8343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ROC Hit map</a:t>
            </a:r>
          </a:p>
          <a:p>
            <a:pPr algn="ctr"/>
            <a:r>
              <a:rPr lang="en-US" dirty="0" smtClean="0"/>
              <a:t>Readout from PHNEX run control. Few ROCs missing which are under firmware update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hear from Sergey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Firmware R&amp;D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system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4191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Noise level ~ 500 electron in PHENIX</a:t>
            </a:r>
          </a:p>
          <a:p>
            <a:r>
              <a:rPr lang="en-US" dirty="0" smtClean="0"/>
              <a:t>Threshold ~ 300 elec.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43000"/>
            <a:ext cx="5243781" cy="347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836" b="67963"/>
          <a:stretch>
            <a:fillRect/>
          </a:stretch>
        </p:blipFill>
        <p:spPr bwMode="auto">
          <a:xfrm>
            <a:off x="4686300" y="4735286"/>
            <a:ext cx="4457700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14478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Calibration map for ROC NE2 (1/12 of south arm acceptance)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Showing stable communication to all wedges and low noise level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3.5 min to calibration 1M channels using PHENIX DAQ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91200" y="5791200"/>
            <a:ext cx="266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Noise level ~ 500 electron </a:t>
            </a:r>
            <a:endParaRPr lang="en-US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FVTX DAQ Structure</a:t>
            </a:r>
            <a:endParaRPr 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1082382" y="5013544"/>
            <a:ext cx="2422818" cy="517801"/>
            <a:chOff x="990600" y="4191000"/>
            <a:chExt cx="2422818" cy="517801"/>
          </a:xfrm>
        </p:grpSpPr>
        <p:sp>
          <p:nvSpPr>
            <p:cNvPr id="96" name="Right Arrow 155"/>
            <p:cNvSpPr>
              <a:spLocks noChangeArrowheads="1"/>
            </p:cNvSpPr>
            <p:nvPr/>
          </p:nvSpPr>
          <p:spPr bwMode="auto">
            <a:xfrm rot="10800000">
              <a:off x="2667000" y="4191000"/>
              <a:ext cx="746418" cy="517801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3556000"/>
              <a:endParaRPr lang="en-US"/>
            </a:p>
          </p:txBody>
        </p:sp>
        <p:sp>
          <p:nvSpPr>
            <p:cNvPr id="99" name="流程图: 可选过程 98"/>
            <p:cNvSpPr/>
            <p:nvPr/>
          </p:nvSpPr>
          <p:spPr>
            <a:xfrm>
              <a:off x="990600" y="4245589"/>
              <a:ext cx="1665382" cy="408623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>
                  <a:latin typeface="Arial" charset="0"/>
                </a:rPr>
                <a:t>Online display</a:t>
              </a:r>
              <a:endParaRPr lang="en-US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3402" y="4191000"/>
            <a:ext cx="3231798" cy="715089"/>
            <a:chOff x="181620" y="4572000"/>
            <a:chExt cx="3231798" cy="715089"/>
          </a:xfrm>
        </p:grpSpPr>
        <p:sp>
          <p:nvSpPr>
            <p:cNvPr id="97" name="Right Arrow 155"/>
            <p:cNvSpPr>
              <a:spLocks noChangeArrowheads="1"/>
            </p:cNvSpPr>
            <p:nvPr/>
          </p:nvSpPr>
          <p:spPr bwMode="auto">
            <a:xfrm rot="10800000">
              <a:off x="2667000" y="4670644"/>
              <a:ext cx="746418" cy="517801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3556000"/>
              <a:endParaRPr lang="en-US"/>
            </a:p>
          </p:txBody>
        </p:sp>
        <p:sp>
          <p:nvSpPr>
            <p:cNvPr id="100" name="流程图: 可选过程 99"/>
            <p:cNvSpPr/>
            <p:nvPr/>
          </p:nvSpPr>
          <p:spPr>
            <a:xfrm>
              <a:off x="181620" y="4572000"/>
              <a:ext cx="2475850" cy="715089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/>
              <a:r>
                <a:rPr lang="en-US" dirty="0" smtClean="0">
                  <a:latin typeface="Arial" charset="0"/>
                </a:rPr>
                <a:t>PHENIX event builder</a:t>
              </a:r>
            </a:p>
            <a:p>
              <a:pPr algn="r"/>
              <a:r>
                <a:rPr lang="en-US" dirty="0" smtClean="0">
                  <a:latin typeface="Arial" charset="0"/>
                </a:rPr>
                <a:t>/ Data storage</a:t>
              </a:r>
              <a:endParaRPr lang="en-US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7582" y="5638800"/>
            <a:ext cx="2727618" cy="715089"/>
            <a:chOff x="685800" y="5638800"/>
            <a:chExt cx="2727618" cy="715089"/>
          </a:xfrm>
        </p:grpSpPr>
        <p:sp>
          <p:nvSpPr>
            <p:cNvPr id="98" name="Right Arrow 155"/>
            <p:cNvSpPr>
              <a:spLocks noChangeArrowheads="1"/>
            </p:cNvSpPr>
            <p:nvPr/>
          </p:nvSpPr>
          <p:spPr bwMode="auto">
            <a:xfrm rot="10800000">
              <a:off x="2667000" y="5737444"/>
              <a:ext cx="746418" cy="517801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3556000"/>
              <a:endParaRPr lang="en-US"/>
            </a:p>
          </p:txBody>
        </p:sp>
        <p:sp>
          <p:nvSpPr>
            <p:cNvPr id="101" name="流程图: 可选过程 100"/>
            <p:cNvSpPr/>
            <p:nvPr/>
          </p:nvSpPr>
          <p:spPr>
            <a:xfrm>
              <a:off x="685800" y="5638800"/>
              <a:ext cx="1945104" cy="715089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>
                  <a:latin typeface="Arial" charset="0"/>
                </a:rPr>
                <a:t>Standalone data</a:t>
              </a:r>
            </a:p>
            <a:p>
              <a:r>
                <a:rPr lang="en-US" dirty="0" smtClean="0">
                  <a:latin typeface="Arial" charset="0"/>
                </a:rPr>
                <a:t>(calibration, etc.)</a:t>
              </a:r>
              <a:endParaRPr lang="en-US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52400" y="838200"/>
            <a:ext cx="2438400" cy="3048000"/>
            <a:chOff x="152400" y="838200"/>
            <a:chExt cx="2438400" cy="3048000"/>
          </a:xfrm>
        </p:grpSpPr>
        <p:grpSp>
          <p:nvGrpSpPr>
            <p:cNvPr id="36" name="组合 35"/>
            <p:cNvGrpSpPr/>
            <p:nvPr/>
          </p:nvGrpSpPr>
          <p:grpSpPr>
            <a:xfrm>
              <a:off x="152400" y="1295400"/>
              <a:ext cx="2136111" cy="2590800"/>
              <a:chOff x="152400" y="1295400"/>
              <a:chExt cx="2136111" cy="259080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371600" y="1295400"/>
                <a:ext cx="916911" cy="2590800"/>
                <a:chOff x="1447802" y="1538671"/>
                <a:chExt cx="916911" cy="2590800"/>
              </a:xfrm>
            </p:grpSpPr>
            <p:pic>
              <p:nvPicPr>
                <p:cNvPr id="83" name="Picture 23" descr="FirstAssembledWedgealowRes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2140" t="36517" b="31461"/>
                <a:stretch>
                  <a:fillRect/>
                </a:stretch>
              </p:blipFill>
              <p:spPr bwMode="auto">
                <a:xfrm rot="16200000">
                  <a:off x="610858" y="2375615"/>
                  <a:ext cx="2590800" cy="91691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73" name="Explosion 1 152"/>
                <p:cNvSpPr>
                  <a:spLocks noChangeArrowheads="1"/>
                </p:cNvSpPr>
                <p:nvPr/>
              </p:nvSpPr>
              <p:spPr bwMode="auto">
                <a:xfrm>
                  <a:off x="1752600" y="2895600"/>
                  <a:ext cx="414676" cy="287667"/>
                </a:xfrm>
                <a:prstGeom prst="irregularSeal1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defTabSz="3556000"/>
                  <a:endParaRPr lang="en-US"/>
                </a:p>
              </p:txBody>
            </p:sp>
          </p:grpSp>
          <p:sp>
            <p:nvSpPr>
              <p:cNvPr id="85" name="Text Box 13"/>
              <p:cNvSpPr txBox="1">
                <a:spLocks noChangeArrowheads="1"/>
              </p:cNvSpPr>
              <p:nvPr/>
            </p:nvSpPr>
            <p:spPr bwMode="auto">
              <a:xfrm>
                <a:off x="228600" y="2133600"/>
                <a:ext cx="1130075" cy="340519"/>
              </a:xfrm>
              <a:prstGeom prst="wedgeRoundRectCallout">
                <a:avLst>
                  <a:gd name="adj1" fmla="val 70475"/>
                  <a:gd name="adj2" fmla="val 24676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charset="0"/>
                  </a:rPr>
                  <a:t>FPHX Chip</a:t>
                </a:r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533400" y="3048000"/>
                <a:ext cx="838199" cy="340519"/>
              </a:xfrm>
              <a:prstGeom prst="wedgeRoundRectCallout">
                <a:avLst>
                  <a:gd name="adj1" fmla="val 111297"/>
                  <a:gd name="adj2" fmla="val -49231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charset="0"/>
                  </a:rPr>
                  <a:t>Sensor</a:t>
                </a:r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838200" y="1676400"/>
                <a:ext cx="533400" cy="340519"/>
              </a:xfrm>
              <a:prstGeom prst="wedgeRoundRectCallout">
                <a:avLst>
                  <a:gd name="adj1" fmla="val 166915"/>
                  <a:gd name="adj2" fmla="val -44304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charset="0"/>
                  </a:rPr>
                  <a:t>HDI</a:t>
                </a:r>
                <a:endParaRPr lang="en-US" sz="1400" dirty="0"/>
              </a:p>
            </p:txBody>
          </p:sp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152400" y="2590800"/>
                <a:ext cx="1219200" cy="340519"/>
              </a:xfrm>
              <a:prstGeom prst="wedgeRoundRectCallout">
                <a:avLst>
                  <a:gd name="adj1" fmla="val 82085"/>
                  <a:gd name="adj2" fmla="val 4968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charset="0"/>
                  </a:rPr>
                  <a:t>Ionizing  Hit</a:t>
                </a:r>
                <a:endParaRPr lang="en-US" sz="1400" dirty="0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115075" y="838200"/>
              <a:ext cx="14757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n w="635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384 Wedges</a:t>
              </a:r>
            </a:p>
            <a:p>
              <a:pPr algn="ctr"/>
              <a:r>
                <a:rPr lang="en-US" dirty="0" smtClean="0">
                  <a:ln w="635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1M channel</a:t>
              </a:r>
              <a:endParaRPr lang="en-US" dirty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24200" y="1524000"/>
            <a:ext cx="2889047" cy="2126778"/>
            <a:chOff x="3124200" y="1524000"/>
            <a:chExt cx="2889047" cy="2126778"/>
          </a:xfrm>
        </p:grpSpPr>
        <p:pic>
          <p:nvPicPr>
            <p:cNvPr id="66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124200" y="1524000"/>
              <a:ext cx="2835704" cy="21267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8" name="矩形 37"/>
            <p:cNvSpPr/>
            <p:nvPr/>
          </p:nvSpPr>
          <p:spPr>
            <a:xfrm>
              <a:off x="3276600" y="3276600"/>
              <a:ext cx="2736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n w="952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lumMod val="50000"/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24 Readout cards (ROC)</a:t>
              </a:r>
              <a:endParaRPr lang="en-US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943600" y="685800"/>
            <a:ext cx="750332" cy="3276600"/>
            <a:chOff x="5943600" y="685800"/>
            <a:chExt cx="750332" cy="327660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324600" y="762000"/>
              <a:ext cx="0" cy="3200400"/>
            </a:xfrm>
            <a:prstGeom prst="line">
              <a:avLst/>
            </a:prstGeom>
            <a:ln w="104775" cmpd="tri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 rot="16200000">
              <a:off x="5920517" y="78508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IR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16200000">
              <a:off x="5827028" y="1183372"/>
              <a:ext cx="1364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DAQ Room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705600" y="1219200"/>
            <a:ext cx="1600200" cy="2537331"/>
            <a:chOff x="6705600" y="1219200"/>
            <a:chExt cx="1600200" cy="2537331"/>
          </a:xfrm>
        </p:grpSpPr>
        <p:pic>
          <p:nvPicPr>
            <p:cNvPr id="69" name="Picture 13"/>
            <p:cNvPicPr>
              <a:picLocks noChangeAspect="1"/>
            </p:cNvPicPr>
            <p:nvPr/>
          </p:nvPicPr>
          <p:blipFill>
            <a:blip r:embed="rId5" cstate="print"/>
            <a:srcRect l="17157" r="16989"/>
            <a:stretch>
              <a:fillRect/>
            </a:stretch>
          </p:blipFill>
          <p:spPr bwMode="auto">
            <a:xfrm>
              <a:off x="6705600" y="1219200"/>
              <a:ext cx="1600200" cy="25373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3" name="矩形 42"/>
            <p:cNvSpPr/>
            <p:nvPr/>
          </p:nvSpPr>
          <p:spPr>
            <a:xfrm>
              <a:off x="7313221" y="3352800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n w="952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48 FEM</a:t>
              </a:r>
              <a:endParaRPr lang="en-US" dirty="0">
                <a:ln w="9525" cmpd="sng">
                  <a:solidFill>
                    <a:srgbClr val="FFFFFF"/>
                  </a:solidFill>
                  <a:prstDash val="solid"/>
                </a:ln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00800" y="4648200"/>
            <a:ext cx="2362200" cy="1447800"/>
            <a:chOff x="6400800" y="4648200"/>
            <a:chExt cx="2362200" cy="1447800"/>
          </a:xfrm>
        </p:grpSpPr>
        <p:pic>
          <p:nvPicPr>
            <p:cNvPr id="1026" name="Picture 2" descr="E:\Pictures\_PHENIX\FVTX_Installation\FVTX-DCMs.JPG"/>
            <p:cNvPicPr>
              <a:picLocks noChangeAspect="1" noChangeArrowheads="1"/>
            </p:cNvPicPr>
            <p:nvPr/>
          </p:nvPicPr>
          <p:blipFill>
            <a:blip r:embed="rId6" cstate="print"/>
            <a:srcRect r="-1087" b="17391"/>
            <a:stretch>
              <a:fillRect/>
            </a:stretch>
          </p:blipFill>
          <p:spPr bwMode="auto">
            <a:xfrm>
              <a:off x="6400800" y="4648200"/>
              <a:ext cx="2362200" cy="1447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矩形 43"/>
            <p:cNvSpPr/>
            <p:nvPr/>
          </p:nvSpPr>
          <p:spPr>
            <a:xfrm>
              <a:off x="7591628" y="5638800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n w="952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6 DCM II</a:t>
              </a:r>
              <a:endParaRPr lang="en-US" baseline="-25000" dirty="0">
                <a:ln w="9525" cmpd="sng">
                  <a:solidFill>
                    <a:srgbClr val="FFFFFF"/>
                  </a:solidFill>
                  <a:prstDash val="solid"/>
                </a:ln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581400" y="4038600"/>
            <a:ext cx="1926501" cy="2565696"/>
            <a:chOff x="3581400" y="4038600"/>
            <a:chExt cx="1926501" cy="2565696"/>
          </a:xfrm>
        </p:grpSpPr>
        <p:pic>
          <p:nvPicPr>
            <p:cNvPr id="1028" name="Picture 4" descr="E:\Pictures\_PHENIX\FVTX_Installation\FVTX_SEB_Front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rot="5400000">
              <a:off x="3260688" y="4359312"/>
              <a:ext cx="2565696" cy="1924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5" name="矩形 44"/>
            <p:cNvSpPr/>
            <p:nvPr/>
          </p:nvSpPr>
          <p:spPr>
            <a:xfrm>
              <a:off x="3810000" y="6172200"/>
              <a:ext cx="1697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n w="952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5 SEB Servers</a:t>
              </a:r>
              <a:endParaRPr lang="en-US" dirty="0">
                <a:ln w="9525" cmpd="sng">
                  <a:solidFill>
                    <a:srgbClr val="FFFFFF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943600" y="2209800"/>
            <a:ext cx="861036" cy="609600"/>
            <a:chOff x="5943600" y="2209800"/>
            <a:chExt cx="861036" cy="609600"/>
          </a:xfrm>
        </p:grpSpPr>
        <p:sp>
          <p:nvSpPr>
            <p:cNvPr id="51" name="左右箭头 50"/>
            <p:cNvSpPr/>
            <p:nvPr/>
          </p:nvSpPr>
          <p:spPr>
            <a:xfrm>
              <a:off x="5943600" y="2209800"/>
              <a:ext cx="838200" cy="609600"/>
            </a:xfrm>
            <a:prstGeom prst="leftRightArrow">
              <a:avLst>
                <a:gd name="adj1" fmla="val 50000"/>
                <a:gd name="adj2" fmla="val 3623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5946709" y="2286000"/>
              <a:ext cx="8579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rial" charset="0"/>
                </a:rPr>
                <a:t>768 fibers</a:t>
              </a:r>
            </a:p>
            <a:p>
              <a:pPr algn="ctr"/>
              <a:r>
                <a:rPr lang="en-US" sz="1200" dirty="0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rial" charset="0"/>
                </a:rPr>
                <a:t>1.9 Tb/s</a:t>
              </a:r>
              <a:endParaRPr lang="en-US" sz="12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260053" y="2209800"/>
            <a:ext cx="864147" cy="609600"/>
            <a:chOff x="2260053" y="2209800"/>
            <a:chExt cx="864147" cy="609600"/>
          </a:xfrm>
        </p:grpSpPr>
        <p:sp>
          <p:nvSpPr>
            <p:cNvPr id="50" name="左右箭头 49"/>
            <p:cNvSpPr/>
            <p:nvPr/>
          </p:nvSpPr>
          <p:spPr>
            <a:xfrm>
              <a:off x="2286000" y="2209800"/>
              <a:ext cx="838200" cy="609600"/>
            </a:xfrm>
            <a:prstGeom prst="leftRightArrow">
              <a:avLst>
                <a:gd name="adj1" fmla="val 50000"/>
                <a:gd name="adj2" fmla="val 3623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2260053" y="2286000"/>
              <a:ext cx="8641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charset="0"/>
                </a:rPr>
                <a:t>17k LVDS</a:t>
              </a:r>
            </a:p>
            <a:p>
              <a:pPr algn="ctr"/>
              <a:r>
                <a:rPr lang="en-US" sz="12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charset="0"/>
                </a:rPr>
                <a:t>3.2 Tb/s</a:t>
              </a:r>
              <a:endParaRPr lang="en-US" sz="1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851606" y="3810001"/>
            <a:ext cx="1181735" cy="838201"/>
            <a:chOff x="6851606" y="3810001"/>
            <a:chExt cx="1181735" cy="838201"/>
          </a:xfrm>
        </p:grpSpPr>
        <p:sp>
          <p:nvSpPr>
            <p:cNvPr id="75" name="Right Arrow 154"/>
            <p:cNvSpPr>
              <a:spLocks noChangeArrowheads="1"/>
            </p:cNvSpPr>
            <p:nvPr/>
          </p:nvSpPr>
          <p:spPr bwMode="auto">
            <a:xfrm rot="5400000">
              <a:off x="7040708" y="3855893"/>
              <a:ext cx="838201" cy="746418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3556000"/>
              <a:endParaRPr 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6851606" y="3962400"/>
              <a:ext cx="11817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charset="0"/>
                </a:rPr>
                <a:t>48 fibers</a:t>
              </a:r>
            </a:p>
            <a:p>
              <a:pPr algn="ctr"/>
              <a:r>
                <a:rPr lang="en-US" sz="12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charset="0"/>
                </a:rPr>
                <a:t>≥10kHz trigger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486400" y="5029200"/>
            <a:ext cx="898818" cy="733663"/>
            <a:chOff x="5486400" y="5029200"/>
            <a:chExt cx="898818" cy="733663"/>
          </a:xfrm>
        </p:grpSpPr>
        <p:sp>
          <p:nvSpPr>
            <p:cNvPr id="76" name="Right Arrow 155"/>
            <p:cNvSpPr>
              <a:spLocks noChangeArrowheads="1"/>
            </p:cNvSpPr>
            <p:nvPr/>
          </p:nvSpPr>
          <p:spPr bwMode="auto">
            <a:xfrm rot="10800000">
              <a:off x="5486400" y="5029200"/>
              <a:ext cx="898818" cy="733663"/>
            </a:xfrm>
            <a:prstGeom prst="leftRightArrow">
              <a:avLst>
                <a:gd name="adj1" fmla="val 40852"/>
                <a:gd name="adj2" fmla="val 35135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3556000"/>
              <a:endParaRPr 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5553235" y="5254823"/>
              <a:ext cx="7713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charset="0"/>
                </a:rPr>
                <a:t>8 fibers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5823860" y="6324600"/>
            <a:ext cx="3320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Data cable/bandwidth shown on this slide only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0" y="3962400"/>
            <a:ext cx="6324600" cy="0"/>
          </a:xfrm>
          <a:prstGeom prst="line">
            <a:avLst/>
          </a:prstGeom>
          <a:ln w="104775" cmpd="tri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6428661" y="228600"/>
            <a:ext cx="2167503" cy="1028700"/>
            <a:chOff x="6428661" y="228600"/>
            <a:chExt cx="2167503" cy="1028700"/>
          </a:xfrm>
        </p:grpSpPr>
        <p:sp>
          <p:nvSpPr>
            <p:cNvPr id="52" name="流程图: 可选过程 51"/>
            <p:cNvSpPr/>
            <p:nvPr/>
          </p:nvSpPr>
          <p:spPr>
            <a:xfrm>
              <a:off x="6428661" y="228600"/>
              <a:ext cx="2167503" cy="408623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>
                  <a:latin typeface="Arial" charset="0"/>
                </a:rPr>
                <a:t>Slow Control Client</a:t>
              </a:r>
              <a:endParaRPr lang="en-US" dirty="0"/>
            </a:p>
          </p:txBody>
        </p:sp>
        <p:sp>
          <p:nvSpPr>
            <p:cNvPr id="53" name="左右箭头 52"/>
            <p:cNvSpPr/>
            <p:nvPr/>
          </p:nvSpPr>
          <p:spPr>
            <a:xfrm rot="16200000">
              <a:off x="7219950" y="628650"/>
              <a:ext cx="647700" cy="609600"/>
            </a:xfrm>
            <a:prstGeom prst="leftRightArrow">
              <a:avLst>
                <a:gd name="adj1" fmla="val 50000"/>
                <a:gd name="adj2" fmla="val 3623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7162800" y="794951"/>
              <a:ext cx="7649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charset="0"/>
                </a:rPr>
                <a:t>Ethernet</a:t>
              </a:r>
              <a:endParaRPr lang="en-US" sz="1200" dirty="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Slow-control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FVTX Slow-control</a:t>
            </a:r>
          </a:p>
          <a:p>
            <a:pPr lvl="1"/>
            <a:r>
              <a:rPr lang="en-US" dirty="0" smtClean="0"/>
              <a:t>Control parameters of FEM/ROC/each individual FPHX chips</a:t>
            </a:r>
          </a:p>
          <a:p>
            <a:pPr lvl="1"/>
            <a:r>
              <a:rPr lang="en-US" dirty="0" smtClean="0"/>
              <a:t>Read back system status</a:t>
            </a:r>
          </a:p>
          <a:p>
            <a:r>
              <a:rPr lang="en-US" dirty="0" smtClean="0"/>
              <a:t>Two Slow-control interfaces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C++ based</a:t>
            </a:r>
            <a:r>
              <a:rPr lang="en-US" dirty="0" smtClean="0"/>
              <a:t>: integrated into PHENIX run control </a:t>
            </a:r>
          </a:p>
          <a:p>
            <a:pPr lvl="1"/>
            <a:r>
              <a:rPr lang="en-US" dirty="0" smtClean="0"/>
              <a:t>FVTX </a:t>
            </a:r>
            <a:r>
              <a:rPr lang="en-US" dirty="0" smtClean="0">
                <a:solidFill>
                  <a:schemeClr val="tx2"/>
                </a:solidFill>
              </a:rPr>
              <a:t>Expert GUI </a:t>
            </a:r>
            <a:r>
              <a:rPr lang="en-US" dirty="0" smtClean="0"/>
              <a:t>(next page)</a:t>
            </a:r>
          </a:p>
          <a:p>
            <a:r>
              <a:rPr lang="en-US" dirty="0" smtClean="0"/>
              <a:t>Slow-control commissioning</a:t>
            </a:r>
          </a:p>
          <a:p>
            <a:pPr lvl="1"/>
            <a:r>
              <a:rPr lang="en-US" dirty="0" smtClean="0"/>
              <a:t>Debugged slow-control communication to IR</a:t>
            </a:r>
          </a:p>
          <a:p>
            <a:pPr lvl="1"/>
            <a:r>
              <a:rPr lang="en-US" dirty="0" smtClean="0"/>
              <a:t>Established slow-control to all wedges</a:t>
            </a:r>
          </a:p>
          <a:p>
            <a:pPr lvl="1"/>
            <a:r>
              <a:rPr lang="en-US" dirty="0" smtClean="0"/>
              <a:t>Verified control commands functionality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FVTX Expert GUI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2272"/>
          </a:xfrm>
        </p:spPr>
        <p:txBody>
          <a:bodyPr/>
          <a:lstStyle/>
          <a:p>
            <a:r>
              <a:rPr lang="en-US" dirty="0" smtClean="0"/>
              <a:t>Centralized super toolkit for FVTX control/monitoring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4791093" cy="291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3"/>
          <p:cNvGrpSpPr/>
          <p:nvPr/>
        </p:nvGrpSpPr>
        <p:grpSpPr>
          <a:xfrm>
            <a:off x="7086600" y="4191000"/>
            <a:ext cx="2057400" cy="609600"/>
            <a:chOff x="7086600" y="4191000"/>
            <a:chExt cx="2057400" cy="609600"/>
          </a:xfrm>
        </p:grpSpPr>
        <p:sp>
          <p:nvSpPr>
            <p:cNvPr id="9" name="圆角矩形 8"/>
            <p:cNvSpPr/>
            <p:nvPr/>
          </p:nvSpPr>
          <p:spPr>
            <a:xfrm>
              <a:off x="7696200" y="4191000"/>
              <a:ext cx="14478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Standalone run control</a:t>
              </a:r>
              <a:endParaRPr lang="en-US" dirty="0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7086600" y="4343400"/>
              <a:ext cx="609600" cy="3048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86600" y="2286000"/>
            <a:ext cx="1905000" cy="914400"/>
            <a:chOff x="7086600" y="2286000"/>
            <a:chExt cx="1905000" cy="914400"/>
          </a:xfrm>
        </p:grpSpPr>
        <p:sp>
          <p:nvSpPr>
            <p:cNvPr id="10" name="流程图: 磁盘 9"/>
            <p:cNvSpPr/>
            <p:nvPr/>
          </p:nvSpPr>
          <p:spPr>
            <a:xfrm>
              <a:off x="7848600" y="2286000"/>
              <a:ext cx="1143000" cy="91440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Database</a:t>
              </a:r>
              <a:endParaRPr lang="en-US" dirty="0"/>
            </a:p>
          </p:txBody>
        </p:sp>
        <p:sp>
          <p:nvSpPr>
            <p:cNvPr id="13" name="左右箭头 12"/>
            <p:cNvSpPr/>
            <p:nvPr/>
          </p:nvSpPr>
          <p:spPr>
            <a:xfrm>
              <a:off x="7086600" y="2590800"/>
              <a:ext cx="685800" cy="304800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86600" y="4953000"/>
            <a:ext cx="2019300" cy="1066800"/>
            <a:chOff x="7086600" y="4953000"/>
            <a:chExt cx="2019300" cy="1066800"/>
          </a:xfrm>
        </p:grpSpPr>
        <p:sp>
          <p:nvSpPr>
            <p:cNvPr id="11" name="圆角矩形 10"/>
            <p:cNvSpPr/>
            <p:nvPr/>
          </p:nvSpPr>
          <p:spPr>
            <a:xfrm>
              <a:off x="7734300" y="4953000"/>
              <a:ext cx="1371600" cy="1066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Specialized GUIs</a:t>
              </a:r>
            </a:p>
            <a:p>
              <a:pPr algn="ctr"/>
              <a:r>
                <a:rPr lang="en-US" dirty="0" smtClean="0"/>
                <a:t>e.g. GTM, bias</a:t>
              </a:r>
              <a:endParaRPr lang="en-US" dirty="0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7086600" y="5257800"/>
              <a:ext cx="609600" cy="3048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86600" y="3352800"/>
            <a:ext cx="1981200" cy="609600"/>
            <a:chOff x="7086600" y="3352800"/>
            <a:chExt cx="1981200" cy="609600"/>
          </a:xfrm>
        </p:grpSpPr>
        <p:sp>
          <p:nvSpPr>
            <p:cNvPr id="18" name="圆角矩形 17"/>
            <p:cNvSpPr/>
            <p:nvPr/>
          </p:nvSpPr>
          <p:spPr>
            <a:xfrm>
              <a:off x="7772400" y="3352800"/>
              <a:ext cx="12954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LV/HV Control</a:t>
              </a:r>
              <a:endParaRPr lang="en-US" dirty="0"/>
            </a:p>
          </p:txBody>
        </p:sp>
        <p:sp>
          <p:nvSpPr>
            <p:cNvPr id="19" name="左右箭头 18"/>
            <p:cNvSpPr/>
            <p:nvPr/>
          </p:nvSpPr>
          <p:spPr>
            <a:xfrm>
              <a:off x="7086600" y="3505200"/>
              <a:ext cx="685800" cy="304800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114800" y="228600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Expert GUI</a:t>
            </a:r>
            <a:endParaRPr 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0" y="2438400"/>
            <a:ext cx="2286000" cy="3048000"/>
            <a:chOff x="0" y="2438400"/>
            <a:chExt cx="2286000" cy="3048000"/>
          </a:xfrm>
        </p:grpSpPr>
        <p:sp>
          <p:nvSpPr>
            <p:cNvPr id="16" name="左右箭头 15"/>
            <p:cNvSpPr/>
            <p:nvPr/>
          </p:nvSpPr>
          <p:spPr>
            <a:xfrm>
              <a:off x="1752600" y="3048000"/>
              <a:ext cx="533400" cy="304800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0" y="2438400"/>
              <a:ext cx="1872587" cy="3048000"/>
              <a:chOff x="0" y="2438400"/>
              <a:chExt cx="1872587" cy="3048000"/>
            </a:xfrm>
          </p:grpSpPr>
          <p:pic>
            <p:nvPicPr>
              <p:cNvPr id="1026" name="Picture 2" descr="E:\Pictures\_PHENIX\FVTX_Installation\20111115-_DSC2413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667000"/>
                <a:ext cx="1872587" cy="2819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7" name="矩形 16"/>
              <p:cNvSpPr/>
              <p:nvPr/>
            </p:nvSpPr>
            <p:spPr>
              <a:xfrm>
                <a:off x="533400" y="2438400"/>
                <a:ext cx="654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FVTX</a:t>
                </a:r>
                <a:endParaRPr lang="en-US" dirty="0"/>
              </a:p>
            </p:txBody>
          </p:sp>
        </p:grpSp>
        <p:sp>
          <p:nvSpPr>
            <p:cNvPr id="27" name="左右箭头 26"/>
            <p:cNvSpPr/>
            <p:nvPr/>
          </p:nvSpPr>
          <p:spPr>
            <a:xfrm>
              <a:off x="1752600" y="4876800"/>
              <a:ext cx="533400" cy="304800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Stage 1: before Dec 30, 2011</a:t>
            </a:r>
          </a:p>
          <a:p>
            <a:pPr lvl="1"/>
            <a:r>
              <a:rPr lang="en-US" dirty="0" smtClean="0"/>
              <a:t>Immediately after detector installed in IR</a:t>
            </a:r>
          </a:p>
          <a:p>
            <a:pPr lvl="1"/>
            <a:r>
              <a:rPr lang="en-US" dirty="0" smtClean="0"/>
              <a:t>Using portable power supply / fiber routes to readout one ROC</a:t>
            </a:r>
          </a:p>
          <a:p>
            <a:pPr lvl="1"/>
            <a:r>
              <a:rPr lang="en-US" dirty="0" smtClean="0"/>
              <a:t>Noise level is small (≤ 500 electrons)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operational experience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Stage 2: Jan 2012</a:t>
            </a:r>
          </a:p>
          <a:p>
            <a:pPr lvl="1"/>
            <a:r>
              <a:rPr lang="en-US" dirty="0" smtClean="0"/>
              <a:t>Fully power on all ROCs one by one</a:t>
            </a:r>
          </a:p>
          <a:p>
            <a:pPr lvl="1"/>
            <a:r>
              <a:rPr lang="en-US" dirty="0" smtClean="0"/>
              <a:t>Test aliveness/solve any problem</a:t>
            </a:r>
          </a:p>
          <a:p>
            <a:pPr lvl="1"/>
            <a:r>
              <a:rPr lang="en-US" dirty="0" smtClean="0"/>
              <a:t>Refinement of FPGA code</a:t>
            </a:r>
          </a:p>
          <a:p>
            <a:pPr lvl="1"/>
            <a:r>
              <a:rPr lang="en-US" dirty="0" smtClean="0"/>
              <a:t>All ROCs other than SW5 (broken transceiver) were operational</a:t>
            </a:r>
          </a:p>
          <a:p>
            <a:pPr lvl="1"/>
            <a:endParaRPr lang="en-US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DAQ commissioning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6248400" y="1219200"/>
            <a:ext cx="2810449" cy="5334000"/>
            <a:chOff x="6248400" y="990600"/>
            <a:chExt cx="2810449" cy="5334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22133" y="1798637"/>
              <a:ext cx="2262982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6248400" y="990600"/>
              <a:ext cx="28104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Status Monitoring Webpage</a:t>
              </a:r>
            </a:p>
            <a:p>
              <a:pPr algn="ctr"/>
              <a:r>
                <a:rPr lang="en-US" dirty="0" smtClean="0"/>
                <a:t>(End of Stage 2)</a:t>
              </a:r>
              <a:endParaRPr lang="en-US" dirty="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19200"/>
            <a:ext cx="3657600" cy="4525963"/>
          </a:xfrm>
        </p:spPr>
        <p:txBody>
          <a:bodyPr/>
          <a:lstStyle/>
          <a:p>
            <a:r>
              <a:rPr lang="en-US" dirty="0" smtClean="0"/>
              <a:t>Provide quick data readout to check detector status</a:t>
            </a:r>
            <a:endParaRPr lang="en-US" dirty="0"/>
          </a:p>
          <a:p>
            <a:r>
              <a:rPr lang="en-US" dirty="0" smtClean="0"/>
              <a:t>Without disturbing data taking of other subsystems</a:t>
            </a:r>
          </a:p>
          <a:p>
            <a:r>
              <a:rPr lang="en-US" dirty="0" smtClean="0"/>
              <a:t>Special runs: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Timing scan</a:t>
            </a:r>
          </a:p>
          <a:p>
            <a:endParaRPr lang="en-US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Standalone Data Taking</a:t>
            </a:r>
            <a:endParaRPr 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4351855" y="3429000"/>
            <a:ext cx="4487345" cy="3429000"/>
            <a:chOff x="4351855" y="3429000"/>
            <a:chExt cx="4487345" cy="3429000"/>
          </a:xfrm>
        </p:grpSpPr>
        <p:pic>
          <p:nvPicPr>
            <p:cNvPr id="16" name="Picture 2" descr="E:\My Documents\Desktop\9050_HV70V_SelfTrigger_DAC8.FVTX.2.prdf.root_Test_017_024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642" t="48825"/>
            <a:stretch>
              <a:fillRect/>
            </a:stretch>
          </p:blipFill>
          <p:spPr bwMode="auto">
            <a:xfrm>
              <a:off x="5517414" y="3429000"/>
              <a:ext cx="3321786" cy="3429000"/>
            </a:xfrm>
            <a:prstGeom prst="rect">
              <a:avLst/>
            </a:prstGeom>
            <a:noFill/>
          </p:spPr>
        </p:pic>
        <p:sp>
          <p:nvSpPr>
            <p:cNvPr id="18" name="Right Arrow 7"/>
            <p:cNvSpPr/>
            <p:nvPr/>
          </p:nvSpPr>
          <p:spPr>
            <a:xfrm>
              <a:off x="4351855" y="3886200"/>
              <a:ext cx="1241758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Station 3</a:t>
              </a:r>
              <a:endParaRPr lang="en-US" sz="1100" dirty="0"/>
            </a:p>
          </p:txBody>
        </p:sp>
        <p:sp>
          <p:nvSpPr>
            <p:cNvPr id="19" name="Right Arrow 8"/>
            <p:cNvSpPr/>
            <p:nvPr/>
          </p:nvSpPr>
          <p:spPr>
            <a:xfrm>
              <a:off x="4351855" y="4495800"/>
              <a:ext cx="1241758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Station 2</a:t>
              </a:r>
              <a:endParaRPr lang="en-US" sz="1100" dirty="0"/>
            </a:p>
          </p:txBody>
        </p:sp>
        <p:sp>
          <p:nvSpPr>
            <p:cNvPr id="20" name="Right Arrow 9"/>
            <p:cNvSpPr/>
            <p:nvPr/>
          </p:nvSpPr>
          <p:spPr>
            <a:xfrm>
              <a:off x="4351855" y="5105400"/>
              <a:ext cx="1241758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Station 1</a:t>
              </a:r>
              <a:endParaRPr lang="en-US" sz="1100" dirty="0"/>
            </a:p>
          </p:txBody>
        </p:sp>
        <p:sp>
          <p:nvSpPr>
            <p:cNvPr id="21" name="Right Arrow 10"/>
            <p:cNvSpPr/>
            <p:nvPr/>
          </p:nvSpPr>
          <p:spPr>
            <a:xfrm>
              <a:off x="4351855" y="5867400"/>
              <a:ext cx="1241758" cy="5486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Station 0 (less channels)</a:t>
              </a:r>
              <a:endParaRPr lang="en-US" sz="1100" dirty="0"/>
            </a:p>
          </p:txBody>
        </p:sp>
        <p:sp>
          <p:nvSpPr>
            <p:cNvPr id="22" name="Rectangle 11"/>
            <p:cNvSpPr/>
            <p:nvPr/>
          </p:nvSpPr>
          <p:spPr>
            <a:xfrm>
              <a:off x="5799655" y="6324600"/>
              <a:ext cx="838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Sector 0</a:t>
              </a:r>
              <a:endParaRPr lang="en-US" sz="1200" dirty="0"/>
            </a:p>
          </p:txBody>
        </p:sp>
        <p:sp>
          <p:nvSpPr>
            <p:cNvPr id="23" name="Rectangle 12"/>
            <p:cNvSpPr/>
            <p:nvPr/>
          </p:nvSpPr>
          <p:spPr>
            <a:xfrm>
              <a:off x="6409255" y="6324600"/>
              <a:ext cx="838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Sector 1</a:t>
              </a:r>
              <a:endParaRPr lang="en-US" sz="1200" dirty="0"/>
            </a:p>
          </p:txBody>
        </p:sp>
        <p:sp>
          <p:nvSpPr>
            <p:cNvPr id="24" name="Rectangle 13"/>
            <p:cNvSpPr/>
            <p:nvPr/>
          </p:nvSpPr>
          <p:spPr>
            <a:xfrm>
              <a:off x="7018855" y="6324600"/>
              <a:ext cx="838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Sector 2</a:t>
              </a:r>
              <a:endParaRPr lang="en-US" sz="1200" dirty="0"/>
            </a:p>
          </p:txBody>
        </p:sp>
        <p:sp>
          <p:nvSpPr>
            <p:cNvPr id="25" name="Rectangle 14"/>
            <p:cNvSpPr/>
            <p:nvPr/>
          </p:nvSpPr>
          <p:spPr>
            <a:xfrm>
              <a:off x="7704655" y="6324600"/>
              <a:ext cx="838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Sector 3</a:t>
              </a:r>
              <a:endParaRPr lang="en-US" sz="1200" dirty="0"/>
            </a:p>
          </p:txBody>
        </p:sp>
        <p:sp>
          <p:nvSpPr>
            <p:cNvPr id="26" name="Rectangle 15"/>
            <p:cNvSpPr/>
            <p:nvPr/>
          </p:nvSpPr>
          <p:spPr>
            <a:xfrm>
              <a:off x="5671654" y="5715000"/>
              <a:ext cx="29389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Expected gap (station 0  has fewer channels)</a:t>
              </a:r>
              <a:endParaRPr lang="en-US" sz="1200" dirty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867400" y="3773269"/>
            <a:ext cx="2486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Noise hit with bias OFF</a:t>
            </a:r>
          </a:p>
          <a:p>
            <a:pPr algn="ctr"/>
            <a:r>
              <a:rPr lang="en-US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wedges have readout</a:t>
            </a:r>
            <a:endParaRPr lang="en-US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267200" y="838200"/>
            <a:ext cx="4634821" cy="2743200"/>
            <a:chOff x="4267200" y="838200"/>
            <a:chExt cx="4634821" cy="2743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0" y="1143000"/>
              <a:ext cx="4634821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矩形 30"/>
            <p:cNvSpPr/>
            <p:nvPr/>
          </p:nvSpPr>
          <p:spPr>
            <a:xfrm>
              <a:off x="5715000" y="838200"/>
              <a:ext cx="15688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Packet hit map</a:t>
              </a:r>
              <a:endPara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029200" y="1447800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South</a:t>
              </a:r>
              <a:endPara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391400" y="1447800"/>
              <a:ext cx="734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North</a:t>
              </a:r>
              <a:endPara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Inject pulse of known charge into FEE chips and vary pulse size</a:t>
            </a:r>
          </a:p>
          <a:p>
            <a:r>
              <a:rPr lang="en-US" sz="2000" dirty="0" smtClean="0"/>
              <a:t>Measure channel status, noise level, check mapping</a:t>
            </a:r>
          </a:p>
          <a:p>
            <a:r>
              <a:rPr lang="en-US" sz="2000" dirty="0" smtClean="0"/>
              <a:t>2.5 min of data taking @ 8kHz, 1.7M event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Spin PWG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of FVTX</a:t>
            </a:r>
            <a:endParaRPr 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524000" y="2590800"/>
            <a:ext cx="5942843" cy="3889177"/>
            <a:chOff x="1143757" y="2667000"/>
            <a:chExt cx="5942843" cy="388917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2667000"/>
              <a:ext cx="5715000" cy="378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 rot="16200000">
              <a:off x="974266" y="5238489"/>
              <a:ext cx="14072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Calibration Amp.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71887" y="6248400"/>
              <a:ext cx="58131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Chips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>
              <a:off x="914400" y="3501465"/>
              <a:ext cx="7664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Wedges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53000" y="4343400"/>
              <a:ext cx="180729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Event number @ 8kHz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04800" y="1981200"/>
            <a:ext cx="3276600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Calibration Results</a:t>
            </a:r>
          </a:p>
          <a:p>
            <a:pPr lvl="1"/>
            <a:r>
              <a:rPr lang="en-US" dirty="0" smtClean="0"/>
              <a:t>Detector status channel by channel</a:t>
            </a:r>
          </a:p>
          <a:p>
            <a:pPr lvl="1"/>
            <a:r>
              <a:rPr lang="en-US" dirty="0" smtClean="0"/>
              <a:t>Noise level / threshold</a:t>
            </a:r>
          </a:p>
          <a:p>
            <a:endParaRPr lang="en-US" dirty="0" smtClean="0"/>
          </a:p>
          <a:p>
            <a:r>
              <a:rPr lang="en-US" dirty="0" smtClean="0"/>
              <a:t>Status </a:t>
            </a:r>
          </a:p>
          <a:p>
            <a:pPr lvl="1"/>
            <a:r>
              <a:rPr lang="en-US" dirty="0" smtClean="0"/>
              <a:t>Runs taken regularly </a:t>
            </a:r>
          </a:p>
          <a:p>
            <a:pPr lvl="1"/>
            <a:r>
              <a:rPr lang="en-US" dirty="0" smtClean="0"/>
              <a:t>Automated analysis</a:t>
            </a:r>
          </a:p>
          <a:p>
            <a:pPr lvl="1"/>
            <a:r>
              <a:rPr lang="en-US" dirty="0" smtClean="0"/>
              <a:t>HTML report generated/archived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FVTX Closeout Review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Results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142014"/>
            <a:ext cx="5448300" cy="23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33400" y="1066800"/>
            <a:ext cx="6705600" cy="24696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u="sng" dirty="0" smtClean="0">
                <a:latin typeface="Courier New" pitchFamily="49" charset="0"/>
                <a:cs typeface="Courier New" pitchFamily="49" charset="0"/>
              </a:rPr>
              <a:t>https://www.phenix.bnl.gov/phenix/WWW/p/draft/fvtx/calibration/</a:t>
            </a:r>
            <a:endParaRPr lang="en-US" sz="1200" u="sng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191000" y="1398814"/>
            <a:ext cx="4560570" cy="2575322"/>
            <a:chOff x="4191000" y="1307068"/>
            <a:chExt cx="4560570" cy="25753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1676400"/>
              <a:ext cx="4560570" cy="220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4648200" y="1307068"/>
              <a:ext cx="3687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Noise and threshold for each channel</a:t>
              </a:r>
              <a:endParaRPr 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5029200" y="2514600"/>
              <a:ext cx="11961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Noise </a:t>
              </a:r>
            </a:p>
            <a:p>
              <a:r>
                <a:rPr lang="en-US" dirty="0" smtClean="0"/>
                <a:t>~ 430 elec.</a:t>
              </a:r>
              <a:endParaRPr 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315200" y="2514600"/>
              <a:ext cx="12731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Threshold</a:t>
              </a:r>
            </a:p>
            <a:p>
              <a:r>
                <a:rPr lang="en-US" dirty="0" smtClean="0"/>
                <a:t>&gt; 5</a:t>
              </a:r>
              <a:r>
                <a:rPr lang="en-US" b="1" dirty="0" smtClean="0"/>
                <a:t> × </a:t>
              </a:r>
              <a:r>
                <a:rPr lang="en-US" dirty="0" smtClean="0"/>
                <a:t>Noise </a:t>
              </a:r>
              <a:endParaRPr lang="en-US" dirty="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12882</TotalTime>
  <Words>1602</Words>
  <Application>Microsoft Office PowerPoint</Application>
  <PresentationFormat>全屏显示(4:3)</PresentationFormat>
  <Paragraphs>358</Paragraphs>
  <Slides>29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聚合</vt:lpstr>
      <vt:lpstr>FVTX DAQ Commissioning</vt:lpstr>
      <vt:lpstr>DAQ Commissioning Time-line</vt:lpstr>
      <vt:lpstr>FVTX DAQ Structure</vt:lpstr>
      <vt:lpstr>DAQ Slow-control</vt:lpstr>
      <vt:lpstr>FVTX Expert GUI</vt:lpstr>
      <vt:lpstr>Initial DAQ commissioning</vt:lpstr>
      <vt:lpstr>Standalone Data Taking</vt:lpstr>
      <vt:lpstr>Calibration of FVTX</vt:lpstr>
      <vt:lpstr>Calibration Results</vt:lpstr>
      <vt:lpstr>Integration into PHENIX DAQ/ Data flow and stability</vt:lpstr>
      <vt:lpstr>Integration into PHENIX DAQ/ Timing</vt:lpstr>
      <vt:lpstr>Online Monitoring</vt:lpstr>
      <vt:lpstr>Credit</vt:lpstr>
      <vt:lpstr>Conclusion</vt:lpstr>
      <vt:lpstr>Back up</vt:lpstr>
      <vt:lpstr>First data in PHENIX Big-Partition DAQ</vt:lpstr>
      <vt:lpstr>Online Monitoring</vt:lpstr>
      <vt:lpstr>Illustration of trigger window</vt:lpstr>
      <vt:lpstr>Known problems and solution</vt:lpstr>
      <vt:lpstr>Calibration Results</vt:lpstr>
      <vt:lpstr>Forward vertex detector (FVTX)</vt:lpstr>
      <vt:lpstr>Project history</vt:lpstr>
      <vt:lpstr>Alive test after Installation</vt:lpstr>
      <vt:lpstr>We activated 1/6 of our acceptance to control possible over heating</vt:lpstr>
      <vt:lpstr>Time-in FVTX in Big Partition</vt:lpstr>
      <vt:lpstr>Time-in FVTX</vt:lpstr>
      <vt:lpstr>FVTX Readout using PHENIX DAQ (aka. big partition)</vt:lpstr>
      <vt:lpstr>FPGA Firmware R&amp;D</vt:lpstr>
      <vt:lpstr>Full system calibration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Jin Huang</cp:lastModifiedBy>
  <cp:revision>1738</cp:revision>
  <dcterms:created xsi:type="dcterms:W3CDTF">2009-04-16T15:29:42Z</dcterms:created>
  <dcterms:modified xsi:type="dcterms:W3CDTF">2012-04-20T18:11:27Z</dcterms:modified>
</cp:coreProperties>
</file>