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7" r:id="rId8"/>
    <p:sldId id="268" r:id="rId9"/>
    <p:sldId id="274" r:id="rId10"/>
    <p:sldId id="269" r:id="rId11"/>
    <p:sldId id="270" r:id="rId12"/>
    <p:sldId id="271" r:id="rId13"/>
    <p:sldId id="276" r:id="rId14"/>
    <p:sldId id="272" r:id="rId15"/>
    <p:sldId id="273" r:id="rId16"/>
    <p:sldId id="275" r:id="rId17"/>
    <p:sldId id="262" r:id="rId18"/>
    <p:sldId id="265" r:id="rId19"/>
    <p:sldId id="266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84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DF6C-594F-AF49-91F3-845386FC75D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3C114-1BE2-4943-B4E4-C88D8F6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B8903-7D4C-4F65-92E0-FD47DBE8AD56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D5051-4471-412D-8D9D-31E39638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6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8E8B-BC76-4C61-86F4-AB12C451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2411"/>
            <a:ext cx="9144000" cy="855859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sPHENIX Status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976974"/>
            <a:ext cx="9144000" cy="565242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sPHENIX officially received CD-0 Sept 2016</a:t>
            </a:r>
            <a:r>
              <a:rPr lang="en-US" sz="2000" dirty="0" smtClean="0"/>
              <a:t>. BNL notification came 1.5 weeks ago.</a:t>
            </a:r>
            <a:endParaRPr lang="en-US" sz="2000" dirty="0"/>
          </a:p>
          <a:p>
            <a:r>
              <a:rPr lang="en-US" sz="2000" dirty="0" smtClean="0"/>
              <a:t>The FPD has been identified. Lloyd Nelson BHSO.</a:t>
            </a:r>
          </a:p>
          <a:p>
            <a:r>
              <a:rPr lang="en-US" sz="2000" dirty="0" smtClean="0"/>
              <a:t>The NP Program Manager will be Elizabeth </a:t>
            </a:r>
            <a:r>
              <a:rPr lang="en-US" sz="2000" dirty="0" err="1" smtClean="0"/>
              <a:t>Bartosz</a:t>
            </a:r>
            <a:endParaRPr lang="en-US" sz="2000" dirty="0" smtClean="0"/>
          </a:p>
          <a:p>
            <a:r>
              <a:rPr lang="en-US" sz="2000" dirty="0" smtClean="0"/>
              <a:t>Stephanie </a:t>
            </a:r>
            <a:r>
              <a:rPr lang="en-US" sz="2000" dirty="0" err="1" smtClean="0"/>
              <a:t>LaMontagne</a:t>
            </a:r>
            <a:r>
              <a:rPr lang="en-US" sz="2000" dirty="0" smtClean="0"/>
              <a:t> has submitted memo to BNL CFO requesting EPR</a:t>
            </a:r>
          </a:p>
          <a:p>
            <a:r>
              <a:rPr lang="en-US" sz="2000" dirty="0" smtClean="0"/>
              <a:t>Setting up project accounts this week.</a:t>
            </a:r>
            <a:endParaRPr lang="en-US" sz="2000" dirty="0"/>
          </a:p>
          <a:p>
            <a:r>
              <a:rPr lang="en-US" sz="2000" dirty="0" smtClean="0"/>
              <a:t>Lloyd would like to meet with me bi-weekly at BHSO. Elizabeth </a:t>
            </a:r>
            <a:r>
              <a:rPr lang="en-US" sz="2000" dirty="0" err="1" smtClean="0"/>
              <a:t>Bartosz</a:t>
            </a:r>
            <a:r>
              <a:rPr lang="en-US" sz="2000" dirty="0" smtClean="0"/>
              <a:t> will call in as needed.</a:t>
            </a:r>
          </a:p>
          <a:p>
            <a:r>
              <a:rPr lang="en-US" sz="2000" dirty="0" smtClean="0"/>
              <a:t>Request from DOE for sPHENIX OPC plan by Dec 10.</a:t>
            </a:r>
          </a:p>
          <a:p>
            <a:r>
              <a:rPr lang="en-US" sz="2000" dirty="0" smtClean="0"/>
              <a:t>Jim </a:t>
            </a:r>
            <a:r>
              <a:rPr lang="en-US" sz="2000" dirty="0" err="1" smtClean="0"/>
              <a:t>Sowinski</a:t>
            </a:r>
            <a:r>
              <a:rPr lang="en-US" sz="2000" dirty="0" smtClean="0"/>
              <a:t> has set up a monthly phone call with me on PHENIX R&amp;R.</a:t>
            </a:r>
          </a:p>
          <a:p>
            <a:r>
              <a:rPr lang="en-US" sz="2000" dirty="0" smtClean="0"/>
              <a:t>Preparation for full-field magnet test of sPHENIX SC-Magnet (formally the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magnet) ongoing. Test scheduled for Feb.</a:t>
            </a:r>
          </a:p>
          <a:p>
            <a:r>
              <a:rPr lang="en-US" sz="2000" dirty="0" smtClean="0"/>
              <a:t>R&amp;D on all detector systems progressing.</a:t>
            </a:r>
          </a:p>
          <a:p>
            <a:pPr lvl="1"/>
            <a:r>
              <a:rPr lang="en-US" sz="1600" b="1" dirty="0" smtClean="0"/>
              <a:t>FNAL test beam for calorimeter systems scheduled for Jan-Feb 2017</a:t>
            </a:r>
          </a:p>
          <a:p>
            <a:pPr lvl="1"/>
            <a:r>
              <a:rPr lang="en-US" sz="1600" b="1" dirty="0" smtClean="0"/>
              <a:t>Full size Hadronic calorimeter mechanical module (6.3 m, 13.5 tons) to be built this year</a:t>
            </a:r>
          </a:p>
          <a:p>
            <a:r>
              <a:rPr lang="en-US" sz="2000" dirty="0" smtClean="0"/>
              <a:t>Removal of old PHENIX experimental equipment is progressing in Building 1008.</a:t>
            </a:r>
          </a:p>
          <a:p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D11-3161-D746-A411-1EE17B056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14367" r="28875" b="5026"/>
          <a:stretch/>
        </p:blipFill>
        <p:spPr bwMode="auto">
          <a:xfrm>
            <a:off x="2209800" y="609601"/>
            <a:ext cx="4724400" cy="61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t="12127" r="29940" b="7826"/>
          <a:stretch/>
        </p:blipFill>
        <p:spPr bwMode="auto">
          <a:xfrm>
            <a:off x="2438400" y="685800"/>
            <a:ext cx="44481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4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18192" r="29690" b="2880"/>
          <a:stretch/>
        </p:blipFill>
        <p:spPr bwMode="auto">
          <a:xfrm>
            <a:off x="2286001" y="609600"/>
            <a:ext cx="4571999" cy="62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4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 t="14648" r="30441" b="6706"/>
          <a:stretch/>
        </p:blipFill>
        <p:spPr bwMode="auto">
          <a:xfrm>
            <a:off x="2468591" y="609601"/>
            <a:ext cx="4389409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1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7633" r="30567" b="4198"/>
          <a:stretch/>
        </p:blipFill>
        <p:spPr bwMode="auto">
          <a:xfrm>
            <a:off x="2514600" y="685800"/>
            <a:ext cx="4419600" cy="61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4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9982" r="31006" b="11745"/>
          <a:stretch/>
        </p:blipFill>
        <p:spPr bwMode="auto">
          <a:xfrm>
            <a:off x="2558143" y="685800"/>
            <a:ext cx="4343400" cy="600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4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Sample ATLAS Phase-2 Report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t="21062" r="28687" b="758"/>
          <a:stretch/>
        </p:blipFill>
        <p:spPr bwMode="auto">
          <a:xfrm>
            <a:off x="2286000" y="738052"/>
            <a:ext cx="4767205" cy="604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5715000"/>
            <a:ext cx="580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document is posted on the </a:t>
            </a:r>
            <a:r>
              <a:rPr lang="en-US" dirty="0" err="1" smtClean="0"/>
              <a:t>Indico</a:t>
            </a:r>
            <a:r>
              <a:rPr lang="en-US" dirty="0" smtClean="0"/>
              <a:t> page for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14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460"/>
            <a:ext cx="9144000" cy="660464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MIE Budget Estimate – Nov 2016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MIE_costestimate_nov20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4"/>
          <a:stretch/>
        </p:blipFill>
        <p:spPr>
          <a:xfrm>
            <a:off x="1246607" y="669924"/>
            <a:ext cx="4991270" cy="6059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615" y="1814378"/>
            <a:ext cx="223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AY k$ with escalation and EPR and 40% contingency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D11-3161-D746-A411-1EE17B056D8C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9000" y="3699825"/>
            <a:ext cx="1143000" cy="1634175"/>
          </a:xfrm>
          <a:prstGeom prst="rect">
            <a:avLst/>
          </a:prstGeom>
          <a:noFill/>
          <a:ln w="28575">
            <a:solidFill>
              <a:srgbClr val="00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1" y="3699825"/>
            <a:ext cx="238441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FY17 is 100% OPC</a:t>
            </a:r>
          </a:p>
          <a:p>
            <a:r>
              <a:rPr lang="en-US" dirty="0" smtClean="0"/>
              <a:t>FY18 is a combination of OPC and TEC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216"/>
            <a:ext cx="9144000" cy="741784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Engineering Needs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18607" r="25677" b="34924"/>
          <a:stretch/>
        </p:blipFill>
        <p:spPr bwMode="auto">
          <a:xfrm>
            <a:off x="76201" y="1457325"/>
            <a:ext cx="8991599" cy="36369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2015" y="5410200"/>
            <a:ext cx="9957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7.4, 2.75</a:t>
            </a:r>
            <a:endParaRPr lang="en-US" b="1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8569908" y="5094292"/>
            <a:ext cx="116892" cy="315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216"/>
            <a:ext cx="9144000" cy="741784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Engineering Needs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015" y="5410200"/>
            <a:ext cx="10038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4.7, 2.15</a:t>
            </a:r>
            <a:endParaRPr lang="en-US" b="1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8573916" y="5094292"/>
            <a:ext cx="112886" cy="315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9084" r="3907" b="29389"/>
          <a:stretch/>
        </p:blipFill>
        <p:spPr bwMode="auto">
          <a:xfrm>
            <a:off x="152400" y="2079728"/>
            <a:ext cx="8929369" cy="3009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Near Term Priority Items for the Project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685800"/>
            <a:ext cx="8387976" cy="6172200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 smtClean="0"/>
              <a:t>Prepare for a CD-1 review in the June 2017 (Target date)</a:t>
            </a:r>
            <a:endParaRPr lang="en-US" sz="4400" b="1" dirty="0"/>
          </a:p>
          <a:p>
            <a:endParaRPr lang="en-US" sz="4400" b="1" dirty="0" smtClean="0"/>
          </a:p>
          <a:p>
            <a:r>
              <a:rPr lang="en-US" sz="4400" b="1" dirty="0" smtClean="0"/>
              <a:t>Revise the sPHENIX bottoms-up cost estimate and project plan.</a:t>
            </a:r>
          </a:p>
          <a:p>
            <a:pPr lvl="1"/>
            <a:r>
              <a:rPr lang="en-US" sz="4000" b="1" dirty="0" smtClean="0"/>
              <a:t>Need to update all costs. Most, except the Tracker, are nearly 2 years old.</a:t>
            </a:r>
          </a:p>
          <a:p>
            <a:pPr lvl="1"/>
            <a:r>
              <a:rPr lang="en-US" sz="4000" b="1" dirty="0" smtClean="0"/>
              <a:t>We will meet with the L2 managers  Thursday to start revising the Project Plan.</a:t>
            </a:r>
          </a:p>
          <a:p>
            <a:endParaRPr lang="en-US" sz="4400" b="1" dirty="0"/>
          </a:p>
          <a:p>
            <a:r>
              <a:rPr lang="en-US" sz="4400" b="1" dirty="0"/>
              <a:t>Prepare the EMCal and HCAL for the next FNAL test </a:t>
            </a:r>
            <a:r>
              <a:rPr lang="en-US" sz="4400" b="1" dirty="0" smtClean="0"/>
              <a:t>beam</a:t>
            </a:r>
          </a:p>
          <a:p>
            <a:pPr lvl="1"/>
            <a:r>
              <a:rPr lang="en-US" sz="3800" b="1" dirty="0" smtClean="0">
                <a:solidFill>
                  <a:srgbClr val="0080FF"/>
                </a:solidFill>
              </a:rPr>
              <a:t>Jan 18 – Feb 21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4400" b="1" dirty="0"/>
              <a:t>Order the  full size </a:t>
            </a:r>
            <a:r>
              <a:rPr lang="en-US" sz="4400" b="1" dirty="0" err="1"/>
              <a:t>OHCal</a:t>
            </a:r>
            <a:r>
              <a:rPr lang="en-US" sz="4400" b="1" dirty="0"/>
              <a:t> prototype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/>
              <a:t>Complete the full-field magnet test early CY2017  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/>
              <a:t>G</a:t>
            </a:r>
            <a:r>
              <a:rPr lang="en-US" sz="4400" b="1" dirty="0" smtClean="0"/>
              <a:t>enerate  </a:t>
            </a:r>
            <a:r>
              <a:rPr lang="en-US" sz="4400" b="1" dirty="0"/>
              <a:t>the documents for a CD-1 review </a:t>
            </a:r>
            <a:endParaRPr lang="en-US" sz="4400" b="1" dirty="0" smtClean="0"/>
          </a:p>
          <a:p>
            <a:endParaRPr lang="en-US" sz="3800" b="1" dirty="0"/>
          </a:p>
          <a:p>
            <a:r>
              <a:rPr lang="en-US" sz="4400" b="1" dirty="0" smtClean="0"/>
              <a:t>Continue progress on all sPHENIX design and R&amp;D</a:t>
            </a:r>
          </a:p>
          <a:p>
            <a:pPr lvl="1"/>
            <a:r>
              <a:rPr lang="en-US" sz="3800" b="1" dirty="0" smtClean="0">
                <a:solidFill>
                  <a:srgbClr val="0080FF"/>
                </a:solidFill>
              </a:rPr>
              <a:t>All design and R&amp;D must be completed prior to CD-3b</a:t>
            </a:r>
          </a:p>
          <a:p>
            <a:pPr lvl="1"/>
            <a:r>
              <a:rPr lang="en-US" sz="3800" b="1" dirty="0" smtClean="0">
                <a:solidFill>
                  <a:srgbClr val="0080FF"/>
                </a:solidFill>
              </a:rPr>
              <a:t>Identify all engineers and designers needed to meet this schedule</a:t>
            </a:r>
            <a:endParaRPr lang="en-US" sz="38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3800" b="1" dirty="0"/>
          </a:p>
          <a:p>
            <a:pPr marL="0" indent="0">
              <a:buNone/>
            </a:pPr>
            <a:endParaRPr lang="en-US" sz="3800" b="1" dirty="0" smtClean="0"/>
          </a:p>
          <a:p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9AB-2CA4-4540-B2DB-DC488A6FE9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60"/>
            <a:ext cx="9144000" cy="772119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Summary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90" y="1088628"/>
            <a:ext cx="8435610" cy="50375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400" b="1" dirty="0" smtClean="0"/>
              <a:t>The Project’s #1 Issue is schedule and the #1a Issue is budget</a:t>
            </a:r>
          </a:p>
          <a:p>
            <a:pPr lvl="1"/>
            <a:r>
              <a:rPr lang="en-US" sz="2000" b="1" dirty="0" smtClean="0"/>
              <a:t>We have 18 months to complete all engineering and design detailing</a:t>
            </a:r>
          </a:p>
          <a:p>
            <a:endParaRPr lang="en-US" sz="2000" b="1" dirty="0" smtClean="0"/>
          </a:p>
          <a:p>
            <a:r>
              <a:rPr lang="en-US" sz="2000" dirty="0" smtClean="0"/>
              <a:t>The Conceptual Design has started  to be shortly followed by the Technical </a:t>
            </a:r>
            <a:r>
              <a:rPr lang="en-US" sz="2000" dirty="0"/>
              <a:t>D</a:t>
            </a:r>
            <a:r>
              <a:rPr lang="en-US" sz="2000" dirty="0" smtClean="0"/>
              <a:t>esign</a:t>
            </a:r>
            <a:r>
              <a:rPr lang="en-US" sz="2000" b="1" dirty="0" smtClean="0"/>
              <a:t>. Need to maintain level of engineering and design effort to make the schedule.</a:t>
            </a:r>
          </a:p>
          <a:p>
            <a:endParaRPr lang="en-US" sz="2000" dirty="0" smtClean="0"/>
          </a:p>
          <a:p>
            <a:r>
              <a:rPr lang="en-US" sz="2000" dirty="0" smtClean="0"/>
              <a:t>Will use MS-Project up until CD-1 review. Transition to P6 will happen immediately after the review. We already have a parallel Project file in P6.</a:t>
            </a:r>
          </a:p>
          <a:p>
            <a:endParaRPr lang="en-US" sz="2000" dirty="0" smtClean="0"/>
          </a:p>
          <a:p>
            <a:r>
              <a:rPr lang="en-US" sz="2000" dirty="0" smtClean="0"/>
              <a:t>We need to generate a great deal of documentation for the CD-1 review. This has to begin now if we are to be ready by next spring.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FD11-3161-D746-A411-1EE17B056D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0" y="838200"/>
            <a:ext cx="3909527" cy="45611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sPHENIX_WB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6"/>
          <a:stretch/>
        </p:blipFill>
        <p:spPr>
          <a:xfrm>
            <a:off x="3909526" y="685800"/>
            <a:ext cx="5037747" cy="2065211"/>
          </a:xfrm>
          <a:prstGeom prst="rect">
            <a:avLst/>
          </a:prstGeom>
          <a:ln w="76200" cmpd="sng">
            <a:solidFill>
              <a:srgbClr val="3399FF"/>
            </a:solidFill>
          </a:ln>
        </p:spPr>
      </p:pic>
      <p:pic>
        <p:nvPicPr>
          <p:cNvPr id="8" name="Picture 7" descr="Infrastructure_Facility_WB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26" y="2895600"/>
            <a:ext cx="4296001" cy="1122044"/>
          </a:xfrm>
          <a:prstGeom prst="rect">
            <a:avLst/>
          </a:prstGeom>
          <a:ln w="28575">
            <a:solidFill>
              <a:srgbClr val="3399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4600" y="5181600"/>
            <a:ext cx="6477000" cy="1569660"/>
          </a:xfrm>
          <a:prstGeom prst="rect">
            <a:avLst/>
          </a:prstGeom>
          <a:noFill/>
          <a:ln w="28575"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MIE scope will be tracked with EVMS and reported to </a:t>
            </a:r>
            <a:r>
              <a:rPr lang="en-US" sz="1600" b="1" dirty="0" smtClean="0"/>
              <a:t>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Infrastructure and Facility upgrade will be managed by  the Project team. Likely reported to </a:t>
            </a:r>
            <a:r>
              <a:rPr lang="en-US" sz="1600" b="1" dirty="0" smtClean="0"/>
              <a:t>NPP/BNL. </a:t>
            </a:r>
            <a:r>
              <a:rPr lang="en-US" sz="1600" dirty="0" smtClean="0"/>
              <a:t>Could require EVMS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Ops labor supporting the MIE will also be managed by the Project team and reported to </a:t>
            </a:r>
            <a:r>
              <a:rPr lang="en-US" sz="1600" b="1" dirty="0" smtClean="0"/>
              <a:t>NPP.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MAPS and INTT are treated like deliverables and tracked with milestones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9" t="50000" r="34567" b="38184"/>
          <a:stretch/>
        </p:blipFill>
        <p:spPr bwMode="auto">
          <a:xfrm>
            <a:off x="3909527" y="4140860"/>
            <a:ext cx="4296000" cy="964699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9685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Projected sPHENIX Schedule 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741200"/>
            <a:ext cx="9144000" cy="60406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300" b="1" dirty="0" smtClean="0">
                <a:cs typeface="Times New Roman" pitchFamily="18" charset="0"/>
              </a:rPr>
              <a:t>    </a:t>
            </a:r>
            <a:r>
              <a:rPr lang="en-US" altLang="en-US" sz="2000" b="1" dirty="0" smtClean="0">
                <a:cs typeface="Times New Roman" pitchFamily="18" charset="0"/>
              </a:rPr>
              <a:t>CD-0							Sept 2016</a:t>
            </a:r>
            <a:endParaRPr lang="en-US" altLang="en-US" sz="20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Test Beam at FNAL(2</a:t>
            </a:r>
            <a:r>
              <a:rPr lang="en-US" altLang="en-US" sz="2000" b="1" baseline="30000" dirty="0" smtClean="0">
                <a:cs typeface="Times New Roman" pitchFamily="18" charset="0"/>
              </a:rPr>
              <a:t>nd</a:t>
            </a:r>
            <a:r>
              <a:rPr lang="en-US" altLang="en-US" sz="2000" b="1" dirty="0" smtClean="0">
                <a:cs typeface="Times New Roman" pitchFamily="18" charset="0"/>
              </a:rPr>
              <a:t> round prototyping) 		Jan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>
                <a:cs typeface="Times New Roman" pitchFamily="18" charset="0"/>
              </a:rPr>
              <a:t> </a:t>
            </a:r>
            <a:r>
              <a:rPr lang="en-US" altLang="en-US" sz="2000" b="1" dirty="0" smtClean="0">
                <a:cs typeface="Times New Roman" pitchFamily="18" charset="0"/>
              </a:rPr>
              <a:t>   CD-1 Practice Review – v1(sPHENIX organized)		Feb 2017 </a:t>
            </a:r>
            <a:endParaRPr lang="en-US" altLang="en-US" sz="20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CD-1 Practice Review – v2(Director organized)		April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 OPA-CD-1/CD-3a Review 				Jun 2017(Target date)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 CD-1/CD-3a  authorization				Nov-Dec 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 All Preproduction R&amp;D and Design complete		May-Jun 2018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 OPA- CD-2/CD-3b review 				May-Jun  2018</a:t>
            </a:r>
            <a:endParaRPr lang="en-US" altLang="en-US" sz="20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 CD-2/CD-3b</a:t>
            </a:r>
            <a:r>
              <a:rPr lang="en-US" altLang="en-US" sz="2000" b="1" dirty="0">
                <a:cs typeface="Times New Roman" pitchFamily="18" charset="0"/>
              </a:rPr>
              <a:t> </a:t>
            </a:r>
            <a:r>
              <a:rPr lang="en-US" altLang="en-US" sz="2000" b="1" dirty="0" smtClean="0">
                <a:cs typeface="Times New Roman" pitchFamily="18" charset="0"/>
              </a:rPr>
              <a:t> authorization				Jul-Aug 2018</a:t>
            </a:r>
            <a:endParaRPr lang="en-US" altLang="en-US" sz="20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 sPHENIX Installed, cabled, ready to commission		Apr 2021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>
                <a:cs typeface="Times New Roman" pitchFamily="18" charset="0"/>
              </a:rPr>
              <a:t> </a:t>
            </a:r>
            <a:r>
              <a:rPr lang="en-US" altLang="en-US" sz="2000" b="1" dirty="0" smtClean="0">
                <a:cs typeface="Times New Roman" pitchFamily="18" charset="0"/>
              </a:rPr>
              <a:t>    First RHIC beam for sPHENIX				Jan 2022</a:t>
            </a:r>
          </a:p>
          <a:p>
            <a:pPr marL="0" indent="0">
              <a:buFont typeface="Arial" pitchFamily="34" charset="0"/>
              <a:buNone/>
            </a:pPr>
            <a:endParaRPr lang="en-US" altLang="en-US" sz="20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solidFill>
                  <a:srgbClr val="0080FF"/>
                </a:solidFill>
                <a:cs typeface="Times New Roman" pitchFamily="18" charset="0"/>
              </a:rPr>
              <a:t>The Resource-loaded Schedule contains 8.5 months of float to Jan 2022</a:t>
            </a:r>
            <a:endParaRPr lang="en-US" altLang="en-US" sz="2000" b="1" dirty="0">
              <a:solidFill>
                <a:srgbClr val="0080FF"/>
              </a:solidFill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11/10/16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L2 Meeting</a:t>
            </a:r>
            <a:endParaRPr lang="en-US" dirty="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1A753D-6C42-4D74-B2DA-A30168E722D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4069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Documents Required for CD-1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20" y="956018"/>
            <a:ext cx="8501280" cy="5170145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800" b="1" dirty="0" smtClean="0"/>
              <a:t>Acquisition Strategy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Conceptual Design Report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Preliminary Project Execution Plan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Preliminary Hazard analysis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Preliminary Risk Management Plan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Preliminary Risk Assessment and Risk Registry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Preliminary Security Vulnerability Assessment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Project Description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Alternate Analysis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Management Organization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Cost Range (Cost Books)</a:t>
            </a:r>
            <a:endParaRPr lang="en-US" sz="1800" b="1" dirty="0"/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Proposed Funding Profile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WBS (WBS Dictionary)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Critical Milestones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Project Schedule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Contingency Risk/Analysis</a:t>
            </a:r>
          </a:p>
          <a:p>
            <a:pPr>
              <a:buFont typeface="+mj-lt"/>
              <a:buAutoNum type="arabicPeriod"/>
            </a:pPr>
            <a:r>
              <a:rPr lang="en-US" sz="1800" b="1" dirty="0" smtClean="0"/>
              <a:t>ESH&amp;Q</a:t>
            </a:r>
          </a:p>
          <a:p>
            <a:endParaRPr lang="en-US" sz="1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63F92-A92F-4903-8F4E-CF417B0FCB3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4591443"/>
            <a:ext cx="616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Many documents accessible at https://docdb.sphenix.bnl.gov/</a:t>
            </a:r>
            <a:endParaRPr lang="en-US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WBS Instructions for the L2 Managers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are doing the Project plan revision in MS-Project. All L2 managers should have access to MS-project 2010. </a:t>
            </a:r>
          </a:p>
          <a:p>
            <a:r>
              <a:rPr lang="en-US" sz="2000" dirty="0" smtClean="0"/>
              <a:t>We are redoing the bottoms-up cost estimate. All costs should be updated with revised best estimates.</a:t>
            </a:r>
          </a:p>
          <a:p>
            <a:r>
              <a:rPr lang="en-US" sz="2000" dirty="0" smtClean="0"/>
              <a:t>Revise all M&amp;S costs, all labor, all durations in MS-Project</a:t>
            </a:r>
          </a:p>
          <a:p>
            <a:r>
              <a:rPr lang="en-US" sz="2000" dirty="0" smtClean="0"/>
              <a:t>All schedules must be consistent with latest sPHENIX CD-0, CD-1/3a, CD-2/3b , subsystem install and sPHENIX completion dates.</a:t>
            </a:r>
          </a:p>
          <a:p>
            <a:r>
              <a:rPr lang="en-US" sz="2000" dirty="0" smtClean="0"/>
              <a:t>Add contingency based on our standardized formula (LBNL</a:t>
            </a:r>
            <a:r>
              <a:rPr lang="en-US" sz="2000" dirty="0"/>
              <a:t>-</a:t>
            </a:r>
            <a:r>
              <a:rPr lang="en-US" sz="2000" dirty="0" smtClean="0"/>
              <a:t>formula)</a:t>
            </a:r>
          </a:p>
          <a:p>
            <a:r>
              <a:rPr lang="en-US" sz="2000" dirty="0" smtClean="0"/>
              <a:t>Add EDIA code: (Design, Prototype, Production, Management)</a:t>
            </a:r>
          </a:p>
          <a:p>
            <a:r>
              <a:rPr lang="en-US" sz="2000" dirty="0" smtClean="0"/>
              <a:t>Add EVM code: (LOE, Percent complete, Planning package, 0 - 100)</a:t>
            </a:r>
          </a:p>
          <a:p>
            <a:r>
              <a:rPr lang="en-US" sz="2000" dirty="0" smtClean="0"/>
              <a:t>Add procurement delays in schedule for duration to establish contracts</a:t>
            </a:r>
          </a:p>
          <a:p>
            <a:pPr lvl="1"/>
            <a:r>
              <a:rPr lang="en-US" sz="1600" dirty="0" smtClean="0"/>
              <a:t>Contracts &lt; $100k		1 </a:t>
            </a:r>
            <a:r>
              <a:rPr lang="en-US" sz="1600" dirty="0" err="1" smtClean="0"/>
              <a:t>mo</a:t>
            </a:r>
            <a:endParaRPr lang="en-US" sz="1600" dirty="0" smtClean="0"/>
          </a:p>
          <a:p>
            <a:pPr lvl="1"/>
            <a:r>
              <a:rPr lang="en-US" sz="1600" dirty="0" smtClean="0"/>
              <a:t>Contracts &gt;$100k but &lt; $1M	3 </a:t>
            </a:r>
            <a:r>
              <a:rPr lang="en-US" sz="1600" dirty="0" err="1" smtClean="0"/>
              <a:t>mo</a:t>
            </a:r>
            <a:endParaRPr lang="en-US" sz="1600" dirty="0" smtClean="0"/>
          </a:p>
          <a:p>
            <a:pPr lvl="1"/>
            <a:r>
              <a:rPr lang="en-US" sz="1600" dirty="0" smtClean="0"/>
              <a:t>Contracts &gt; $1M		6 </a:t>
            </a:r>
            <a:r>
              <a:rPr lang="en-US" sz="1600" dirty="0" err="1" smtClean="0"/>
              <a:t>mo</a:t>
            </a:r>
            <a:endParaRPr lang="en-US" sz="16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5"/>
            <a:ext cx="9144000" cy="753955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WBS Instructions - continued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WBS</a:t>
            </a:r>
          </a:p>
          <a:p>
            <a:r>
              <a:rPr lang="en-US" sz="2000" dirty="0" smtClean="0"/>
              <a:t>The L2 managers need to take ownership of the Project files. </a:t>
            </a:r>
          </a:p>
          <a:p>
            <a:pPr lvl="1"/>
            <a:r>
              <a:rPr lang="en-US" sz="1600" dirty="0" smtClean="0"/>
              <a:t>Feel free to delegate the work to a deputy but let us know who that is.</a:t>
            </a:r>
          </a:p>
          <a:p>
            <a:r>
              <a:rPr lang="en-US" sz="2000" dirty="0" smtClean="0"/>
              <a:t>The Project team will provide the sPHENIX schedule template for MS-Project</a:t>
            </a:r>
          </a:p>
          <a:p>
            <a:r>
              <a:rPr lang="en-US" sz="2000" dirty="0" smtClean="0"/>
              <a:t>The Project team will provide the standard resource table</a:t>
            </a:r>
          </a:p>
          <a:p>
            <a:r>
              <a:rPr lang="en-US" sz="2000" dirty="0" smtClean="0"/>
              <a:t>The Project team will provide the contingency calculation rules.</a:t>
            </a:r>
          </a:p>
          <a:p>
            <a:r>
              <a:rPr lang="en-US" sz="2000" dirty="0" smtClean="0"/>
              <a:t>We will use MS-Project up until the CD-1 review and then switch to Primavera-6. Irina will be our P-6 operator.</a:t>
            </a:r>
          </a:p>
          <a:p>
            <a:pPr marL="0" indent="0">
              <a:buNone/>
            </a:pPr>
            <a:r>
              <a:rPr lang="en-US" sz="2000" b="1" dirty="0" smtClean="0"/>
              <a:t>Other documents</a:t>
            </a:r>
            <a:endParaRPr lang="en-US" sz="2000" b="1" dirty="0"/>
          </a:p>
          <a:p>
            <a:r>
              <a:rPr lang="en-US" sz="2000" dirty="0" smtClean="0"/>
              <a:t>We will also need WBS dictionaries and Cost Book entries with more details than for the Nov 2015 review</a:t>
            </a:r>
          </a:p>
          <a:p>
            <a:r>
              <a:rPr lang="en-US" sz="2000" dirty="0" smtClean="0"/>
              <a:t>These will also be the responsibility of the L2 Manager</a:t>
            </a:r>
          </a:p>
          <a:p>
            <a:pPr lvl="1"/>
            <a:r>
              <a:rPr lang="en-US" sz="1600" dirty="0" smtClean="0"/>
              <a:t>Examples are in the sPHENIX </a:t>
            </a:r>
            <a:r>
              <a:rPr lang="en-US" sz="1600" dirty="0" err="1" smtClean="0"/>
              <a:t>docdb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Reporting to DOE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 CD-0 sPHENIX will report technical progress and budget expenditures quarterly</a:t>
            </a:r>
          </a:p>
          <a:p>
            <a:pPr lvl="1"/>
            <a:r>
              <a:rPr lang="en-US" sz="1600" dirty="0" smtClean="0"/>
              <a:t>We will need the L2 managers’ input for those reports</a:t>
            </a:r>
          </a:p>
          <a:p>
            <a:r>
              <a:rPr lang="en-US" sz="2000" dirty="0" smtClean="0"/>
              <a:t>Post-CD-1 sPHENIX will report to DOE monthly in a prescribed format.</a:t>
            </a:r>
          </a:p>
          <a:p>
            <a:pPr lvl="1"/>
            <a:r>
              <a:rPr lang="en-US" sz="1600" dirty="0" smtClean="0"/>
              <a:t>The L2 Managers will send Irina the monthly reports that the Project team will compile and send to DOE. </a:t>
            </a:r>
          </a:p>
          <a:p>
            <a:pPr lvl="1"/>
            <a:r>
              <a:rPr lang="en-US" sz="1600" dirty="0" smtClean="0"/>
              <a:t>The reports will be a combination of WBS L3 and L4 tasks that we will establish with DOE ahead of time as the standard monthly reporting levels (</a:t>
            </a:r>
            <a:r>
              <a:rPr lang="en-US" sz="1600" dirty="0" err="1" smtClean="0"/>
              <a:t>e.g</a:t>
            </a:r>
            <a:r>
              <a:rPr lang="en-US" sz="1600" dirty="0" smtClean="0"/>
              <a:t> Inner </a:t>
            </a:r>
            <a:r>
              <a:rPr lang="en-US" sz="1600" dirty="0" err="1" smtClean="0"/>
              <a:t>HCal</a:t>
            </a:r>
            <a:r>
              <a:rPr lang="en-US" sz="1600" dirty="0" smtClean="0"/>
              <a:t> sector production, Calorimeter digitizer board production, MAPS telescope stave production</a:t>
            </a:r>
            <a:r>
              <a:rPr lang="is-IS" sz="1600" dirty="0" smtClean="0"/>
              <a:t>…</a:t>
            </a:r>
            <a:r>
              <a:rPr lang="en-US" sz="1600" dirty="0"/>
              <a:t>)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One More CD-1 Issue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the DOE CD-1 review expect that the L2 all have to do drill–downs of their Project files. Similar but more detailed than what was done at the Nov 2015 Cost and Schedule review.</a:t>
            </a:r>
          </a:p>
          <a:p>
            <a:r>
              <a:rPr lang="en-US" sz="2000" dirty="0" smtClean="0"/>
              <a:t>David </a:t>
            </a:r>
            <a:r>
              <a:rPr lang="en-US" sz="2000" dirty="0" err="1" smtClean="0"/>
              <a:t>Lissauer</a:t>
            </a:r>
            <a:r>
              <a:rPr lang="en-US" sz="2000" dirty="0" smtClean="0"/>
              <a:t> would like to start these practices for the L2 Managers soon. I am trying to negotiate how soon this is. I would like to finish the new bottoms-up first.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11/10/16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L2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8E8B-BC76-4C61-86F4-AB12C451E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1130</Words>
  <Application>Microsoft Office PowerPoint</Application>
  <PresentationFormat>On-screen Show (4:3)</PresentationFormat>
  <Paragraphs>191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sPHENIX Status</vt:lpstr>
      <vt:lpstr>Near Term Priority Items for the Project</vt:lpstr>
      <vt:lpstr>Scope of sPHENIX MIE</vt:lpstr>
      <vt:lpstr>Projected sPHENIX Schedule  </vt:lpstr>
      <vt:lpstr>Documents Required for CD-1</vt:lpstr>
      <vt:lpstr>WBS Instructions for the L2 Managers</vt:lpstr>
      <vt:lpstr>WBS Instructions - continued</vt:lpstr>
      <vt:lpstr>Reporting to DOE</vt:lpstr>
      <vt:lpstr>One More CD-1 Issue</vt:lpstr>
      <vt:lpstr>Sample ATLAS Phase-2 Report</vt:lpstr>
      <vt:lpstr>Sample ATLAS Phase-2 Report</vt:lpstr>
      <vt:lpstr>Sample ATLAS Phase-2 Report</vt:lpstr>
      <vt:lpstr>Sample ATLAS Phase-2 Report</vt:lpstr>
      <vt:lpstr>Sample ATLAS Phase-2 Report</vt:lpstr>
      <vt:lpstr>Sample ATLAS Phase-2 Report</vt:lpstr>
      <vt:lpstr>Sample ATLAS Phase-2 Report</vt:lpstr>
      <vt:lpstr>MIE Budget Estimate – Nov 2016</vt:lpstr>
      <vt:lpstr>Engineering Needs</vt:lpstr>
      <vt:lpstr>Engineering Needs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EdwardOBrien</dc:creator>
  <cp:lastModifiedBy>EdwardOBrien</cp:lastModifiedBy>
  <cp:revision>16</cp:revision>
  <dcterms:created xsi:type="dcterms:W3CDTF">2016-11-09T23:36:34Z</dcterms:created>
  <dcterms:modified xsi:type="dcterms:W3CDTF">2016-11-10T14:36:08Z</dcterms:modified>
</cp:coreProperties>
</file>