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5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E152-D343-D644-9D4D-BC215F4FDA80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3AC6-913B-0D41-9880-1317AC6E9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E152-D343-D644-9D4D-BC215F4FDA80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3AC6-913B-0D41-9880-1317AC6E9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E152-D343-D644-9D4D-BC215F4FDA80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3AC6-913B-0D41-9880-1317AC6E9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Click to edit Master title style</a:t>
            </a:r>
            <a:endParaRPr sz="1800">
              <a:solidFill>
                <a:srgbClr val="51504D"/>
              </a:solidFill>
            </a:endParaRP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Fifth level</a:t>
            </a:r>
            <a:endParaRPr sz="1800">
              <a:solidFill>
                <a:srgbClr val="51504D"/>
              </a:solidFill>
            </a:endParaRP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01995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E152-D343-D644-9D4D-BC215F4FDA80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3AC6-913B-0D41-9880-1317AC6E9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E152-D343-D644-9D4D-BC215F4FDA80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3AC6-913B-0D41-9880-1317AC6E9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E152-D343-D644-9D4D-BC215F4FDA80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3AC6-913B-0D41-9880-1317AC6E9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E152-D343-D644-9D4D-BC215F4FDA80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3AC6-913B-0D41-9880-1317AC6E9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E152-D343-D644-9D4D-BC215F4FDA80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3AC6-913B-0D41-9880-1317AC6E9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E152-D343-D644-9D4D-BC215F4FDA80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3AC6-913B-0D41-9880-1317AC6E9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E152-D343-D644-9D4D-BC215F4FDA80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3AC6-913B-0D41-9880-1317AC6E9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E152-D343-D644-9D4D-BC215F4FDA80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3AC6-913B-0D41-9880-1317AC6E9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2E152-D343-D644-9D4D-BC215F4FDA80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B3AC6-913B-0D41-9880-1317AC6E9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sPHENIX</a:t>
            </a:r>
            <a:r>
              <a:rPr lang="en-US" sz="4000" dirty="0" smtClean="0"/>
              <a:t>/MAPS Pre-Proposal Outline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514475"/>
            <a:ext cx="7886700" cy="466248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Executive Summary (~1 pages)</a:t>
            </a:r>
          </a:p>
          <a:p>
            <a:r>
              <a:rPr lang="en-US" dirty="0" smtClean="0"/>
              <a:t>Mission Need (~1 page)</a:t>
            </a:r>
          </a:p>
          <a:p>
            <a:r>
              <a:rPr lang="en-US" dirty="0" smtClean="0"/>
              <a:t>Physics Goals (~2 pages)</a:t>
            </a:r>
          </a:p>
          <a:p>
            <a:pPr lvl="1"/>
            <a:r>
              <a:rPr lang="en-US" dirty="0" smtClean="0"/>
              <a:t>B-jet physics at intermediate </a:t>
            </a:r>
            <a:r>
              <a:rPr lang="en-US" dirty="0" err="1" smtClean="0"/>
              <a:t>pT</a:t>
            </a:r>
            <a:r>
              <a:rPr lang="en-US" dirty="0" smtClean="0"/>
              <a:t> (&gt;10 GeV)</a:t>
            </a:r>
          </a:p>
          <a:p>
            <a:pPr lvl="1"/>
            <a:r>
              <a:rPr lang="en-US" dirty="0" smtClean="0"/>
              <a:t>B-hadron physics at low </a:t>
            </a:r>
            <a:r>
              <a:rPr lang="en-US" dirty="0" err="1" smtClean="0"/>
              <a:t>pT</a:t>
            </a:r>
            <a:r>
              <a:rPr lang="en-US" dirty="0" smtClean="0"/>
              <a:t> (&lt;10 GeV)</a:t>
            </a:r>
          </a:p>
          <a:p>
            <a:r>
              <a:rPr lang="en-US" dirty="0" smtClean="0"/>
              <a:t>Detector Requirements (1~2 pages)</a:t>
            </a:r>
          </a:p>
          <a:p>
            <a:pPr lvl="1"/>
            <a:r>
              <a:rPr lang="en-US" dirty="0" smtClean="0"/>
              <a:t>Tracking impact parameter </a:t>
            </a:r>
            <a:r>
              <a:rPr lang="en-US" dirty="0" err="1" smtClean="0"/>
              <a:t>resolutoin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B-tagging in </a:t>
            </a:r>
            <a:r>
              <a:rPr lang="en-US" dirty="0" err="1" smtClean="0"/>
              <a:t>AuAu</a:t>
            </a:r>
            <a:endParaRPr lang="en-US" dirty="0" smtClean="0"/>
          </a:p>
          <a:p>
            <a:pPr lvl="1"/>
            <a:r>
              <a:rPr lang="en-US" dirty="0" smtClean="0"/>
              <a:t>Readout rate</a:t>
            </a:r>
          </a:p>
          <a:p>
            <a:r>
              <a:rPr lang="en-US" dirty="0" smtClean="0"/>
              <a:t>Physics Performance (~2 pages)</a:t>
            </a:r>
          </a:p>
          <a:p>
            <a:pPr lvl="1"/>
            <a:r>
              <a:rPr lang="en-US" dirty="0" smtClean="0"/>
              <a:t>B-tagging </a:t>
            </a:r>
          </a:p>
          <a:p>
            <a:r>
              <a:rPr lang="en-US" dirty="0" smtClean="0"/>
              <a:t>Technical Scope and Deliverables (~2 pages)</a:t>
            </a:r>
          </a:p>
          <a:p>
            <a:pPr lvl="1"/>
            <a:r>
              <a:rPr lang="en-US" dirty="0" smtClean="0"/>
              <a:t>Stave assembly and testing </a:t>
            </a:r>
          </a:p>
          <a:p>
            <a:pPr lvl="1"/>
            <a:r>
              <a:rPr lang="en-US" dirty="0" smtClean="0"/>
              <a:t>Readout</a:t>
            </a:r>
          </a:p>
          <a:p>
            <a:pPr lvl="1"/>
            <a:r>
              <a:rPr lang="en-US" dirty="0" smtClean="0"/>
              <a:t>Mechanical structures </a:t>
            </a:r>
          </a:p>
          <a:p>
            <a:r>
              <a:rPr lang="en-US" dirty="0" smtClean="0"/>
              <a:t>Organization (~2pages)</a:t>
            </a:r>
          </a:p>
          <a:p>
            <a:r>
              <a:rPr lang="en-US" dirty="0" smtClean="0"/>
              <a:t>Schedule and Cost Baseline (3~5 pages)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0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3208"/>
            <a:ext cx="8229600" cy="792259"/>
          </a:xfrm>
        </p:spPr>
        <p:txBody>
          <a:bodyPr>
            <a:normAutofit/>
          </a:bodyPr>
          <a:lstStyle/>
          <a:p>
            <a:r>
              <a:rPr lang="en-US" dirty="0" smtClean="0"/>
              <a:t>Proposed Tasks and Timeline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85467"/>
            <a:ext cx="8229600" cy="56157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MAPS detector subgroup to identify and work on  </a:t>
            </a:r>
          </a:p>
          <a:p>
            <a:pPr lvl="1"/>
            <a:r>
              <a:rPr lang="en-US" dirty="0" smtClean="0"/>
              <a:t>Tasks, Resources and Responsibilities for each institution</a:t>
            </a:r>
          </a:p>
          <a:p>
            <a:pPr lvl="1"/>
            <a:r>
              <a:rPr lang="en-US" dirty="0" smtClean="0"/>
              <a:t>Agreement on each institution’s interest and available resource </a:t>
            </a:r>
          </a:p>
          <a:p>
            <a:pPr lvl="1"/>
            <a:r>
              <a:rPr lang="en-US" dirty="0" smtClean="0"/>
              <a:t>Start joint R&amp;D on critical tasks </a:t>
            </a:r>
          </a:p>
          <a:p>
            <a:pPr lvl="2"/>
            <a:r>
              <a:rPr lang="en-US" dirty="0" smtClean="0"/>
              <a:t>LDRD, associate members and other R&amp;D fund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Pre-proposal writing? </a:t>
            </a:r>
          </a:p>
          <a:p>
            <a:pPr lvl="1"/>
            <a:r>
              <a:rPr lang="en-US" dirty="0" smtClean="0"/>
              <a:t>Identify required resources ($$ and manpower) and timeline </a:t>
            </a:r>
          </a:p>
          <a:p>
            <a:pPr lvl="1"/>
            <a:r>
              <a:rPr lang="en-US" dirty="0" smtClean="0"/>
              <a:t>Intended contributions from all institutions </a:t>
            </a:r>
          </a:p>
          <a:p>
            <a:pPr lvl="1"/>
            <a:r>
              <a:rPr lang="en-US" dirty="0" smtClean="0"/>
              <a:t>Electronics and readout – LANL	</a:t>
            </a:r>
          </a:p>
          <a:p>
            <a:pPr lvl="1"/>
            <a:r>
              <a:rPr lang="en-US" dirty="0" smtClean="0"/>
              <a:t>Mechanic system and integration – </a:t>
            </a:r>
            <a:r>
              <a:rPr lang="en-US" dirty="0" smtClean="0"/>
              <a:t>MIT</a:t>
            </a:r>
          </a:p>
          <a:p>
            <a:pPr lvl="1"/>
            <a:r>
              <a:rPr lang="en-US" dirty="0" smtClean="0"/>
              <a:t>Physics simulations - LBNL</a:t>
            </a:r>
            <a:endParaRPr lang="en-US" dirty="0" smtClean="0"/>
          </a:p>
          <a:p>
            <a:pPr lvl="1"/>
            <a:r>
              <a:rPr lang="en-US" dirty="0" smtClean="0"/>
              <a:t>Ancillary and other systems – other collaborators</a:t>
            </a:r>
          </a:p>
          <a:p>
            <a:pPr lvl="1"/>
            <a:r>
              <a:rPr lang="en-US" dirty="0" smtClean="0"/>
              <a:t>A draft by January 2017? Discussions with DOE during Feb budget meeting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More communications with DOE</a:t>
            </a:r>
          </a:p>
          <a:p>
            <a:pPr lvl="1"/>
            <a:r>
              <a:rPr lang="en-US" dirty="0" smtClean="0"/>
              <a:t>Based on updated resource loaded Cost and Schedule from pre-proposal </a:t>
            </a:r>
          </a:p>
          <a:p>
            <a:pPr lvl="1"/>
            <a:r>
              <a:rPr lang="en-US" dirty="0" smtClean="0"/>
              <a:t>Then decide on next step</a:t>
            </a:r>
          </a:p>
          <a:p>
            <a:pPr lvl="2"/>
            <a:r>
              <a:rPr lang="en-US" dirty="0" smtClean="0"/>
              <a:t>either go forward or not, work out a plan with DOE</a:t>
            </a:r>
          </a:p>
          <a:p>
            <a:pPr lvl="1"/>
            <a:r>
              <a:rPr lang="en-US" dirty="0" smtClean="0"/>
              <a:t>Get more support from ALD &amp; DOE on CERN-SPHENIX agreement etc.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DF0C-2EBC-644B-A2A8-06E03E4F27B0}" type="datetime1">
              <a:rPr lang="en-US" smtClean="0"/>
              <a:t>11/10/16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MIE Discussion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0FEF-2927-B74B-BFF8-E7854C79DE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5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393" y="33338"/>
            <a:ext cx="7368968" cy="891402"/>
          </a:xfrm>
        </p:spPr>
        <p:txBody>
          <a:bodyPr/>
          <a:lstStyle/>
          <a:p>
            <a:r>
              <a:rPr lang="en-US" dirty="0" err="1" smtClean="0"/>
              <a:t>sPHENIX</a:t>
            </a:r>
            <a:r>
              <a:rPr lang="en-US" dirty="0" smtClean="0"/>
              <a:t> MAPS Inner Tracker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3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987455" y="1799107"/>
            <a:ext cx="2978302" cy="4405732"/>
            <a:chOff x="5249074" y="1144588"/>
            <a:chExt cx="3513926" cy="4785796"/>
          </a:xfrm>
        </p:grpSpPr>
        <p:grpSp>
          <p:nvGrpSpPr>
            <p:cNvPr id="23" name="Group 22"/>
            <p:cNvGrpSpPr/>
            <p:nvPr/>
          </p:nvGrpSpPr>
          <p:grpSpPr>
            <a:xfrm>
              <a:off x="5249074" y="1144588"/>
              <a:ext cx="3513926" cy="4785796"/>
              <a:chOff x="181774" y="1570554"/>
              <a:chExt cx="3513926" cy="478579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774" y="1570554"/>
                <a:ext cx="3513926" cy="206891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190500" y="2692400"/>
                <a:ext cx="3505200" cy="3663950"/>
                <a:chOff x="190500" y="2692400"/>
                <a:chExt cx="3505200" cy="366395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90500" y="4070350"/>
                  <a:ext cx="3505200" cy="2286000"/>
                  <a:chOff x="4343400" y="990600"/>
                  <a:chExt cx="3818732" cy="2590800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343400" y="990600"/>
                    <a:ext cx="3818732" cy="2590800"/>
                  </a:xfrm>
                  <a:prstGeom prst="rect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</p:pic>
              <p:sp>
                <p:nvSpPr>
                  <p:cNvPr id="13" name="Rectangle 12"/>
                  <p:cNvSpPr/>
                  <p:nvPr/>
                </p:nvSpPr>
                <p:spPr>
                  <a:xfrm>
                    <a:off x="5791200" y="3436299"/>
                    <a:ext cx="1143000" cy="1451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7924800" y="3360099"/>
                    <a:ext cx="228600" cy="2213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196850" y="2692400"/>
                  <a:ext cx="1797050" cy="13462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Straight Connector 17"/>
            <p:cNvCxnSpPr/>
            <p:nvPr/>
          </p:nvCxnSpPr>
          <p:spPr>
            <a:xfrm>
              <a:off x="7418465" y="2170668"/>
              <a:ext cx="1344535" cy="14541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894810" y="1141987"/>
            <a:ext cx="212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ITS;</a:t>
            </a:r>
          </a:p>
          <a:p>
            <a:r>
              <a:rPr lang="en-US" dirty="0" smtClean="0"/>
              <a:t>Inner Tracker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grpSp>
        <p:nvGrpSpPr>
          <p:cNvPr id="26" name="Group 112"/>
          <p:cNvGrpSpPr/>
          <p:nvPr/>
        </p:nvGrpSpPr>
        <p:grpSpPr>
          <a:xfrm>
            <a:off x="568325" y="4001973"/>
            <a:ext cx="2851151" cy="2236792"/>
            <a:chOff x="7365933" y="511938"/>
            <a:chExt cx="3771955" cy="2995892"/>
          </a:xfrm>
        </p:grpSpPr>
        <p:pic>
          <p:nvPicPr>
            <p:cNvPr id="27" name="Screen Shot 2015-11-03 at 1.34.37 P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7365933" y="556092"/>
              <a:ext cx="3771955" cy="2951738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sp>
          <p:nvSpPr>
            <p:cNvPr id="28" name="Shape 111"/>
            <p:cNvSpPr/>
            <p:nvPr/>
          </p:nvSpPr>
          <p:spPr>
            <a:xfrm>
              <a:off x="8073793" y="511938"/>
              <a:ext cx="2443054" cy="4259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 b="1">
                  <a:solidFill>
                    <a:srgbClr val="000000"/>
                  </a:solidFill>
                </a:defRPr>
              </a:lvl1pPr>
            </a:lstStyle>
            <a:p>
              <a:r>
                <a:rPr lang="en-US" dirty="0" err="1" smtClean="0"/>
                <a:t>sPHENIX</a:t>
              </a:r>
              <a:r>
                <a:rPr lang="en-US" dirty="0" smtClean="0"/>
                <a:t> </a:t>
              </a:r>
              <a:r>
                <a:rPr dirty="0" smtClean="0"/>
                <a:t>Inner Trackin</a:t>
              </a:r>
              <a:r>
                <a:rPr lang="en-US" dirty="0" smtClean="0"/>
                <a:t>g</a:t>
              </a:r>
              <a:endParaRPr dirty="0"/>
            </a:p>
          </p:txBody>
        </p:sp>
      </p:grpSp>
      <p:sp>
        <p:nvSpPr>
          <p:cNvPr id="42" name="Left Arrow 41"/>
          <p:cNvSpPr/>
          <p:nvPr/>
        </p:nvSpPr>
        <p:spPr>
          <a:xfrm>
            <a:off x="3709315" y="5016500"/>
            <a:ext cx="1865007" cy="107047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Copy of ITS Inner Tracker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325" y="1016909"/>
            <a:ext cx="3391877" cy="2659257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174750" y="2400300"/>
            <a:ext cx="1516703" cy="1605523"/>
            <a:chOff x="1174750" y="2400300"/>
            <a:chExt cx="1516703" cy="1605523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1993900" y="2400300"/>
              <a:ext cx="697553" cy="1605523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1174750" y="2400300"/>
              <a:ext cx="711200" cy="1605523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308133" y="1502370"/>
            <a:ext cx="1322360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Key issues:</a:t>
            </a:r>
          </a:p>
          <a:p>
            <a:r>
              <a:rPr lang="en-US" dirty="0" smtClean="0"/>
              <a:t>- Readout</a:t>
            </a:r>
          </a:p>
          <a:p>
            <a:r>
              <a:rPr lang="en-US" dirty="0" smtClean="0"/>
              <a:t>- Mechanics</a:t>
            </a:r>
            <a:endParaRPr lang="en-US" dirty="0"/>
          </a:p>
        </p:txBody>
      </p:sp>
      <p:pic>
        <p:nvPicPr>
          <p:cNvPr id="29" name="Screen Shot 2016-01-25 at 9.19.11 AM.png"/>
          <p:cNvPicPr>
            <a:picLocks noChangeAspect="1"/>
          </p:cNvPicPr>
          <p:nvPr/>
        </p:nvPicPr>
        <p:blipFill>
          <a:blip r:embed="rId6">
            <a:extLst/>
          </a:blip>
          <a:srcRect l="7559" t="3697" r="5172" b="2926"/>
          <a:stretch>
            <a:fillRect/>
          </a:stretch>
        </p:blipFill>
        <p:spPr>
          <a:xfrm>
            <a:off x="3512668" y="4135292"/>
            <a:ext cx="795465" cy="860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473" extrusionOk="0">
                <a:moveTo>
                  <a:pt x="15864" y="0"/>
                </a:moveTo>
                <a:lnTo>
                  <a:pt x="15582" y="284"/>
                </a:lnTo>
                <a:cubicBezTo>
                  <a:pt x="15339" y="525"/>
                  <a:pt x="15313" y="578"/>
                  <a:pt x="15412" y="652"/>
                </a:cubicBezTo>
                <a:cubicBezTo>
                  <a:pt x="15514" y="727"/>
                  <a:pt x="15508" y="802"/>
                  <a:pt x="15359" y="1220"/>
                </a:cubicBezTo>
                <a:cubicBezTo>
                  <a:pt x="15133" y="1857"/>
                  <a:pt x="15106" y="1885"/>
                  <a:pt x="14761" y="1886"/>
                </a:cubicBezTo>
                <a:cubicBezTo>
                  <a:pt x="14391" y="1887"/>
                  <a:pt x="14295" y="1943"/>
                  <a:pt x="14113" y="2260"/>
                </a:cubicBezTo>
                <a:cubicBezTo>
                  <a:pt x="12545" y="4995"/>
                  <a:pt x="12153" y="5657"/>
                  <a:pt x="12053" y="5734"/>
                </a:cubicBezTo>
                <a:cubicBezTo>
                  <a:pt x="11976" y="5792"/>
                  <a:pt x="11686" y="5822"/>
                  <a:pt x="11250" y="5817"/>
                </a:cubicBezTo>
                <a:cubicBezTo>
                  <a:pt x="10519" y="5810"/>
                  <a:pt x="10341" y="5767"/>
                  <a:pt x="10486" y="5633"/>
                </a:cubicBezTo>
                <a:cubicBezTo>
                  <a:pt x="10534" y="5589"/>
                  <a:pt x="10572" y="5527"/>
                  <a:pt x="10572" y="5495"/>
                </a:cubicBezTo>
                <a:cubicBezTo>
                  <a:pt x="10572" y="5371"/>
                  <a:pt x="10345" y="5444"/>
                  <a:pt x="10139" y="5633"/>
                </a:cubicBezTo>
                <a:cubicBezTo>
                  <a:pt x="9929" y="5827"/>
                  <a:pt x="9906" y="5828"/>
                  <a:pt x="8783" y="5838"/>
                </a:cubicBezTo>
                <a:cubicBezTo>
                  <a:pt x="8153" y="5844"/>
                  <a:pt x="7573" y="5817"/>
                  <a:pt x="7484" y="5776"/>
                </a:cubicBezTo>
                <a:cubicBezTo>
                  <a:pt x="7396" y="5735"/>
                  <a:pt x="7287" y="5696"/>
                  <a:pt x="7243" y="5692"/>
                </a:cubicBezTo>
                <a:cubicBezTo>
                  <a:pt x="7199" y="5688"/>
                  <a:pt x="7051" y="5643"/>
                  <a:pt x="6919" y="5592"/>
                </a:cubicBezTo>
                <a:cubicBezTo>
                  <a:pt x="6717" y="5513"/>
                  <a:pt x="6647" y="5516"/>
                  <a:pt x="6478" y="5613"/>
                </a:cubicBezTo>
                <a:cubicBezTo>
                  <a:pt x="6368" y="5676"/>
                  <a:pt x="6292" y="5769"/>
                  <a:pt x="6309" y="5821"/>
                </a:cubicBezTo>
                <a:cubicBezTo>
                  <a:pt x="6326" y="5872"/>
                  <a:pt x="6335" y="6006"/>
                  <a:pt x="6328" y="6119"/>
                </a:cubicBezTo>
                <a:cubicBezTo>
                  <a:pt x="6318" y="6278"/>
                  <a:pt x="6364" y="6341"/>
                  <a:pt x="6531" y="6400"/>
                </a:cubicBezTo>
                <a:cubicBezTo>
                  <a:pt x="6832" y="6505"/>
                  <a:pt x="7355" y="6542"/>
                  <a:pt x="7409" y="6462"/>
                </a:cubicBezTo>
                <a:cubicBezTo>
                  <a:pt x="7477" y="6359"/>
                  <a:pt x="7892" y="6385"/>
                  <a:pt x="7992" y="6497"/>
                </a:cubicBezTo>
                <a:cubicBezTo>
                  <a:pt x="8042" y="6551"/>
                  <a:pt x="8055" y="6623"/>
                  <a:pt x="8023" y="6660"/>
                </a:cubicBezTo>
                <a:cubicBezTo>
                  <a:pt x="7990" y="6696"/>
                  <a:pt x="8040" y="6668"/>
                  <a:pt x="8132" y="6597"/>
                </a:cubicBezTo>
                <a:cubicBezTo>
                  <a:pt x="8352" y="6427"/>
                  <a:pt x="8444" y="6438"/>
                  <a:pt x="8588" y="6639"/>
                </a:cubicBezTo>
                <a:cubicBezTo>
                  <a:pt x="8692" y="6785"/>
                  <a:pt x="8818" y="7174"/>
                  <a:pt x="8817" y="7339"/>
                </a:cubicBezTo>
                <a:cubicBezTo>
                  <a:pt x="8817" y="7414"/>
                  <a:pt x="9055" y="7654"/>
                  <a:pt x="9130" y="7654"/>
                </a:cubicBezTo>
                <a:cubicBezTo>
                  <a:pt x="9162" y="7654"/>
                  <a:pt x="9210" y="7580"/>
                  <a:pt x="9235" y="7492"/>
                </a:cubicBezTo>
                <a:cubicBezTo>
                  <a:pt x="9274" y="7357"/>
                  <a:pt x="9301" y="7350"/>
                  <a:pt x="9405" y="7429"/>
                </a:cubicBezTo>
                <a:cubicBezTo>
                  <a:pt x="9473" y="7481"/>
                  <a:pt x="9510" y="7548"/>
                  <a:pt x="9488" y="7582"/>
                </a:cubicBezTo>
                <a:cubicBezTo>
                  <a:pt x="9441" y="7652"/>
                  <a:pt x="9773" y="7633"/>
                  <a:pt x="9906" y="7557"/>
                </a:cubicBezTo>
                <a:cubicBezTo>
                  <a:pt x="10024" y="7490"/>
                  <a:pt x="10825" y="7561"/>
                  <a:pt x="10919" y="7648"/>
                </a:cubicBezTo>
                <a:cubicBezTo>
                  <a:pt x="10964" y="7689"/>
                  <a:pt x="10883" y="7901"/>
                  <a:pt x="10712" y="8185"/>
                </a:cubicBezTo>
                <a:cubicBezTo>
                  <a:pt x="10557" y="8442"/>
                  <a:pt x="10315" y="8860"/>
                  <a:pt x="10173" y="9114"/>
                </a:cubicBezTo>
                <a:cubicBezTo>
                  <a:pt x="10031" y="9368"/>
                  <a:pt x="9864" y="9575"/>
                  <a:pt x="9804" y="9575"/>
                </a:cubicBezTo>
                <a:cubicBezTo>
                  <a:pt x="9676" y="9575"/>
                  <a:pt x="9537" y="9798"/>
                  <a:pt x="9586" y="9922"/>
                </a:cubicBezTo>
                <a:cubicBezTo>
                  <a:pt x="9633" y="10043"/>
                  <a:pt x="9452" y="10125"/>
                  <a:pt x="9348" y="10029"/>
                </a:cubicBezTo>
                <a:cubicBezTo>
                  <a:pt x="9272" y="9959"/>
                  <a:pt x="9239" y="9826"/>
                  <a:pt x="9217" y="9520"/>
                </a:cubicBezTo>
                <a:cubicBezTo>
                  <a:pt x="9213" y="9469"/>
                  <a:pt x="9155" y="9429"/>
                  <a:pt x="9088" y="9429"/>
                </a:cubicBezTo>
                <a:cubicBezTo>
                  <a:pt x="8996" y="9429"/>
                  <a:pt x="8968" y="9523"/>
                  <a:pt x="8968" y="9835"/>
                </a:cubicBezTo>
                <a:cubicBezTo>
                  <a:pt x="8968" y="10232"/>
                  <a:pt x="9000" y="10277"/>
                  <a:pt x="9262" y="10248"/>
                </a:cubicBezTo>
                <a:cubicBezTo>
                  <a:pt x="9314" y="10242"/>
                  <a:pt x="9377" y="10269"/>
                  <a:pt x="9405" y="10310"/>
                </a:cubicBezTo>
                <a:cubicBezTo>
                  <a:pt x="9472" y="10410"/>
                  <a:pt x="9300" y="10700"/>
                  <a:pt x="9205" y="10646"/>
                </a:cubicBezTo>
                <a:cubicBezTo>
                  <a:pt x="9164" y="10623"/>
                  <a:pt x="9147" y="10651"/>
                  <a:pt x="9171" y="10709"/>
                </a:cubicBezTo>
                <a:cubicBezTo>
                  <a:pt x="9224" y="10836"/>
                  <a:pt x="8470" y="12208"/>
                  <a:pt x="8218" y="12442"/>
                </a:cubicBezTo>
                <a:cubicBezTo>
                  <a:pt x="8062" y="12587"/>
                  <a:pt x="8004" y="12600"/>
                  <a:pt x="7793" y="12532"/>
                </a:cubicBezTo>
                <a:cubicBezTo>
                  <a:pt x="7119" y="12316"/>
                  <a:pt x="6607" y="13102"/>
                  <a:pt x="6987" y="13770"/>
                </a:cubicBezTo>
                <a:lnTo>
                  <a:pt x="7122" y="14009"/>
                </a:lnTo>
                <a:lnTo>
                  <a:pt x="6629" y="14290"/>
                </a:lnTo>
                <a:cubicBezTo>
                  <a:pt x="5992" y="14648"/>
                  <a:pt x="2143" y="17010"/>
                  <a:pt x="1296" y="17562"/>
                </a:cubicBezTo>
                <a:cubicBezTo>
                  <a:pt x="939" y="17795"/>
                  <a:pt x="495" y="18066"/>
                  <a:pt x="309" y="18162"/>
                </a:cubicBezTo>
                <a:cubicBezTo>
                  <a:pt x="3" y="18321"/>
                  <a:pt x="-26" y="18360"/>
                  <a:pt x="15" y="18561"/>
                </a:cubicBezTo>
                <a:cubicBezTo>
                  <a:pt x="167" y="19300"/>
                  <a:pt x="1956" y="20783"/>
                  <a:pt x="3318" y="21299"/>
                </a:cubicBezTo>
                <a:cubicBezTo>
                  <a:pt x="4112" y="21600"/>
                  <a:pt x="4275" y="21542"/>
                  <a:pt x="4509" y="20876"/>
                </a:cubicBezTo>
                <a:cubicBezTo>
                  <a:pt x="4584" y="20660"/>
                  <a:pt x="4838" y="20018"/>
                  <a:pt x="5073" y="19448"/>
                </a:cubicBezTo>
                <a:cubicBezTo>
                  <a:pt x="5309" y="18879"/>
                  <a:pt x="5793" y="17680"/>
                  <a:pt x="6151" y="16786"/>
                </a:cubicBezTo>
                <a:cubicBezTo>
                  <a:pt x="6508" y="15891"/>
                  <a:pt x="6872" y="15015"/>
                  <a:pt x="6960" y="14841"/>
                </a:cubicBezTo>
                <a:cubicBezTo>
                  <a:pt x="7049" y="14667"/>
                  <a:pt x="7122" y="14479"/>
                  <a:pt x="7122" y="14421"/>
                </a:cubicBezTo>
                <a:cubicBezTo>
                  <a:pt x="7122" y="14250"/>
                  <a:pt x="7264" y="14221"/>
                  <a:pt x="7518" y="14342"/>
                </a:cubicBezTo>
                <a:cubicBezTo>
                  <a:pt x="7965" y="14555"/>
                  <a:pt x="8346" y="14481"/>
                  <a:pt x="8535" y="14144"/>
                </a:cubicBezTo>
                <a:lnTo>
                  <a:pt x="8659" y="13922"/>
                </a:lnTo>
                <a:lnTo>
                  <a:pt x="8821" y="14082"/>
                </a:lnTo>
                <a:cubicBezTo>
                  <a:pt x="8909" y="14169"/>
                  <a:pt x="9087" y="14259"/>
                  <a:pt x="9217" y="14283"/>
                </a:cubicBezTo>
                <a:cubicBezTo>
                  <a:pt x="9346" y="14307"/>
                  <a:pt x="9471" y="14355"/>
                  <a:pt x="9495" y="14390"/>
                </a:cubicBezTo>
                <a:cubicBezTo>
                  <a:pt x="9519" y="14426"/>
                  <a:pt x="9624" y="14456"/>
                  <a:pt x="9729" y="14456"/>
                </a:cubicBezTo>
                <a:cubicBezTo>
                  <a:pt x="9834" y="14456"/>
                  <a:pt x="9945" y="14490"/>
                  <a:pt x="9974" y="14532"/>
                </a:cubicBezTo>
                <a:cubicBezTo>
                  <a:pt x="10002" y="14575"/>
                  <a:pt x="10098" y="14600"/>
                  <a:pt x="10188" y="14588"/>
                </a:cubicBezTo>
                <a:cubicBezTo>
                  <a:pt x="10290" y="14574"/>
                  <a:pt x="10413" y="14639"/>
                  <a:pt x="10512" y="14761"/>
                </a:cubicBezTo>
                <a:cubicBezTo>
                  <a:pt x="10652" y="14932"/>
                  <a:pt x="10660" y="14989"/>
                  <a:pt x="10576" y="15222"/>
                </a:cubicBezTo>
                <a:cubicBezTo>
                  <a:pt x="10524" y="15369"/>
                  <a:pt x="10428" y="15518"/>
                  <a:pt x="10361" y="15552"/>
                </a:cubicBezTo>
                <a:cubicBezTo>
                  <a:pt x="10266" y="15601"/>
                  <a:pt x="10256" y="15667"/>
                  <a:pt x="10316" y="15867"/>
                </a:cubicBezTo>
                <a:cubicBezTo>
                  <a:pt x="10394" y="16126"/>
                  <a:pt x="10397" y="16123"/>
                  <a:pt x="10569" y="15690"/>
                </a:cubicBezTo>
                <a:cubicBezTo>
                  <a:pt x="10622" y="15556"/>
                  <a:pt x="10688" y="15501"/>
                  <a:pt x="10753" y="15534"/>
                </a:cubicBezTo>
                <a:cubicBezTo>
                  <a:pt x="10827" y="15573"/>
                  <a:pt x="10829" y="15564"/>
                  <a:pt x="10764" y="15500"/>
                </a:cubicBezTo>
                <a:cubicBezTo>
                  <a:pt x="10679" y="15414"/>
                  <a:pt x="10729" y="15165"/>
                  <a:pt x="10960" y="14494"/>
                </a:cubicBezTo>
                <a:cubicBezTo>
                  <a:pt x="11164" y="13904"/>
                  <a:pt x="11208" y="13841"/>
                  <a:pt x="11356" y="13947"/>
                </a:cubicBezTo>
                <a:cubicBezTo>
                  <a:pt x="11477" y="14033"/>
                  <a:pt x="11475" y="14025"/>
                  <a:pt x="11348" y="13888"/>
                </a:cubicBezTo>
                <a:cubicBezTo>
                  <a:pt x="11253" y="13785"/>
                  <a:pt x="11232" y="13715"/>
                  <a:pt x="11288" y="13683"/>
                </a:cubicBezTo>
                <a:cubicBezTo>
                  <a:pt x="11335" y="13656"/>
                  <a:pt x="11375" y="13556"/>
                  <a:pt x="11375" y="13461"/>
                </a:cubicBezTo>
                <a:cubicBezTo>
                  <a:pt x="11375" y="13273"/>
                  <a:pt x="11972" y="11420"/>
                  <a:pt x="12124" y="11135"/>
                </a:cubicBezTo>
                <a:cubicBezTo>
                  <a:pt x="12230" y="10936"/>
                  <a:pt x="12528" y="10748"/>
                  <a:pt x="15548" y="8965"/>
                </a:cubicBezTo>
                <a:cubicBezTo>
                  <a:pt x="16718" y="8274"/>
                  <a:pt x="17912" y="7565"/>
                  <a:pt x="18199" y="7391"/>
                </a:cubicBezTo>
                <a:cubicBezTo>
                  <a:pt x="19325" y="6710"/>
                  <a:pt x="20862" y="5812"/>
                  <a:pt x="20945" y="5786"/>
                </a:cubicBezTo>
                <a:cubicBezTo>
                  <a:pt x="21086" y="5742"/>
                  <a:pt x="21031" y="5306"/>
                  <a:pt x="20851" y="5037"/>
                </a:cubicBezTo>
                <a:cubicBezTo>
                  <a:pt x="20709" y="4826"/>
                  <a:pt x="20701" y="4775"/>
                  <a:pt x="20798" y="4701"/>
                </a:cubicBezTo>
                <a:cubicBezTo>
                  <a:pt x="20876" y="4642"/>
                  <a:pt x="20928" y="4637"/>
                  <a:pt x="20964" y="4690"/>
                </a:cubicBezTo>
                <a:cubicBezTo>
                  <a:pt x="21047" y="4815"/>
                  <a:pt x="21114" y="4785"/>
                  <a:pt x="21352" y="4510"/>
                </a:cubicBezTo>
                <a:lnTo>
                  <a:pt x="21574" y="4250"/>
                </a:lnTo>
                <a:lnTo>
                  <a:pt x="21167" y="4250"/>
                </a:lnTo>
                <a:cubicBezTo>
                  <a:pt x="20835" y="4250"/>
                  <a:pt x="20764" y="4274"/>
                  <a:pt x="20783" y="4372"/>
                </a:cubicBezTo>
                <a:cubicBezTo>
                  <a:pt x="20796" y="4437"/>
                  <a:pt x="20746" y="4526"/>
                  <a:pt x="20674" y="4569"/>
                </a:cubicBezTo>
                <a:cubicBezTo>
                  <a:pt x="20567" y="4632"/>
                  <a:pt x="20451" y="4573"/>
                  <a:pt x="20071" y="4261"/>
                </a:cubicBezTo>
                <a:cubicBezTo>
                  <a:pt x="19813" y="4048"/>
                  <a:pt x="19302" y="3685"/>
                  <a:pt x="18938" y="3456"/>
                </a:cubicBezTo>
                <a:cubicBezTo>
                  <a:pt x="18506" y="3185"/>
                  <a:pt x="18303" y="3015"/>
                  <a:pt x="18354" y="2967"/>
                </a:cubicBezTo>
                <a:cubicBezTo>
                  <a:pt x="18397" y="2928"/>
                  <a:pt x="18734" y="2895"/>
                  <a:pt x="19099" y="2891"/>
                </a:cubicBezTo>
                <a:lnTo>
                  <a:pt x="19762" y="2884"/>
                </a:lnTo>
                <a:lnTo>
                  <a:pt x="19736" y="2662"/>
                </a:lnTo>
                <a:cubicBezTo>
                  <a:pt x="19703" y="2386"/>
                  <a:pt x="19620" y="2340"/>
                  <a:pt x="19228" y="2375"/>
                </a:cubicBezTo>
                <a:cubicBezTo>
                  <a:pt x="19004" y="2395"/>
                  <a:pt x="18902" y="2370"/>
                  <a:pt x="18870" y="2291"/>
                </a:cubicBezTo>
                <a:cubicBezTo>
                  <a:pt x="18809" y="2146"/>
                  <a:pt x="18630" y="2149"/>
                  <a:pt x="18568" y="2298"/>
                </a:cubicBezTo>
                <a:cubicBezTo>
                  <a:pt x="18538" y="2372"/>
                  <a:pt x="18469" y="2400"/>
                  <a:pt x="18388" y="2371"/>
                </a:cubicBezTo>
                <a:cubicBezTo>
                  <a:pt x="18316" y="2346"/>
                  <a:pt x="18171" y="2377"/>
                  <a:pt x="18071" y="2437"/>
                </a:cubicBezTo>
                <a:cubicBezTo>
                  <a:pt x="17913" y="2533"/>
                  <a:pt x="17880" y="2533"/>
                  <a:pt x="17796" y="2441"/>
                </a:cubicBezTo>
                <a:cubicBezTo>
                  <a:pt x="17730" y="2367"/>
                  <a:pt x="17587" y="2343"/>
                  <a:pt x="17341" y="2364"/>
                </a:cubicBezTo>
                <a:cubicBezTo>
                  <a:pt x="17080" y="2387"/>
                  <a:pt x="16974" y="2366"/>
                  <a:pt x="16941" y="2288"/>
                </a:cubicBezTo>
                <a:cubicBezTo>
                  <a:pt x="16913" y="2220"/>
                  <a:pt x="16781" y="2181"/>
                  <a:pt x="16576" y="2181"/>
                </a:cubicBezTo>
                <a:cubicBezTo>
                  <a:pt x="16167" y="2181"/>
                  <a:pt x="15388" y="1974"/>
                  <a:pt x="15337" y="1851"/>
                </a:cubicBezTo>
                <a:cubicBezTo>
                  <a:pt x="15315" y="1800"/>
                  <a:pt x="15382" y="1528"/>
                  <a:pt x="15484" y="1248"/>
                </a:cubicBezTo>
                <a:cubicBezTo>
                  <a:pt x="15634" y="834"/>
                  <a:pt x="15696" y="743"/>
                  <a:pt x="15819" y="763"/>
                </a:cubicBezTo>
                <a:cubicBezTo>
                  <a:pt x="15931" y="781"/>
                  <a:pt x="15959" y="757"/>
                  <a:pt x="15921" y="666"/>
                </a:cubicBezTo>
                <a:cubicBezTo>
                  <a:pt x="15893" y="598"/>
                  <a:pt x="15869" y="420"/>
                  <a:pt x="15868" y="270"/>
                </a:cubicBezTo>
                <a:lnTo>
                  <a:pt x="15864" y="0"/>
                </a:lnTo>
                <a:close/>
                <a:moveTo>
                  <a:pt x="18832" y="1002"/>
                </a:moveTo>
                <a:cubicBezTo>
                  <a:pt x="18793" y="1000"/>
                  <a:pt x="18761" y="1046"/>
                  <a:pt x="18761" y="1141"/>
                </a:cubicBezTo>
                <a:cubicBezTo>
                  <a:pt x="18761" y="1300"/>
                  <a:pt x="18654" y="1393"/>
                  <a:pt x="18565" y="1310"/>
                </a:cubicBezTo>
                <a:cubicBezTo>
                  <a:pt x="18480" y="1232"/>
                  <a:pt x="17479" y="1226"/>
                  <a:pt x="17427" y="1303"/>
                </a:cubicBezTo>
                <a:cubicBezTo>
                  <a:pt x="17358" y="1407"/>
                  <a:pt x="17235" y="1300"/>
                  <a:pt x="17235" y="1137"/>
                </a:cubicBezTo>
                <a:cubicBezTo>
                  <a:pt x="17235" y="1021"/>
                  <a:pt x="17205" y="1006"/>
                  <a:pt x="17100" y="1061"/>
                </a:cubicBezTo>
                <a:cubicBezTo>
                  <a:pt x="17015" y="1104"/>
                  <a:pt x="16881" y="1103"/>
                  <a:pt x="16738" y="1057"/>
                </a:cubicBezTo>
                <a:cubicBezTo>
                  <a:pt x="16370" y="939"/>
                  <a:pt x="16271" y="1019"/>
                  <a:pt x="16271" y="1439"/>
                </a:cubicBezTo>
                <a:lnTo>
                  <a:pt x="16271" y="1813"/>
                </a:lnTo>
                <a:lnTo>
                  <a:pt x="16546" y="1813"/>
                </a:lnTo>
                <a:cubicBezTo>
                  <a:pt x="16698" y="1813"/>
                  <a:pt x="16849" y="1776"/>
                  <a:pt x="16877" y="1733"/>
                </a:cubicBezTo>
                <a:cubicBezTo>
                  <a:pt x="16910" y="1684"/>
                  <a:pt x="16961" y="1682"/>
                  <a:pt x="17020" y="1726"/>
                </a:cubicBezTo>
                <a:cubicBezTo>
                  <a:pt x="17072" y="1765"/>
                  <a:pt x="17309" y="1791"/>
                  <a:pt x="17548" y="1785"/>
                </a:cubicBezTo>
                <a:cubicBezTo>
                  <a:pt x="17900" y="1777"/>
                  <a:pt x="17989" y="1798"/>
                  <a:pt x="18019" y="1903"/>
                </a:cubicBezTo>
                <a:cubicBezTo>
                  <a:pt x="18057" y="2037"/>
                  <a:pt x="18199" y="2087"/>
                  <a:pt x="18199" y="1966"/>
                </a:cubicBezTo>
                <a:cubicBezTo>
                  <a:pt x="18199" y="1869"/>
                  <a:pt x="18669" y="1662"/>
                  <a:pt x="18719" y="1737"/>
                </a:cubicBezTo>
                <a:cubicBezTo>
                  <a:pt x="18770" y="1813"/>
                  <a:pt x="20689" y="1794"/>
                  <a:pt x="20821" y="1716"/>
                </a:cubicBezTo>
                <a:cubicBezTo>
                  <a:pt x="20873" y="1685"/>
                  <a:pt x="20936" y="1695"/>
                  <a:pt x="20964" y="1737"/>
                </a:cubicBezTo>
                <a:cubicBezTo>
                  <a:pt x="20992" y="1778"/>
                  <a:pt x="21140" y="1813"/>
                  <a:pt x="21292" y="1813"/>
                </a:cubicBezTo>
                <a:lnTo>
                  <a:pt x="21570" y="1813"/>
                </a:lnTo>
                <a:lnTo>
                  <a:pt x="21570" y="1446"/>
                </a:lnTo>
                <a:cubicBezTo>
                  <a:pt x="21570" y="1098"/>
                  <a:pt x="21472" y="916"/>
                  <a:pt x="21371" y="1068"/>
                </a:cubicBezTo>
                <a:cubicBezTo>
                  <a:pt x="21271" y="1216"/>
                  <a:pt x="20863" y="1353"/>
                  <a:pt x="20772" y="1269"/>
                </a:cubicBezTo>
                <a:cubicBezTo>
                  <a:pt x="20709" y="1211"/>
                  <a:pt x="20617" y="1210"/>
                  <a:pt x="20459" y="1265"/>
                </a:cubicBezTo>
                <a:cubicBezTo>
                  <a:pt x="20302" y="1320"/>
                  <a:pt x="20198" y="1321"/>
                  <a:pt x="20101" y="1265"/>
                </a:cubicBezTo>
                <a:cubicBezTo>
                  <a:pt x="20001" y="1207"/>
                  <a:pt x="19919" y="1209"/>
                  <a:pt x="19796" y="1279"/>
                </a:cubicBezTo>
                <a:cubicBezTo>
                  <a:pt x="19668" y="1353"/>
                  <a:pt x="19604" y="1356"/>
                  <a:pt x="19518" y="1290"/>
                </a:cubicBezTo>
                <a:cubicBezTo>
                  <a:pt x="19453" y="1240"/>
                  <a:pt x="19313" y="1224"/>
                  <a:pt x="19194" y="1251"/>
                </a:cubicBezTo>
                <a:cubicBezTo>
                  <a:pt x="19027" y="1290"/>
                  <a:pt x="18979" y="1268"/>
                  <a:pt x="18945" y="1147"/>
                </a:cubicBezTo>
                <a:cubicBezTo>
                  <a:pt x="18918" y="1052"/>
                  <a:pt x="18871" y="1003"/>
                  <a:pt x="18832" y="1002"/>
                </a:cubicBezTo>
                <a:close/>
                <a:moveTo>
                  <a:pt x="12979" y="10677"/>
                </a:moveTo>
                <a:lnTo>
                  <a:pt x="12979" y="11052"/>
                </a:lnTo>
                <a:lnTo>
                  <a:pt x="12979" y="11423"/>
                </a:lnTo>
                <a:lnTo>
                  <a:pt x="13250" y="11423"/>
                </a:lnTo>
                <a:cubicBezTo>
                  <a:pt x="13399" y="11423"/>
                  <a:pt x="13567" y="11374"/>
                  <a:pt x="13623" y="11312"/>
                </a:cubicBezTo>
                <a:cubicBezTo>
                  <a:pt x="13714" y="11211"/>
                  <a:pt x="13740" y="11212"/>
                  <a:pt x="13868" y="11319"/>
                </a:cubicBezTo>
                <a:cubicBezTo>
                  <a:pt x="14079" y="11495"/>
                  <a:pt x="14300" y="11426"/>
                  <a:pt x="14331" y="11173"/>
                </a:cubicBezTo>
                <a:cubicBezTo>
                  <a:pt x="14355" y="10982"/>
                  <a:pt x="14250" y="10837"/>
                  <a:pt x="14086" y="10833"/>
                </a:cubicBezTo>
                <a:cubicBezTo>
                  <a:pt x="14055" y="10833"/>
                  <a:pt x="13958" y="10904"/>
                  <a:pt x="13868" y="10993"/>
                </a:cubicBezTo>
                <a:cubicBezTo>
                  <a:pt x="13688" y="11170"/>
                  <a:pt x="13589" y="11134"/>
                  <a:pt x="13586" y="10885"/>
                </a:cubicBezTo>
                <a:cubicBezTo>
                  <a:pt x="13584" y="10752"/>
                  <a:pt x="13528" y="10717"/>
                  <a:pt x="13280" y="10698"/>
                </a:cubicBezTo>
                <a:lnTo>
                  <a:pt x="12979" y="10677"/>
                </a:lnTo>
                <a:close/>
                <a:moveTo>
                  <a:pt x="14625" y="10740"/>
                </a:moveTo>
                <a:cubicBezTo>
                  <a:pt x="14550" y="10721"/>
                  <a:pt x="14528" y="10859"/>
                  <a:pt x="14565" y="11139"/>
                </a:cubicBezTo>
                <a:lnTo>
                  <a:pt x="14602" y="11409"/>
                </a:lnTo>
                <a:lnTo>
                  <a:pt x="15216" y="11399"/>
                </a:lnTo>
                <a:lnTo>
                  <a:pt x="15830" y="11388"/>
                </a:lnTo>
                <a:lnTo>
                  <a:pt x="15853" y="11156"/>
                </a:lnTo>
                <a:cubicBezTo>
                  <a:pt x="15881" y="10893"/>
                  <a:pt x="15714" y="10787"/>
                  <a:pt x="15465" y="10910"/>
                </a:cubicBezTo>
                <a:cubicBezTo>
                  <a:pt x="15347" y="10968"/>
                  <a:pt x="15276" y="10950"/>
                  <a:pt x="15160" y="10844"/>
                </a:cubicBezTo>
                <a:cubicBezTo>
                  <a:pt x="15024" y="10718"/>
                  <a:pt x="15004" y="10719"/>
                  <a:pt x="14923" y="10827"/>
                </a:cubicBezTo>
                <a:cubicBezTo>
                  <a:pt x="14841" y="10934"/>
                  <a:pt x="14822" y="10932"/>
                  <a:pt x="14719" y="10813"/>
                </a:cubicBezTo>
                <a:cubicBezTo>
                  <a:pt x="14683" y="10771"/>
                  <a:pt x="14650" y="10746"/>
                  <a:pt x="14625" y="10740"/>
                </a:cubicBezTo>
                <a:close/>
                <a:moveTo>
                  <a:pt x="16373" y="10879"/>
                </a:moveTo>
                <a:cubicBezTo>
                  <a:pt x="16155" y="10884"/>
                  <a:pt x="16112" y="10966"/>
                  <a:pt x="16120" y="11191"/>
                </a:cubicBezTo>
                <a:cubicBezTo>
                  <a:pt x="16130" y="11457"/>
                  <a:pt x="16130" y="11457"/>
                  <a:pt x="16181" y="11239"/>
                </a:cubicBezTo>
                <a:cubicBezTo>
                  <a:pt x="16245" y="10961"/>
                  <a:pt x="16384" y="10952"/>
                  <a:pt x="16418" y="11222"/>
                </a:cubicBezTo>
                <a:cubicBezTo>
                  <a:pt x="16450" y="11477"/>
                  <a:pt x="16572" y="11485"/>
                  <a:pt x="16606" y="11236"/>
                </a:cubicBezTo>
                <a:cubicBezTo>
                  <a:pt x="16642" y="10972"/>
                  <a:pt x="16782" y="10975"/>
                  <a:pt x="16843" y="11239"/>
                </a:cubicBezTo>
                <a:cubicBezTo>
                  <a:pt x="16894" y="11458"/>
                  <a:pt x="16894" y="11456"/>
                  <a:pt x="16904" y="11191"/>
                </a:cubicBezTo>
                <a:cubicBezTo>
                  <a:pt x="16913" y="10940"/>
                  <a:pt x="16894" y="10922"/>
                  <a:pt x="16651" y="10896"/>
                </a:cubicBezTo>
                <a:cubicBezTo>
                  <a:pt x="16536" y="10883"/>
                  <a:pt x="16445" y="10877"/>
                  <a:pt x="16373" y="10879"/>
                </a:cubicBezTo>
                <a:close/>
                <a:moveTo>
                  <a:pt x="2919" y="11073"/>
                </a:moveTo>
                <a:cubicBezTo>
                  <a:pt x="2909" y="11069"/>
                  <a:pt x="2885" y="11087"/>
                  <a:pt x="2840" y="11121"/>
                </a:cubicBezTo>
                <a:cubicBezTo>
                  <a:pt x="2775" y="11171"/>
                  <a:pt x="2592" y="11191"/>
                  <a:pt x="2407" y="11170"/>
                </a:cubicBezTo>
                <a:cubicBezTo>
                  <a:pt x="2164" y="11142"/>
                  <a:pt x="2056" y="11164"/>
                  <a:pt x="1955" y="11267"/>
                </a:cubicBezTo>
                <a:cubicBezTo>
                  <a:pt x="1835" y="11389"/>
                  <a:pt x="1834" y="11423"/>
                  <a:pt x="1944" y="11617"/>
                </a:cubicBezTo>
                <a:cubicBezTo>
                  <a:pt x="2010" y="11735"/>
                  <a:pt x="2064" y="11871"/>
                  <a:pt x="2064" y="11922"/>
                </a:cubicBezTo>
                <a:cubicBezTo>
                  <a:pt x="2064" y="11973"/>
                  <a:pt x="2118" y="12016"/>
                  <a:pt x="2185" y="12016"/>
                </a:cubicBezTo>
                <a:cubicBezTo>
                  <a:pt x="2251" y="12016"/>
                  <a:pt x="2305" y="11967"/>
                  <a:pt x="2305" y="11908"/>
                </a:cubicBezTo>
                <a:cubicBezTo>
                  <a:pt x="2305" y="11716"/>
                  <a:pt x="2437" y="11723"/>
                  <a:pt x="2704" y="11929"/>
                </a:cubicBezTo>
                <a:cubicBezTo>
                  <a:pt x="2931" y="12103"/>
                  <a:pt x="2951" y="12145"/>
                  <a:pt x="2848" y="12224"/>
                </a:cubicBezTo>
                <a:cubicBezTo>
                  <a:pt x="2745" y="12302"/>
                  <a:pt x="2741" y="12354"/>
                  <a:pt x="2833" y="12591"/>
                </a:cubicBezTo>
                <a:cubicBezTo>
                  <a:pt x="2891" y="12743"/>
                  <a:pt x="2944" y="12925"/>
                  <a:pt x="2945" y="12997"/>
                </a:cubicBezTo>
                <a:cubicBezTo>
                  <a:pt x="2948" y="13077"/>
                  <a:pt x="3013" y="13129"/>
                  <a:pt x="3126" y="13135"/>
                </a:cubicBezTo>
                <a:cubicBezTo>
                  <a:pt x="3765" y="13171"/>
                  <a:pt x="4005" y="13165"/>
                  <a:pt x="4042" y="13111"/>
                </a:cubicBezTo>
                <a:cubicBezTo>
                  <a:pt x="4064" y="13077"/>
                  <a:pt x="4121" y="13070"/>
                  <a:pt x="4170" y="13097"/>
                </a:cubicBezTo>
                <a:cubicBezTo>
                  <a:pt x="4218" y="13125"/>
                  <a:pt x="4539" y="13146"/>
                  <a:pt x="4881" y="13142"/>
                </a:cubicBezTo>
                <a:cubicBezTo>
                  <a:pt x="5297" y="13138"/>
                  <a:pt x="5551" y="13171"/>
                  <a:pt x="5650" y="13239"/>
                </a:cubicBezTo>
                <a:cubicBezTo>
                  <a:pt x="5803" y="13346"/>
                  <a:pt x="5903" y="13383"/>
                  <a:pt x="5812" y="13298"/>
                </a:cubicBezTo>
                <a:cubicBezTo>
                  <a:pt x="5717" y="13211"/>
                  <a:pt x="5917" y="13065"/>
                  <a:pt x="6079" y="13104"/>
                </a:cubicBezTo>
                <a:cubicBezTo>
                  <a:pt x="6247" y="13145"/>
                  <a:pt x="6311" y="12952"/>
                  <a:pt x="6158" y="12865"/>
                </a:cubicBezTo>
                <a:cubicBezTo>
                  <a:pt x="6105" y="12835"/>
                  <a:pt x="6102" y="12774"/>
                  <a:pt x="6154" y="12685"/>
                </a:cubicBezTo>
                <a:cubicBezTo>
                  <a:pt x="6214" y="12582"/>
                  <a:pt x="6205" y="12538"/>
                  <a:pt x="6109" y="12504"/>
                </a:cubicBezTo>
                <a:cubicBezTo>
                  <a:pt x="6039" y="12480"/>
                  <a:pt x="5999" y="12411"/>
                  <a:pt x="6023" y="12355"/>
                </a:cubicBezTo>
                <a:cubicBezTo>
                  <a:pt x="6046" y="12300"/>
                  <a:pt x="6031" y="12224"/>
                  <a:pt x="5989" y="12185"/>
                </a:cubicBezTo>
                <a:cubicBezTo>
                  <a:pt x="5941" y="12141"/>
                  <a:pt x="5966" y="12049"/>
                  <a:pt x="6057" y="11936"/>
                </a:cubicBezTo>
                <a:cubicBezTo>
                  <a:pt x="6135" y="11837"/>
                  <a:pt x="6200" y="11674"/>
                  <a:pt x="6200" y="11572"/>
                </a:cubicBezTo>
                <a:cubicBezTo>
                  <a:pt x="6200" y="11423"/>
                  <a:pt x="6161" y="11391"/>
                  <a:pt x="6011" y="11405"/>
                </a:cubicBezTo>
                <a:cubicBezTo>
                  <a:pt x="5909" y="11416"/>
                  <a:pt x="5761" y="11390"/>
                  <a:pt x="5680" y="11350"/>
                </a:cubicBezTo>
                <a:cubicBezTo>
                  <a:pt x="5582" y="11302"/>
                  <a:pt x="5449" y="11305"/>
                  <a:pt x="5288" y="11357"/>
                </a:cubicBezTo>
                <a:cubicBezTo>
                  <a:pt x="5117" y="11412"/>
                  <a:pt x="4999" y="11413"/>
                  <a:pt x="4885" y="11357"/>
                </a:cubicBezTo>
                <a:cubicBezTo>
                  <a:pt x="4782" y="11306"/>
                  <a:pt x="4705" y="11304"/>
                  <a:pt x="4674" y="11350"/>
                </a:cubicBezTo>
                <a:cubicBezTo>
                  <a:pt x="4627" y="11420"/>
                  <a:pt x="4001" y="11381"/>
                  <a:pt x="3751" y="11295"/>
                </a:cubicBezTo>
                <a:cubicBezTo>
                  <a:pt x="3685" y="11271"/>
                  <a:pt x="3581" y="11243"/>
                  <a:pt x="3522" y="11232"/>
                </a:cubicBezTo>
                <a:cubicBezTo>
                  <a:pt x="3463" y="11221"/>
                  <a:pt x="3393" y="11193"/>
                  <a:pt x="3367" y="11170"/>
                </a:cubicBezTo>
                <a:cubicBezTo>
                  <a:pt x="3342" y="11146"/>
                  <a:pt x="3257" y="11181"/>
                  <a:pt x="3179" y="11246"/>
                </a:cubicBezTo>
                <a:cubicBezTo>
                  <a:pt x="3016" y="11382"/>
                  <a:pt x="2834" y="11318"/>
                  <a:pt x="2904" y="11149"/>
                </a:cubicBezTo>
                <a:cubicBezTo>
                  <a:pt x="2923" y="11104"/>
                  <a:pt x="2929" y="11077"/>
                  <a:pt x="2919" y="11073"/>
                </a:cubicBezTo>
                <a:close/>
                <a:moveTo>
                  <a:pt x="13043" y="12179"/>
                </a:moveTo>
                <a:cubicBezTo>
                  <a:pt x="13007" y="12222"/>
                  <a:pt x="12979" y="12347"/>
                  <a:pt x="12979" y="12532"/>
                </a:cubicBezTo>
                <a:cubicBezTo>
                  <a:pt x="12979" y="12902"/>
                  <a:pt x="13108" y="13050"/>
                  <a:pt x="13156" y="12737"/>
                </a:cubicBezTo>
                <a:cubicBezTo>
                  <a:pt x="13190" y="12515"/>
                  <a:pt x="13491" y="12506"/>
                  <a:pt x="13525" y="12726"/>
                </a:cubicBezTo>
                <a:cubicBezTo>
                  <a:pt x="13548" y="12872"/>
                  <a:pt x="13599" y="12883"/>
                  <a:pt x="14267" y="12889"/>
                </a:cubicBezTo>
                <a:lnTo>
                  <a:pt x="14987" y="12896"/>
                </a:lnTo>
                <a:lnTo>
                  <a:pt x="14983" y="12511"/>
                </a:lnTo>
                <a:cubicBezTo>
                  <a:pt x="14981" y="12214"/>
                  <a:pt x="14963" y="12155"/>
                  <a:pt x="14900" y="12255"/>
                </a:cubicBezTo>
                <a:cubicBezTo>
                  <a:pt x="14855" y="12326"/>
                  <a:pt x="14749" y="12387"/>
                  <a:pt x="14663" y="12387"/>
                </a:cubicBezTo>
                <a:cubicBezTo>
                  <a:pt x="14577" y="12387"/>
                  <a:pt x="14505" y="12432"/>
                  <a:pt x="14505" y="12491"/>
                </a:cubicBezTo>
                <a:cubicBezTo>
                  <a:pt x="14505" y="12668"/>
                  <a:pt x="14337" y="12709"/>
                  <a:pt x="14290" y="12543"/>
                </a:cubicBezTo>
                <a:cubicBezTo>
                  <a:pt x="14230" y="12332"/>
                  <a:pt x="13885" y="12326"/>
                  <a:pt x="13849" y="12536"/>
                </a:cubicBezTo>
                <a:cubicBezTo>
                  <a:pt x="13807" y="12785"/>
                  <a:pt x="13664" y="12706"/>
                  <a:pt x="13619" y="12407"/>
                </a:cubicBezTo>
                <a:cubicBezTo>
                  <a:pt x="13585" y="12174"/>
                  <a:pt x="13572" y="12154"/>
                  <a:pt x="13529" y="12293"/>
                </a:cubicBezTo>
                <a:cubicBezTo>
                  <a:pt x="13465" y="12499"/>
                  <a:pt x="13220" y="12510"/>
                  <a:pt x="13164" y="12310"/>
                </a:cubicBezTo>
                <a:cubicBezTo>
                  <a:pt x="13124" y="12172"/>
                  <a:pt x="13079" y="12135"/>
                  <a:pt x="13043" y="12179"/>
                </a:cubicBezTo>
                <a:close/>
                <a:moveTo>
                  <a:pt x="16674" y="12387"/>
                </a:moveTo>
                <a:cubicBezTo>
                  <a:pt x="16448" y="12387"/>
                  <a:pt x="16431" y="12403"/>
                  <a:pt x="16440" y="12664"/>
                </a:cubicBezTo>
                <a:cubicBezTo>
                  <a:pt x="16450" y="12932"/>
                  <a:pt x="16451" y="12934"/>
                  <a:pt x="16501" y="12719"/>
                </a:cubicBezTo>
                <a:cubicBezTo>
                  <a:pt x="16530" y="12594"/>
                  <a:pt x="16607" y="12497"/>
                  <a:pt x="16674" y="12497"/>
                </a:cubicBezTo>
                <a:cubicBezTo>
                  <a:pt x="16741" y="12497"/>
                  <a:pt x="16814" y="12594"/>
                  <a:pt x="16843" y="12719"/>
                </a:cubicBezTo>
                <a:cubicBezTo>
                  <a:pt x="16893" y="12934"/>
                  <a:pt x="16894" y="12932"/>
                  <a:pt x="16904" y="12664"/>
                </a:cubicBezTo>
                <a:cubicBezTo>
                  <a:pt x="16913" y="12403"/>
                  <a:pt x="16900" y="12387"/>
                  <a:pt x="16674" y="12387"/>
                </a:cubicBezTo>
                <a:close/>
                <a:moveTo>
                  <a:pt x="16199" y="12393"/>
                </a:moveTo>
                <a:lnTo>
                  <a:pt x="15714" y="12397"/>
                </a:lnTo>
                <a:lnTo>
                  <a:pt x="15228" y="12397"/>
                </a:lnTo>
                <a:lnTo>
                  <a:pt x="15239" y="12667"/>
                </a:lnTo>
                <a:cubicBezTo>
                  <a:pt x="15248" y="12927"/>
                  <a:pt x="15251" y="12929"/>
                  <a:pt x="15299" y="12723"/>
                </a:cubicBezTo>
                <a:cubicBezTo>
                  <a:pt x="15370" y="12421"/>
                  <a:pt x="15537" y="12399"/>
                  <a:pt x="15642" y="12678"/>
                </a:cubicBezTo>
                <a:cubicBezTo>
                  <a:pt x="15715" y="12870"/>
                  <a:pt x="15765" y="12908"/>
                  <a:pt x="15939" y="12889"/>
                </a:cubicBezTo>
                <a:cubicBezTo>
                  <a:pt x="16112" y="12871"/>
                  <a:pt x="16156" y="12822"/>
                  <a:pt x="16177" y="12629"/>
                </a:cubicBezTo>
                <a:lnTo>
                  <a:pt x="16199" y="12393"/>
                </a:lnTo>
                <a:close/>
                <a:moveTo>
                  <a:pt x="9081" y="16574"/>
                </a:moveTo>
                <a:cubicBezTo>
                  <a:pt x="9070" y="16578"/>
                  <a:pt x="9055" y="16594"/>
                  <a:pt x="9039" y="16619"/>
                </a:cubicBezTo>
                <a:cubicBezTo>
                  <a:pt x="8994" y="16691"/>
                  <a:pt x="8891" y="16748"/>
                  <a:pt x="8810" y="16748"/>
                </a:cubicBezTo>
                <a:cubicBezTo>
                  <a:pt x="8637" y="16748"/>
                  <a:pt x="8542" y="16932"/>
                  <a:pt x="8610" y="17129"/>
                </a:cubicBezTo>
                <a:cubicBezTo>
                  <a:pt x="8642" y="17222"/>
                  <a:pt x="8734" y="17264"/>
                  <a:pt x="8893" y="17264"/>
                </a:cubicBezTo>
                <a:cubicBezTo>
                  <a:pt x="9123" y="17264"/>
                  <a:pt x="9129" y="17260"/>
                  <a:pt x="9126" y="16879"/>
                </a:cubicBezTo>
                <a:cubicBezTo>
                  <a:pt x="9125" y="16655"/>
                  <a:pt x="9113" y="16563"/>
                  <a:pt x="9081" y="16574"/>
                </a:cubicBezTo>
                <a:close/>
                <a:moveTo>
                  <a:pt x="9420" y="16602"/>
                </a:moveTo>
                <a:cubicBezTo>
                  <a:pt x="9398" y="16541"/>
                  <a:pt x="9378" y="16668"/>
                  <a:pt x="9375" y="16886"/>
                </a:cubicBezTo>
                <a:cubicBezTo>
                  <a:pt x="9369" y="17220"/>
                  <a:pt x="9385" y="17271"/>
                  <a:pt x="9480" y="17198"/>
                </a:cubicBezTo>
                <a:cubicBezTo>
                  <a:pt x="9558" y="17139"/>
                  <a:pt x="9610" y="17135"/>
                  <a:pt x="9646" y="17188"/>
                </a:cubicBezTo>
                <a:cubicBezTo>
                  <a:pt x="9674" y="17231"/>
                  <a:pt x="9787" y="17264"/>
                  <a:pt x="9894" y="17264"/>
                </a:cubicBezTo>
                <a:cubicBezTo>
                  <a:pt x="10050" y="17264"/>
                  <a:pt x="10090" y="17227"/>
                  <a:pt x="10090" y="17080"/>
                </a:cubicBezTo>
                <a:cubicBezTo>
                  <a:pt x="10090" y="16979"/>
                  <a:pt x="10098" y="16872"/>
                  <a:pt x="10109" y="16841"/>
                </a:cubicBezTo>
                <a:cubicBezTo>
                  <a:pt x="10144" y="16746"/>
                  <a:pt x="9767" y="16731"/>
                  <a:pt x="9646" y="16824"/>
                </a:cubicBezTo>
                <a:cubicBezTo>
                  <a:pt x="9556" y="16893"/>
                  <a:pt x="9522" y="16892"/>
                  <a:pt x="9495" y="16814"/>
                </a:cubicBezTo>
                <a:cubicBezTo>
                  <a:pt x="9476" y="16758"/>
                  <a:pt x="9442" y="16663"/>
                  <a:pt x="9420" y="16602"/>
                </a:cubicBezTo>
                <a:close/>
                <a:moveTo>
                  <a:pt x="14693" y="16616"/>
                </a:moveTo>
                <a:cubicBezTo>
                  <a:pt x="14654" y="16588"/>
                  <a:pt x="14579" y="16633"/>
                  <a:pt x="14467" y="16748"/>
                </a:cubicBezTo>
                <a:cubicBezTo>
                  <a:pt x="14359" y="16857"/>
                  <a:pt x="14289" y="16874"/>
                  <a:pt x="14181" y="16820"/>
                </a:cubicBezTo>
                <a:cubicBezTo>
                  <a:pt x="14101" y="16781"/>
                  <a:pt x="13979" y="16768"/>
                  <a:pt x="13909" y="16793"/>
                </a:cubicBezTo>
                <a:cubicBezTo>
                  <a:pt x="13758" y="16846"/>
                  <a:pt x="13738" y="17238"/>
                  <a:pt x="13883" y="17292"/>
                </a:cubicBezTo>
                <a:cubicBezTo>
                  <a:pt x="14055" y="17356"/>
                  <a:pt x="14092" y="17343"/>
                  <a:pt x="14252" y="17184"/>
                </a:cubicBezTo>
                <a:cubicBezTo>
                  <a:pt x="14401" y="17037"/>
                  <a:pt x="14415" y="17038"/>
                  <a:pt x="14493" y="17167"/>
                </a:cubicBezTo>
                <a:cubicBezTo>
                  <a:pt x="14600" y="17342"/>
                  <a:pt x="14636" y="17297"/>
                  <a:pt x="14704" y="16914"/>
                </a:cubicBezTo>
                <a:cubicBezTo>
                  <a:pt x="14735" y="16742"/>
                  <a:pt x="14732" y="16644"/>
                  <a:pt x="14693" y="16616"/>
                </a:cubicBezTo>
                <a:close/>
                <a:moveTo>
                  <a:pt x="10358" y="16637"/>
                </a:moveTo>
                <a:cubicBezTo>
                  <a:pt x="10326" y="16639"/>
                  <a:pt x="10297" y="16661"/>
                  <a:pt x="10260" y="16703"/>
                </a:cubicBezTo>
                <a:cubicBezTo>
                  <a:pt x="10195" y="16774"/>
                  <a:pt x="10191" y="16826"/>
                  <a:pt x="10249" y="16859"/>
                </a:cubicBezTo>
                <a:cubicBezTo>
                  <a:pt x="10295" y="16885"/>
                  <a:pt x="10331" y="16985"/>
                  <a:pt x="10331" y="17084"/>
                </a:cubicBezTo>
                <a:cubicBezTo>
                  <a:pt x="10331" y="17258"/>
                  <a:pt x="10350" y="17264"/>
                  <a:pt x="10893" y="17264"/>
                </a:cubicBezTo>
                <a:cubicBezTo>
                  <a:pt x="11389" y="17264"/>
                  <a:pt x="11454" y="17248"/>
                  <a:pt x="11454" y="17126"/>
                </a:cubicBezTo>
                <a:cubicBezTo>
                  <a:pt x="11454" y="16971"/>
                  <a:pt x="11642" y="16796"/>
                  <a:pt x="11725" y="16872"/>
                </a:cubicBezTo>
                <a:cubicBezTo>
                  <a:pt x="11754" y="16899"/>
                  <a:pt x="11778" y="17007"/>
                  <a:pt x="11781" y="17112"/>
                </a:cubicBezTo>
                <a:cubicBezTo>
                  <a:pt x="11786" y="17280"/>
                  <a:pt x="11794" y="17286"/>
                  <a:pt x="11849" y="17157"/>
                </a:cubicBezTo>
                <a:cubicBezTo>
                  <a:pt x="11954" y="16909"/>
                  <a:pt x="11862" y="16748"/>
                  <a:pt x="11612" y="16748"/>
                </a:cubicBezTo>
                <a:cubicBezTo>
                  <a:pt x="11487" y="16748"/>
                  <a:pt x="11362" y="16785"/>
                  <a:pt x="11333" y="16827"/>
                </a:cubicBezTo>
                <a:cubicBezTo>
                  <a:pt x="11297" y="16881"/>
                  <a:pt x="11247" y="16879"/>
                  <a:pt x="11175" y="16824"/>
                </a:cubicBezTo>
                <a:cubicBezTo>
                  <a:pt x="11118" y="16780"/>
                  <a:pt x="10966" y="16752"/>
                  <a:pt x="10832" y="16762"/>
                </a:cubicBezTo>
                <a:cubicBezTo>
                  <a:pt x="10699" y="16771"/>
                  <a:pt x="10535" y="16738"/>
                  <a:pt x="10471" y="16689"/>
                </a:cubicBezTo>
                <a:cubicBezTo>
                  <a:pt x="10424" y="16653"/>
                  <a:pt x="10390" y="16634"/>
                  <a:pt x="10358" y="16637"/>
                </a:cubicBezTo>
                <a:close/>
                <a:moveTo>
                  <a:pt x="12395" y="16755"/>
                </a:moveTo>
                <a:cubicBezTo>
                  <a:pt x="12202" y="16722"/>
                  <a:pt x="12012" y="16894"/>
                  <a:pt x="12079" y="17129"/>
                </a:cubicBezTo>
                <a:cubicBezTo>
                  <a:pt x="12123" y="17283"/>
                  <a:pt x="12486" y="17319"/>
                  <a:pt x="12633" y="17184"/>
                </a:cubicBezTo>
                <a:cubicBezTo>
                  <a:pt x="12695" y="17127"/>
                  <a:pt x="12737" y="17127"/>
                  <a:pt x="12776" y="17184"/>
                </a:cubicBezTo>
                <a:cubicBezTo>
                  <a:pt x="12805" y="17229"/>
                  <a:pt x="12916" y="17264"/>
                  <a:pt x="13021" y="17264"/>
                </a:cubicBezTo>
                <a:cubicBezTo>
                  <a:pt x="13245" y="17264"/>
                  <a:pt x="13363" y="17017"/>
                  <a:pt x="13216" y="16855"/>
                </a:cubicBezTo>
                <a:cubicBezTo>
                  <a:pt x="13093" y="16718"/>
                  <a:pt x="12986" y="16721"/>
                  <a:pt x="12817" y="16862"/>
                </a:cubicBezTo>
                <a:cubicBezTo>
                  <a:pt x="12696" y="16963"/>
                  <a:pt x="12671" y="16963"/>
                  <a:pt x="12580" y="16862"/>
                </a:cubicBezTo>
                <a:cubicBezTo>
                  <a:pt x="12525" y="16801"/>
                  <a:pt x="12460" y="16765"/>
                  <a:pt x="12395" y="16755"/>
                </a:cubicBezTo>
                <a:close/>
                <a:moveTo>
                  <a:pt x="7601" y="18086"/>
                </a:moveTo>
                <a:cubicBezTo>
                  <a:pt x="7562" y="18086"/>
                  <a:pt x="7527" y="18134"/>
                  <a:pt x="7499" y="18231"/>
                </a:cubicBezTo>
                <a:cubicBezTo>
                  <a:pt x="7462" y="18362"/>
                  <a:pt x="7433" y="18371"/>
                  <a:pt x="7299" y="18294"/>
                </a:cubicBezTo>
                <a:cubicBezTo>
                  <a:pt x="7068" y="18161"/>
                  <a:pt x="6881" y="18261"/>
                  <a:pt x="6881" y="18516"/>
                </a:cubicBezTo>
                <a:cubicBezTo>
                  <a:pt x="6881" y="18636"/>
                  <a:pt x="6924" y="18748"/>
                  <a:pt x="6979" y="18769"/>
                </a:cubicBezTo>
                <a:cubicBezTo>
                  <a:pt x="7034" y="18789"/>
                  <a:pt x="7135" y="18790"/>
                  <a:pt x="7201" y="18769"/>
                </a:cubicBezTo>
                <a:cubicBezTo>
                  <a:pt x="7385" y="18710"/>
                  <a:pt x="7791" y="18709"/>
                  <a:pt x="7959" y="18769"/>
                </a:cubicBezTo>
                <a:cubicBezTo>
                  <a:pt x="8047" y="18800"/>
                  <a:pt x="8182" y="18778"/>
                  <a:pt x="8290" y="18713"/>
                </a:cubicBezTo>
                <a:cubicBezTo>
                  <a:pt x="8450" y="18617"/>
                  <a:pt x="8483" y="18615"/>
                  <a:pt x="8569" y="18710"/>
                </a:cubicBezTo>
                <a:cubicBezTo>
                  <a:pt x="8683" y="18836"/>
                  <a:pt x="8901" y="18851"/>
                  <a:pt x="9021" y="18741"/>
                </a:cubicBezTo>
                <a:cubicBezTo>
                  <a:pt x="9079" y="18687"/>
                  <a:pt x="9168" y="18690"/>
                  <a:pt x="9314" y="18751"/>
                </a:cubicBezTo>
                <a:cubicBezTo>
                  <a:pt x="9478" y="18820"/>
                  <a:pt x="9552" y="18821"/>
                  <a:pt x="9642" y="18751"/>
                </a:cubicBezTo>
                <a:cubicBezTo>
                  <a:pt x="9733" y="18682"/>
                  <a:pt x="9791" y="18681"/>
                  <a:pt x="9913" y="18751"/>
                </a:cubicBezTo>
                <a:cubicBezTo>
                  <a:pt x="10148" y="18887"/>
                  <a:pt x="10321" y="18789"/>
                  <a:pt x="10313" y="18526"/>
                </a:cubicBezTo>
                <a:cubicBezTo>
                  <a:pt x="10307" y="18342"/>
                  <a:pt x="10274" y="18301"/>
                  <a:pt x="10124" y="18301"/>
                </a:cubicBezTo>
                <a:cubicBezTo>
                  <a:pt x="10023" y="18301"/>
                  <a:pt x="9918" y="18336"/>
                  <a:pt x="9891" y="18377"/>
                </a:cubicBezTo>
                <a:cubicBezTo>
                  <a:pt x="9859" y="18425"/>
                  <a:pt x="9781" y="18414"/>
                  <a:pt x="9676" y="18346"/>
                </a:cubicBezTo>
                <a:cubicBezTo>
                  <a:pt x="9558" y="18269"/>
                  <a:pt x="9455" y="18258"/>
                  <a:pt x="9314" y="18308"/>
                </a:cubicBezTo>
                <a:cubicBezTo>
                  <a:pt x="9187" y="18352"/>
                  <a:pt x="9061" y="18349"/>
                  <a:pt x="8957" y="18297"/>
                </a:cubicBezTo>
                <a:cubicBezTo>
                  <a:pt x="8835" y="18237"/>
                  <a:pt x="8753" y="18245"/>
                  <a:pt x="8614" y="18328"/>
                </a:cubicBezTo>
                <a:cubicBezTo>
                  <a:pt x="8449" y="18428"/>
                  <a:pt x="8417" y="18424"/>
                  <a:pt x="8301" y="18318"/>
                </a:cubicBezTo>
                <a:cubicBezTo>
                  <a:pt x="8194" y="18220"/>
                  <a:pt x="8133" y="18217"/>
                  <a:pt x="7959" y="18290"/>
                </a:cubicBezTo>
                <a:cubicBezTo>
                  <a:pt x="7772" y="18369"/>
                  <a:pt x="7744" y="18360"/>
                  <a:pt x="7706" y="18228"/>
                </a:cubicBezTo>
                <a:cubicBezTo>
                  <a:pt x="7679" y="18132"/>
                  <a:pt x="7639" y="18085"/>
                  <a:pt x="7601" y="18086"/>
                </a:cubicBezTo>
                <a:close/>
                <a:moveTo>
                  <a:pt x="10606" y="18183"/>
                </a:moveTo>
                <a:cubicBezTo>
                  <a:pt x="10534" y="18177"/>
                  <a:pt x="10520" y="18290"/>
                  <a:pt x="10554" y="18540"/>
                </a:cubicBezTo>
                <a:cubicBezTo>
                  <a:pt x="10578" y="18723"/>
                  <a:pt x="10632" y="18817"/>
                  <a:pt x="10712" y="18817"/>
                </a:cubicBezTo>
                <a:cubicBezTo>
                  <a:pt x="10813" y="18817"/>
                  <a:pt x="10815" y="18801"/>
                  <a:pt x="10727" y="18703"/>
                </a:cubicBezTo>
                <a:cubicBezTo>
                  <a:pt x="10646" y="18613"/>
                  <a:pt x="10645" y="18554"/>
                  <a:pt x="10716" y="18450"/>
                </a:cubicBezTo>
                <a:cubicBezTo>
                  <a:pt x="10787" y="18345"/>
                  <a:pt x="10782" y="18296"/>
                  <a:pt x="10697" y="18231"/>
                </a:cubicBezTo>
                <a:cubicBezTo>
                  <a:pt x="10660" y="18203"/>
                  <a:pt x="10630" y="18185"/>
                  <a:pt x="10606" y="18183"/>
                </a:cubicBezTo>
                <a:close/>
                <a:moveTo>
                  <a:pt x="15947" y="18186"/>
                </a:moveTo>
                <a:cubicBezTo>
                  <a:pt x="15902" y="18186"/>
                  <a:pt x="15881" y="18214"/>
                  <a:pt x="15849" y="18266"/>
                </a:cubicBezTo>
                <a:cubicBezTo>
                  <a:pt x="15806" y="18338"/>
                  <a:pt x="15721" y="18366"/>
                  <a:pt x="15627" y="18339"/>
                </a:cubicBezTo>
                <a:cubicBezTo>
                  <a:pt x="15544" y="18314"/>
                  <a:pt x="15398" y="18330"/>
                  <a:pt x="15303" y="18377"/>
                </a:cubicBezTo>
                <a:cubicBezTo>
                  <a:pt x="15178" y="18438"/>
                  <a:pt x="15107" y="18439"/>
                  <a:pt x="15043" y="18380"/>
                </a:cubicBezTo>
                <a:cubicBezTo>
                  <a:pt x="14889" y="18238"/>
                  <a:pt x="14666" y="18292"/>
                  <a:pt x="14584" y="18491"/>
                </a:cubicBezTo>
                <a:cubicBezTo>
                  <a:pt x="14540" y="18596"/>
                  <a:pt x="14525" y="18714"/>
                  <a:pt x="14550" y="18751"/>
                </a:cubicBezTo>
                <a:cubicBezTo>
                  <a:pt x="14611" y="18843"/>
                  <a:pt x="15045" y="18838"/>
                  <a:pt x="15107" y="18744"/>
                </a:cubicBezTo>
                <a:cubicBezTo>
                  <a:pt x="15139" y="18697"/>
                  <a:pt x="15219" y="18710"/>
                  <a:pt x="15326" y="18779"/>
                </a:cubicBezTo>
                <a:cubicBezTo>
                  <a:pt x="15429" y="18846"/>
                  <a:pt x="15539" y="18862"/>
                  <a:pt x="15612" y="18824"/>
                </a:cubicBezTo>
                <a:cubicBezTo>
                  <a:pt x="15677" y="18791"/>
                  <a:pt x="15801" y="18780"/>
                  <a:pt x="15883" y="18800"/>
                </a:cubicBezTo>
                <a:cubicBezTo>
                  <a:pt x="16000" y="18828"/>
                  <a:pt x="16030" y="18795"/>
                  <a:pt x="16030" y="18647"/>
                </a:cubicBezTo>
                <a:cubicBezTo>
                  <a:pt x="16030" y="18543"/>
                  <a:pt x="16062" y="18441"/>
                  <a:pt x="16101" y="18419"/>
                </a:cubicBezTo>
                <a:cubicBezTo>
                  <a:pt x="16207" y="18358"/>
                  <a:pt x="16377" y="18577"/>
                  <a:pt x="16324" y="18706"/>
                </a:cubicBezTo>
                <a:cubicBezTo>
                  <a:pt x="16298" y="18768"/>
                  <a:pt x="16311" y="18817"/>
                  <a:pt x="16354" y="18817"/>
                </a:cubicBezTo>
                <a:cubicBezTo>
                  <a:pt x="16397" y="18817"/>
                  <a:pt x="16433" y="18721"/>
                  <a:pt x="16433" y="18602"/>
                </a:cubicBezTo>
                <a:cubicBezTo>
                  <a:pt x="16433" y="18433"/>
                  <a:pt x="16378" y="18362"/>
                  <a:pt x="16177" y="18270"/>
                </a:cubicBezTo>
                <a:cubicBezTo>
                  <a:pt x="16060" y="18216"/>
                  <a:pt x="15992" y="18187"/>
                  <a:pt x="15947" y="18186"/>
                </a:cubicBezTo>
                <a:close/>
                <a:moveTo>
                  <a:pt x="12900" y="18301"/>
                </a:moveTo>
                <a:cubicBezTo>
                  <a:pt x="12773" y="18301"/>
                  <a:pt x="12646" y="18334"/>
                  <a:pt x="12618" y="18377"/>
                </a:cubicBezTo>
                <a:cubicBezTo>
                  <a:pt x="12583" y="18428"/>
                  <a:pt x="12534" y="18432"/>
                  <a:pt x="12471" y="18384"/>
                </a:cubicBezTo>
                <a:cubicBezTo>
                  <a:pt x="12418" y="18344"/>
                  <a:pt x="12134" y="18311"/>
                  <a:pt x="11842" y="18311"/>
                </a:cubicBezTo>
                <a:cubicBezTo>
                  <a:pt x="11329" y="18311"/>
                  <a:pt x="11309" y="18317"/>
                  <a:pt x="11269" y="18509"/>
                </a:cubicBezTo>
                <a:cubicBezTo>
                  <a:pt x="11214" y="18777"/>
                  <a:pt x="11256" y="18817"/>
                  <a:pt x="11582" y="18817"/>
                </a:cubicBezTo>
                <a:cubicBezTo>
                  <a:pt x="11764" y="18817"/>
                  <a:pt x="11877" y="18861"/>
                  <a:pt x="11909" y="18939"/>
                </a:cubicBezTo>
                <a:cubicBezTo>
                  <a:pt x="11955" y="19048"/>
                  <a:pt x="11967" y="19048"/>
                  <a:pt x="12034" y="18939"/>
                </a:cubicBezTo>
                <a:cubicBezTo>
                  <a:pt x="12074" y="18873"/>
                  <a:pt x="12172" y="18817"/>
                  <a:pt x="12256" y="18817"/>
                </a:cubicBezTo>
                <a:cubicBezTo>
                  <a:pt x="12339" y="18817"/>
                  <a:pt x="12432" y="18786"/>
                  <a:pt x="12459" y="18744"/>
                </a:cubicBezTo>
                <a:cubicBezTo>
                  <a:pt x="12536" y="18630"/>
                  <a:pt x="12660" y="18732"/>
                  <a:pt x="12663" y="18914"/>
                </a:cubicBezTo>
                <a:cubicBezTo>
                  <a:pt x="12665" y="19060"/>
                  <a:pt x="12672" y="19065"/>
                  <a:pt x="12746" y="18949"/>
                </a:cubicBezTo>
                <a:cubicBezTo>
                  <a:pt x="12791" y="18878"/>
                  <a:pt x="12891" y="18817"/>
                  <a:pt x="12968" y="18817"/>
                </a:cubicBezTo>
                <a:cubicBezTo>
                  <a:pt x="13045" y="18817"/>
                  <a:pt x="13150" y="18782"/>
                  <a:pt x="13198" y="18738"/>
                </a:cubicBezTo>
                <a:cubicBezTo>
                  <a:pt x="13260" y="18680"/>
                  <a:pt x="13298" y="18680"/>
                  <a:pt x="13337" y="18738"/>
                </a:cubicBezTo>
                <a:cubicBezTo>
                  <a:pt x="13429" y="18875"/>
                  <a:pt x="13544" y="18825"/>
                  <a:pt x="13544" y="18647"/>
                </a:cubicBezTo>
                <a:cubicBezTo>
                  <a:pt x="13544" y="18554"/>
                  <a:pt x="13581" y="18443"/>
                  <a:pt x="13627" y="18401"/>
                </a:cubicBezTo>
                <a:cubicBezTo>
                  <a:pt x="13733" y="18303"/>
                  <a:pt x="13463" y="18291"/>
                  <a:pt x="13329" y="18387"/>
                </a:cubicBezTo>
                <a:cubicBezTo>
                  <a:pt x="13272" y="18429"/>
                  <a:pt x="13215" y="18425"/>
                  <a:pt x="13183" y="18377"/>
                </a:cubicBezTo>
                <a:cubicBezTo>
                  <a:pt x="13154" y="18334"/>
                  <a:pt x="13027" y="18301"/>
                  <a:pt x="12900" y="18301"/>
                </a:cubicBezTo>
                <a:close/>
                <a:moveTo>
                  <a:pt x="14109" y="18301"/>
                </a:moveTo>
                <a:cubicBezTo>
                  <a:pt x="13923" y="18301"/>
                  <a:pt x="13760" y="18535"/>
                  <a:pt x="13830" y="18703"/>
                </a:cubicBezTo>
                <a:cubicBezTo>
                  <a:pt x="13883" y="18829"/>
                  <a:pt x="14304" y="18866"/>
                  <a:pt x="14380" y="18751"/>
                </a:cubicBezTo>
                <a:cubicBezTo>
                  <a:pt x="14467" y="18623"/>
                  <a:pt x="14273" y="18301"/>
                  <a:pt x="14109" y="18301"/>
                </a:cubicBezTo>
                <a:close/>
              </a:path>
            </a:pathLst>
          </a:custGeom>
          <a:ln w="25400"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449" y="0"/>
            <a:ext cx="1133552" cy="9247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E061-600A-7644-88E0-B42C30A7A6CC}" type="datetime1">
              <a:rPr lang="en-US" smtClean="0"/>
              <a:t>11/10/16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71"/>
            <a:ext cx="7452788" cy="995362"/>
          </a:xfrm>
        </p:spPr>
        <p:txBody>
          <a:bodyPr/>
          <a:lstStyle/>
          <a:p>
            <a:r>
              <a:rPr lang="en-US" dirty="0" err="1" smtClean="0"/>
              <a:t>sPHENIX</a:t>
            </a:r>
            <a:r>
              <a:rPr lang="en-US" dirty="0" smtClean="0"/>
              <a:t> MAPS Inner Tracker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4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449" y="0"/>
            <a:ext cx="1133552" cy="924740"/>
          </a:xfrm>
          <a:prstGeom prst="rect">
            <a:avLst/>
          </a:prstGeom>
        </p:spPr>
      </p:pic>
      <p:pic>
        <p:nvPicPr>
          <p:cNvPr id="18" name="Picture 17" descr="IB- staves + end wheels + panels + Be-beampipe + ITNN + TPC ver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76780"/>
            <a:ext cx="8313882" cy="53795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t="38271" b="-16"/>
          <a:stretch/>
        </p:blipFill>
        <p:spPr>
          <a:xfrm>
            <a:off x="4370699" y="4006857"/>
            <a:ext cx="4773302" cy="241815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3FB4-3460-CC4F-96BE-3FA6DA2C7C76}" type="datetime1">
              <a:rPr lang="en-US" smtClean="0"/>
              <a:t>11/10/16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114800"/>
            <a:ext cx="158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~1mm gap in 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847195"/>
          </a:xfrm>
        </p:spPr>
        <p:txBody>
          <a:bodyPr/>
          <a:lstStyle/>
          <a:p>
            <a:r>
              <a:rPr lang="en-US" dirty="0" smtClean="0"/>
              <a:t>Scope of the Project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48167" y="1111251"/>
            <a:ext cx="4687925" cy="514077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MAPS &amp; Electronics</a:t>
            </a:r>
          </a:p>
          <a:p>
            <a:pPr lvl="1"/>
            <a:r>
              <a:rPr lang="en-US" dirty="0"/>
              <a:t>MAPS </a:t>
            </a:r>
            <a:r>
              <a:rPr lang="en-US" dirty="0" smtClean="0"/>
              <a:t>Detectors</a:t>
            </a:r>
            <a:endParaRPr lang="en-US" dirty="0"/>
          </a:p>
          <a:p>
            <a:pPr lvl="2"/>
            <a:r>
              <a:rPr lang="en-US" dirty="0" err="1" smtClean="0"/>
              <a:t>MoU</a:t>
            </a:r>
            <a:r>
              <a:rPr lang="en-US" dirty="0" smtClean="0"/>
              <a:t> to build 68 ITS </a:t>
            </a:r>
            <a:r>
              <a:rPr lang="en-US" dirty="0"/>
              <a:t>MAPS </a:t>
            </a:r>
            <a:r>
              <a:rPr lang="en-US" dirty="0" smtClean="0"/>
              <a:t>staves (40% spares)</a:t>
            </a:r>
          </a:p>
          <a:p>
            <a:pPr lvl="2"/>
            <a:r>
              <a:rPr lang="en-US" dirty="0"/>
              <a:t>No modification 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Readout Electronics </a:t>
            </a:r>
          </a:p>
          <a:p>
            <a:pPr lvl="2"/>
            <a:r>
              <a:rPr lang="en-US" dirty="0" smtClean="0"/>
              <a:t>Use ALICE/ITS, RDO + CRU </a:t>
            </a:r>
          </a:p>
          <a:p>
            <a:pPr lvl="2"/>
            <a:r>
              <a:rPr lang="en-US" dirty="0" smtClean="0"/>
              <a:t>Modify/reprogram CRU for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Plan-B: build a custom board to convert ALICE/ITS into </a:t>
            </a:r>
            <a:r>
              <a:rPr lang="en-US" dirty="0" err="1" smtClean="0"/>
              <a:t>sPHENIX</a:t>
            </a:r>
            <a:r>
              <a:rPr lang="en-US" dirty="0" smtClean="0"/>
              <a:t> DAQ format</a:t>
            </a:r>
          </a:p>
          <a:p>
            <a:pPr lvl="2"/>
            <a:r>
              <a:rPr lang="en-US" dirty="0" smtClean="0"/>
              <a:t>R&amp;D by LANL LDRD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Production </a:t>
            </a:r>
          </a:p>
          <a:p>
            <a:pPr lvl="2"/>
            <a:r>
              <a:rPr lang="en-US" dirty="0" smtClean="0"/>
              <a:t>Extend ALICE/ITS MAPS stave production </a:t>
            </a:r>
          </a:p>
          <a:p>
            <a:pPr lvl="2"/>
            <a:r>
              <a:rPr lang="en-US" dirty="0" smtClean="0"/>
              <a:t>Train </a:t>
            </a:r>
            <a:r>
              <a:rPr lang="en-US" dirty="0" err="1" smtClean="0"/>
              <a:t>sPHENIX</a:t>
            </a:r>
            <a:r>
              <a:rPr lang="en-US" dirty="0" smtClean="0"/>
              <a:t> personnel for assembly and testing staves at CERN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eproduce additional ALICE RDO+CRU for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Ancillary systems</a:t>
            </a:r>
          </a:p>
          <a:p>
            <a:pPr lvl="2"/>
            <a:r>
              <a:rPr lang="en-US" dirty="0" smtClean="0"/>
              <a:t>LV, cables, crates, racks etc.</a:t>
            </a:r>
          </a:p>
          <a:p>
            <a:pPr lvl="2"/>
            <a:r>
              <a:rPr lang="en-US" dirty="0" smtClean="0"/>
              <a:t>Slow control, safety and monitoring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11251"/>
            <a:ext cx="4337050" cy="500591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Mechanics &amp; Cooling</a:t>
            </a:r>
            <a:endParaRPr lang="en-US" dirty="0"/>
          </a:p>
          <a:p>
            <a:pPr lvl="1"/>
            <a:r>
              <a:rPr lang="en-US" dirty="0" smtClean="0"/>
              <a:t>No/</a:t>
            </a:r>
            <a:r>
              <a:rPr lang="en-US" dirty="0" smtClean="0">
                <a:solidFill>
                  <a:srgbClr val="FF0000"/>
                </a:solidFill>
              </a:rPr>
              <a:t>(some)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changes to ALICE/ITS inner tracker mechanical structures</a:t>
            </a:r>
          </a:p>
          <a:p>
            <a:pPr lvl="2"/>
            <a:r>
              <a:rPr lang="en-US" dirty="0" smtClean="0"/>
              <a:t>End Wheels</a:t>
            </a:r>
          </a:p>
          <a:p>
            <a:pPr lvl="2"/>
            <a:r>
              <a:rPr lang="en-US" dirty="0" smtClean="0"/>
              <a:t>Cylindrical structure shells</a:t>
            </a:r>
          </a:p>
          <a:p>
            <a:pPr lvl="2"/>
            <a:r>
              <a:rPr lang="en-US" dirty="0" smtClean="0"/>
              <a:t>Detector half barrels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Service half barrels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Detector and Service half barrels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Half support structures</a:t>
            </a:r>
          </a:p>
          <a:p>
            <a:pPr lvl="2"/>
            <a:endParaRPr lang="en-US" dirty="0" smtClean="0"/>
          </a:p>
          <a:p>
            <a:pPr lvl="1"/>
            <a:r>
              <a:rPr lang="en-US" dirty="0"/>
              <a:t>Mechanics </a:t>
            </a:r>
            <a:r>
              <a:rPr lang="en-US" dirty="0" smtClean="0"/>
              <a:t>Integration</a:t>
            </a:r>
            <a:endParaRPr lang="en-US" dirty="0"/>
          </a:p>
          <a:p>
            <a:pPr lvl="2"/>
            <a:r>
              <a:rPr lang="en-US" dirty="0" smtClean="0"/>
              <a:t>Conceptual design by LANL LDRD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Prototyp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by </a:t>
            </a:r>
            <a:r>
              <a:rPr lang="en-US" dirty="0" err="1" smtClean="0">
                <a:solidFill>
                  <a:srgbClr val="FF0000"/>
                </a:solidFill>
              </a:rPr>
              <a:t>sPHENIX</a:t>
            </a:r>
            <a:r>
              <a:rPr lang="en-US" dirty="0" smtClean="0">
                <a:solidFill>
                  <a:srgbClr val="FF0000"/>
                </a:solidFill>
              </a:rPr>
              <a:t> R&amp;D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Design </a:t>
            </a:r>
            <a:r>
              <a:rPr lang="en-US" dirty="0">
                <a:solidFill>
                  <a:srgbClr val="FF0000"/>
                </a:solidFill>
              </a:rPr>
              <a:t>integration frames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Cage etc.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>
                <a:solidFill>
                  <a:srgbClr val="FF0000"/>
                </a:solidFill>
              </a:rPr>
              <a:t>Installation </a:t>
            </a:r>
            <a:r>
              <a:rPr lang="en-US" dirty="0" smtClean="0">
                <a:solidFill>
                  <a:srgbClr val="FF0000"/>
                </a:solidFill>
              </a:rPr>
              <a:t>tooling etc.</a:t>
            </a:r>
            <a:endParaRPr lang="en-US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Copy ALICE cooling plant design</a:t>
            </a:r>
          </a:p>
          <a:p>
            <a:pPr lvl="2"/>
            <a:r>
              <a:rPr lang="en-US" dirty="0" smtClean="0"/>
              <a:t>Minor modification to fit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2"/>
            <a:r>
              <a:rPr lang="en-US" dirty="0" smtClean="0"/>
              <a:t>Smaller heat load than ALICE ITS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Metrology and Survey 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449" y="0"/>
            <a:ext cx="1133552" cy="9247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8506-F383-6D49-B03B-61E3C9094276}" type="datetime1">
              <a:rPr lang="en-US" smtClean="0"/>
              <a:t>11/10/16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31221"/>
            <a:ext cx="7807769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Participating and Interested Institutions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07709"/>
            <a:ext cx="8229600" cy="5346354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LANL -</a:t>
            </a:r>
            <a:r>
              <a:rPr lang="en-US" dirty="0" smtClean="0">
                <a:solidFill>
                  <a:srgbClr val="000000"/>
                </a:solidFill>
              </a:rPr>
              <a:t> Readout &amp; FEMs, Mechanics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MIT - Assembly and testing, cooling</a:t>
            </a:r>
            <a:r>
              <a:rPr lang="is-IS" dirty="0" smtClean="0">
                <a:solidFill>
                  <a:srgbClr val="FF0000"/>
                </a:solidFill>
              </a:rPr>
              <a:t>…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LBNL – Mechanical carbon structures, </a:t>
            </a:r>
            <a:r>
              <a:rPr lang="en-US" dirty="0" smtClean="0">
                <a:solidFill>
                  <a:srgbClr val="FF0000"/>
                </a:solidFill>
              </a:rPr>
              <a:t>simulations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BNL </a:t>
            </a:r>
            <a:r>
              <a:rPr lang="en-US" dirty="0" smtClean="0">
                <a:solidFill>
                  <a:srgbClr val="000000"/>
                </a:solidFill>
              </a:rPr>
              <a:t>– Integration and services, safety and monitoring 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UT-Austin – MAPS readout electronics and testing   </a:t>
            </a:r>
          </a:p>
          <a:p>
            <a:r>
              <a:rPr lang="en-US" dirty="0" smtClean="0"/>
              <a:t>Univ. of Colorado </a:t>
            </a:r>
            <a:r>
              <a:rPr lang="en-US" dirty="0" smtClean="0">
                <a:solidFill>
                  <a:srgbClr val="000000"/>
                </a:solidFill>
              </a:rPr>
              <a:t>– </a:t>
            </a:r>
            <a:r>
              <a:rPr lang="en-US" dirty="0" err="1" smtClean="0">
                <a:solidFill>
                  <a:srgbClr val="000000"/>
                </a:solidFill>
              </a:rPr>
              <a:t>sPHENIX</a:t>
            </a:r>
            <a:r>
              <a:rPr lang="en-US" dirty="0" smtClean="0">
                <a:solidFill>
                  <a:srgbClr val="000000"/>
                </a:solidFill>
              </a:rPr>
              <a:t> DAQ/DCM-II integration  </a:t>
            </a:r>
          </a:p>
          <a:p>
            <a:r>
              <a:rPr lang="en-US" dirty="0" smtClean="0"/>
              <a:t>Univ. of New Mexico </a:t>
            </a:r>
            <a:r>
              <a:rPr lang="en-US" dirty="0" smtClean="0">
                <a:solidFill>
                  <a:srgbClr val="000000"/>
                </a:solidFill>
              </a:rPr>
              <a:t>– LV, cabling &amp; connectors </a:t>
            </a:r>
          </a:p>
          <a:p>
            <a:r>
              <a:rPr lang="en-US" dirty="0" smtClean="0"/>
              <a:t>New Mexico State University </a:t>
            </a:r>
            <a:r>
              <a:rPr lang="en-US" dirty="0" smtClean="0">
                <a:solidFill>
                  <a:srgbClr val="000000"/>
                </a:solidFill>
              </a:rPr>
              <a:t>– Tracking algorithm and simulations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Univ. of IL of Chicago </a:t>
            </a:r>
            <a:r>
              <a:rPr lang="en-US" dirty="0" smtClean="0">
                <a:solidFill>
                  <a:srgbClr val="000000"/>
                </a:solidFill>
              </a:rPr>
              <a:t>– Stave assembly and testing, offline analysis  </a:t>
            </a:r>
          </a:p>
          <a:p>
            <a:r>
              <a:rPr lang="en-US" dirty="0"/>
              <a:t>Iowa State University </a:t>
            </a:r>
            <a:r>
              <a:rPr lang="en-US" dirty="0">
                <a:solidFill>
                  <a:srgbClr val="000000"/>
                </a:solidFill>
              </a:rPr>
              <a:t>– Assembly and testing, simulations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Georgia State University  </a:t>
            </a:r>
            <a:r>
              <a:rPr lang="en-US" dirty="0" smtClean="0">
                <a:solidFill>
                  <a:srgbClr val="000000"/>
                </a:solidFill>
              </a:rPr>
              <a:t>- Slow control and monitoring </a:t>
            </a:r>
          </a:p>
          <a:p>
            <a:r>
              <a:rPr lang="en-US" dirty="0" smtClean="0"/>
              <a:t>Florida State University  </a:t>
            </a:r>
            <a:r>
              <a:rPr lang="en-US" dirty="0" smtClean="0">
                <a:solidFill>
                  <a:srgbClr val="000000"/>
                </a:solidFill>
              </a:rPr>
              <a:t>- Offline and simulations </a:t>
            </a:r>
          </a:p>
          <a:p>
            <a:r>
              <a:rPr lang="en-US" dirty="0" smtClean="0"/>
              <a:t>Univ. of California, Los Angeles </a:t>
            </a:r>
            <a:r>
              <a:rPr lang="en-US" dirty="0" smtClean="0">
                <a:solidFill>
                  <a:srgbClr val="000000"/>
                </a:solidFill>
              </a:rPr>
              <a:t>– Assembly and testing, simulations  </a:t>
            </a:r>
          </a:p>
          <a:p>
            <a:r>
              <a:rPr lang="en-US" dirty="0" smtClean="0"/>
              <a:t>Univ. of California, Riverside </a:t>
            </a:r>
            <a:r>
              <a:rPr lang="en-US" dirty="0" smtClean="0">
                <a:solidFill>
                  <a:srgbClr val="000000"/>
                </a:solidFill>
              </a:rPr>
              <a:t>– Assembly and testing, simulations  </a:t>
            </a:r>
          </a:p>
          <a:p>
            <a:r>
              <a:rPr lang="en-US" dirty="0" smtClean="0"/>
              <a:t>RIKEN/RBRC, Japan </a:t>
            </a:r>
            <a:r>
              <a:rPr lang="en-US" dirty="0" smtClean="0">
                <a:solidFill>
                  <a:srgbClr val="000000"/>
                </a:solidFill>
              </a:rPr>
              <a:t>– Assembly and testing, integration  </a:t>
            </a:r>
          </a:p>
          <a:p>
            <a:r>
              <a:rPr lang="en-US" dirty="0" err="1" smtClean="0"/>
              <a:t>Yonsei</a:t>
            </a:r>
            <a:r>
              <a:rPr lang="en-US" dirty="0" smtClean="0"/>
              <a:t>, Korea </a:t>
            </a:r>
            <a:r>
              <a:rPr lang="en-US" dirty="0" smtClean="0">
                <a:solidFill>
                  <a:srgbClr val="000000"/>
                </a:solidFill>
              </a:rPr>
              <a:t>– MAPS QA and readout, simulations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Czech Republic  </a:t>
            </a:r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en-US" dirty="0" err="1" smtClean="0">
                <a:solidFill>
                  <a:srgbClr val="000000"/>
                </a:solidFill>
              </a:rPr>
              <a:t>Miroslav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smtClean="0">
                <a:solidFill>
                  <a:srgbClr val="000000"/>
                </a:solidFill>
              </a:rPr>
              <a:t>Mike Finger, </a:t>
            </a:r>
            <a:r>
              <a:rPr lang="en-US" dirty="0" err="1" smtClean="0">
                <a:solidFill>
                  <a:srgbClr val="000000"/>
                </a:solidFill>
              </a:rPr>
              <a:t>Caclav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Vrba</a:t>
            </a:r>
            <a:r>
              <a:rPr lang="en-US" dirty="0" smtClean="0">
                <a:solidFill>
                  <a:srgbClr val="000000"/>
                </a:solidFill>
              </a:rPr>
              <a:t> et al , tasks TBD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Peking Univ. </a:t>
            </a:r>
            <a:r>
              <a:rPr lang="en-US" dirty="0" smtClean="0">
                <a:solidFill>
                  <a:srgbClr val="000000"/>
                </a:solidFill>
              </a:rPr>
              <a:t>– many good students (already on CMS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CCNU </a:t>
            </a:r>
            <a:r>
              <a:rPr lang="mr-IN" dirty="0" smtClean="0">
                <a:solidFill>
                  <a:srgbClr val="000000"/>
                </a:solidFill>
              </a:rPr>
              <a:t>–</a:t>
            </a:r>
            <a:r>
              <a:rPr lang="en-US" dirty="0" smtClean="0">
                <a:solidFill>
                  <a:srgbClr val="000000"/>
                </a:solidFill>
              </a:rPr>
              <a:t> already working on ALICE/ITS 5</a:t>
            </a:r>
            <a:r>
              <a:rPr 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 layer, many students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33" y="0"/>
            <a:ext cx="1100667" cy="897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9218" y="5984731"/>
            <a:ext cx="237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Potential collaborators 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E958-5324-734F-9930-E20029B7C939}" type="datetime1">
              <a:rPr lang="en-US" smtClean="0"/>
              <a:t>11/10/16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227" y="248402"/>
            <a:ext cx="2512462" cy="932611"/>
          </a:xfrm>
        </p:spPr>
        <p:txBody>
          <a:bodyPr>
            <a:normAutofit fontScale="90000"/>
          </a:bodyPr>
          <a:lstStyle/>
          <a:p>
            <a:r>
              <a:rPr lang="en-US" sz="3800" b="1" dirty="0"/>
              <a:t>Organization Chart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1473" y="937948"/>
            <a:ext cx="8980101" cy="5398571"/>
            <a:chOff x="233101" y="1802859"/>
            <a:chExt cx="12771699" cy="7677967"/>
          </a:xfrm>
        </p:grpSpPr>
        <p:sp>
          <p:nvSpPr>
            <p:cNvPr id="443" name="AutoShape 3"/>
            <p:cNvSpPr>
              <a:spLocks noChangeArrowheads="1"/>
            </p:cNvSpPr>
            <p:nvPr/>
          </p:nvSpPr>
          <p:spPr bwMode="auto">
            <a:xfrm>
              <a:off x="5025456" y="1802859"/>
              <a:ext cx="2165822" cy="754410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 err="1" smtClean="0">
                  <a:solidFill>
                    <a:sysClr val="windowText" lastClr="000000"/>
                  </a:solidFill>
                </a:rPr>
                <a:t>sPHENIX</a:t>
              </a: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 Project Office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Manager: Ed O’Brien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4" name="AutoShape 4"/>
            <p:cNvSpPr>
              <a:spLocks noChangeArrowheads="1"/>
            </p:cNvSpPr>
            <p:nvPr/>
          </p:nvSpPr>
          <p:spPr bwMode="auto">
            <a:xfrm>
              <a:off x="4113531" y="2683005"/>
              <a:ext cx="3989672" cy="113161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kern="0" dirty="0" err="1">
                  <a:solidFill>
                    <a:sysClr val="windowText" lastClr="000000"/>
                  </a:solidFill>
                </a:rPr>
                <a:t>sPHENIX</a:t>
              </a:r>
              <a:r>
                <a:rPr lang="en-US" sz="800" kern="0" dirty="0">
                  <a:solidFill>
                    <a:sysClr val="windowText" lastClr="000000"/>
                  </a:solidFill>
                </a:rPr>
                <a:t> MAPS Project Office</a:t>
              </a:r>
            </a:p>
            <a:p>
              <a:pPr algn="ctr" defTabSz="642915">
                <a:defRPr/>
              </a:pPr>
              <a:r>
                <a:rPr lang="en-US" sz="800" kern="0" dirty="0">
                  <a:solidFill>
                    <a:sysClr val="windowText" lastClr="000000"/>
                  </a:solidFill>
                </a:rPr>
                <a:t>Project Manager: </a:t>
              </a:r>
              <a:r>
                <a:rPr lang="en-US" sz="800" i="1" kern="0" dirty="0">
                  <a:solidFill>
                    <a:sysClr val="windowText" lastClr="000000"/>
                  </a:solidFill>
                </a:rPr>
                <a:t>Ming Liu (LANL)</a:t>
              </a:r>
              <a:endParaRPr lang="en-US" sz="800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kern="0" dirty="0">
                  <a:solidFill>
                    <a:sysClr val="windowText" lastClr="000000"/>
                  </a:solidFill>
                </a:rPr>
                <a:t>Deputy Project Manager:</a:t>
              </a:r>
              <a:r>
                <a:rPr lang="en-US" sz="800" i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800" i="1" dirty="0" smtClean="0">
                  <a:solidFill>
                    <a:sysClr val="windowText" lastClr="000000"/>
                  </a:solidFill>
                </a:rPr>
                <a:t>Mike </a:t>
              </a:r>
              <a:r>
                <a:rPr lang="en-US" sz="800" i="1" dirty="0" err="1" smtClean="0">
                  <a:solidFill>
                    <a:sysClr val="windowText" lastClr="000000"/>
                  </a:solidFill>
                </a:rPr>
                <a:t>McCumber</a:t>
              </a:r>
              <a:r>
                <a:rPr lang="en-US" sz="800" i="1" dirty="0" smtClean="0">
                  <a:solidFill>
                    <a:sysClr val="windowText" lastClr="000000"/>
                  </a:solidFill>
                </a:rPr>
                <a:t> (LANL)</a:t>
              </a:r>
            </a:p>
            <a:p>
              <a:pPr algn="ctr" defTabSz="642915">
                <a:defRPr/>
              </a:pPr>
              <a:r>
                <a:rPr lang="en-US" sz="800" dirty="0" smtClean="0">
                  <a:solidFill>
                    <a:sysClr val="windowText" lastClr="000000"/>
                  </a:solidFill>
                </a:rPr>
                <a:t>Electrical </a:t>
              </a:r>
              <a:r>
                <a:rPr lang="en-US" sz="800" dirty="0" err="1" smtClean="0">
                  <a:solidFill>
                    <a:sysClr val="windowText" lastClr="000000"/>
                  </a:solidFill>
                </a:rPr>
                <a:t>Engineer:TBD</a:t>
              </a:r>
              <a:endParaRPr lang="en-US" sz="800" dirty="0" smtClean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dirty="0" smtClean="0">
                  <a:solidFill>
                    <a:sysClr val="windowText" lastClr="000000"/>
                  </a:solidFill>
                </a:rPr>
                <a:t>Mechanical Engineer: Walt Sondheim? /MIT?</a:t>
              </a:r>
            </a:p>
            <a:p>
              <a:pPr algn="ctr" defTabSz="642915">
                <a:defRPr/>
              </a:pPr>
              <a:r>
                <a:rPr lang="en-US" sz="800" i="1" dirty="0" smtClean="0">
                  <a:solidFill>
                    <a:sysClr val="windowText" lastClr="000000"/>
                  </a:solidFill>
                </a:rPr>
                <a:t>     </a:t>
              </a: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 </a:t>
              </a:r>
              <a:endParaRPr lang="en-US" sz="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5" name="AutoShape 5"/>
            <p:cNvSpPr>
              <a:spLocks noChangeArrowheads="1"/>
            </p:cNvSpPr>
            <p:nvPr/>
          </p:nvSpPr>
          <p:spPr bwMode="auto">
            <a:xfrm>
              <a:off x="8559166" y="2305799"/>
              <a:ext cx="2165822" cy="163455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 err="1">
                  <a:solidFill>
                    <a:sysClr val="windowText" lastClr="000000"/>
                  </a:solidFill>
                </a:rPr>
                <a:t>sPHENIX</a:t>
              </a:r>
              <a:r>
                <a:rPr lang="en-US" sz="800" i="1" kern="0" dirty="0">
                  <a:solidFill>
                    <a:sysClr val="windowText" lastClr="000000"/>
                  </a:solidFill>
                </a:rPr>
                <a:t> Management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Spokespersons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Gunther Roland</a:t>
              </a:r>
            </a:p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David </a:t>
              </a:r>
              <a:r>
                <a:rPr lang="en-US" sz="800" i="1" dirty="0" smtClean="0">
                  <a:solidFill>
                    <a:sysClr val="windowText" lastClr="000000"/>
                  </a:solidFill>
                </a:rPr>
                <a:t>Morrison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6" name="Line 6"/>
            <p:cNvSpPr>
              <a:spLocks noChangeShapeType="1"/>
            </p:cNvSpPr>
            <p:nvPr/>
          </p:nvSpPr>
          <p:spPr bwMode="auto">
            <a:xfrm>
              <a:off x="6165363" y="3814620"/>
              <a:ext cx="0" cy="37720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7" name="Line 7"/>
            <p:cNvSpPr>
              <a:spLocks noChangeShapeType="1"/>
            </p:cNvSpPr>
            <p:nvPr/>
          </p:nvSpPr>
          <p:spPr bwMode="auto">
            <a:xfrm>
              <a:off x="6165363" y="2557269"/>
              <a:ext cx="0" cy="12573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9" name="Line 9"/>
            <p:cNvSpPr>
              <a:spLocks noChangeShapeType="1"/>
            </p:cNvSpPr>
            <p:nvPr/>
          </p:nvSpPr>
          <p:spPr bwMode="auto">
            <a:xfrm>
              <a:off x="8103203" y="3185945"/>
              <a:ext cx="45596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0" name="Line 10"/>
            <p:cNvSpPr>
              <a:spLocks noChangeShapeType="1"/>
            </p:cNvSpPr>
            <p:nvPr/>
          </p:nvSpPr>
          <p:spPr bwMode="auto">
            <a:xfrm>
              <a:off x="1035784" y="4191826"/>
              <a:ext cx="1139906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1" name="Line 11"/>
            <p:cNvSpPr>
              <a:spLocks noChangeShapeType="1"/>
            </p:cNvSpPr>
            <p:nvPr/>
          </p:nvSpPr>
          <p:spPr bwMode="auto">
            <a:xfrm>
              <a:off x="1035784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2" name="Line 12"/>
            <p:cNvSpPr>
              <a:spLocks noChangeShapeType="1"/>
            </p:cNvSpPr>
            <p:nvPr/>
          </p:nvSpPr>
          <p:spPr bwMode="auto">
            <a:xfrm>
              <a:off x="2631653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3" name="Line 13"/>
            <p:cNvSpPr>
              <a:spLocks noChangeShapeType="1"/>
            </p:cNvSpPr>
            <p:nvPr/>
          </p:nvSpPr>
          <p:spPr bwMode="auto">
            <a:xfrm>
              <a:off x="4227522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4" name="Line 14"/>
            <p:cNvSpPr>
              <a:spLocks noChangeShapeType="1"/>
            </p:cNvSpPr>
            <p:nvPr/>
          </p:nvSpPr>
          <p:spPr bwMode="auto">
            <a:xfrm>
              <a:off x="5823391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5" name="Line 15"/>
            <p:cNvSpPr>
              <a:spLocks noChangeShapeType="1"/>
            </p:cNvSpPr>
            <p:nvPr/>
          </p:nvSpPr>
          <p:spPr bwMode="auto">
            <a:xfrm>
              <a:off x="7419259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6" name="Line 16"/>
            <p:cNvSpPr>
              <a:spLocks noChangeShapeType="1"/>
            </p:cNvSpPr>
            <p:nvPr/>
          </p:nvSpPr>
          <p:spPr bwMode="auto">
            <a:xfrm>
              <a:off x="9129119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7" name="Line 17"/>
            <p:cNvSpPr>
              <a:spLocks noChangeShapeType="1"/>
            </p:cNvSpPr>
            <p:nvPr/>
          </p:nvSpPr>
          <p:spPr bwMode="auto">
            <a:xfrm>
              <a:off x="10838978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8" name="Line 18"/>
            <p:cNvSpPr>
              <a:spLocks noChangeShapeType="1"/>
            </p:cNvSpPr>
            <p:nvPr/>
          </p:nvSpPr>
          <p:spPr bwMode="auto">
            <a:xfrm>
              <a:off x="12434847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9" name="AutoShape 19"/>
            <p:cNvSpPr>
              <a:spLocks noChangeArrowheads="1"/>
            </p:cNvSpPr>
            <p:nvPr/>
          </p:nvSpPr>
          <p:spPr bwMode="auto">
            <a:xfrm>
              <a:off x="11750903" y="6445014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Offline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NMSU/FSU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0" name="AutoShape 20"/>
            <p:cNvSpPr>
              <a:spLocks noChangeArrowheads="1"/>
            </p:cNvSpPr>
            <p:nvPr/>
          </p:nvSpPr>
          <p:spPr bwMode="auto">
            <a:xfrm>
              <a:off x="11750903" y="444329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Software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UIC/FSU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1" name="AutoShape 21"/>
            <p:cNvSpPr>
              <a:spLocks noChangeArrowheads="1"/>
            </p:cNvSpPr>
            <p:nvPr/>
          </p:nvSpPr>
          <p:spPr bwMode="auto">
            <a:xfrm>
              <a:off x="11750903" y="544917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Simulation</a:t>
              </a: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ISU/GSU</a:t>
              </a: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/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63" name="Group 23"/>
            <p:cNvGrpSpPr>
              <a:grpSpLocks/>
            </p:cNvGrpSpPr>
            <p:nvPr/>
          </p:nvGrpSpPr>
          <p:grpSpPr bwMode="auto">
            <a:xfrm>
              <a:off x="11499174" y="4820501"/>
              <a:ext cx="251729" cy="3017642"/>
              <a:chOff x="86" y="1968"/>
              <a:chExt cx="106" cy="1152"/>
            </a:xfrm>
          </p:grpSpPr>
          <p:sp>
            <p:nvSpPr>
              <p:cNvPr id="524" name="Line 24"/>
              <p:cNvSpPr>
                <a:spLocks noChangeShapeType="1"/>
              </p:cNvSpPr>
              <p:nvPr/>
            </p:nvSpPr>
            <p:spPr bwMode="auto">
              <a:xfrm flipH="1">
                <a:off x="86" y="1968"/>
                <a:ext cx="10" cy="115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5" name="Line 25"/>
              <p:cNvSpPr>
                <a:spLocks noChangeShapeType="1"/>
              </p:cNvSpPr>
              <p:nvPr/>
            </p:nvSpPr>
            <p:spPr bwMode="auto">
              <a:xfrm>
                <a:off x="96" y="196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6" name="Line 26"/>
              <p:cNvSpPr>
                <a:spLocks noChangeShapeType="1"/>
              </p:cNvSpPr>
              <p:nvPr/>
            </p:nvSpPr>
            <p:spPr bwMode="auto">
              <a:xfrm>
                <a:off x="96" y="235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7" name="Line 27"/>
              <p:cNvSpPr>
                <a:spLocks noChangeShapeType="1"/>
              </p:cNvSpPr>
              <p:nvPr/>
            </p:nvSpPr>
            <p:spPr bwMode="auto">
              <a:xfrm>
                <a:off x="96" y="2736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8" name="Line 28"/>
              <p:cNvSpPr>
                <a:spLocks noChangeShapeType="1"/>
              </p:cNvSpPr>
              <p:nvPr/>
            </p:nvSpPr>
            <p:spPr bwMode="auto">
              <a:xfrm>
                <a:off x="96" y="312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64" name="AutoShape 29"/>
            <p:cNvSpPr>
              <a:spLocks noChangeArrowheads="1"/>
            </p:cNvSpPr>
            <p:nvPr/>
          </p:nvSpPr>
          <p:spPr bwMode="auto">
            <a:xfrm>
              <a:off x="2061700" y="6473074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Sensor Production</a:t>
              </a:r>
            </a:p>
            <a:p>
              <a:pPr algn="ctr" defTabSz="642915">
                <a:defRPr/>
              </a:pPr>
              <a:r>
                <a:rPr lang="en-US" sz="800" i="1" dirty="0" err="1">
                  <a:solidFill>
                    <a:sysClr val="windowText" lastClr="000000"/>
                  </a:solidFill>
                </a:rPr>
                <a:t>TowerJAZZ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5" name="AutoShape 30"/>
            <p:cNvSpPr>
              <a:spLocks noChangeArrowheads="1"/>
            </p:cNvSpPr>
            <p:nvPr/>
          </p:nvSpPr>
          <p:spPr bwMode="auto">
            <a:xfrm>
              <a:off x="465831" y="5400059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FEM</a:t>
              </a: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M. </a:t>
              </a:r>
              <a:r>
                <a:rPr lang="en-US" sz="800" i="1" kern="0" dirty="0" err="1">
                  <a:solidFill>
                    <a:sysClr val="windowText" lastClr="000000"/>
                  </a:solidFill>
                </a:rPr>
                <a:t>Prokop</a:t>
              </a:r>
              <a:r>
                <a:rPr lang="en-US" sz="800" i="1" kern="0" dirty="0">
                  <a:solidFill>
                    <a:sysClr val="windowText" lastClr="000000"/>
                  </a:solidFill>
                </a:rPr>
                <a:t> LANL</a:t>
              </a:r>
            </a:p>
          </p:txBody>
        </p:sp>
        <p:sp>
          <p:nvSpPr>
            <p:cNvPr id="466" name="AutoShape 31"/>
            <p:cNvSpPr>
              <a:spLocks noChangeArrowheads="1"/>
            </p:cNvSpPr>
            <p:nvPr/>
          </p:nvSpPr>
          <p:spPr bwMode="auto">
            <a:xfrm>
              <a:off x="465831" y="640594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Slow </a:t>
              </a:r>
              <a:r>
                <a:rPr lang="en-US" sz="800" i="1" dirty="0" smtClean="0">
                  <a:solidFill>
                    <a:sysClr val="windowText" lastClr="000000"/>
                  </a:solidFill>
                </a:rPr>
                <a:t>Control &amp;</a:t>
              </a:r>
              <a:endParaRPr lang="en-US" sz="800" i="1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Monitoring</a:t>
              </a: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BNL</a:t>
              </a:r>
            </a:p>
            <a:p>
              <a:pPr algn="ctr" defTabSz="642915">
                <a:defRPr/>
              </a:pP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7" name="AutoShape 32"/>
            <p:cNvSpPr>
              <a:spLocks noChangeArrowheads="1"/>
            </p:cNvSpPr>
            <p:nvPr/>
          </p:nvSpPr>
          <p:spPr bwMode="auto">
            <a:xfrm>
              <a:off x="465831" y="444329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 smtClean="0">
                  <a:solidFill>
                    <a:sysClr val="windowText" lastClr="000000"/>
                  </a:solidFill>
                </a:rPr>
                <a:t>Readout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UT/LANL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68" name="Group 33"/>
            <p:cNvGrpSpPr>
              <a:grpSpLocks/>
            </p:cNvGrpSpPr>
            <p:nvPr/>
          </p:nvGrpSpPr>
          <p:grpSpPr bwMode="auto">
            <a:xfrm>
              <a:off x="233101" y="4820500"/>
              <a:ext cx="232731" cy="3004544"/>
              <a:chOff x="94" y="1968"/>
              <a:chExt cx="98" cy="1147"/>
            </a:xfrm>
          </p:grpSpPr>
          <p:sp>
            <p:nvSpPr>
              <p:cNvPr id="519" name="Line 34"/>
              <p:cNvSpPr>
                <a:spLocks noChangeShapeType="1"/>
              </p:cNvSpPr>
              <p:nvPr/>
            </p:nvSpPr>
            <p:spPr bwMode="auto">
              <a:xfrm flipH="1">
                <a:off x="94" y="1968"/>
                <a:ext cx="2" cy="114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0" name="Line 35"/>
              <p:cNvSpPr>
                <a:spLocks noChangeShapeType="1"/>
              </p:cNvSpPr>
              <p:nvPr/>
            </p:nvSpPr>
            <p:spPr bwMode="auto">
              <a:xfrm>
                <a:off x="96" y="196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1" name="Line 36"/>
              <p:cNvSpPr>
                <a:spLocks noChangeShapeType="1"/>
              </p:cNvSpPr>
              <p:nvPr/>
            </p:nvSpPr>
            <p:spPr bwMode="auto">
              <a:xfrm>
                <a:off x="96" y="235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2" name="Line 37"/>
              <p:cNvSpPr>
                <a:spLocks noChangeShapeType="1"/>
              </p:cNvSpPr>
              <p:nvPr/>
            </p:nvSpPr>
            <p:spPr bwMode="auto">
              <a:xfrm>
                <a:off x="96" y="2736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69" name="AutoShape 39"/>
            <p:cNvSpPr>
              <a:spLocks noChangeArrowheads="1"/>
            </p:cNvSpPr>
            <p:nvPr/>
          </p:nvSpPr>
          <p:spPr bwMode="auto">
            <a:xfrm>
              <a:off x="2061700" y="444329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rgbClr val="000000"/>
                  </a:solidFill>
                </a:rPr>
                <a:t>MAPS Sensor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rgbClr val="000000"/>
                  </a:solidFill>
                </a:rPr>
                <a:t>ALICE</a:t>
              </a:r>
              <a:endParaRPr lang="en-US" sz="800" i="1" kern="0" dirty="0">
                <a:solidFill>
                  <a:srgbClr val="000000"/>
                </a:solidFill>
              </a:endParaRPr>
            </a:p>
          </p:txBody>
        </p:sp>
        <p:sp>
          <p:nvSpPr>
            <p:cNvPr id="470" name="AutoShape 40"/>
            <p:cNvSpPr>
              <a:spLocks noChangeArrowheads="1"/>
            </p:cNvSpPr>
            <p:nvPr/>
          </p:nvSpPr>
          <p:spPr bwMode="auto">
            <a:xfrm>
              <a:off x="2061700" y="544917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Sensor Design</a:t>
              </a:r>
            </a:p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ALICE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1" name="AutoShape 41"/>
            <p:cNvSpPr>
              <a:spLocks noChangeArrowheads="1"/>
            </p:cNvSpPr>
            <p:nvPr/>
          </p:nvSpPr>
          <p:spPr bwMode="auto">
            <a:xfrm>
              <a:off x="2061700" y="7510055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Sensor QA</a:t>
              </a:r>
            </a:p>
            <a:p>
              <a:pPr algn="ctr" defTabSz="642915">
                <a:defRPr/>
              </a:pPr>
              <a:r>
                <a:rPr lang="en-US" sz="800" i="1" kern="0" dirty="0" err="1">
                  <a:solidFill>
                    <a:sysClr val="windowText" lastClr="000000"/>
                  </a:solidFill>
                </a:rPr>
                <a:t>Yonsei</a:t>
              </a:r>
              <a:r>
                <a:rPr lang="en-US" sz="800" i="1" dirty="0">
                  <a:solidFill>
                    <a:sysClr val="windowText" lastClr="000000"/>
                  </a:solidFill>
                </a:rPr>
                <a:t>(Korea)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2" name="Line 42"/>
            <p:cNvSpPr>
              <a:spLocks noChangeShapeType="1"/>
            </p:cNvSpPr>
            <p:nvPr/>
          </p:nvSpPr>
          <p:spPr bwMode="auto">
            <a:xfrm>
              <a:off x="1833718" y="4820501"/>
              <a:ext cx="9387" cy="31019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3" name="Line 43"/>
            <p:cNvSpPr>
              <a:spLocks noChangeShapeType="1"/>
            </p:cNvSpPr>
            <p:nvPr/>
          </p:nvSpPr>
          <p:spPr bwMode="auto">
            <a:xfrm>
              <a:off x="1833719" y="4820501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4" name="Line 44"/>
            <p:cNvSpPr>
              <a:spLocks noChangeShapeType="1"/>
            </p:cNvSpPr>
            <p:nvPr/>
          </p:nvSpPr>
          <p:spPr bwMode="auto">
            <a:xfrm>
              <a:off x="1833719" y="582638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5" name="Line 45"/>
            <p:cNvSpPr>
              <a:spLocks noChangeShapeType="1"/>
            </p:cNvSpPr>
            <p:nvPr/>
          </p:nvSpPr>
          <p:spPr bwMode="auto">
            <a:xfrm>
              <a:off x="1833719" y="683226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6" name="AutoShape 46"/>
            <p:cNvSpPr>
              <a:spLocks noChangeArrowheads="1"/>
            </p:cNvSpPr>
            <p:nvPr/>
          </p:nvSpPr>
          <p:spPr bwMode="auto">
            <a:xfrm>
              <a:off x="3657569" y="444329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Stave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ALICE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7" name="AutoShape 47"/>
            <p:cNvSpPr>
              <a:spLocks noChangeArrowheads="1"/>
            </p:cNvSpPr>
            <p:nvPr/>
          </p:nvSpPr>
          <p:spPr bwMode="auto">
            <a:xfrm>
              <a:off x="3657569" y="544917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Stave</a:t>
              </a:r>
              <a:r>
                <a:rPr lang="en-US" sz="800" i="1" kern="0" dirty="0">
                  <a:solidFill>
                    <a:sysClr val="windowText" lastClr="000000"/>
                  </a:solidFill>
                </a:rPr>
                <a:t> Design</a:t>
              </a: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ALICE</a:t>
              </a:r>
            </a:p>
          </p:txBody>
        </p:sp>
        <p:sp>
          <p:nvSpPr>
            <p:cNvPr id="478" name="AutoShape 48"/>
            <p:cNvSpPr>
              <a:spLocks noChangeArrowheads="1"/>
            </p:cNvSpPr>
            <p:nvPr/>
          </p:nvSpPr>
          <p:spPr bwMode="auto">
            <a:xfrm>
              <a:off x="3657569" y="6455057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rgbClr val="FF0000"/>
                  </a:solidFill>
                </a:rPr>
                <a:t>Stave</a:t>
              </a:r>
              <a:r>
                <a:rPr lang="en-US" sz="800" i="1" kern="0" dirty="0">
                  <a:solidFill>
                    <a:srgbClr val="FF0000"/>
                  </a:solidFill>
                </a:rPr>
                <a:t> </a:t>
              </a:r>
              <a:r>
                <a:rPr lang="en-US" sz="800" i="1" dirty="0">
                  <a:solidFill>
                    <a:srgbClr val="FF0000"/>
                  </a:solidFill>
                </a:rPr>
                <a:t>Assembly</a:t>
              </a:r>
              <a:endParaRPr lang="en-US" sz="800" i="1" kern="0" dirty="0">
                <a:solidFill>
                  <a:srgbClr val="FF0000"/>
                </a:solidFill>
              </a:endParaRPr>
            </a:p>
            <a:p>
              <a:pPr algn="ctr" defTabSz="642915">
                <a:defRPr/>
              </a:pPr>
              <a:r>
                <a:rPr lang="en-US" sz="800" i="1" dirty="0">
                  <a:solidFill>
                    <a:srgbClr val="FF0000"/>
                  </a:solidFill>
                </a:rPr>
                <a:t>MIT</a:t>
              </a:r>
              <a:r>
                <a:rPr lang="en-US" sz="800" i="1" dirty="0" smtClean="0">
                  <a:solidFill>
                    <a:srgbClr val="FF0000"/>
                  </a:solidFill>
                </a:rPr>
                <a:t>/</a:t>
              </a:r>
              <a:r>
                <a:rPr lang="en-US" sz="800" i="1" kern="0" dirty="0" smtClean="0">
                  <a:solidFill>
                    <a:srgbClr val="FF0000"/>
                  </a:solidFill>
                </a:rPr>
                <a:t>UIC/LANL</a:t>
              </a:r>
              <a:endParaRPr lang="en-US" sz="800" i="1" kern="0" dirty="0">
                <a:solidFill>
                  <a:srgbClr val="FF0000"/>
                </a:solidFill>
              </a:endParaRPr>
            </a:p>
          </p:txBody>
        </p:sp>
        <p:sp>
          <p:nvSpPr>
            <p:cNvPr id="479" name="Line 49"/>
            <p:cNvSpPr>
              <a:spLocks noChangeShapeType="1"/>
            </p:cNvSpPr>
            <p:nvPr/>
          </p:nvSpPr>
          <p:spPr bwMode="auto">
            <a:xfrm>
              <a:off x="3429588" y="4820501"/>
              <a:ext cx="0" cy="31019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0" name="Line 50"/>
            <p:cNvSpPr>
              <a:spLocks noChangeShapeType="1"/>
            </p:cNvSpPr>
            <p:nvPr/>
          </p:nvSpPr>
          <p:spPr bwMode="auto">
            <a:xfrm>
              <a:off x="3429588" y="4820501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1" name="Line 51"/>
            <p:cNvSpPr>
              <a:spLocks noChangeShapeType="1"/>
            </p:cNvSpPr>
            <p:nvPr/>
          </p:nvSpPr>
          <p:spPr bwMode="auto">
            <a:xfrm>
              <a:off x="3429588" y="582638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2" name="Line 52"/>
            <p:cNvSpPr>
              <a:spLocks noChangeShapeType="1"/>
            </p:cNvSpPr>
            <p:nvPr/>
          </p:nvSpPr>
          <p:spPr bwMode="auto">
            <a:xfrm>
              <a:off x="3429588" y="683226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83" name="Group 53"/>
            <p:cNvGrpSpPr>
              <a:grpSpLocks/>
            </p:cNvGrpSpPr>
            <p:nvPr/>
          </p:nvGrpSpPr>
          <p:grpSpPr bwMode="auto">
            <a:xfrm>
              <a:off x="5025456" y="4443296"/>
              <a:ext cx="1481878" cy="3897788"/>
              <a:chOff x="2064" y="1824"/>
              <a:chExt cx="624" cy="1488"/>
            </a:xfrm>
          </p:grpSpPr>
          <p:sp>
            <p:nvSpPr>
              <p:cNvPr id="509" name="AutoShape 54"/>
              <p:cNvSpPr>
                <a:spLocks noChangeArrowheads="1"/>
              </p:cNvSpPr>
              <p:nvPr/>
            </p:nvSpPr>
            <p:spPr bwMode="auto">
              <a:xfrm>
                <a:off x="2160" y="1824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kern="0" dirty="0">
                    <a:solidFill>
                      <a:sysClr val="windowText" lastClr="000000"/>
                    </a:solidFill>
                  </a:rPr>
                  <a:t>Cabling</a:t>
                </a:r>
              </a:p>
              <a:p>
                <a:pPr algn="ctr" defTabSz="642915">
                  <a:defRPr/>
                </a:pPr>
                <a:r>
                  <a:rPr lang="en-US" sz="800" i="1" kern="0" dirty="0" smtClean="0">
                    <a:solidFill>
                      <a:sysClr val="windowText" lastClr="000000"/>
                    </a:solidFill>
                  </a:rPr>
                  <a:t>UNM</a:t>
                </a:r>
                <a:endParaRPr lang="en-US" sz="800" i="1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0" name="AutoShape 55"/>
              <p:cNvSpPr>
                <a:spLocks noChangeArrowheads="1"/>
              </p:cNvSpPr>
              <p:nvPr/>
            </p:nvSpPr>
            <p:spPr bwMode="auto">
              <a:xfrm>
                <a:off x="2160" y="2592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dirty="0">
                    <a:solidFill>
                      <a:sysClr val="windowText" lastClr="000000"/>
                    </a:solidFill>
                  </a:rPr>
                  <a:t>LV</a:t>
                </a:r>
                <a:endParaRPr lang="en-US" sz="800" i="1" kern="0" dirty="0">
                  <a:solidFill>
                    <a:sysClr val="windowText" lastClr="000000"/>
                  </a:solidFill>
                </a:endParaRPr>
              </a:p>
              <a:p>
                <a:pPr algn="ctr" defTabSz="642915">
                  <a:defRPr/>
                </a:pPr>
                <a:r>
                  <a:rPr lang="en-US" sz="800" i="1" kern="0" dirty="0">
                    <a:solidFill>
                      <a:sysClr val="windowText" lastClr="000000"/>
                    </a:solidFill>
                  </a:rPr>
                  <a:t>UNM/NMSU</a:t>
                </a:r>
              </a:p>
            </p:txBody>
          </p:sp>
          <p:sp>
            <p:nvSpPr>
              <p:cNvPr id="511" name="AutoShape 56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dirty="0">
                    <a:solidFill>
                      <a:sysClr val="windowText" lastClr="000000"/>
                    </a:solidFill>
                  </a:rPr>
                  <a:t>High density cables</a:t>
                </a:r>
                <a:endParaRPr lang="en-US" sz="800" i="1" kern="0" dirty="0">
                  <a:solidFill>
                    <a:sysClr val="windowText" lastClr="000000"/>
                  </a:solidFill>
                </a:endParaRPr>
              </a:p>
              <a:p>
                <a:pPr algn="ctr" defTabSz="642915">
                  <a:defRPr/>
                </a:pPr>
                <a:r>
                  <a:rPr lang="en-US" sz="800" i="1" kern="0" dirty="0">
                    <a:solidFill>
                      <a:sysClr val="windowText" lastClr="000000"/>
                    </a:solidFill>
                  </a:rPr>
                  <a:t>UNM</a:t>
                </a:r>
              </a:p>
            </p:txBody>
          </p:sp>
          <p:sp>
            <p:nvSpPr>
              <p:cNvPr id="512" name="AutoShape 57"/>
              <p:cNvSpPr>
                <a:spLocks noChangeArrowheads="1"/>
              </p:cNvSpPr>
              <p:nvPr/>
            </p:nvSpPr>
            <p:spPr bwMode="auto">
              <a:xfrm>
                <a:off x="2160" y="2976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kern="0" dirty="0">
                    <a:solidFill>
                      <a:sysClr val="windowText" lastClr="000000"/>
                    </a:solidFill>
                  </a:rPr>
                  <a:t>Fibers</a:t>
                </a:r>
              </a:p>
              <a:p>
                <a:pPr algn="ctr" defTabSz="642915">
                  <a:defRPr/>
                </a:pPr>
                <a:r>
                  <a:rPr lang="en-US" sz="800" i="1" kern="0" dirty="0">
                    <a:solidFill>
                      <a:sysClr val="windowText" lastClr="000000"/>
                    </a:solidFill>
                  </a:rPr>
                  <a:t>UNM</a:t>
                </a:r>
              </a:p>
            </p:txBody>
          </p:sp>
          <p:grpSp>
            <p:nvGrpSpPr>
              <p:cNvPr id="513" name="Group 58"/>
              <p:cNvGrpSpPr>
                <a:grpSpLocks/>
              </p:cNvGrpSpPr>
              <p:nvPr/>
            </p:nvGrpSpPr>
            <p:grpSpPr bwMode="auto">
              <a:xfrm>
                <a:off x="2064" y="1968"/>
                <a:ext cx="96" cy="1152"/>
                <a:chOff x="96" y="1968"/>
                <a:chExt cx="96" cy="1152"/>
              </a:xfrm>
            </p:grpSpPr>
            <p:sp>
              <p:nvSpPr>
                <p:cNvPr id="514" name="Line 59"/>
                <p:cNvSpPr>
                  <a:spLocks noChangeShapeType="1"/>
                </p:cNvSpPr>
                <p:nvPr/>
              </p:nvSpPr>
              <p:spPr bwMode="auto">
                <a:xfrm>
                  <a:off x="96" y="1968"/>
                  <a:ext cx="0" cy="115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42915">
                    <a:defRPr/>
                  </a:pPr>
                  <a:endParaRPr lang="en-US" sz="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15" name="Line 60"/>
                <p:cNvSpPr>
                  <a:spLocks noChangeShapeType="1"/>
                </p:cNvSpPr>
                <p:nvPr/>
              </p:nvSpPr>
              <p:spPr bwMode="auto">
                <a:xfrm>
                  <a:off x="96" y="1968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42915">
                    <a:defRPr/>
                  </a:pPr>
                  <a:endParaRPr lang="en-US" sz="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16" name="Line 61"/>
                <p:cNvSpPr>
                  <a:spLocks noChangeShapeType="1"/>
                </p:cNvSpPr>
                <p:nvPr/>
              </p:nvSpPr>
              <p:spPr bwMode="auto">
                <a:xfrm>
                  <a:off x="96" y="2352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42915">
                    <a:defRPr/>
                  </a:pPr>
                  <a:endParaRPr lang="en-US" sz="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17" name="Line 62"/>
                <p:cNvSpPr>
                  <a:spLocks noChangeShapeType="1"/>
                </p:cNvSpPr>
                <p:nvPr/>
              </p:nvSpPr>
              <p:spPr bwMode="auto">
                <a:xfrm>
                  <a:off x="96" y="2736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42915">
                    <a:defRPr/>
                  </a:pPr>
                  <a:endParaRPr lang="en-US" sz="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18" name="Line 63"/>
                <p:cNvSpPr>
                  <a:spLocks noChangeShapeType="1"/>
                </p:cNvSpPr>
                <p:nvPr/>
              </p:nvSpPr>
              <p:spPr bwMode="auto">
                <a:xfrm>
                  <a:off x="96" y="312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42915">
                    <a:defRPr/>
                  </a:pPr>
                  <a:endParaRPr lang="en-US" sz="8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484" name="Group 64"/>
            <p:cNvGrpSpPr>
              <a:grpSpLocks/>
            </p:cNvGrpSpPr>
            <p:nvPr/>
          </p:nvGrpSpPr>
          <p:grpSpPr bwMode="auto">
            <a:xfrm>
              <a:off x="6621325" y="4443296"/>
              <a:ext cx="1481878" cy="3897788"/>
              <a:chOff x="2112" y="1824"/>
              <a:chExt cx="624" cy="1488"/>
            </a:xfrm>
          </p:grpSpPr>
          <p:sp>
            <p:nvSpPr>
              <p:cNvPr id="501" name="AutoShape 65"/>
              <p:cNvSpPr>
                <a:spLocks noChangeArrowheads="1"/>
              </p:cNvSpPr>
              <p:nvPr/>
            </p:nvSpPr>
            <p:spPr bwMode="auto">
              <a:xfrm>
                <a:off x="2208" y="1824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dirty="0">
                    <a:solidFill>
                      <a:srgbClr val="FF0000"/>
                    </a:solidFill>
                  </a:rPr>
                  <a:t>Mechanics </a:t>
                </a:r>
                <a:endParaRPr lang="en-US" sz="800" i="1" kern="0" dirty="0">
                  <a:solidFill>
                    <a:srgbClr val="FF0000"/>
                  </a:solidFill>
                </a:endParaRPr>
              </a:p>
              <a:p>
                <a:pPr algn="ctr" defTabSz="642915">
                  <a:defRPr/>
                </a:pPr>
                <a:r>
                  <a:rPr lang="en-US" sz="800" i="1" kern="0" dirty="0" smtClean="0">
                    <a:solidFill>
                      <a:srgbClr val="FF0000"/>
                    </a:solidFill>
                  </a:rPr>
                  <a:t>MIT/LBNL</a:t>
                </a:r>
                <a:endParaRPr lang="en-US" sz="800" i="1" kern="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2" name="AutoShape 66"/>
              <p:cNvSpPr>
                <a:spLocks noChangeArrowheads="1"/>
              </p:cNvSpPr>
              <p:nvPr/>
            </p:nvSpPr>
            <p:spPr bwMode="auto">
              <a:xfrm>
                <a:off x="2208" y="2208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dirty="0">
                    <a:solidFill>
                      <a:srgbClr val="FF0000"/>
                    </a:solidFill>
                  </a:rPr>
                  <a:t>Structure Design</a:t>
                </a:r>
              </a:p>
              <a:p>
                <a:pPr algn="ctr" defTabSz="642915">
                  <a:defRPr/>
                </a:pPr>
                <a:r>
                  <a:rPr lang="en-US" sz="800" i="1" kern="0" dirty="0">
                    <a:solidFill>
                      <a:srgbClr val="FF0000"/>
                    </a:solidFill>
                  </a:rPr>
                  <a:t> LANL/MIT</a:t>
                </a:r>
              </a:p>
            </p:txBody>
          </p:sp>
          <p:sp>
            <p:nvSpPr>
              <p:cNvPr id="503" name="AutoShape 67"/>
              <p:cNvSpPr>
                <a:spLocks noChangeArrowheads="1"/>
              </p:cNvSpPr>
              <p:nvPr/>
            </p:nvSpPr>
            <p:spPr bwMode="auto">
              <a:xfrm>
                <a:off x="2208" y="2592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kern="0" dirty="0">
                    <a:solidFill>
                      <a:srgbClr val="FF0000"/>
                    </a:solidFill>
                  </a:rPr>
                  <a:t>Assembly</a:t>
                </a:r>
              </a:p>
              <a:p>
                <a:pPr algn="ctr" defTabSz="642915">
                  <a:defRPr/>
                </a:pPr>
                <a:r>
                  <a:rPr lang="en-US" sz="800" i="1" kern="0" dirty="0" smtClean="0">
                    <a:solidFill>
                      <a:srgbClr val="FF0000"/>
                    </a:solidFill>
                  </a:rPr>
                  <a:t>BNL/MIT</a:t>
                </a:r>
                <a:endParaRPr lang="en-US" sz="800" i="1" kern="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4" name="AutoShape 68"/>
              <p:cNvSpPr>
                <a:spLocks noChangeArrowheads="1"/>
              </p:cNvSpPr>
              <p:nvPr/>
            </p:nvSpPr>
            <p:spPr bwMode="auto">
              <a:xfrm>
                <a:off x="2208" y="2976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dirty="0">
                    <a:solidFill>
                      <a:srgbClr val="FF0000"/>
                    </a:solidFill>
                  </a:rPr>
                  <a:t>Installation</a:t>
                </a:r>
                <a:endParaRPr lang="en-US" sz="800" i="1" kern="0" dirty="0">
                  <a:solidFill>
                    <a:srgbClr val="FF0000"/>
                  </a:solidFill>
                </a:endParaRPr>
              </a:p>
              <a:p>
                <a:pPr algn="ctr" defTabSz="642915">
                  <a:defRPr/>
                </a:pPr>
                <a:r>
                  <a:rPr lang="en-US" sz="800" i="1" kern="0" dirty="0" smtClean="0">
                    <a:solidFill>
                      <a:srgbClr val="FF0000"/>
                    </a:solidFill>
                  </a:rPr>
                  <a:t>BNL/MIT</a:t>
                </a:r>
                <a:endParaRPr lang="en-US" sz="800" i="1" kern="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5" name="Line 72"/>
              <p:cNvSpPr>
                <a:spLocks noChangeShapeType="1"/>
              </p:cNvSpPr>
              <p:nvPr/>
            </p:nvSpPr>
            <p:spPr bwMode="auto">
              <a:xfrm>
                <a:off x="2112" y="196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6" name="Line 73"/>
              <p:cNvSpPr>
                <a:spLocks noChangeShapeType="1"/>
              </p:cNvSpPr>
              <p:nvPr/>
            </p:nvSpPr>
            <p:spPr bwMode="auto">
              <a:xfrm>
                <a:off x="2112" y="235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7" name="Line 74"/>
              <p:cNvSpPr>
                <a:spLocks noChangeShapeType="1"/>
              </p:cNvSpPr>
              <p:nvPr/>
            </p:nvSpPr>
            <p:spPr bwMode="auto">
              <a:xfrm>
                <a:off x="2112" y="2736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8" name="Line 75"/>
              <p:cNvSpPr>
                <a:spLocks noChangeShapeType="1"/>
              </p:cNvSpPr>
              <p:nvPr/>
            </p:nvSpPr>
            <p:spPr bwMode="auto">
              <a:xfrm>
                <a:off x="2112" y="312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85" name="AutoShape 76"/>
            <p:cNvSpPr>
              <a:spLocks noChangeArrowheads="1"/>
            </p:cNvSpPr>
            <p:nvPr/>
          </p:nvSpPr>
          <p:spPr bwMode="auto">
            <a:xfrm>
              <a:off x="8445175" y="444329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rgbClr val="FF0000"/>
                  </a:solidFill>
                </a:rPr>
                <a:t>Integration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rgbClr val="FF0000"/>
                  </a:solidFill>
                </a:rPr>
                <a:t>MIT</a:t>
              </a:r>
              <a:endParaRPr lang="en-US" sz="800" i="1" kern="0" dirty="0">
                <a:solidFill>
                  <a:srgbClr val="FF0000"/>
                </a:solidFill>
              </a:endParaRPr>
            </a:p>
            <a:p>
              <a:pPr algn="ctr" defTabSz="642915">
                <a:defRPr/>
              </a:pP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6" name="AutoShape 77"/>
            <p:cNvSpPr>
              <a:spLocks noChangeArrowheads="1"/>
            </p:cNvSpPr>
            <p:nvPr/>
          </p:nvSpPr>
          <p:spPr bwMode="auto">
            <a:xfrm>
              <a:off x="8445175" y="5449176"/>
              <a:ext cx="1271816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rgbClr val="FF0000"/>
                  </a:solidFill>
                </a:rPr>
                <a:t>Cooling</a:t>
              </a: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rgbClr val="FF0000"/>
                  </a:solidFill>
                </a:rPr>
                <a:t>MIT</a:t>
              </a:r>
            </a:p>
          </p:txBody>
        </p:sp>
        <p:sp>
          <p:nvSpPr>
            <p:cNvPr id="487" name="AutoShape 78"/>
            <p:cNvSpPr>
              <a:spLocks noChangeArrowheads="1"/>
            </p:cNvSpPr>
            <p:nvPr/>
          </p:nvSpPr>
          <p:spPr bwMode="auto">
            <a:xfrm>
              <a:off x="10155034" y="444329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Electrical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BNL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9" name="AutoShape 80"/>
            <p:cNvSpPr>
              <a:spLocks noChangeArrowheads="1"/>
            </p:cNvSpPr>
            <p:nvPr/>
          </p:nvSpPr>
          <p:spPr bwMode="auto">
            <a:xfrm>
              <a:off x="10155034" y="5400059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Low Voltage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UNM/NMSU</a:t>
              </a:r>
            </a:p>
          </p:txBody>
        </p:sp>
        <p:sp>
          <p:nvSpPr>
            <p:cNvPr id="490" name="Line 81"/>
            <p:cNvSpPr>
              <a:spLocks noChangeShapeType="1"/>
            </p:cNvSpPr>
            <p:nvPr/>
          </p:nvSpPr>
          <p:spPr bwMode="auto">
            <a:xfrm>
              <a:off x="8217194" y="4820501"/>
              <a:ext cx="15634" cy="419600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1" name="Line 82"/>
            <p:cNvSpPr>
              <a:spLocks noChangeShapeType="1"/>
            </p:cNvSpPr>
            <p:nvPr/>
          </p:nvSpPr>
          <p:spPr bwMode="auto">
            <a:xfrm>
              <a:off x="8217194" y="4820501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2" name="Line 83"/>
            <p:cNvSpPr>
              <a:spLocks noChangeShapeType="1"/>
            </p:cNvSpPr>
            <p:nvPr/>
          </p:nvSpPr>
          <p:spPr bwMode="auto">
            <a:xfrm>
              <a:off x="8217194" y="582638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3" name="Line 84"/>
            <p:cNvSpPr>
              <a:spLocks noChangeShapeType="1"/>
            </p:cNvSpPr>
            <p:nvPr/>
          </p:nvSpPr>
          <p:spPr bwMode="auto">
            <a:xfrm>
              <a:off x="8217194" y="683226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4" name="AutoShape 85"/>
            <p:cNvSpPr>
              <a:spLocks noChangeArrowheads="1"/>
            </p:cNvSpPr>
            <p:nvPr/>
          </p:nvSpPr>
          <p:spPr bwMode="auto">
            <a:xfrm>
              <a:off x="8445175" y="6455057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Alignment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BNL/UIC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5" name="Line 86"/>
            <p:cNvSpPr>
              <a:spLocks noChangeShapeType="1"/>
            </p:cNvSpPr>
            <p:nvPr/>
          </p:nvSpPr>
          <p:spPr bwMode="auto">
            <a:xfrm>
              <a:off x="9927053" y="4820502"/>
              <a:ext cx="0" cy="10058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6" name="Line 87"/>
            <p:cNvSpPr>
              <a:spLocks noChangeShapeType="1"/>
            </p:cNvSpPr>
            <p:nvPr/>
          </p:nvSpPr>
          <p:spPr bwMode="auto">
            <a:xfrm>
              <a:off x="9927053" y="4820501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7" name="Line 88"/>
            <p:cNvSpPr>
              <a:spLocks noChangeShapeType="1"/>
            </p:cNvSpPr>
            <p:nvPr/>
          </p:nvSpPr>
          <p:spPr bwMode="auto">
            <a:xfrm>
              <a:off x="9927053" y="582638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9" name="Line 59"/>
            <p:cNvSpPr>
              <a:spLocks noChangeShapeType="1"/>
            </p:cNvSpPr>
            <p:nvPr/>
          </p:nvSpPr>
          <p:spPr bwMode="auto">
            <a:xfrm>
              <a:off x="6641221" y="4820501"/>
              <a:ext cx="0" cy="30176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1" name="AutoShape 85"/>
            <p:cNvSpPr>
              <a:spLocks noChangeArrowheads="1"/>
            </p:cNvSpPr>
            <p:nvPr/>
          </p:nvSpPr>
          <p:spPr bwMode="auto">
            <a:xfrm>
              <a:off x="8463094" y="7487603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Mechanical Stability</a:t>
              </a: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BNL</a:t>
              </a:r>
            </a:p>
            <a:p>
              <a:pPr algn="ctr" defTabSz="642915">
                <a:defRPr/>
              </a:pP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2" name="AutoShape 78"/>
            <p:cNvSpPr>
              <a:spLocks noChangeArrowheads="1"/>
            </p:cNvSpPr>
            <p:nvPr/>
          </p:nvSpPr>
          <p:spPr bwMode="auto">
            <a:xfrm>
              <a:off x="8445175" y="860068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Safety System</a:t>
              </a: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BNL</a:t>
              </a:r>
            </a:p>
          </p:txBody>
        </p:sp>
        <p:sp>
          <p:nvSpPr>
            <p:cNvPr id="533" name="Line 84"/>
            <p:cNvSpPr>
              <a:spLocks noChangeShapeType="1"/>
            </p:cNvSpPr>
            <p:nvPr/>
          </p:nvSpPr>
          <p:spPr bwMode="auto">
            <a:xfrm>
              <a:off x="8232828" y="7941975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4" name="Line 84"/>
            <p:cNvSpPr>
              <a:spLocks noChangeShapeType="1"/>
            </p:cNvSpPr>
            <p:nvPr/>
          </p:nvSpPr>
          <p:spPr bwMode="auto">
            <a:xfrm>
              <a:off x="8232828" y="9016510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5" name="AutoShape 19"/>
            <p:cNvSpPr>
              <a:spLocks noChangeArrowheads="1"/>
            </p:cNvSpPr>
            <p:nvPr/>
          </p:nvSpPr>
          <p:spPr bwMode="auto">
            <a:xfrm>
              <a:off x="11749284" y="744310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B-jet tagging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LANL,</a:t>
              </a:r>
              <a:r>
                <a:rPr lang="en-US" sz="800" i="1" kern="0" dirty="0">
                  <a:solidFill>
                    <a:sysClr val="windowText" lastClr="000000"/>
                  </a:solidFill>
                </a:rPr>
                <a:t>NMSU</a:t>
              </a:r>
            </a:p>
          </p:txBody>
        </p:sp>
      </p:grpSp>
      <p:sp>
        <p:nvSpPr>
          <p:cNvPr id="94" name="AutoShape 48"/>
          <p:cNvSpPr>
            <a:spLocks noChangeArrowheads="1"/>
          </p:cNvSpPr>
          <p:nvPr/>
        </p:nvSpPr>
        <p:spPr bwMode="auto">
          <a:xfrm>
            <a:off x="2489303" y="4967086"/>
            <a:ext cx="881646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pPr algn="ctr" defTabSz="642915">
              <a:defRPr/>
            </a:pPr>
            <a:r>
              <a:rPr lang="en-US" sz="800" i="1" dirty="0">
                <a:solidFill>
                  <a:srgbClr val="FF0000"/>
                </a:solidFill>
              </a:rPr>
              <a:t>Stave</a:t>
            </a:r>
            <a:r>
              <a:rPr lang="en-US" sz="800" i="1" kern="0" dirty="0">
                <a:solidFill>
                  <a:srgbClr val="FF0000"/>
                </a:solidFill>
              </a:rPr>
              <a:t> QA</a:t>
            </a:r>
          </a:p>
          <a:p>
            <a:pPr algn="ctr" defTabSz="642915">
              <a:defRPr/>
            </a:pPr>
            <a:r>
              <a:rPr lang="en-US" sz="800" i="1" kern="0" dirty="0" smtClean="0">
                <a:solidFill>
                  <a:srgbClr val="FF0000"/>
                </a:solidFill>
              </a:rPr>
              <a:t>MIT/ISU</a:t>
            </a:r>
            <a:endParaRPr lang="en-US" sz="800" i="1" kern="0" dirty="0">
              <a:solidFill>
                <a:srgbClr val="FF0000"/>
              </a:solidFill>
            </a:endParaRPr>
          </a:p>
        </p:txBody>
      </p:sp>
      <p:sp>
        <p:nvSpPr>
          <p:cNvPr id="95" name="Line 52"/>
          <p:cNvSpPr>
            <a:spLocks noChangeShapeType="1"/>
          </p:cNvSpPr>
          <p:nvPr/>
        </p:nvSpPr>
        <p:spPr bwMode="auto">
          <a:xfrm>
            <a:off x="2339996" y="5240777"/>
            <a:ext cx="16029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pPr defTabSz="642915">
              <a:defRPr/>
            </a:pPr>
            <a:endParaRPr lang="en-US" sz="800" kern="0">
              <a:solidFill>
                <a:sysClr val="windowText" lastClr="000000"/>
              </a:solidFill>
            </a:endParaRPr>
          </a:p>
        </p:txBody>
      </p:sp>
      <p:sp>
        <p:nvSpPr>
          <p:cNvPr id="96" name="Line 52"/>
          <p:cNvSpPr>
            <a:spLocks noChangeShapeType="1"/>
          </p:cNvSpPr>
          <p:nvPr/>
        </p:nvSpPr>
        <p:spPr bwMode="auto">
          <a:xfrm>
            <a:off x="1213508" y="5240777"/>
            <a:ext cx="16029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pPr defTabSz="642915">
              <a:defRPr/>
            </a:pPr>
            <a:endParaRPr lang="en-US" sz="800" kern="0">
              <a:solidFill>
                <a:sysClr val="windowText" lastClr="000000"/>
              </a:solidFill>
            </a:endParaRPr>
          </a:p>
        </p:txBody>
      </p:sp>
      <p:sp>
        <p:nvSpPr>
          <p:cNvPr id="97" name="AutoShape 31"/>
          <p:cNvSpPr>
            <a:spLocks noChangeArrowheads="1"/>
          </p:cNvSpPr>
          <p:nvPr/>
        </p:nvSpPr>
        <p:spPr bwMode="auto">
          <a:xfrm>
            <a:off x="245112" y="4884665"/>
            <a:ext cx="881646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pPr algn="ctr" defTabSz="642915">
              <a:defRPr/>
            </a:pPr>
            <a:r>
              <a:rPr lang="en-US" sz="800" i="1" dirty="0">
                <a:solidFill>
                  <a:sysClr val="windowText" lastClr="000000"/>
                </a:solidFill>
              </a:rPr>
              <a:t>DCM Integration</a:t>
            </a:r>
          </a:p>
          <a:p>
            <a:pPr algn="ctr" defTabSz="642915">
              <a:defRPr/>
            </a:pPr>
            <a:r>
              <a:rPr lang="en-US" sz="800" i="1" kern="0" dirty="0">
                <a:solidFill>
                  <a:sysClr val="windowText" lastClr="000000"/>
                </a:solidFill>
              </a:rPr>
              <a:t>Colorado</a:t>
            </a:r>
          </a:p>
          <a:p>
            <a:pPr algn="ctr" defTabSz="642915">
              <a:defRPr/>
            </a:pPr>
            <a:endParaRPr lang="en-US" sz="800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98" name="Line 37"/>
          <p:cNvSpPr>
            <a:spLocks noChangeShapeType="1"/>
          </p:cNvSpPr>
          <p:nvPr/>
        </p:nvSpPr>
        <p:spPr bwMode="auto">
          <a:xfrm>
            <a:off x="82068" y="5172092"/>
            <a:ext cx="16029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pPr defTabSz="642915">
              <a:defRPr/>
            </a:pPr>
            <a:endParaRPr lang="en-US" sz="800" kern="0">
              <a:solidFill>
                <a:sysClr val="windowText" lastClr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7</a:t>
            </a:fld>
            <a:endParaRPr lang="uk-UA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33" y="0"/>
            <a:ext cx="1100667" cy="897913"/>
          </a:xfrm>
          <a:prstGeom prst="rect">
            <a:avLst/>
          </a:prstGeom>
        </p:spPr>
      </p:pic>
      <p:sp>
        <p:nvSpPr>
          <p:cNvPr id="99" name="AutoShape 3"/>
          <p:cNvSpPr>
            <a:spLocks noChangeArrowheads="1"/>
          </p:cNvSpPr>
          <p:nvPr/>
        </p:nvSpPr>
        <p:spPr bwMode="auto">
          <a:xfrm>
            <a:off x="3451098" y="184263"/>
            <a:ext cx="1522844" cy="530445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800" i="1" kern="0" dirty="0" smtClean="0">
                <a:solidFill>
                  <a:sysClr val="windowText" lastClr="000000"/>
                </a:solidFill>
              </a:rPr>
              <a:t>BNL Program </a:t>
            </a:r>
            <a:r>
              <a:rPr lang="en-US" sz="800" i="1" kern="0" dirty="0">
                <a:solidFill>
                  <a:sysClr val="windowText" lastClr="000000"/>
                </a:solidFill>
              </a:rPr>
              <a:t>Manager</a:t>
            </a:r>
          </a:p>
        </p:txBody>
      </p:sp>
      <p:sp>
        <p:nvSpPr>
          <p:cNvPr id="101" name="Line 6"/>
          <p:cNvSpPr>
            <a:spLocks noChangeShapeType="1"/>
          </p:cNvSpPr>
          <p:nvPr/>
        </p:nvSpPr>
        <p:spPr bwMode="auto">
          <a:xfrm>
            <a:off x="4239895" y="701468"/>
            <a:ext cx="0" cy="26522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800" kern="0">
              <a:solidFill>
                <a:sysClr val="windowText" lastClr="00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538730" y="1145227"/>
            <a:ext cx="165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Sep. 2016 </a:t>
            </a:r>
          </a:p>
          <a:p>
            <a:r>
              <a:rPr lang="en-US" dirty="0" smtClean="0"/>
              <a:t>Tracker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218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732</Words>
  <Application>Microsoft Macintosh PowerPoint</Application>
  <PresentationFormat>Letter Paper (8.5x11 in)</PresentationFormat>
  <Paragraphs>207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Mangal</vt:lpstr>
      <vt:lpstr>Arial</vt:lpstr>
      <vt:lpstr>Office Theme</vt:lpstr>
      <vt:lpstr>sPHENIX/MAPS Pre-Proposal Outline</vt:lpstr>
      <vt:lpstr>Proposed Tasks and Timeline</vt:lpstr>
      <vt:lpstr>sPHENIX MAPS Inner Tracker</vt:lpstr>
      <vt:lpstr>sPHENIX MAPS Inner Tracker</vt:lpstr>
      <vt:lpstr>Scope of the Project</vt:lpstr>
      <vt:lpstr>Participating and Interested Institutions</vt:lpstr>
      <vt:lpstr>Organization Chart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sPHENIX/MAPS Pre-Proposal Outline</dc:title>
  <dc:creator>Ming Liu</dc:creator>
  <cp:lastModifiedBy>Ming Liu</cp:lastModifiedBy>
  <cp:revision>16</cp:revision>
  <dcterms:created xsi:type="dcterms:W3CDTF">2016-11-10T15:26:48Z</dcterms:created>
  <dcterms:modified xsi:type="dcterms:W3CDTF">2016-11-10T16:54:49Z</dcterms:modified>
</cp:coreProperties>
</file>