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5" r:id="rId4"/>
    <p:sldId id="264" r:id="rId5"/>
    <p:sldId id="257" r:id="rId6"/>
    <p:sldId id="258" r:id="rId7"/>
    <p:sldId id="259" r:id="rId8"/>
    <p:sldId id="260" r:id="rId9"/>
    <p:sldId id="262" r:id="rId1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4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title style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Fifth level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1995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E152-D343-D644-9D4D-BC215F4FDA80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3AC6-913B-0D41-9880-1317AC6E9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sPHENIX</a:t>
            </a:r>
            <a:r>
              <a:rPr lang="en-US" sz="4000" dirty="0" smtClean="0"/>
              <a:t>/MAPS Pre-Proposal Outline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14475"/>
            <a:ext cx="7886700" cy="46624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Executive Summary (1~2 pages)	</a:t>
            </a:r>
          </a:p>
          <a:p>
            <a:pPr lvl="1"/>
            <a:r>
              <a:rPr lang="en-US" dirty="0" smtClean="0"/>
              <a:t>Science highlights</a:t>
            </a:r>
          </a:p>
          <a:p>
            <a:pPr lvl="1"/>
            <a:r>
              <a:rPr lang="en-US" dirty="0" smtClean="0"/>
              <a:t>Mission Need</a:t>
            </a:r>
          </a:p>
          <a:p>
            <a:r>
              <a:rPr lang="en-US" dirty="0" smtClean="0"/>
              <a:t>Physics Goals (~2 pages)</a:t>
            </a:r>
          </a:p>
          <a:p>
            <a:pPr lvl="1"/>
            <a:r>
              <a:rPr lang="en-US" dirty="0" smtClean="0"/>
              <a:t>B-jet physics at intermediate </a:t>
            </a:r>
            <a:r>
              <a:rPr lang="en-US" dirty="0" err="1" smtClean="0"/>
              <a:t>pT</a:t>
            </a:r>
            <a:r>
              <a:rPr lang="en-US" dirty="0" smtClean="0"/>
              <a:t> (&gt;10 GeV)</a:t>
            </a:r>
          </a:p>
          <a:p>
            <a:pPr lvl="1"/>
            <a:r>
              <a:rPr lang="en-US" dirty="0" smtClean="0"/>
              <a:t>B-hadron physics at low </a:t>
            </a:r>
            <a:r>
              <a:rPr lang="en-US" dirty="0" err="1" smtClean="0"/>
              <a:t>pT</a:t>
            </a:r>
            <a:r>
              <a:rPr lang="en-US" dirty="0" smtClean="0"/>
              <a:t> (&lt;10 GeV)</a:t>
            </a:r>
          </a:p>
          <a:p>
            <a:r>
              <a:rPr lang="en-US" dirty="0" smtClean="0"/>
              <a:t>Detector Requirements (~2 pages)</a:t>
            </a:r>
          </a:p>
          <a:p>
            <a:pPr lvl="1"/>
            <a:r>
              <a:rPr lang="en-US" dirty="0" smtClean="0"/>
              <a:t>Tracking impact parameter </a:t>
            </a:r>
            <a:r>
              <a:rPr lang="en-US" dirty="0" err="1" smtClean="0"/>
              <a:t>resolutoin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B-tagging in </a:t>
            </a:r>
            <a:r>
              <a:rPr lang="en-US" dirty="0" err="1" smtClean="0"/>
              <a:t>AuAu</a:t>
            </a:r>
            <a:endParaRPr lang="en-US" dirty="0" smtClean="0"/>
          </a:p>
          <a:p>
            <a:pPr lvl="1"/>
            <a:r>
              <a:rPr lang="en-US" dirty="0" smtClean="0"/>
              <a:t>Readout rate</a:t>
            </a:r>
          </a:p>
          <a:p>
            <a:r>
              <a:rPr lang="en-US" dirty="0" smtClean="0"/>
              <a:t>Physics Performance (~2 pages)</a:t>
            </a:r>
          </a:p>
          <a:p>
            <a:pPr lvl="1"/>
            <a:r>
              <a:rPr lang="en-US" dirty="0" smtClean="0"/>
              <a:t>B-tagging </a:t>
            </a:r>
          </a:p>
          <a:p>
            <a:r>
              <a:rPr lang="en-US" dirty="0" smtClean="0"/>
              <a:t>Technical Scope and Deliverables (~2 pages)</a:t>
            </a:r>
          </a:p>
          <a:p>
            <a:pPr lvl="1"/>
            <a:r>
              <a:rPr lang="en-US" dirty="0" smtClean="0"/>
              <a:t>Stave assembly and testing </a:t>
            </a:r>
          </a:p>
          <a:p>
            <a:pPr lvl="1"/>
            <a:r>
              <a:rPr lang="en-US" dirty="0" smtClean="0"/>
              <a:t>Readout</a:t>
            </a:r>
          </a:p>
          <a:p>
            <a:pPr lvl="1"/>
            <a:r>
              <a:rPr lang="en-US" dirty="0" smtClean="0"/>
              <a:t>Mechanical structures </a:t>
            </a:r>
          </a:p>
          <a:p>
            <a:r>
              <a:rPr lang="en-US" dirty="0" smtClean="0"/>
              <a:t>Organization and Collaboration (1~2pages)</a:t>
            </a:r>
          </a:p>
          <a:p>
            <a:r>
              <a:rPr lang="en-US" dirty="0" smtClean="0"/>
              <a:t>Schedule and Cost Baseline (3~5 pages)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0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3208"/>
            <a:ext cx="8229600" cy="792259"/>
          </a:xfrm>
        </p:spPr>
        <p:txBody>
          <a:bodyPr>
            <a:normAutofit/>
          </a:bodyPr>
          <a:lstStyle/>
          <a:p>
            <a:r>
              <a:rPr lang="en-US" dirty="0" smtClean="0"/>
              <a:t>Tasks and Timeline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85467"/>
            <a:ext cx="8229600" cy="5615725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Pre-proposal writing </a:t>
            </a:r>
            <a:endParaRPr lang="en-US" dirty="0" smtClean="0"/>
          </a:p>
          <a:p>
            <a:pPr lvl="1"/>
            <a:r>
              <a:rPr lang="en-US" dirty="0" smtClean="0"/>
              <a:t>Identify required </a:t>
            </a:r>
            <a:r>
              <a:rPr lang="en-US" dirty="0" smtClean="0"/>
              <a:t>resources </a:t>
            </a:r>
            <a:r>
              <a:rPr lang="en-US" dirty="0" smtClean="0"/>
              <a:t>and timeline </a:t>
            </a:r>
          </a:p>
          <a:p>
            <a:pPr lvl="2"/>
            <a:r>
              <a:rPr lang="en-US" dirty="0" smtClean="0"/>
              <a:t>Intended contributions from </a:t>
            </a:r>
            <a:r>
              <a:rPr lang="en-US" dirty="0" smtClean="0"/>
              <a:t>each</a:t>
            </a:r>
            <a:r>
              <a:rPr lang="en-US" dirty="0" smtClean="0"/>
              <a:t> institution </a:t>
            </a:r>
            <a:endParaRPr lang="en-US" dirty="0" smtClean="0"/>
          </a:p>
          <a:p>
            <a:pPr lvl="1"/>
            <a:r>
              <a:rPr lang="en-US" dirty="0" smtClean="0"/>
              <a:t>Electronics and readout – LANL	</a:t>
            </a:r>
          </a:p>
          <a:p>
            <a:pPr lvl="1"/>
            <a:r>
              <a:rPr lang="en-US" dirty="0" smtClean="0"/>
              <a:t>Mechanic </a:t>
            </a:r>
            <a:r>
              <a:rPr lang="en-US" dirty="0" smtClean="0"/>
              <a:t>system, cooling </a:t>
            </a:r>
            <a:r>
              <a:rPr lang="en-US" dirty="0" smtClean="0"/>
              <a:t>and integration – </a:t>
            </a:r>
            <a:r>
              <a:rPr lang="en-US" dirty="0" smtClean="0"/>
              <a:t>MIT</a:t>
            </a:r>
          </a:p>
          <a:p>
            <a:pPr lvl="1"/>
            <a:r>
              <a:rPr lang="en-US" dirty="0" smtClean="0"/>
              <a:t>Mechanical carbon structures and simulations </a:t>
            </a:r>
            <a:r>
              <a:rPr lang="mr-IN" dirty="0" smtClean="0"/>
              <a:t>–</a:t>
            </a:r>
            <a:r>
              <a:rPr lang="en-US" dirty="0" smtClean="0"/>
              <a:t> LBNL?</a:t>
            </a:r>
            <a:endParaRPr lang="en-US" dirty="0" smtClean="0"/>
          </a:p>
          <a:p>
            <a:pPr lvl="1"/>
            <a:r>
              <a:rPr lang="en-US" dirty="0" smtClean="0"/>
              <a:t>Ancillary and other systems – other collaborators</a:t>
            </a:r>
          </a:p>
          <a:p>
            <a:pPr lvl="1"/>
            <a:r>
              <a:rPr lang="en-US" dirty="0" smtClean="0"/>
              <a:t>Frist draft by mid December 2016, for </a:t>
            </a:r>
            <a:r>
              <a:rPr lang="en-US" dirty="0" err="1" smtClean="0"/>
              <a:t>sPHENIX</a:t>
            </a:r>
            <a:r>
              <a:rPr lang="en-US" dirty="0" smtClean="0"/>
              <a:t> collaboration meetin</a:t>
            </a:r>
            <a:r>
              <a:rPr lang="en-US" dirty="0" smtClean="0"/>
              <a:t>g, discuss future path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draft by January 2017? Discussions with DOE during Feb budget meeting</a:t>
            </a:r>
          </a:p>
          <a:p>
            <a:pPr lvl="1"/>
            <a:endParaRPr lang="en-US" dirty="0" smtClean="0"/>
          </a:p>
          <a:p>
            <a:r>
              <a:rPr lang="en-US" dirty="0"/>
              <a:t>MAPS detector subgroup to identify and work </a:t>
            </a:r>
            <a:r>
              <a:rPr lang="en-US" dirty="0" smtClean="0"/>
              <a:t>on:  </a:t>
            </a:r>
            <a:endParaRPr lang="en-US" dirty="0"/>
          </a:p>
          <a:p>
            <a:pPr lvl="1"/>
            <a:r>
              <a:rPr lang="en-US" dirty="0"/>
              <a:t>Tasks, Resources and Responsibilities for each institution</a:t>
            </a:r>
          </a:p>
          <a:p>
            <a:pPr lvl="1"/>
            <a:r>
              <a:rPr lang="en-US" dirty="0"/>
              <a:t>Agreement on each institution’s interest and available resource </a:t>
            </a:r>
          </a:p>
          <a:p>
            <a:pPr lvl="1"/>
            <a:r>
              <a:rPr lang="en-US" dirty="0" smtClean="0"/>
              <a:t>Starting </a:t>
            </a:r>
            <a:r>
              <a:rPr lang="en-US" dirty="0"/>
              <a:t>joint R&amp;D on critical tasks </a:t>
            </a:r>
          </a:p>
          <a:p>
            <a:pPr lvl="2"/>
            <a:r>
              <a:rPr lang="en-US" dirty="0"/>
              <a:t>LDRD, associate members and other R&amp;D fund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readout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More communications with DOE</a:t>
            </a:r>
          </a:p>
          <a:p>
            <a:pPr lvl="1"/>
            <a:r>
              <a:rPr lang="en-US" dirty="0" smtClean="0"/>
              <a:t>Based on updated resource loaded Cost and Schedule from pre-proposal </a:t>
            </a:r>
          </a:p>
          <a:p>
            <a:pPr lvl="1"/>
            <a:r>
              <a:rPr lang="en-US" dirty="0" smtClean="0"/>
              <a:t>Then decide on next step</a:t>
            </a:r>
          </a:p>
          <a:p>
            <a:pPr lvl="2"/>
            <a:r>
              <a:rPr lang="en-US" dirty="0" smtClean="0"/>
              <a:t>either go forward or not, work out a plan with DOE</a:t>
            </a:r>
          </a:p>
          <a:p>
            <a:pPr lvl="1"/>
            <a:r>
              <a:rPr lang="en-US" dirty="0" smtClean="0"/>
              <a:t>Get more support from ALD &amp; DOE on CERN-SPHENIX agreement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Full proposal writing after discussion with DOE in Feb 2017?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Submission, ~May 2017?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Reviews, by CD-1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Aiming for Fed. Budget FY2020 start up?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we do it for an earlier startup, FY19?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MOU/Agreement with CERN on MAPS production ? ---- DOE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CERN Agreement?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DF0C-2EBC-644B-A2A8-06E03E4F27B0}" type="datetime1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0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CERN-BNL “MoU” for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</a:t>
            </a:r>
            <a:r>
              <a:rPr lang="en-US" sz="2800" dirty="0" smtClean="0"/>
              <a:t>Production: a Proposal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819"/>
            <a:ext cx="8229600" cy="589765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Defined the minimal scope of the project in the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A 3-layer MAPS detector identical to ITS/IB</a:t>
            </a:r>
          </a:p>
          <a:p>
            <a:pPr lvl="2"/>
            <a:r>
              <a:rPr lang="en-US" dirty="0" smtClean="0"/>
              <a:t>48 staves + 40% spares = 68</a:t>
            </a:r>
          </a:p>
          <a:p>
            <a:pPr lvl="1"/>
            <a:r>
              <a:rPr lang="en-US" dirty="0" smtClean="0"/>
              <a:t>MAPS chips</a:t>
            </a:r>
          </a:p>
          <a:p>
            <a:pPr lvl="2"/>
            <a:r>
              <a:rPr lang="en-US" dirty="0" smtClean="0"/>
              <a:t>68 fully tested staves, 68x9=612 chips</a:t>
            </a:r>
          </a:p>
          <a:p>
            <a:pPr lvl="2"/>
            <a:r>
              <a:rPr lang="en-US" dirty="0" smtClean="0"/>
              <a:t>20% fully tested spare MAPS chips, 612x20% = 122 chips</a:t>
            </a:r>
          </a:p>
          <a:p>
            <a:pPr lvl="2"/>
            <a:r>
              <a:rPr lang="en-US" dirty="0" smtClean="0"/>
              <a:t>Total 734 MAPS chips </a:t>
            </a:r>
          </a:p>
          <a:p>
            <a:pPr lvl="1"/>
            <a:r>
              <a:rPr lang="en-US" dirty="0" smtClean="0"/>
              <a:t>Flexible PC boards (FPC) with connectors and cables </a:t>
            </a:r>
          </a:p>
          <a:p>
            <a:pPr lvl="2"/>
            <a:r>
              <a:rPr lang="en-US" dirty="0" smtClean="0"/>
              <a:t>One per stave, 68 of them</a:t>
            </a:r>
          </a:p>
          <a:p>
            <a:pPr lvl="2"/>
            <a:r>
              <a:rPr lang="en-US" dirty="0" smtClean="0"/>
              <a:t>Cables and connectors customized to meet CERN safety rules </a:t>
            </a:r>
          </a:p>
          <a:p>
            <a:pPr lvl="3"/>
            <a:r>
              <a:rPr lang="en-US" dirty="0" smtClean="0"/>
              <a:t>Luciano/CERN will send documents to confirm they also meet BNL safety standards</a:t>
            </a:r>
          </a:p>
          <a:p>
            <a:pPr lvl="1"/>
            <a:r>
              <a:rPr lang="en-US" dirty="0" smtClean="0"/>
              <a:t> Fully assembled and tested Staves</a:t>
            </a:r>
          </a:p>
          <a:p>
            <a:pPr lvl="2"/>
            <a:r>
              <a:rPr lang="en-US" dirty="0" smtClean="0"/>
              <a:t>Preparation and cleaning of MAPS, FPCs and frames etc.</a:t>
            </a:r>
          </a:p>
          <a:p>
            <a:pPr lvl="2"/>
            <a:r>
              <a:rPr lang="en-US" dirty="0" smtClean="0"/>
              <a:t>Alignment and gluing </a:t>
            </a:r>
          </a:p>
          <a:p>
            <a:pPr lvl="2"/>
            <a:r>
              <a:rPr lang="en-US" dirty="0" smtClean="0"/>
              <a:t>Wire bonding </a:t>
            </a:r>
          </a:p>
          <a:p>
            <a:pPr lvl="2"/>
            <a:r>
              <a:rPr lang="en-US" dirty="0" smtClean="0"/>
              <a:t>Assembly work mostly done by CERN techs</a:t>
            </a:r>
          </a:p>
          <a:p>
            <a:pPr lvl="2"/>
            <a:r>
              <a:rPr lang="en-US" dirty="0" smtClean="0"/>
              <a:t>Final testing mostly by </a:t>
            </a:r>
            <a:r>
              <a:rPr lang="en-US" dirty="0" err="1" smtClean="0"/>
              <a:t>sPHENIX</a:t>
            </a:r>
            <a:r>
              <a:rPr lang="en-US" dirty="0" smtClean="0"/>
              <a:t> students/postdocs/techs</a:t>
            </a:r>
          </a:p>
          <a:p>
            <a:pPr lvl="1"/>
            <a:r>
              <a:rPr lang="en-US" dirty="0" smtClean="0"/>
              <a:t>Mount staves on the ITS/IB space frame, ship fully tested space frame to BNL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pace frames to mount staves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old plates</a:t>
            </a:r>
          </a:p>
          <a:p>
            <a:pPr lvl="2"/>
            <a:r>
              <a:rPr lang="en-US" dirty="0" smtClean="0"/>
              <a:t>Electrical connectors etc.</a:t>
            </a:r>
          </a:p>
          <a:p>
            <a:pPr lvl="2"/>
            <a:r>
              <a:rPr lang="en-US" dirty="0" smtClean="0"/>
              <a:t>Mechanical tubes/connectors</a:t>
            </a:r>
          </a:p>
          <a:p>
            <a:pPr lvl="2"/>
            <a:r>
              <a:rPr lang="en-US" dirty="0" smtClean="0"/>
              <a:t>Metrology done at CERN</a:t>
            </a:r>
          </a:p>
          <a:p>
            <a:pPr lvl="1"/>
            <a:r>
              <a:rPr lang="en-US" dirty="0" smtClean="0"/>
              <a:t>Setup a construction DB for </a:t>
            </a:r>
            <a:r>
              <a:rPr lang="en-US" dirty="0" err="1" smtClean="0"/>
              <a:t>sPHENIX</a:t>
            </a:r>
            <a:r>
              <a:rPr lang="en-US" dirty="0" smtClean="0"/>
              <a:t> production </a:t>
            </a:r>
          </a:p>
          <a:p>
            <a:pPr lvl="2"/>
            <a:r>
              <a:rPr lang="en-US" dirty="0" smtClean="0"/>
              <a:t>Traveler documents </a:t>
            </a:r>
          </a:p>
          <a:p>
            <a:pPr marL="0" lvl="2" indent="0">
              <a:buNone/>
            </a:pPr>
            <a:endParaRPr lang="en-US" sz="3200" dirty="0" smtClean="0"/>
          </a:p>
          <a:p>
            <a:pPr marL="342900" lvl="2" indent="-342900"/>
            <a:r>
              <a:rPr lang="en-US" sz="3200" dirty="0" smtClean="0"/>
              <a:t>All produced at CERN by ALICE ITS production lines</a:t>
            </a:r>
          </a:p>
          <a:p>
            <a:pPr marL="800100" lvl="3" indent="-342900"/>
            <a:r>
              <a:rPr lang="en-US" dirty="0" smtClean="0"/>
              <a:t>CERN technicians and facilities </a:t>
            </a:r>
          </a:p>
          <a:p>
            <a:pPr marL="800100" lvl="3" indent="-342900"/>
            <a:r>
              <a:rPr lang="en-US" dirty="0" smtClean="0"/>
              <a:t>With help </a:t>
            </a:r>
            <a:r>
              <a:rPr lang="en-US" dirty="0" err="1" smtClean="0"/>
              <a:t>frpm</a:t>
            </a:r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students/postdoc + some Techs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3" y="33338"/>
            <a:ext cx="7368968" cy="89140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Inner Tracker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94810" y="1141987"/>
            <a:ext cx="212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4001973"/>
            <a:ext cx="2851151" cy="2236792"/>
            <a:chOff x="7365933" y="511938"/>
            <a:chExt cx="3771955" cy="299589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73793" y="51193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/>
                <a:t>sPHENIX</a:t>
              </a:r>
              <a:r>
                <a:rPr lang="en-US" dirty="0" smtClean="0"/>
                <a:t> </a:t>
              </a:r>
              <a:r>
                <a:rPr dirty="0" smtClean="0"/>
                <a:t>Inner Trackin</a:t>
              </a:r>
              <a:r>
                <a:rPr lang="en-US" dirty="0" smtClean="0"/>
                <a:t>g</a:t>
              </a:r>
              <a:endParaRPr dirty="0"/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709315" y="5016500"/>
            <a:ext cx="1865007" cy="10704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Copy of ITS Inner Tracker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25" y="1016909"/>
            <a:ext cx="3391877" cy="265925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174750" y="2400300"/>
            <a:ext cx="1516703" cy="1605523"/>
            <a:chOff x="1174750" y="2400300"/>
            <a:chExt cx="1516703" cy="160552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993900" y="2400300"/>
              <a:ext cx="697553" cy="160552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74750" y="2400300"/>
              <a:ext cx="711200" cy="160552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308133" y="1502370"/>
            <a:ext cx="132236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6">
            <a:extLst/>
          </a:blip>
          <a:srcRect l="7559" t="3697" r="5172" b="2926"/>
          <a:stretch>
            <a:fillRect/>
          </a:stretch>
        </p:blipFill>
        <p:spPr>
          <a:xfrm>
            <a:off x="3512668" y="4135292"/>
            <a:ext cx="795465" cy="86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061-600A-7644-88E0-B42C30A7A6CC}" type="datetime1">
              <a:rPr lang="en-US" smtClean="0"/>
              <a:t>11/10/16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7452788" cy="99536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Inner Tracker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6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38271" b="-16"/>
          <a:stretch/>
        </p:blipFill>
        <p:spPr>
          <a:xfrm>
            <a:off x="4370699" y="4006857"/>
            <a:ext cx="4773302" cy="24181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3FB4-3460-CC4F-96BE-3FA6DA2C7C76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15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~1mm gap in 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47195"/>
          </a:xfrm>
        </p:spPr>
        <p:txBody>
          <a:bodyPr/>
          <a:lstStyle/>
          <a:p>
            <a:r>
              <a:rPr lang="en-US" dirty="0" smtClean="0"/>
              <a:t>Scope of the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8167" y="1111251"/>
            <a:ext cx="4687925" cy="51407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MAPS &amp; 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to build 68 ITS </a:t>
            </a:r>
            <a:r>
              <a:rPr lang="en-US" dirty="0"/>
              <a:t>MAPS </a:t>
            </a:r>
            <a:r>
              <a:rPr lang="en-US" dirty="0" smtClean="0"/>
              <a:t>staves (40% spares)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RDO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</a:t>
            </a:r>
          </a:p>
          <a:p>
            <a:pPr lvl="2"/>
            <a:r>
              <a:rPr lang="en-US" dirty="0" smtClean="0"/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smtClean="0"/>
              <a:t>Train </a:t>
            </a:r>
            <a:r>
              <a:rPr lang="en-US" dirty="0" err="1" smtClean="0"/>
              <a:t>sPHENIX</a:t>
            </a:r>
            <a:r>
              <a:rPr lang="en-US" dirty="0" smtClean="0"/>
              <a:t> personnel for 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RDO+CRU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337050" cy="50059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Mechanics &amp; Cooling</a:t>
            </a:r>
            <a:endParaRPr lang="en-US" dirty="0"/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FF0000"/>
                </a:solidFill>
              </a:rPr>
              <a:t>(some)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Mechanics </a:t>
            </a:r>
            <a:r>
              <a:rPr lang="en-US" dirty="0" smtClean="0"/>
              <a:t>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Prototyp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by </a:t>
            </a:r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R&amp;D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>
                <a:solidFill>
                  <a:srgbClr val="FF0000"/>
                </a:solidFill>
              </a:rPr>
              <a:t>integration frames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Cage etc.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Installation </a:t>
            </a:r>
            <a:r>
              <a:rPr lang="en-US" dirty="0" smtClean="0">
                <a:solidFill>
                  <a:srgbClr val="FF0000"/>
                </a:solidFill>
              </a:rPr>
              <a:t>tooling etc.</a:t>
            </a:r>
            <a:endParaRPr lang="en-US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8506-F383-6D49-B03B-61E3C9094276}" type="datetime1">
              <a:rPr lang="en-US" smtClean="0"/>
              <a:t>11/10/16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1221"/>
            <a:ext cx="780776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Participating and Interested Institutions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07709"/>
            <a:ext cx="8229600" cy="534635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LANL -</a:t>
            </a:r>
            <a:r>
              <a:rPr lang="en-US" dirty="0" smtClean="0">
                <a:solidFill>
                  <a:srgbClr val="000000"/>
                </a:solidFill>
              </a:rPr>
              <a:t> Readout &amp; FEMs, Mechanics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MIT - Assembly and testing, cooling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LBNL – Mechanical carbon structures, </a:t>
            </a:r>
            <a:r>
              <a:rPr lang="en-US" dirty="0" smtClean="0">
                <a:solidFill>
                  <a:srgbClr val="FF0000"/>
                </a:solidFill>
              </a:rPr>
              <a:t>simulations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BNL </a:t>
            </a:r>
            <a:r>
              <a:rPr lang="en-US" dirty="0" smtClean="0">
                <a:solidFill>
                  <a:srgbClr val="000000"/>
                </a:solidFill>
              </a:rPr>
              <a:t>– Integration and services, safety and monitoring 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UT-Austin – MAPS readout electronics and testing   </a:t>
            </a:r>
          </a:p>
          <a:p>
            <a:r>
              <a:rPr lang="en-US" dirty="0" smtClean="0"/>
              <a:t>Univ. of Colorado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DAQ/DCM-II integration  </a:t>
            </a:r>
          </a:p>
          <a:p>
            <a:r>
              <a:rPr lang="en-US" dirty="0" smtClean="0"/>
              <a:t>Univ. of New Mexico </a:t>
            </a:r>
            <a:r>
              <a:rPr lang="en-US" dirty="0" smtClean="0">
                <a:solidFill>
                  <a:srgbClr val="000000"/>
                </a:solidFill>
              </a:rPr>
              <a:t>– LV, cabling &amp; connectors </a:t>
            </a:r>
          </a:p>
          <a:p>
            <a:r>
              <a:rPr lang="en-US" dirty="0" smtClean="0"/>
              <a:t>New Mexico State University </a:t>
            </a:r>
            <a:r>
              <a:rPr lang="en-US" dirty="0" smtClean="0">
                <a:solidFill>
                  <a:srgbClr val="000000"/>
                </a:solidFill>
              </a:rPr>
              <a:t>– Tracking algorithm and simulations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Univ. of IL of Chicago </a:t>
            </a:r>
            <a:r>
              <a:rPr lang="en-US" dirty="0" smtClean="0">
                <a:solidFill>
                  <a:srgbClr val="000000"/>
                </a:solidFill>
              </a:rPr>
              <a:t>– Stave assembly and testing, offline analysis  </a:t>
            </a:r>
          </a:p>
          <a:p>
            <a:r>
              <a:rPr lang="en-US" dirty="0"/>
              <a:t>Iowa State University </a:t>
            </a:r>
            <a:r>
              <a:rPr lang="en-US" dirty="0">
                <a:solidFill>
                  <a:srgbClr val="000000"/>
                </a:solidFill>
              </a:rPr>
              <a:t>– Assembly and testing, simulations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Georgia State University  </a:t>
            </a:r>
            <a:r>
              <a:rPr lang="en-US" dirty="0" smtClean="0">
                <a:solidFill>
                  <a:srgbClr val="000000"/>
                </a:solidFill>
              </a:rPr>
              <a:t>- Slow control and monitoring </a:t>
            </a:r>
          </a:p>
          <a:p>
            <a:r>
              <a:rPr lang="en-US" dirty="0" smtClean="0"/>
              <a:t>Florida State University  </a:t>
            </a:r>
            <a:r>
              <a:rPr lang="en-US" dirty="0" smtClean="0">
                <a:solidFill>
                  <a:srgbClr val="000000"/>
                </a:solidFill>
              </a:rPr>
              <a:t>- Offline and simulations </a:t>
            </a:r>
          </a:p>
          <a:p>
            <a:r>
              <a:rPr lang="en-US" dirty="0" smtClean="0"/>
              <a:t>Univ. of California, Los Angeles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Univ. of California, Riverside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RIKEN/RBRC, Japan </a:t>
            </a:r>
            <a:r>
              <a:rPr lang="en-US" dirty="0" smtClean="0">
                <a:solidFill>
                  <a:srgbClr val="000000"/>
                </a:solidFill>
              </a:rPr>
              <a:t>– Assembly and testing, integration  </a:t>
            </a:r>
          </a:p>
          <a:p>
            <a:r>
              <a:rPr lang="en-US" dirty="0" err="1" smtClean="0"/>
              <a:t>Yonsei</a:t>
            </a:r>
            <a:r>
              <a:rPr lang="en-US" dirty="0" smtClean="0"/>
              <a:t>, Korea </a:t>
            </a:r>
            <a:r>
              <a:rPr lang="en-US" dirty="0" smtClean="0">
                <a:solidFill>
                  <a:srgbClr val="000000"/>
                </a:solidFill>
              </a:rPr>
              <a:t>– MAPS QA and readout, simulations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Czech Republic 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Miroslav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Mike Finger, </a:t>
            </a:r>
            <a:r>
              <a:rPr lang="en-US" dirty="0" err="1" smtClean="0">
                <a:solidFill>
                  <a:srgbClr val="000000"/>
                </a:solidFill>
              </a:rPr>
              <a:t>Caclav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Vrba</a:t>
            </a:r>
            <a:r>
              <a:rPr lang="en-US" dirty="0" smtClean="0">
                <a:solidFill>
                  <a:srgbClr val="000000"/>
                </a:solidFill>
              </a:rPr>
              <a:t> et al , tasks TBD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Peking Univ. </a:t>
            </a:r>
            <a:r>
              <a:rPr lang="en-US" dirty="0" smtClean="0">
                <a:solidFill>
                  <a:srgbClr val="000000"/>
                </a:solidFill>
              </a:rPr>
              <a:t>– many good students (already on CMS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CCNU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already working on ALICE/ITS 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layer, many students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218" y="5984731"/>
            <a:ext cx="237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Potential collaborators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958-5324-734F-9930-E20029B7C939}" type="datetime1">
              <a:rPr lang="en-US" smtClean="0"/>
              <a:t>11/10/16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227" y="248402"/>
            <a:ext cx="2512462" cy="932611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Organization Chart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473" y="937948"/>
            <a:ext cx="8980101" cy="5398571"/>
            <a:chOff x="233101" y="1802859"/>
            <a:chExt cx="12771699" cy="7677967"/>
          </a:xfrm>
        </p:grpSpPr>
        <p:sp>
          <p:nvSpPr>
            <p:cNvPr id="443" name="AutoShape 3"/>
            <p:cNvSpPr>
              <a:spLocks noChangeArrowheads="1"/>
            </p:cNvSpPr>
            <p:nvPr/>
          </p:nvSpPr>
          <p:spPr bwMode="auto">
            <a:xfrm>
              <a:off x="5025456" y="1802859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Project Office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Manager: Ed O’Brien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AutoShape 4"/>
            <p:cNvSpPr>
              <a:spLocks noChangeArrowheads="1"/>
            </p:cNvSpPr>
            <p:nvPr/>
          </p:nvSpPr>
          <p:spPr bwMode="auto">
            <a:xfrm>
              <a:off x="4113531" y="2683005"/>
              <a:ext cx="3989672" cy="113161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 MAPS Project Office</a:t>
              </a: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Project Manager: 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Ming Liu (LANL)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Deputy Project Manager: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Mike </a:t>
              </a:r>
              <a:r>
                <a:rPr lang="en-US" sz="800" i="1" dirty="0" err="1" smtClean="0">
                  <a:solidFill>
                    <a:sysClr val="windowText" lastClr="000000"/>
                  </a:solidFill>
                </a:rPr>
                <a:t>McCumber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 (LANL)</a:t>
              </a: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Electrical </a:t>
              </a:r>
              <a:r>
                <a:rPr lang="en-US" sz="800" dirty="0" err="1" smtClean="0">
                  <a:solidFill>
                    <a:sysClr val="windowText" lastClr="000000"/>
                  </a:solidFill>
                </a:rPr>
                <a:t>Engineer:TBD</a:t>
              </a:r>
              <a:endParaRPr lang="en-US" sz="800" dirty="0" smtClean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Mechanical Engineer: Walt Sondheim? /MIT?</a:t>
              </a:r>
            </a:p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     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AutoShape 5"/>
            <p:cNvSpPr>
              <a:spLocks noChangeArrowheads="1"/>
            </p:cNvSpPr>
            <p:nvPr/>
          </p:nvSpPr>
          <p:spPr bwMode="auto">
            <a:xfrm>
              <a:off x="8559166" y="2305799"/>
              <a:ext cx="2165822" cy="163455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Management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Spokespersons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Gunther Roland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David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Morrison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Line 6"/>
            <p:cNvSpPr>
              <a:spLocks noChangeShapeType="1"/>
            </p:cNvSpPr>
            <p:nvPr/>
          </p:nvSpPr>
          <p:spPr bwMode="auto">
            <a:xfrm>
              <a:off x="6165363" y="3814620"/>
              <a:ext cx="0" cy="3772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Line 7"/>
            <p:cNvSpPr>
              <a:spLocks noChangeShapeType="1"/>
            </p:cNvSpPr>
            <p:nvPr/>
          </p:nvSpPr>
          <p:spPr bwMode="auto">
            <a:xfrm>
              <a:off x="6165363" y="2557269"/>
              <a:ext cx="0" cy="1257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Line 9"/>
            <p:cNvSpPr>
              <a:spLocks noChangeShapeType="1"/>
            </p:cNvSpPr>
            <p:nvPr/>
          </p:nvSpPr>
          <p:spPr bwMode="auto">
            <a:xfrm>
              <a:off x="8103203" y="3185945"/>
              <a:ext cx="4559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Line 10"/>
            <p:cNvSpPr>
              <a:spLocks noChangeShapeType="1"/>
            </p:cNvSpPr>
            <p:nvPr/>
          </p:nvSpPr>
          <p:spPr bwMode="auto">
            <a:xfrm>
              <a:off x="1035784" y="4191826"/>
              <a:ext cx="11399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Line 11"/>
            <p:cNvSpPr>
              <a:spLocks noChangeShapeType="1"/>
            </p:cNvSpPr>
            <p:nvPr/>
          </p:nvSpPr>
          <p:spPr bwMode="auto">
            <a:xfrm>
              <a:off x="1035784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Line 12"/>
            <p:cNvSpPr>
              <a:spLocks noChangeShapeType="1"/>
            </p:cNvSpPr>
            <p:nvPr/>
          </p:nvSpPr>
          <p:spPr bwMode="auto">
            <a:xfrm>
              <a:off x="2631653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Line 13"/>
            <p:cNvSpPr>
              <a:spLocks noChangeShapeType="1"/>
            </p:cNvSpPr>
            <p:nvPr/>
          </p:nvSpPr>
          <p:spPr bwMode="auto">
            <a:xfrm>
              <a:off x="4227522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Line 14"/>
            <p:cNvSpPr>
              <a:spLocks noChangeShapeType="1"/>
            </p:cNvSpPr>
            <p:nvPr/>
          </p:nvSpPr>
          <p:spPr bwMode="auto">
            <a:xfrm>
              <a:off x="5823391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Line 15"/>
            <p:cNvSpPr>
              <a:spLocks noChangeShapeType="1"/>
            </p:cNvSpPr>
            <p:nvPr/>
          </p:nvSpPr>
          <p:spPr bwMode="auto">
            <a:xfrm>
              <a:off x="741925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Line 16"/>
            <p:cNvSpPr>
              <a:spLocks noChangeShapeType="1"/>
            </p:cNvSpPr>
            <p:nvPr/>
          </p:nvSpPr>
          <p:spPr bwMode="auto">
            <a:xfrm>
              <a:off x="912911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Line 17"/>
            <p:cNvSpPr>
              <a:spLocks noChangeShapeType="1"/>
            </p:cNvSpPr>
            <p:nvPr/>
          </p:nvSpPr>
          <p:spPr bwMode="auto">
            <a:xfrm>
              <a:off x="10838978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Line 18"/>
            <p:cNvSpPr>
              <a:spLocks noChangeShapeType="1"/>
            </p:cNvSpPr>
            <p:nvPr/>
          </p:nvSpPr>
          <p:spPr bwMode="auto">
            <a:xfrm>
              <a:off x="12434847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AutoShape 19"/>
            <p:cNvSpPr>
              <a:spLocks noChangeArrowheads="1"/>
            </p:cNvSpPr>
            <p:nvPr/>
          </p:nvSpPr>
          <p:spPr bwMode="auto">
            <a:xfrm>
              <a:off x="11750903" y="644501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Offline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NMSU/FSU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AutoShape 20"/>
            <p:cNvSpPr>
              <a:spLocks noChangeArrowheads="1"/>
            </p:cNvSpPr>
            <p:nvPr/>
          </p:nvSpPr>
          <p:spPr bwMode="auto">
            <a:xfrm>
              <a:off x="11750903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Software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UIC/FSU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AutoShape 21"/>
            <p:cNvSpPr>
              <a:spLocks noChangeArrowheads="1"/>
            </p:cNvSpPr>
            <p:nvPr/>
          </p:nvSpPr>
          <p:spPr bwMode="auto">
            <a:xfrm>
              <a:off x="11750903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Simulation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ISU/GSU/</a:t>
              </a:r>
              <a:r>
                <a:rPr lang="en-US" sz="800" i="1" kern="0" dirty="0" smtClean="0">
                  <a:solidFill>
                    <a:srgbClr val="FF0000"/>
                  </a:solidFill>
                </a:rPr>
                <a:t>LBNL</a:t>
              </a:r>
              <a:endParaRPr lang="en-US" sz="800" i="1" kern="0" dirty="0">
                <a:solidFill>
                  <a:srgbClr val="FF0000"/>
                </a:solidFill>
              </a:endParaRPr>
            </a:p>
          </p:txBody>
        </p:sp>
        <p:grpSp>
          <p:nvGrpSpPr>
            <p:cNvPr id="463" name="Group 23"/>
            <p:cNvGrpSpPr>
              <a:grpSpLocks/>
            </p:cNvGrpSpPr>
            <p:nvPr/>
          </p:nvGrpSpPr>
          <p:grpSpPr bwMode="auto">
            <a:xfrm>
              <a:off x="11499174" y="4820501"/>
              <a:ext cx="251729" cy="3017642"/>
              <a:chOff x="86" y="1968"/>
              <a:chExt cx="106" cy="1152"/>
            </a:xfrm>
          </p:grpSpPr>
          <p:sp>
            <p:nvSpPr>
              <p:cNvPr id="524" name="Line 24"/>
              <p:cNvSpPr>
                <a:spLocks noChangeShapeType="1"/>
              </p:cNvSpPr>
              <p:nvPr/>
            </p:nvSpPr>
            <p:spPr bwMode="auto">
              <a:xfrm flipH="1">
                <a:off x="86" y="1968"/>
                <a:ext cx="10" cy="11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5" name="Line 2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6" name="Line 2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7" name="Line 2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8" name="Line 28"/>
              <p:cNvSpPr>
                <a:spLocks noChangeShapeType="1"/>
              </p:cNvSpPr>
              <p:nvPr/>
            </p:nvSpPr>
            <p:spPr bwMode="auto">
              <a:xfrm>
                <a:off x="96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4" name="AutoShape 29"/>
            <p:cNvSpPr>
              <a:spLocks noChangeArrowheads="1"/>
            </p:cNvSpPr>
            <p:nvPr/>
          </p:nvSpPr>
          <p:spPr bwMode="auto">
            <a:xfrm>
              <a:off x="2061700" y="647307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Sensor Production</a:t>
              </a:r>
            </a:p>
            <a:p>
              <a:pPr algn="ctr" defTabSz="642915">
                <a:defRPr/>
              </a:pPr>
              <a:r>
                <a:rPr lang="en-US" sz="800" i="1" dirty="0" err="1">
                  <a:solidFill>
                    <a:sysClr val="windowText" lastClr="000000"/>
                  </a:solidFill>
                </a:rPr>
                <a:t>TowerJAZZ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AutoShape 30"/>
            <p:cNvSpPr>
              <a:spLocks noChangeArrowheads="1"/>
            </p:cNvSpPr>
            <p:nvPr/>
          </p:nvSpPr>
          <p:spPr bwMode="auto">
            <a:xfrm>
              <a:off x="465831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FEM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M. </a:t>
              </a:r>
              <a:r>
                <a:rPr lang="en-US" sz="800" i="1" kern="0" dirty="0" err="1">
                  <a:solidFill>
                    <a:sysClr val="windowText" lastClr="000000"/>
                  </a:solidFill>
                </a:rPr>
                <a:t>Prokop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LANL</a:t>
              </a:r>
            </a:p>
          </p:txBody>
        </p:sp>
        <p:sp>
          <p:nvSpPr>
            <p:cNvPr id="466" name="AutoShape 31"/>
            <p:cNvSpPr>
              <a:spLocks noChangeArrowheads="1"/>
            </p:cNvSpPr>
            <p:nvPr/>
          </p:nvSpPr>
          <p:spPr bwMode="auto">
            <a:xfrm>
              <a:off x="465831" y="640594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Slow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Control &amp;</a:t>
              </a:r>
              <a:endParaRPr lang="en-US" sz="800" i="1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Monitoring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AutoShape 32"/>
            <p:cNvSpPr>
              <a:spLocks noChangeArrowheads="1"/>
            </p:cNvSpPr>
            <p:nvPr/>
          </p:nvSpPr>
          <p:spPr bwMode="auto">
            <a:xfrm>
              <a:off x="465831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Readout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UT/LANL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8" name="Group 33"/>
            <p:cNvGrpSpPr>
              <a:grpSpLocks/>
            </p:cNvGrpSpPr>
            <p:nvPr/>
          </p:nvGrpSpPr>
          <p:grpSpPr bwMode="auto">
            <a:xfrm>
              <a:off x="233101" y="4820500"/>
              <a:ext cx="232731" cy="3004544"/>
              <a:chOff x="94" y="1968"/>
              <a:chExt cx="98" cy="1147"/>
            </a:xfrm>
          </p:grpSpPr>
          <p:sp>
            <p:nvSpPr>
              <p:cNvPr id="519" name="Line 34"/>
              <p:cNvSpPr>
                <a:spLocks noChangeShapeType="1"/>
              </p:cNvSpPr>
              <p:nvPr/>
            </p:nvSpPr>
            <p:spPr bwMode="auto">
              <a:xfrm flipH="1">
                <a:off x="94" y="1968"/>
                <a:ext cx="2" cy="11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0" name="Line 3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1" name="Line 3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2" name="Line 3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9" name="AutoShape 39"/>
            <p:cNvSpPr>
              <a:spLocks noChangeArrowheads="1"/>
            </p:cNvSpPr>
            <p:nvPr/>
          </p:nvSpPr>
          <p:spPr bwMode="auto">
            <a:xfrm>
              <a:off x="2061700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rgbClr val="000000"/>
                  </a:solidFill>
                </a:rPr>
                <a:t>MAPS Sensor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rgbClr val="000000"/>
                  </a:solidFill>
                </a:rPr>
                <a:t>ALICE</a:t>
              </a:r>
              <a:endParaRPr lang="en-US" sz="800" i="1" kern="0" dirty="0">
                <a:solidFill>
                  <a:srgbClr val="000000"/>
                </a:solidFill>
              </a:endParaRPr>
            </a:p>
          </p:txBody>
        </p:sp>
        <p:sp>
          <p:nvSpPr>
            <p:cNvPr id="470" name="AutoShape 40"/>
            <p:cNvSpPr>
              <a:spLocks noChangeArrowheads="1"/>
            </p:cNvSpPr>
            <p:nvPr/>
          </p:nvSpPr>
          <p:spPr bwMode="auto">
            <a:xfrm>
              <a:off x="2061700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Design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ALICE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AutoShape 41"/>
            <p:cNvSpPr>
              <a:spLocks noChangeArrowheads="1"/>
            </p:cNvSpPr>
            <p:nvPr/>
          </p:nvSpPr>
          <p:spPr bwMode="auto">
            <a:xfrm>
              <a:off x="2061700" y="7510055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QA</a:t>
              </a:r>
            </a:p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Yonsei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(Korea)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Line 42"/>
            <p:cNvSpPr>
              <a:spLocks noChangeShapeType="1"/>
            </p:cNvSpPr>
            <p:nvPr/>
          </p:nvSpPr>
          <p:spPr bwMode="auto">
            <a:xfrm>
              <a:off x="1833718" y="4820501"/>
              <a:ext cx="9387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Line 43"/>
            <p:cNvSpPr>
              <a:spLocks noChangeShapeType="1"/>
            </p:cNvSpPr>
            <p:nvPr/>
          </p:nvSpPr>
          <p:spPr bwMode="auto">
            <a:xfrm>
              <a:off x="1833719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Line 44"/>
            <p:cNvSpPr>
              <a:spLocks noChangeShapeType="1"/>
            </p:cNvSpPr>
            <p:nvPr/>
          </p:nvSpPr>
          <p:spPr bwMode="auto">
            <a:xfrm>
              <a:off x="1833719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Line 45"/>
            <p:cNvSpPr>
              <a:spLocks noChangeShapeType="1"/>
            </p:cNvSpPr>
            <p:nvPr/>
          </p:nvSpPr>
          <p:spPr bwMode="auto">
            <a:xfrm>
              <a:off x="1833719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AutoShape 46"/>
            <p:cNvSpPr>
              <a:spLocks noChangeArrowheads="1"/>
            </p:cNvSpPr>
            <p:nvPr/>
          </p:nvSpPr>
          <p:spPr bwMode="auto">
            <a:xfrm>
              <a:off x="3657569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ALICE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AutoShape 47"/>
            <p:cNvSpPr>
              <a:spLocks noChangeArrowheads="1"/>
            </p:cNvSpPr>
            <p:nvPr/>
          </p:nvSpPr>
          <p:spPr bwMode="auto">
            <a:xfrm>
              <a:off x="3657569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Design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ALICE</a:t>
              </a:r>
            </a:p>
          </p:txBody>
        </p:sp>
        <p:sp>
          <p:nvSpPr>
            <p:cNvPr id="478" name="AutoShape 48"/>
            <p:cNvSpPr>
              <a:spLocks noChangeArrowheads="1"/>
            </p:cNvSpPr>
            <p:nvPr/>
          </p:nvSpPr>
          <p:spPr bwMode="auto">
            <a:xfrm>
              <a:off x="3657569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rgbClr val="FF0000"/>
                  </a:solidFill>
                </a:rPr>
                <a:t>Stave</a:t>
              </a:r>
              <a:r>
                <a:rPr lang="en-US" sz="800" i="1" kern="0" dirty="0">
                  <a:solidFill>
                    <a:srgbClr val="FF0000"/>
                  </a:solidFill>
                </a:rPr>
                <a:t> </a:t>
              </a:r>
              <a:r>
                <a:rPr lang="en-US" sz="800" i="1" dirty="0">
                  <a:solidFill>
                    <a:srgbClr val="FF0000"/>
                  </a:solidFill>
                </a:rPr>
                <a:t>Assembly</a:t>
              </a:r>
              <a:endParaRPr lang="en-US" sz="800" i="1" kern="0" dirty="0">
                <a:solidFill>
                  <a:srgbClr val="FF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rgbClr val="FF0000"/>
                  </a:solidFill>
                </a:rPr>
                <a:t>MIT</a:t>
              </a:r>
              <a:r>
                <a:rPr lang="en-US" sz="800" i="1" dirty="0" smtClean="0">
                  <a:solidFill>
                    <a:srgbClr val="FF0000"/>
                  </a:solidFill>
                </a:rPr>
                <a:t>/</a:t>
              </a:r>
              <a:r>
                <a:rPr lang="en-US" sz="800" i="1" kern="0" dirty="0" smtClean="0">
                  <a:solidFill>
                    <a:srgbClr val="FF0000"/>
                  </a:solidFill>
                </a:rPr>
                <a:t>UIC/LANL</a:t>
              </a:r>
              <a:endParaRPr lang="en-US" sz="800" i="1" kern="0" dirty="0">
                <a:solidFill>
                  <a:srgbClr val="FF0000"/>
                </a:solidFill>
              </a:endParaRPr>
            </a:p>
          </p:txBody>
        </p:sp>
        <p:sp>
          <p:nvSpPr>
            <p:cNvPr id="479" name="Line 49"/>
            <p:cNvSpPr>
              <a:spLocks noChangeShapeType="1"/>
            </p:cNvSpPr>
            <p:nvPr/>
          </p:nvSpPr>
          <p:spPr bwMode="auto">
            <a:xfrm>
              <a:off x="3429588" y="4820501"/>
              <a:ext cx="0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Line 50"/>
            <p:cNvSpPr>
              <a:spLocks noChangeShapeType="1"/>
            </p:cNvSpPr>
            <p:nvPr/>
          </p:nvSpPr>
          <p:spPr bwMode="auto">
            <a:xfrm>
              <a:off x="3429588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Line 51"/>
            <p:cNvSpPr>
              <a:spLocks noChangeShapeType="1"/>
            </p:cNvSpPr>
            <p:nvPr/>
          </p:nvSpPr>
          <p:spPr bwMode="auto">
            <a:xfrm>
              <a:off x="3429588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Line 52"/>
            <p:cNvSpPr>
              <a:spLocks noChangeShapeType="1"/>
            </p:cNvSpPr>
            <p:nvPr/>
          </p:nvSpPr>
          <p:spPr bwMode="auto">
            <a:xfrm>
              <a:off x="3429588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83" name="Group 53"/>
            <p:cNvGrpSpPr>
              <a:grpSpLocks/>
            </p:cNvGrpSpPr>
            <p:nvPr/>
          </p:nvGrpSpPr>
          <p:grpSpPr bwMode="auto">
            <a:xfrm>
              <a:off x="5025456" y="4443296"/>
              <a:ext cx="1481878" cy="3897788"/>
              <a:chOff x="2064" y="1824"/>
              <a:chExt cx="624" cy="1488"/>
            </a:xfrm>
          </p:grpSpPr>
          <p:sp>
            <p:nvSpPr>
              <p:cNvPr id="509" name="AutoShape 54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Cabling</a:t>
                </a: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UNM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0" name="AutoShape 55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LV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UNM/NMSU</a:t>
                </a:r>
              </a:p>
            </p:txBody>
          </p:sp>
          <p:sp>
            <p:nvSpPr>
              <p:cNvPr id="511" name="AutoShape 5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High density cables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sp>
            <p:nvSpPr>
              <p:cNvPr id="512" name="AutoShape 57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Fibers</a:t>
                </a: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grpSp>
            <p:nvGrpSpPr>
              <p:cNvPr id="513" name="Group 58"/>
              <p:cNvGrpSpPr>
                <a:grpSpLocks/>
              </p:cNvGrpSpPr>
              <p:nvPr/>
            </p:nvGrpSpPr>
            <p:grpSpPr bwMode="auto">
              <a:xfrm>
                <a:off x="2064" y="1968"/>
                <a:ext cx="96" cy="1152"/>
                <a:chOff x="96" y="1968"/>
                <a:chExt cx="96" cy="1152"/>
              </a:xfrm>
            </p:grpSpPr>
            <p:sp>
              <p:nvSpPr>
                <p:cNvPr id="514" name="Line 59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0" cy="115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5" name="Line 60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6" name="Line 61"/>
                <p:cNvSpPr>
                  <a:spLocks noChangeShapeType="1"/>
                </p:cNvSpPr>
                <p:nvPr/>
              </p:nvSpPr>
              <p:spPr bwMode="auto">
                <a:xfrm>
                  <a:off x="96" y="235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7" name="Line 62"/>
                <p:cNvSpPr>
                  <a:spLocks noChangeShapeType="1"/>
                </p:cNvSpPr>
                <p:nvPr/>
              </p:nvSpPr>
              <p:spPr bwMode="auto">
                <a:xfrm>
                  <a:off x="96" y="2736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8" name="Line 63"/>
                <p:cNvSpPr>
                  <a:spLocks noChangeShapeType="1"/>
                </p:cNvSpPr>
                <p:nvPr/>
              </p:nvSpPr>
              <p:spPr bwMode="auto">
                <a:xfrm>
                  <a:off x="96" y="312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84" name="Group 64"/>
            <p:cNvGrpSpPr>
              <a:grpSpLocks/>
            </p:cNvGrpSpPr>
            <p:nvPr/>
          </p:nvGrpSpPr>
          <p:grpSpPr bwMode="auto">
            <a:xfrm>
              <a:off x="6621325" y="4443296"/>
              <a:ext cx="1481878" cy="3897788"/>
              <a:chOff x="2112" y="1824"/>
              <a:chExt cx="624" cy="1488"/>
            </a:xfrm>
          </p:grpSpPr>
          <p:sp>
            <p:nvSpPr>
              <p:cNvPr id="501" name="AutoShape 65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Mechanics 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LBNL/MIT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2" name="AutoShape 66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Structure Design</a:t>
                </a: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sz="800" i="1" kern="0" dirty="0" smtClean="0">
                    <a:solidFill>
                      <a:srgbClr val="FF0000"/>
                    </a:solidFill>
                  </a:rPr>
                  <a:t>LBNL</a:t>
                </a:r>
                <a:r>
                  <a:rPr lang="en-US" sz="800" i="1" kern="0" dirty="0" smtClean="0">
                    <a:solidFill>
                      <a:srgbClr val="FF0000"/>
                    </a:solidFill>
                  </a:rPr>
                  <a:t>/MIT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3" name="AutoShape 67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rgbClr val="FF0000"/>
                    </a:solidFill>
                  </a:rPr>
                  <a:t>Assembly</a:t>
                </a: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LBNL/MIT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4" name="AutoShape 68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Installation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MIT/LBNL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5" name="Line 72"/>
              <p:cNvSpPr>
                <a:spLocks noChangeShapeType="1"/>
              </p:cNvSpPr>
              <p:nvPr/>
            </p:nvSpPr>
            <p:spPr bwMode="auto">
              <a:xfrm>
                <a:off x="2112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6" name="Line 73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7" name="Line 74"/>
              <p:cNvSpPr>
                <a:spLocks noChangeShapeType="1"/>
              </p:cNvSpPr>
              <p:nvPr/>
            </p:nvSpPr>
            <p:spPr bwMode="auto">
              <a:xfrm>
                <a:off x="2112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8" name="Line 75"/>
              <p:cNvSpPr>
                <a:spLocks noChangeShapeType="1"/>
              </p:cNvSpPr>
              <p:nvPr/>
            </p:nvSpPr>
            <p:spPr bwMode="auto">
              <a:xfrm>
                <a:off x="2112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5" name="AutoShape 76"/>
            <p:cNvSpPr>
              <a:spLocks noChangeArrowheads="1"/>
            </p:cNvSpPr>
            <p:nvPr/>
          </p:nvSpPr>
          <p:spPr bwMode="auto">
            <a:xfrm>
              <a:off x="8445175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Integration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rgbClr val="FF0000"/>
                  </a:solidFill>
                </a:rPr>
                <a:t>MIT</a:t>
              </a:r>
              <a:endParaRPr lang="en-US" sz="800" i="1" kern="0" dirty="0">
                <a:solidFill>
                  <a:srgbClr val="FF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AutoShape 77"/>
            <p:cNvSpPr>
              <a:spLocks noChangeArrowheads="1"/>
            </p:cNvSpPr>
            <p:nvPr/>
          </p:nvSpPr>
          <p:spPr bwMode="auto">
            <a:xfrm>
              <a:off x="8445175" y="5449176"/>
              <a:ext cx="1271816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Cooling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MIT</a:t>
              </a:r>
            </a:p>
          </p:txBody>
        </p:sp>
        <p:sp>
          <p:nvSpPr>
            <p:cNvPr id="487" name="AutoShape 78"/>
            <p:cNvSpPr>
              <a:spLocks noChangeArrowheads="1"/>
            </p:cNvSpPr>
            <p:nvPr/>
          </p:nvSpPr>
          <p:spPr bwMode="auto">
            <a:xfrm>
              <a:off x="10155034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Electrical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AutoShape 80"/>
            <p:cNvSpPr>
              <a:spLocks noChangeArrowheads="1"/>
            </p:cNvSpPr>
            <p:nvPr/>
          </p:nvSpPr>
          <p:spPr bwMode="auto">
            <a:xfrm>
              <a:off x="10155034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Low Voltage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UNM/NMSU</a:t>
              </a:r>
            </a:p>
          </p:txBody>
        </p:sp>
        <p:sp>
          <p:nvSpPr>
            <p:cNvPr id="490" name="Line 81"/>
            <p:cNvSpPr>
              <a:spLocks noChangeShapeType="1"/>
            </p:cNvSpPr>
            <p:nvPr/>
          </p:nvSpPr>
          <p:spPr bwMode="auto">
            <a:xfrm>
              <a:off x="8217194" y="4820501"/>
              <a:ext cx="15634" cy="41960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Line 82"/>
            <p:cNvSpPr>
              <a:spLocks noChangeShapeType="1"/>
            </p:cNvSpPr>
            <p:nvPr/>
          </p:nvSpPr>
          <p:spPr bwMode="auto">
            <a:xfrm>
              <a:off x="8217194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Line 83"/>
            <p:cNvSpPr>
              <a:spLocks noChangeShapeType="1"/>
            </p:cNvSpPr>
            <p:nvPr/>
          </p:nvSpPr>
          <p:spPr bwMode="auto">
            <a:xfrm>
              <a:off x="8217194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Line 84"/>
            <p:cNvSpPr>
              <a:spLocks noChangeShapeType="1"/>
            </p:cNvSpPr>
            <p:nvPr/>
          </p:nvSpPr>
          <p:spPr bwMode="auto">
            <a:xfrm>
              <a:off x="8217194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AutoShape 85"/>
            <p:cNvSpPr>
              <a:spLocks noChangeArrowheads="1"/>
            </p:cNvSpPr>
            <p:nvPr/>
          </p:nvSpPr>
          <p:spPr bwMode="auto">
            <a:xfrm>
              <a:off x="8445175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Alignment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BNL/UIC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Line 86"/>
            <p:cNvSpPr>
              <a:spLocks noChangeShapeType="1"/>
            </p:cNvSpPr>
            <p:nvPr/>
          </p:nvSpPr>
          <p:spPr bwMode="auto">
            <a:xfrm>
              <a:off x="9927053" y="4820502"/>
              <a:ext cx="0" cy="1005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Line 87"/>
            <p:cNvSpPr>
              <a:spLocks noChangeShapeType="1"/>
            </p:cNvSpPr>
            <p:nvPr/>
          </p:nvSpPr>
          <p:spPr bwMode="auto">
            <a:xfrm>
              <a:off x="9927053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Line 88"/>
            <p:cNvSpPr>
              <a:spLocks noChangeShapeType="1"/>
            </p:cNvSpPr>
            <p:nvPr/>
          </p:nvSpPr>
          <p:spPr bwMode="auto">
            <a:xfrm>
              <a:off x="9927053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Line 59"/>
            <p:cNvSpPr>
              <a:spLocks noChangeShapeType="1"/>
            </p:cNvSpPr>
            <p:nvPr/>
          </p:nvSpPr>
          <p:spPr bwMode="auto">
            <a:xfrm>
              <a:off x="6641221" y="4820501"/>
              <a:ext cx="0" cy="30176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AutoShape 85"/>
            <p:cNvSpPr>
              <a:spLocks noChangeArrowheads="1"/>
            </p:cNvSpPr>
            <p:nvPr/>
          </p:nvSpPr>
          <p:spPr bwMode="auto">
            <a:xfrm>
              <a:off x="8463094" y="748760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Mechanical Stability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AutoShape 78"/>
            <p:cNvSpPr>
              <a:spLocks noChangeArrowheads="1"/>
            </p:cNvSpPr>
            <p:nvPr/>
          </p:nvSpPr>
          <p:spPr bwMode="auto">
            <a:xfrm>
              <a:off x="8445175" y="860068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Safety System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</p:txBody>
        </p:sp>
        <p:sp>
          <p:nvSpPr>
            <p:cNvPr id="533" name="Line 84"/>
            <p:cNvSpPr>
              <a:spLocks noChangeShapeType="1"/>
            </p:cNvSpPr>
            <p:nvPr/>
          </p:nvSpPr>
          <p:spPr bwMode="auto">
            <a:xfrm>
              <a:off x="8232828" y="794197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Line 84"/>
            <p:cNvSpPr>
              <a:spLocks noChangeShapeType="1"/>
            </p:cNvSpPr>
            <p:nvPr/>
          </p:nvSpPr>
          <p:spPr bwMode="auto">
            <a:xfrm>
              <a:off x="8232828" y="9016510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AutoShape 19"/>
            <p:cNvSpPr>
              <a:spLocks noChangeArrowheads="1"/>
            </p:cNvSpPr>
            <p:nvPr/>
          </p:nvSpPr>
          <p:spPr bwMode="auto">
            <a:xfrm>
              <a:off x="11749284" y="744310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B-jet tagging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LANL,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NMSU</a:t>
              </a:r>
            </a:p>
          </p:txBody>
        </p:sp>
      </p:grpSp>
      <p:sp>
        <p:nvSpPr>
          <p:cNvPr id="94" name="AutoShape 48"/>
          <p:cNvSpPr>
            <a:spLocks noChangeArrowheads="1"/>
          </p:cNvSpPr>
          <p:nvPr/>
        </p:nvSpPr>
        <p:spPr bwMode="auto">
          <a:xfrm>
            <a:off x="2489303" y="4967086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rgbClr val="FF0000"/>
                </a:solidFill>
              </a:rPr>
              <a:t>Stave</a:t>
            </a:r>
            <a:r>
              <a:rPr lang="en-US" sz="800" i="1" kern="0" dirty="0">
                <a:solidFill>
                  <a:srgbClr val="FF0000"/>
                </a:solidFill>
              </a:rPr>
              <a:t> QA</a:t>
            </a:r>
          </a:p>
          <a:p>
            <a:pPr algn="ctr" defTabSz="642915">
              <a:defRPr/>
            </a:pPr>
            <a:r>
              <a:rPr lang="en-US" sz="800" i="1" kern="0" dirty="0" smtClean="0">
                <a:solidFill>
                  <a:srgbClr val="FF0000"/>
                </a:solidFill>
              </a:rPr>
              <a:t>MIT/ISU</a:t>
            </a:r>
            <a:endParaRPr lang="en-US" sz="800" i="1" kern="0" dirty="0">
              <a:solidFill>
                <a:srgbClr val="FF0000"/>
              </a:solidFill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2339996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213508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7" name="AutoShape 31"/>
          <p:cNvSpPr>
            <a:spLocks noChangeArrowheads="1"/>
          </p:cNvSpPr>
          <p:nvPr/>
        </p:nvSpPr>
        <p:spPr bwMode="auto">
          <a:xfrm>
            <a:off x="245112" y="4884665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ysClr val="windowText" lastClr="000000"/>
                </a:solidFill>
              </a:rPr>
              <a:t>DCM Integration</a:t>
            </a:r>
          </a:p>
          <a:p>
            <a:pPr algn="ctr" defTabSz="642915">
              <a:defRPr/>
            </a:pPr>
            <a:r>
              <a:rPr lang="en-US" sz="800" i="1" kern="0" dirty="0">
                <a:solidFill>
                  <a:sysClr val="windowText" lastClr="000000"/>
                </a:solidFill>
              </a:rPr>
              <a:t>Colorado</a:t>
            </a:r>
          </a:p>
          <a:p>
            <a:pPr algn="ctr" defTabSz="642915">
              <a:defRPr/>
            </a:pPr>
            <a:endParaRPr lang="en-US" sz="8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82068" y="5172092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99" name="AutoShape 3"/>
          <p:cNvSpPr>
            <a:spLocks noChangeArrowheads="1"/>
          </p:cNvSpPr>
          <p:nvPr/>
        </p:nvSpPr>
        <p:spPr bwMode="auto">
          <a:xfrm>
            <a:off x="3451098" y="184263"/>
            <a:ext cx="1522844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BNL Program </a:t>
            </a:r>
            <a:r>
              <a:rPr lang="en-US" sz="800" i="1" kern="0" dirty="0">
                <a:solidFill>
                  <a:sysClr val="windowText" lastClr="000000"/>
                </a:solidFill>
              </a:rPr>
              <a:t>Manager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4239895" y="701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538730" y="1145227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21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4529</TotalTime>
  <Words>809</Words>
  <Application>Microsoft Macintosh PowerPoint</Application>
  <PresentationFormat>Letter Paper (8.5x11 in)</PresentationFormat>
  <Paragraphs>251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Mangal</vt:lpstr>
      <vt:lpstr>Arial</vt:lpstr>
      <vt:lpstr>Office Theme</vt:lpstr>
      <vt:lpstr>sPHENIX/MAPS Pre-Proposal Outline</vt:lpstr>
      <vt:lpstr>Tasks and Timeline</vt:lpstr>
      <vt:lpstr>PowerPoint Presentation</vt:lpstr>
      <vt:lpstr>CERN-BNL “MoU” for sPHENIX Production: a Proposal </vt:lpstr>
      <vt:lpstr>sPHENIX MAPS Inner Tracker</vt:lpstr>
      <vt:lpstr>sPHENIX MAPS Inner Tracker</vt:lpstr>
      <vt:lpstr>Scope of the Project</vt:lpstr>
      <vt:lpstr>Participating and Interested Institutions</vt:lpstr>
      <vt:lpstr>Organization Chart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sPHENIX/MAPS Pre-Proposal Outline</dc:title>
  <dc:creator>Ming Liu</dc:creator>
  <cp:lastModifiedBy>Ming Liu</cp:lastModifiedBy>
  <cp:revision>36</cp:revision>
  <cp:lastPrinted>2016-11-13T16:26:18Z</cp:lastPrinted>
  <dcterms:created xsi:type="dcterms:W3CDTF">2016-11-10T15:26:48Z</dcterms:created>
  <dcterms:modified xsi:type="dcterms:W3CDTF">2016-11-13T18:55:51Z</dcterms:modified>
</cp:coreProperties>
</file>