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1" r:id="rId2"/>
    <p:sldId id="258" r:id="rId3"/>
    <p:sldId id="260" r:id="rId4"/>
    <p:sldId id="259" r:id="rId5"/>
    <p:sldId id="257" r:id="rId6"/>
    <p:sldId id="25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95124-0A61-7B45-95C9-E5EF126C90FF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59AFB-DC8A-E840-A9C4-2D4DC728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6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62FB-526E-9544-BFFA-770AAE82A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587DC-DC8A-D44E-9732-B9BE7BE4C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86CE4-9F98-1244-8ACB-3B6A5FD5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D3B14-2870-C24F-8AD3-AAA0A85717F6}" type="datetime1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0E9EF-A966-5541-BA84-62124CCD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E0D22-5377-D243-850B-BCF76741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145F-F5FD-7E49-8D5B-C57E3290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3B55E-5636-1740-90FC-E1A4587AF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9846E-D35A-374D-9611-44064E1F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9514-47E3-9247-973A-67C6980661EA}" type="datetime1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D58BE-04F6-1B4D-89A5-78E7037E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512AC-4B34-3546-BAE4-0BC67D52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2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86B763-39DC-FA4A-8B69-7FD2E3F80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E5D69-7ABA-3B43-BB13-C75B571A1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255D2-F076-4545-B295-0731DB5C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29782-A7EA-C246-B8BB-381B1EDB11C0}" type="datetime1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A020F-0917-7C41-B0F3-429C941A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3D90C-DED0-634A-A4F2-FC8B9B7E6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7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33F8-8573-FD49-B3D9-EE4EE2B7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19DBB-53DB-DA4E-9922-2D6B7A461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F3E3D-7494-6C48-9A86-157DE8E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8B86-C82F-8941-B0C4-4C4E8D715DE9}" type="datetime1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EC286-02A7-3540-A10A-B4022A40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E8AE-2EBD-0747-9371-CC4FBA69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0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EFDF-B118-4F4B-BEF3-5245DAAA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420A-5368-3E42-B8A2-DE01CE83F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983A-4727-E64F-8911-86C8A475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7677-7153-4C4C-92C5-A1CA5192B461}" type="datetime1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03D11-1AA7-EE41-9316-33C4684D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61351-E8E8-DD47-A4FE-91A58AFF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ED8F-82F5-7849-AC6A-F3FBB4B9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5BBC-68E2-3242-8112-EBCCF69AD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45A29-0C99-F946-ABEB-78C95D5F0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6C4D7-E8D5-7940-9CA2-338021F4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3A69-DB99-5648-8DF0-D62981E9B977}" type="datetime1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2AB46-3F69-4944-B0FF-CE309BB4E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03B9-7045-A14A-8CC4-06A06F90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9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EB419-549D-8644-8E94-7879D753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B0381-FC9A-4C45-947D-C86FC4962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A0BCE-DC85-D440-A6F2-E9313D92D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71F4C-C31B-9F40-8D7B-586A7AEA4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27FC5-22EF-0941-8CA0-BC84584BA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EBF528-D90F-F648-8AA7-58C3BD0E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A876C-58D8-1848-968B-4C5865882930}" type="datetime1">
              <a:rPr lang="en-US" smtClean="0"/>
              <a:t>9/24/21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4A9F3E-36FA-0342-8D64-5E9CA307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3A997-00DB-9B4D-98C7-6AA6D67E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7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4748-0F3B-7640-BF58-8E08A029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C05B7-374E-8D4A-9641-2DB561DA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A2F4D-019C-9C4B-8E65-4BF6D405CB3C}" type="datetime1">
              <a:rPr lang="en-US" smtClean="0"/>
              <a:t>9/24/21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9EF74-3854-0547-9D69-C9DB6D3B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B0F5-BB6F-5E47-B912-071424B8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7E967-D40C-584E-8CA5-2E573C18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6EEF-2DBC-1644-A263-19F02542AD2B}" type="datetime1">
              <a:rPr lang="en-US" smtClean="0"/>
              <a:t>9/24/21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D9E6C-8230-534C-B2BC-63F1125F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DC1BA-0183-CC4F-950A-1883DC08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3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DDED1-4845-CE49-9DBA-FA6F7F9A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02DB-A428-8143-94F5-43E5FCE8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5A016-ECB9-A84F-84F6-1DE8E3F60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AA0C1-A272-D548-B5A7-2BEB1BD3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819E-9788-EE42-A541-58E0FBB6C312}" type="datetime1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6698E-954F-B74D-A4EB-259C3E4C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16D1-63AC-C04E-829D-A035F9A8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5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4F3A-926D-834C-97C1-C09E81CC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96452-AEB6-D94A-9AA5-BCCA5A04D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B88ED-F378-1D48-B242-2106AF52A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EF312-14BF-5447-BC25-C51CFB4F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449F9-A32F-844E-8723-634A7D494281}" type="datetime1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43B5B-8137-E349-A98A-C3823D54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01A22-A229-7044-B7BF-FE99EF6E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2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8FC215-0FA4-D24F-820A-5283297F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7E7A7-5D07-A946-BA39-50CDEBCBC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89C32-04BF-FE4C-9ABF-AA6AC36BC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20BD-0F7E-DD4F-A751-E1EAEB3798E9}" type="datetime1">
              <a:rPr lang="en-US" smtClean="0"/>
              <a:t>9/24/21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5CE2C-3BEE-6C46-AD2A-C63F7F78B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Ming,  mQ search R&amp;D ideas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0F04E-5E4C-534C-8006-A76CB2EC8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4B94-F7C8-AD4B-93A6-FA7639979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BD24-E290-1A41-B92C-7431BE085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Milli-Charged Particle (</a:t>
            </a:r>
            <a:r>
              <a:rPr lang="en-US" sz="3600" b="1" dirty="0" err="1"/>
              <a:t>mCP</a:t>
            </a:r>
            <a:r>
              <a:rPr lang="en-US" sz="3600" b="1" dirty="0"/>
              <a:t>) Search in </a:t>
            </a:r>
            <a:r>
              <a:rPr lang="en-US" sz="3600" b="1" dirty="0" err="1"/>
              <a:t>p+N</a:t>
            </a:r>
            <a:r>
              <a:rPr lang="en-US" sz="3600" b="1" dirty="0"/>
              <a:t> Collisions</a:t>
            </a:r>
            <a:br>
              <a:rPr lang="en-US" sz="3600" b="1" dirty="0"/>
            </a:br>
            <a:r>
              <a:rPr lang="en-US" sz="3600" dirty="0"/>
              <a:t>- </a:t>
            </a:r>
            <a:r>
              <a:rPr lang="en-US" sz="2400" dirty="0"/>
              <a:t>09/24/2021 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60A5E8-F79D-934C-8AB6-079313FE2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654" y="1835882"/>
            <a:ext cx="5309287" cy="2687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1BC53-4FFD-014B-A502-8EBE9AF85C05}"/>
              </a:ext>
            </a:extLst>
          </p:cNvPr>
          <p:cNvSpPr txBox="1"/>
          <p:nvPr/>
        </p:nvSpPr>
        <p:spPr>
          <a:xfrm>
            <a:off x="251431" y="1418862"/>
            <a:ext cx="674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DM particle candidate, “21cm anomaly” by EDGES (</a:t>
            </a:r>
            <a:r>
              <a:rPr lang="en-US" b="1" dirty="0"/>
              <a:t>Nature</a:t>
            </a:r>
            <a:r>
              <a:rPr lang="en-US" dirty="0"/>
              <a:t>, 2018),  possible </a:t>
            </a:r>
            <a:r>
              <a:rPr lang="en-US" dirty="0" err="1"/>
              <a:t>mCP</a:t>
            </a:r>
            <a:r>
              <a:rPr lang="en-US" dirty="0"/>
              <a:t> with mass </a:t>
            </a:r>
            <a:r>
              <a:rPr lang="en-US" i="1" dirty="0"/>
              <a:t>O(10-100) </a:t>
            </a:r>
            <a:r>
              <a:rPr lang="en-US" dirty="0"/>
              <a:t>MeV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Coupled to dark photon  </a:t>
            </a:r>
          </a:p>
          <a:p>
            <a:pPr marL="285750" indent="-285750">
              <a:buFontTx/>
              <a:buChar char="-"/>
            </a:pPr>
            <a:r>
              <a:rPr lang="en-US" dirty="0"/>
              <a:t>Weakly interact electromagnetically with SM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CB83DD-81A4-B74C-8BFB-31238D63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000" y="3785032"/>
            <a:ext cx="508000" cy="49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FE1EB3-7205-DA48-B913-DEBB4637027B}"/>
              </a:ext>
            </a:extLst>
          </p:cNvPr>
          <p:cNvSpPr txBox="1"/>
          <p:nvPr/>
        </p:nvSpPr>
        <p:spPr>
          <a:xfrm>
            <a:off x="394211" y="3344495"/>
            <a:ext cx="3540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Dark “QED”:</a:t>
            </a:r>
          </a:p>
          <a:p>
            <a:pPr marL="285750" indent="-285750">
              <a:buFontTx/>
              <a:buChar char="-"/>
            </a:pPr>
            <a:r>
              <a:rPr lang="en-US" dirty="0"/>
              <a:t>Dark photon, A’</a:t>
            </a:r>
          </a:p>
          <a:p>
            <a:pPr marL="285750" indent="-285750">
              <a:buFontTx/>
              <a:buChar char="-"/>
            </a:pPr>
            <a:r>
              <a:rPr lang="en-US" dirty="0"/>
              <a:t>Dark fermion with milli-charge, 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686C30-01FB-5846-B592-B696FBB90D64}"/>
              </a:ext>
            </a:extLst>
          </p:cNvPr>
          <p:cNvGrpSpPr/>
          <p:nvPr/>
        </p:nvGrpSpPr>
        <p:grpSpPr>
          <a:xfrm>
            <a:off x="1721406" y="4523462"/>
            <a:ext cx="8700035" cy="2063593"/>
            <a:chOff x="1721406" y="4523462"/>
            <a:chExt cx="8700035" cy="206359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D212242-3C6F-8B48-A3CA-1ECE307B7F3D}"/>
                </a:ext>
              </a:extLst>
            </p:cNvPr>
            <p:cNvGrpSpPr/>
            <p:nvPr/>
          </p:nvGrpSpPr>
          <p:grpSpPr>
            <a:xfrm>
              <a:off x="1721406" y="4523462"/>
              <a:ext cx="7767676" cy="2063593"/>
              <a:chOff x="1721406" y="4523462"/>
              <a:chExt cx="7767676" cy="206359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612ADE4-DA91-9B48-BC42-D6F8A769A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1406" y="4523462"/>
                <a:ext cx="7767676" cy="2063593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6F4F946-2AFA-4F4B-8464-2F9B4A1779A8}"/>
                  </a:ext>
                </a:extLst>
              </p:cNvPr>
              <p:cNvSpPr/>
              <p:nvPr/>
            </p:nvSpPr>
            <p:spPr>
              <a:xfrm>
                <a:off x="5605244" y="5466442"/>
                <a:ext cx="1388680" cy="81486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97C938-C080-8343-852D-CEDB7591481B}"/>
                </a:ext>
              </a:extLst>
            </p:cNvPr>
            <p:cNvSpPr txBox="1"/>
            <p:nvPr/>
          </p:nvSpPr>
          <p:spPr>
            <a:xfrm>
              <a:off x="5910141" y="5033052"/>
              <a:ext cx="4511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electromagnetic interaction with SM particles </a:t>
              </a:r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3E37CCA-4E86-4B4A-9964-DEE9B912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2DAE-4A13-5E4D-A8E0-497640072628}" type="datetime1">
              <a:rPr lang="en-US" smtClean="0"/>
              <a:t>9/24/21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4527D96-06D7-1D4D-AD22-A3CD73F2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106902E-3EB4-704E-8DB8-B7C0F4F2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0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314BD-1D67-E042-B559-C25C812A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47"/>
            <a:ext cx="1114785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Discovery Science of BSM:</a:t>
            </a:r>
            <a:br>
              <a:rPr lang="en-US" dirty="0"/>
            </a:br>
            <a:r>
              <a:rPr lang="en-US" dirty="0"/>
              <a:t>- Search for milli-charged particle at LANSCE &amp; FNAL 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9AC9FA-4600-EE4F-A35B-46F7F9C60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876" y="1423310"/>
            <a:ext cx="8433124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631C57-7140-0643-A6F7-20CE6038ED26}"/>
              </a:ext>
            </a:extLst>
          </p:cNvPr>
          <p:cNvSpPr/>
          <p:nvPr/>
        </p:nvSpPr>
        <p:spPr>
          <a:xfrm>
            <a:off x="2077080" y="3150009"/>
            <a:ext cx="1566154" cy="817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 Dump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41E87E0-9736-7A41-B737-FB3DAD17794C}"/>
              </a:ext>
            </a:extLst>
          </p:cNvPr>
          <p:cNvSpPr/>
          <p:nvPr/>
        </p:nvSpPr>
        <p:spPr>
          <a:xfrm>
            <a:off x="568669" y="3532241"/>
            <a:ext cx="1166906" cy="14505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85AAC-C385-3C4D-BBB2-BCDF7304E1CB}"/>
              </a:ext>
            </a:extLst>
          </p:cNvPr>
          <p:cNvSpPr txBox="1"/>
          <p:nvPr/>
        </p:nvSpPr>
        <p:spPr>
          <a:xfrm>
            <a:off x="282601" y="2237346"/>
            <a:ext cx="3073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LANSCE high intensity 800MeV</a:t>
            </a:r>
          </a:p>
          <a:p>
            <a:r>
              <a:rPr lang="en-US" dirty="0"/>
              <a:t>proton beam: POT &gt; 10^20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8B827-4EBD-2647-A51F-EC41057061C5}"/>
              </a:ext>
            </a:extLst>
          </p:cNvPr>
          <p:cNvSpPr txBox="1"/>
          <p:nvPr/>
        </p:nvSpPr>
        <p:spPr>
          <a:xfrm>
            <a:off x="86175" y="4086572"/>
            <a:ext cx="36727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Multiple scintillator modules, placed behind the beam dump along the beam direction, scalable;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Sensitive to single photons;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ML approach with multi-variables for classification: timing, pulse shape, position etc.  to improve S/N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9870A4F-60E6-CE4A-A881-675C6C0E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CC7F-C793-0042-AE25-9DBEC6DC6B63}" type="datetime1">
              <a:rPr lang="en-US" smtClean="0"/>
              <a:t>9/24/21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BB549F9-0062-8840-ACF9-0821E706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ACD338-7BA6-8548-94B4-96857BA9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94E4-9824-4248-8B51-5911C60E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108" y="0"/>
            <a:ext cx="10515600" cy="735507"/>
          </a:xfrm>
        </p:spPr>
        <p:txBody>
          <a:bodyPr/>
          <a:lstStyle/>
          <a:p>
            <a:r>
              <a:rPr lang="en-US" dirty="0" err="1"/>
              <a:t>MiniQuest</a:t>
            </a:r>
            <a:r>
              <a:rPr lang="en-US" dirty="0"/>
              <a:t> @ </a:t>
            </a:r>
            <a:r>
              <a:rPr lang="en-US" dirty="0">
                <a:solidFill>
                  <a:srgbClr val="0432FF"/>
                </a:solidFill>
              </a:rPr>
              <a:t>LANSCE </a:t>
            </a:r>
            <a:r>
              <a:rPr lang="en-US" dirty="0"/>
              <a:t>and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FNAL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F38633-F344-AA4B-B8AC-6B4EBD750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892" y="905284"/>
            <a:ext cx="8732108" cy="59527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17F285-6A62-9548-91E0-7C36C3D55396}"/>
              </a:ext>
            </a:extLst>
          </p:cNvPr>
          <p:cNvSpPr/>
          <p:nvPr/>
        </p:nvSpPr>
        <p:spPr>
          <a:xfrm>
            <a:off x="4411362" y="5189838"/>
            <a:ext cx="3249827" cy="963827"/>
          </a:xfrm>
          <a:prstGeom prst="ellipse">
            <a:avLst/>
          </a:prstGeom>
          <a:noFill/>
          <a:ln w="34925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LANSCE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399FE-2CDE-5D44-B3E3-2F41CAA2A875}"/>
              </a:ext>
            </a:extLst>
          </p:cNvPr>
          <p:cNvSpPr txBox="1"/>
          <p:nvPr/>
        </p:nvSpPr>
        <p:spPr>
          <a:xfrm>
            <a:off x="98854" y="2026509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Multiple scintillator modules, scalable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 statistics search </a:t>
            </a:r>
          </a:p>
          <a:p>
            <a:pPr marL="285750" indent="-285750">
              <a:buFontTx/>
              <a:buChar char="-"/>
            </a:pPr>
            <a:r>
              <a:rPr lang="en-US" dirty="0"/>
              <a:t>New multi-variable ML approach for better signal/background with signal timing, shape, position etc.</a:t>
            </a:r>
          </a:p>
          <a:p>
            <a:endParaRPr lang="en-US" b="1" dirty="0">
              <a:solidFill>
                <a:srgbClr val="0432FF"/>
              </a:solidFill>
            </a:endParaRPr>
          </a:p>
          <a:p>
            <a:r>
              <a:rPr lang="en-US" b="1" dirty="0">
                <a:solidFill>
                  <a:srgbClr val="0432FF"/>
                </a:solidFill>
              </a:rPr>
              <a:t>Best sensitivity to “21cm anomaly” region @LANSCE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620B3-4C7D-1942-B714-189445CF0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C43D-AC61-BB43-9705-3205F6D56DC3}" type="datetime1">
              <a:rPr lang="en-US" smtClean="0"/>
              <a:t>9/24/21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31184-A7F0-314D-8F68-222493DB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236EC5-4286-524E-8EF7-9279BFF0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F9869-3AC9-394B-97CE-4C45628E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71"/>
            <a:ext cx="10515600" cy="1325563"/>
          </a:xfrm>
        </p:spPr>
        <p:txBody>
          <a:bodyPr/>
          <a:lstStyle/>
          <a:p>
            <a:r>
              <a:rPr lang="en-US" dirty="0"/>
              <a:t>Fermilab: 120 GeV proton, 10^18 POT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82173B-2DAB-C043-8D66-B38ED1374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90" y="2199504"/>
            <a:ext cx="12029048" cy="32008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3EE8F-9F43-2E42-8629-E0F64076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7FC6E-B3CF-FE46-919C-B5E7A62E74FF}" type="datetime1">
              <a:rPr lang="en-US" smtClean="0"/>
              <a:t>9/24/21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1A4DE-8FBF-0E4E-A379-02A0A598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FFC4D-28CD-C64E-9467-B32820C3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6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79C5-D5CE-FA44-B029-292E524EB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Plastic Scintillators: </a:t>
            </a:r>
            <a:r>
              <a:rPr lang="en-US" dirty="0" err="1"/>
              <a:t>dE</a:t>
            </a:r>
            <a:r>
              <a:rPr lang="en-US" dirty="0"/>
              <a:t>/dx ~ 2MeV/cm, MIP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620B8-84D7-2C42-A436-4E1D2A50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43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dE</a:t>
            </a:r>
            <a:r>
              <a:rPr lang="en-US" dirty="0"/>
              <a:t>/dx ~ 2 MeV/cm</a:t>
            </a:r>
          </a:p>
          <a:p>
            <a:endParaRPr lang="en-US" dirty="0"/>
          </a:p>
          <a:p>
            <a:r>
              <a:rPr lang="en-US" dirty="0"/>
              <a:t>WLSF to convert UV light to “Green light”</a:t>
            </a:r>
          </a:p>
          <a:p>
            <a:pPr lvl="1"/>
            <a:r>
              <a:rPr lang="en-US" dirty="0"/>
              <a:t>Attenuation length: 3 ~ 4m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BC412:</a:t>
            </a:r>
          </a:p>
          <a:p>
            <a:pPr lvl="2"/>
            <a:r>
              <a:rPr lang="en-US" dirty="0"/>
              <a:t>L = 112 mm, </a:t>
            </a:r>
            <a:r>
              <a:rPr lang="en-US" dirty="0" err="1"/>
              <a:t>dE</a:t>
            </a:r>
            <a:r>
              <a:rPr lang="en-US" dirty="0"/>
              <a:t> = 50MeV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For </a:t>
            </a:r>
            <a:r>
              <a:rPr lang="en-US" b="1" dirty="0" err="1"/>
              <a:t>mQ</a:t>
            </a:r>
            <a:r>
              <a:rPr lang="en-US" b="1" dirty="0"/>
              <a:t> particles: epsilon = 10^-3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dE</a:t>
            </a:r>
            <a:r>
              <a:rPr lang="en-US" dirty="0">
                <a:solidFill>
                  <a:srgbClr val="FF0000"/>
                </a:solidFill>
              </a:rPr>
              <a:t>/dx ~ 10^-6 x 2 MeV/cm =  2 eV/cm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95D5C-29F2-B543-89C4-C11E3D057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046" y="1092691"/>
            <a:ext cx="3944583" cy="533082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39300-C091-D14F-BDE9-D0D5D2AF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97546-89E1-FC4F-B6D8-A4846210B8D1}" type="datetime1">
              <a:rPr lang="en-US" smtClean="0"/>
              <a:t>9/24/21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307788-44CB-1243-B29A-598CA6CB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61F893-4C73-F541-842B-7E010B90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4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2EB6BB-0F0F-E64A-9164-2A165126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Liquid Scintillators for </a:t>
            </a:r>
            <a:r>
              <a:rPr lang="en-US" dirty="0" err="1"/>
              <a:t>mQ</a:t>
            </a:r>
            <a:r>
              <a:rPr lang="en-US" dirty="0"/>
              <a:t> Search?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366BD7-D19C-674C-B4A9-4548DBD9C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71" y="1506249"/>
            <a:ext cx="10515600" cy="4351338"/>
          </a:xfrm>
        </p:spPr>
        <p:txBody>
          <a:bodyPr/>
          <a:lstStyle/>
          <a:p>
            <a:r>
              <a:rPr lang="en-US" dirty="0"/>
              <a:t>Liquid He</a:t>
            </a:r>
          </a:p>
          <a:p>
            <a:pPr marL="0" indent="0">
              <a:buNone/>
            </a:pPr>
            <a:r>
              <a:rPr lang="en-US" dirty="0"/>
              <a:t>~4 photoelectrons per 250keV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79706-A6D5-074B-BCDC-6F14D8AE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071" y="1585608"/>
            <a:ext cx="6223929" cy="419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0228C-6FAA-5048-AC8D-CBEC919B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8607"/>
            <a:ext cx="6298955" cy="3170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359AE-7711-C644-86EA-D98145E0441E}"/>
              </a:ext>
            </a:extLst>
          </p:cNvPr>
          <p:cNvSpPr txBox="1"/>
          <p:nvPr/>
        </p:nvSpPr>
        <p:spPr>
          <a:xfrm>
            <a:off x="1556952" y="6038273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~ 4, in the test setup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521CC78-03E3-1B44-AD71-3A70CFDD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D89A1-A94F-1646-A659-4931CD5DDE23}" type="datetime1">
              <a:rPr lang="en-US" smtClean="0"/>
              <a:t>9/24/21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DD220D-BFEE-FC4B-A058-2B117933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Ming,  mQ search R&amp;D ideas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F61346-1B6C-3F4A-B621-ED70CD37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4B94-F7C8-AD4B-93A6-FA76399791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6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338</Words>
  <Application>Microsoft Macintosh PowerPoint</Application>
  <PresentationFormat>Widescreen</PresentationFormat>
  <Paragraphs>56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Milli-Charged Particle (mCP) Search in p+N Collisions - 09/24/2021 </vt:lpstr>
      <vt:lpstr>Discovery Science of BSM: - Search for milli-charged particle at LANSCE &amp; FNAL  </vt:lpstr>
      <vt:lpstr>MiniQuest @ LANSCE and FNAL</vt:lpstr>
      <vt:lpstr>Fermilab: 120 GeV proton, 10^18 POT</vt:lpstr>
      <vt:lpstr>Plastic Scintillators: dE/dx ~ 2MeV/cm, MIP </vt:lpstr>
      <vt:lpstr>Liquid Scintillators for mQ Search?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 Scintillators for mQ Search </dc:title>
  <dc:creator>Ming Liu</dc:creator>
  <cp:lastModifiedBy>Ming Liu</cp:lastModifiedBy>
  <cp:revision>34</cp:revision>
  <dcterms:created xsi:type="dcterms:W3CDTF">2021-09-24T05:05:53Z</dcterms:created>
  <dcterms:modified xsi:type="dcterms:W3CDTF">2021-09-24T17:04:30Z</dcterms:modified>
</cp:coreProperties>
</file>