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91" r:id="rId2"/>
    <p:sldId id="290" r:id="rId3"/>
    <p:sldId id="293" r:id="rId4"/>
    <p:sldId id="292" r:id="rId5"/>
    <p:sldId id="277" r:id="rId6"/>
    <p:sldId id="288" r:id="rId7"/>
    <p:sldId id="289" r:id="rId8"/>
    <p:sldId id="278" r:id="rId9"/>
    <p:sldId id="282" r:id="rId10"/>
    <p:sldId id="287" r:id="rId11"/>
    <p:sldId id="281" r:id="rId12"/>
    <p:sldId id="283" r:id="rId13"/>
    <p:sldId id="279" r:id="rId14"/>
    <p:sldId id="285" r:id="rId15"/>
    <p:sldId id="284" r:id="rId16"/>
    <p:sldId id="280" r:id="rId17"/>
    <p:sldId id="286" r:id="rId18"/>
    <p:sldId id="256" r:id="rId19"/>
    <p:sldId id="263" r:id="rId20"/>
    <p:sldId id="259" r:id="rId21"/>
    <p:sldId id="275" r:id="rId22"/>
    <p:sldId id="276" r:id="rId23"/>
    <p:sldId id="270" r:id="rId24"/>
    <p:sldId id="271" r:id="rId25"/>
    <p:sldId id="264" r:id="rId26"/>
    <p:sldId id="272" r:id="rId27"/>
    <p:sldId id="273" r:id="rId28"/>
    <p:sldId id="274" r:id="rId29"/>
    <p:sldId id="261" r:id="rId30"/>
    <p:sldId id="257" r:id="rId31"/>
    <p:sldId id="258" r:id="rId32"/>
    <p:sldId id="262" r:id="rId33"/>
    <p:sldId id="269" r:id="rId34"/>
    <p:sldId id="260" r:id="rId35"/>
    <p:sldId id="265" r:id="rId36"/>
    <p:sldId id="267" r:id="rId37"/>
    <p:sldId id="266" r:id="rId38"/>
    <p:sldId id="268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23"/>
    <p:restoredTop sz="94674"/>
  </p:normalViewPr>
  <p:slideViewPr>
    <p:cSldViewPr snapToGrid="0" snapToObjects="1">
      <p:cViewPr varScale="1">
        <p:scale>
          <a:sx n="89" d="100"/>
          <a:sy n="89" d="100"/>
        </p:scale>
        <p:origin x="200" y="8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447B7-5C8A-5548-8DE7-A02454C01240}" type="datetimeFigureOut">
              <a:rPr lang="en-US" smtClean="0"/>
              <a:t>7/19/19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177C1D-8DC8-B64E-A776-F0B8E46281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93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3BE39-B874-B94E-AF06-447E3A635F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FD91B3-9B27-1B4F-ABF6-7F3A4BD467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90E028-CB54-504F-B02C-1FC67ECEE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ED7BB8-B13A-6243-88F2-B95A0A1ABA77}" type="datetime1">
              <a:rPr lang="en-US" smtClean="0"/>
              <a:t>7/19/19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68B0B-7642-274B-884A-CB167E7EC5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F44AE-4E44-DB46-BEF8-19BEF856C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543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0A3DA-DCA9-6940-97B7-FCFFAC282A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9B920-E7C7-DC4D-9E81-6BFDA3093B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B54147-DD39-5E43-AAAA-F92E615DF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15022-3A3A-A64E-920F-8328324BB378}" type="datetime1">
              <a:rPr lang="en-US" smtClean="0"/>
              <a:t>7/19/19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F1F895-57F3-C341-85D0-26008E677D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1D736E-4394-794C-9491-B8DEACEED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7310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FA30F1-5AE0-AD41-9747-DCCE4A7B44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7F4D4C-5AAB-3D45-99EB-86E524B9A1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49F27F-A477-7E49-9DB3-9DA2DD2FC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DA12-AD14-B446-95FB-132C730FD9F5}" type="datetime1">
              <a:rPr lang="en-US" smtClean="0"/>
              <a:t>7/19/19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0FAF47-0796-864E-9163-0811F13EA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B26A9A-DBA1-A246-8239-961A8A16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142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053AF-1EEB-FE4B-96E2-1D682EAB02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545A05-1D79-434D-9495-203DDC0A08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7A20F7-3FA6-0C4B-AF8C-C4204006D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CF00BD-B838-EC49-B59B-E6F6AEE4F3E7}" type="datetime1">
              <a:rPr lang="en-US" smtClean="0"/>
              <a:t>7/19/19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6BB3-D922-7444-9901-FC0E6B9769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F6DC-5524-C347-9CAF-241C22D8A4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8018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4F83F-62E8-D94B-AC25-2E5600BDB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F8FFA9-2296-864D-B267-30319BA2A2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C0456C-2AD1-3146-8018-4C1AFE787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0AE3C-CB81-784C-89AF-EC086CA530D0}" type="datetime1">
              <a:rPr lang="en-US" smtClean="0"/>
              <a:t>7/19/19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90CF43-55E8-9449-856C-7F9E23694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D1FF50-0526-8F47-9C63-1C0EF99F7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452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86DE0E-71C2-A44C-ACB5-245E9D5ED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CE3032-6E30-434F-9F93-BFA0B72F8EF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4A7F48-8842-3D44-9075-CBB905F50A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FB5CDC-2B18-4647-B42F-14BE85DB0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53D823-2D6D-F841-B6F7-952E7BF711AA}" type="datetime1">
              <a:rPr lang="en-US" smtClean="0"/>
              <a:t>7/19/19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02202F2-752D-A343-8994-E29BA2575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7082-0389-AD4E-8106-96DE109BB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124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51843-3117-3A43-9916-6ABD1A23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F4D030-65F0-E34A-A81F-DC24B9F5B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779389A-ED0C-6542-B042-4D79CA9AD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6D7C09-023F-1644-B50C-619978C6850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B84047-BD8F-3646-8E44-E55287BBB54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F82AC-725F-DA4A-AED7-479987524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C92EB2-A53E-E549-834E-B05CA0717C47}" type="datetime1">
              <a:rPr lang="en-US" smtClean="0"/>
              <a:t>7/19/19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0FF6FAD-9651-324A-A40A-78F45EF187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A4246D-231A-5346-9B7D-D64578AF07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9352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20C40-D181-9E4E-843C-5FE61639F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63FEE0-74F1-6D46-BB0F-D44B1FE06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C94A51-7523-AB49-9FEC-6F892930652F}" type="datetime1">
              <a:rPr lang="en-US" smtClean="0"/>
              <a:t>7/19/19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8A36E4-D57E-0447-B978-6678FD28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5F369C-D8D0-F34D-9AD2-BAB033ACD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085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1D3CFE-A908-AF43-8FC3-640D6C258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ECD54-6DEB-0F48-B211-57559B5351F0}" type="datetime1">
              <a:rPr lang="en-US" smtClean="0"/>
              <a:t>7/19/19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200EA24-9E8C-2841-B840-584DBA81FF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76C16E-01A5-EB49-837D-6A08924BE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535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1B5A9B-932B-DC48-95FC-F9B6B06DC3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EA039-5632-7745-A8E7-220F88495F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798315-AE9D-2848-94D2-F940CB9B7C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B961B0-E809-BC4D-B032-FFC1E6553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149F8-72FE-494F-8FF2-25038AEDB59B}" type="datetime1">
              <a:rPr lang="en-US" smtClean="0"/>
              <a:t>7/19/19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DBFF0D-00B9-5949-934B-1C5AEBD8D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929855-72C1-D244-A53F-559E243D05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748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BC7919-94AB-904F-BA53-BFE3EB219F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B1F7BDA-6FDF-F243-8B3E-16A2AADEA8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235FBA-0871-6049-8761-4B9243D42C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E03BB8-CA99-2D47-B545-62B89D3AEA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49F4C-12E5-AF4A-9208-DCB650D8BC74}" type="datetime1">
              <a:rPr lang="en-US" smtClean="0"/>
              <a:t>7/19/19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8FB2DA-D8FF-D245-AE48-782106DE4B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A710B3-E88C-5244-BB72-9F67D479A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847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F175365-9D71-CE45-B28B-53B197960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BE9E3-ABF5-FF45-A477-F68AFCB87D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27072B-85DF-9548-BC14-A6649C3228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7CCB34-82BD-8F4D-8120-DF1C0A9CBFD6}" type="datetime1">
              <a:rPr lang="en-US" smtClean="0"/>
              <a:t>7/19/19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95F46-7997-B749-A1C6-B6416AD28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2700AC-5FDE-5A42-B0A2-E22F3A7179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2106CC-7C79-7549-A729-FB090468424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94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p25ext.lanl.gov/darkphoton/hardware/cable_mappings.html" TargetMode="External"/><Relationship Id="rId2" Type="http://schemas.openxmlformats.org/officeDocument/2006/relationships/hyperlink" Target="https://docs.google.com/document/d/1GCfWciYzyofXXVpVOjkVvYq3BZp9g7cztyc5k015Yp4/edit?usp=sharing" TargetMode="External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p25ext.lanl.gov/darkphoton/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47BB40-ECA0-3643-BD8F-E6CD12CC41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DP Status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83C8FF-D796-BF4A-B6F2-85EE6026FD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Halen, </a:t>
            </a:r>
            <a:r>
              <a:rPr lang="en-US" dirty="0" err="1"/>
              <a:t>Zongwei</a:t>
            </a:r>
            <a:r>
              <a:rPr lang="en-US" dirty="0"/>
              <a:t>, </a:t>
            </a:r>
            <a:r>
              <a:rPr lang="en-US" dirty="0" err="1"/>
              <a:t>Kun</a:t>
            </a:r>
            <a:r>
              <a:rPr lang="en-US" dirty="0"/>
              <a:t>, Andrew, </a:t>
            </a:r>
            <a:r>
              <a:rPr lang="en-US" dirty="0" err="1"/>
              <a:t>Sho</a:t>
            </a:r>
            <a:r>
              <a:rPr lang="en-US" dirty="0"/>
              <a:t>, Cristina, Dylan, Ming et al</a:t>
            </a:r>
          </a:p>
          <a:p>
            <a:r>
              <a:rPr lang="en-US" dirty="0"/>
              <a:t>07/19/2019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179576-562B-2349-B275-AEEAC1527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7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A4D6B4F-7A10-D943-82AA-BC8DFDDDE7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054" y="0"/>
            <a:ext cx="51435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A27EBA-3760-7747-A42D-1F15530D7F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5143500" cy="6858000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04FBE1E1-FC09-EC47-9B70-D3992D6E7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375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8C5DA-334A-6E48-8F2C-833E7537F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153192"/>
            <a:ext cx="6891338" cy="1325563"/>
          </a:xfrm>
        </p:spPr>
        <p:txBody>
          <a:bodyPr/>
          <a:lstStyle/>
          <a:p>
            <a:r>
              <a:rPr lang="en-US" dirty="0" err="1"/>
              <a:t>SiPM</a:t>
            </a:r>
            <a:r>
              <a:rPr lang="en-US" dirty="0"/>
              <a:t> Power Boxes &amp; Cables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201E6CF-37A6-8342-AFD1-BCF565F46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875" y="1690688"/>
            <a:ext cx="7305676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SIPM power box provide LV and HV for </a:t>
            </a:r>
            <a:r>
              <a:rPr lang="en-US" dirty="0" err="1"/>
              <a:t>SiPM</a:t>
            </a:r>
            <a:r>
              <a:rPr lang="en-US" dirty="0"/>
              <a:t> and preamps</a:t>
            </a:r>
          </a:p>
          <a:p>
            <a:pPr lvl="1"/>
            <a:r>
              <a:rPr lang="en-US" dirty="0"/>
              <a:t>LV = +5V</a:t>
            </a:r>
          </a:p>
          <a:p>
            <a:pPr lvl="1"/>
            <a:r>
              <a:rPr lang="en-US" dirty="0"/>
              <a:t>HV = 52V(various from </a:t>
            </a:r>
            <a:r>
              <a:rPr lang="en-US" dirty="0" err="1"/>
              <a:t>SiPM</a:t>
            </a:r>
            <a:r>
              <a:rPr lang="en-US" dirty="0"/>
              <a:t> to </a:t>
            </a:r>
            <a:r>
              <a:rPr lang="en-US" dirty="0" err="1"/>
              <a:t>SiPM</a:t>
            </a:r>
            <a:r>
              <a:rPr lang="en-US" dirty="0"/>
              <a:t>)</a:t>
            </a:r>
          </a:p>
          <a:p>
            <a:r>
              <a:rPr lang="en-US" dirty="0"/>
              <a:t>ST-2 power cables are already installed </a:t>
            </a:r>
          </a:p>
          <a:p>
            <a:pPr lvl="1"/>
            <a:r>
              <a:rPr lang="en-US" dirty="0"/>
              <a:t>Length ~ 280” ~ 24’</a:t>
            </a:r>
          </a:p>
          <a:p>
            <a:r>
              <a:rPr lang="en-US" dirty="0"/>
              <a:t>ST-1 power </a:t>
            </a:r>
            <a:r>
              <a:rPr lang="en-US" dirty="0" err="1"/>
              <a:t>canbles</a:t>
            </a:r>
            <a:r>
              <a:rPr lang="en-US" dirty="0"/>
              <a:t> are in the CH dark photon cabinet;</a:t>
            </a:r>
          </a:p>
          <a:p>
            <a:pPr lvl="1"/>
            <a:r>
              <a:rPr lang="en-US" dirty="0"/>
              <a:t>One Master node </a:t>
            </a:r>
          </a:p>
          <a:p>
            <a:pPr lvl="1"/>
            <a:r>
              <a:rPr lang="en-US" dirty="0"/>
              <a:t>4 salves nodes, for each quadrant;</a:t>
            </a:r>
          </a:p>
          <a:p>
            <a:pPr lvl="1"/>
            <a:r>
              <a:rPr lang="en-US" dirty="0"/>
              <a:t>Only 25~29’ long, can’t reach the current ST-1 rack 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1817C70-979B-2943-BC02-348AC3825C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3876" y="0"/>
            <a:ext cx="3681412" cy="6858000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76B3EA-89F0-3A49-AC1E-86F9FEE8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238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EDE398D-286E-2344-A56A-698F52C60D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100263"/>
            <a:ext cx="6343649" cy="47577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FBC46B-2C89-D947-AFEB-CD9B25566E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86338" y="0"/>
            <a:ext cx="7205662" cy="416205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717446-DE1A-D341-A504-C75967B8A193}"/>
              </a:ext>
            </a:extLst>
          </p:cNvPr>
          <p:cNvSpPr txBox="1"/>
          <p:nvPr/>
        </p:nvSpPr>
        <p:spPr>
          <a:xfrm>
            <a:off x="485776" y="371475"/>
            <a:ext cx="29722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- 1 Master node</a:t>
            </a:r>
          </a:p>
          <a:p>
            <a:pPr marL="285750" indent="-285750">
              <a:buFontTx/>
              <a:buChar char="-"/>
            </a:pPr>
            <a:r>
              <a:rPr lang="en-US" dirty="0"/>
              <a:t>4 power boxes for ST-1</a:t>
            </a:r>
          </a:p>
          <a:p>
            <a:pPr marL="285750" indent="-285750">
              <a:buFontTx/>
              <a:buChar char="-"/>
            </a:pPr>
            <a:r>
              <a:rPr lang="en-US" dirty="0"/>
              <a:t>Cable length: 25~29’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67FEA3-C6C8-E548-92A6-9A43529EB1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12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1408B2-A7FA-9B4D-888B-32F5DA0E3946}"/>
              </a:ext>
            </a:extLst>
          </p:cNvPr>
          <p:cNvSpPr txBox="1"/>
          <p:nvPr/>
        </p:nvSpPr>
        <p:spPr>
          <a:xfrm>
            <a:off x="7056120" y="4754880"/>
            <a:ext cx="44487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Need to make a small Al-frame to hold 4 ST-1 </a:t>
            </a:r>
          </a:p>
          <a:p>
            <a:r>
              <a:rPr lang="en-US" dirty="0"/>
              <a:t>PS boxes under the </a:t>
            </a:r>
            <a:r>
              <a:rPr lang="en-US" dirty="0" err="1"/>
              <a:t>kMag</a:t>
            </a:r>
            <a:r>
              <a:rPr lang="en-US" dirty="0"/>
              <a:t>;</a:t>
            </a:r>
          </a:p>
          <a:p>
            <a:endParaRPr lang="en-US" dirty="0"/>
          </a:p>
          <a:p>
            <a:r>
              <a:rPr lang="en-US" dirty="0"/>
              <a:t>(2+1)” x 4 = 12” </a:t>
            </a:r>
            <a:r>
              <a:rPr lang="en-US" dirty="0" err="1"/>
              <a:t>toal</a:t>
            </a:r>
            <a:r>
              <a:rPr lang="en-US" dirty="0"/>
              <a:t>;</a:t>
            </a:r>
          </a:p>
          <a:p>
            <a:r>
              <a:rPr lang="en-US" dirty="0"/>
              <a:t>Clearance under </a:t>
            </a:r>
            <a:r>
              <a:rPr lang="en-US" dirty="0" err="1"/>
              <a:t>kMag</a:t>
            </a:r>
            <a:r>
              <a:rPr lang="en-US" dirty="0"/>
              <a:t> = 30”</a:t>
            </a:r>
          </a:p>
        </p:txBody>
      </p:sp>
    </p:spTree>
    <p:extLst>
      <p:ext uri="{BB962C8B-B14F-4D97-AF65-F5344CB8AC3E}">
        <p14:creationId xmlns:p14="http://schemas.microsoft.com/office/powerpoint/2010/main" val="23524965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4B50B-A834-D34E-88F9-2E55120427AE}"/>
              </a:ext>
            </a:extLst>
          </p:cNvPr>
          <p:cNvSpPr/>
          <p:nvPr/>
        </p:nvSpPr>
        <p:spPr>
          <a:xfrm>
            <a:off x="6303769" y="1147864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748EC-609A-6749-B167-841607DCF4E6}"/>
              </a:ext>
            </a:extLst>
          </p:cNvPr>
          <p:cNvSpPr/>
          <p:nvPr/>
        </p:nvSpPr>
        <p:spPr>
          <a:xfrm>
            <a:off x="6303769" y="3887821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D3AF-CF2E-AE40-8088-02BA4D841846}"/>
              </a:ext>
            </a:extLst>
          </p:cNvPr>
          <p:cNvSpPr/>
          <p:nvPr/>
        </p:nvSpPr>
        <p:spPr>
          <a:xfrm>
            <a:off x="5749293" y="1468877"/>
            <a:ext cx="3754876" cy="1731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97944-478D-0E44-A4B2-FC79D5AF2066}"/>
              </a:ext>
            </a:extLst>
          </p:cNvPr>
          <p:cNvSpPr/>
          <p:nvPr/>
        </p:nvSpPr>
        <p:spPr>
          <a:xfrm>
            <a:off x="4589023" y="2528376"/>
            <a:ext cx="1060309" cy="60771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E5F6-0051-E244-AFAA-5AC76C51D8A8}"/>
              </a:ext>
            </a:extLst>
          </p:cNvPr>
          <p:cNvSpPr/>
          <p:nvPr/>
        </p:nvSpPr>
        <p:spPr>
          <a:xfrm>
            <a:off x="4577109" y="3503574"/>
            <a:ext cx="1060307" cy="54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7E2B-E0A4-0F4F-A058-FC1F9543F7AA}"/>
              </a:ext>
            </a:extLst>
          </p:cNvPr>
          <p:cNvSpPr txBox="1"/>
          <p:nvPr/>
        </p:nvSpPr>
        <p:spPr>
          <a:xfrm>
            <a:off x="185804" y="3215017"/>
            <a:ext cx="2291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Rack-3/DP Trigger </a:t>
            </a:r>
          </a:p>
          <a:p>
            <a:r>
              <a:rPr lang="en-US" b="1" dirty="0"/>
              <a:t>(L2 rack)</a:t>
            </a:r>
          </a:p>
          <a:p>
            <a:r>
              <a:rPr lang="en-US" dirty="0"/>
              <a:t>-VME:</a:t>
            </a:r>
          </a:p>
          <a:p>
            <a:r>
              <a:rPr lang="en-US" dirty="0"/>
              <a:t>  4xV1495 </a:t>
            </a:r>
          </a:p>
          <a:p>
            <a:r>
              <a:rPr lang="en-US" dirty="0"/>
              <a:t>L1 trigger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2BC4C8-FB9B-C546-AAEC-E9389CE30DAE}"/>
              </a:ext>
            </a:extLst>
          </p:cNvPr>
          <p:cNvSpPr/>
          <p:nvPr/>
        </p:nvSpPr>
        <p:spPr>
          <a:xfrm>
            <a:off x="9893275" y="2660620"/>
            <a:ext cx="1001950" cy="4766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6D5AA6-A6B5-B846-B7F2-8E9BA83B8363}"/>
              </a:ext>
            </a:extLst>
          </p:cNvPr>
          <p:cNvCxnSpPr/>
          <p:nvPr/>
        </p:nvCxnSpPr>
        <p:spPr>
          <a:xfrm flipV="1">
            <a:off x="10155923" y="2723745"/>
            <a:ext cx="0" cy="1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0DA6B-36F9-FB45-B253-1710C7F051D4}"/>
              </a:ext>
            </a:extLst>
          </p:cNvPr>
          <p:cNvSpPr/>
          <p:nvPr/>
        </p:nvSpPr>
        <p:spPr>
          <a:xfrm>
            <a:off x="6225948" y="3307404"/>
            <a:ext cx="3005847" cy="1961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DF6B2A5-3C80-0148-97B0-531387190E17}"/>
              </a:ext>
            </a:extLst>
          </p:cNvPr>
          <p:cNvCxnSpPr>
            <a:cxnSpLocks/>
          </p:cNvCxnSpPr>
          <p:nvPr/>
        </p:nvCxnSpPr>
        <p:spPr>
          <a:xfrm flipV="1">
            <a:off x="9231795" y="3036651"/>
            <a:ext cx="676071" cy="356733"/>
          </a:xfrm>
          <a:prstGeom prst="bentConnector3">
            <a:avLst>
              <a:gd name="adj1" fmla="val 600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1BD425-3684-E545-8F4B-54C7207B4595}"/>
              </a:ext>
            </a:extLst>
          </p:cNvPr>
          <p:cNvGrpSpPr/>
          <p:nvPr/>
        </p:nvGrpSpPr>
        <p:grpSpPr>
          <a:xfrm flipV="1">
            <a:off x="5107262" y="1188468"/>
            <a:ext cx="1668677" cy="1330257"/>
            <a:chOff x="2891543" y="3137275"/>
            <a:chExt cx="1668677" cy="15390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6BB3C-EB91-2F4D-A117-A7812204E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1543" y="4665155"/>
              <a:ext cx="1668677" cy="111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1853A9-F952-674D-BF35-83E09D30A52E}"/>
                </a:ext>
              </a:extLst>
            </p:cNvPr>
            <p:cNvCxnSpPr/>
            <p:nvPr/>
          </p:nvCxnSpPr>
          <p:spPr>
            <a:xfrm flipV="1">
              <a:off x="2906282" y="3137275"/>
              <a:ext cx="0" cy="15278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558596-DD75-2448-87BA-DD0850B90809}"/>
              </a:ext>
            </a:extLst>
          </p:cNvPr>
          <p:cNvGrpSpPr/>
          <p:nvPr/>
        </p:nvGrpSpPr>
        <p:grpSpPr>
          <a:xfrm>
            <a:off x="1177683" y="3578558"/>
            <a:ext cx="2871792" cy="2561768"/>
            <a:chOff x="715373" y="3228159"/>
            <a:chExt cx="2871792" cy="256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447EC-CA76-A245-BE51-F7D1CBF50BE5}"/>
                </a:ext>
              </a:extLst>
            </p:cNvPr>
            <p:cNvSpPr/>
            <p:nvPr/>
          </p:nvSpPr>
          <p:spPr>
            <a:xfrm>
              <a:off x="1011112" y="3228159"/>
              <a:ext cx="1738574" cy="7272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RACK-3 (exists)</a:t>
              </a:r>
            </a:p>
            <a:p>
              <a:pPr algn="ctr"/>
              <a:r>
                <a:rPr lang="en-US" dirty="0"/>
                <a:t>DP/V1495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8EBDB4-AFDA-DE43-9186-BD271E5AA240}"/>
                </a:ext>
              </a:extLst>
            </p:cNvPr>
            <p:cNvSpPr/>
            <p:nvPr/>
          </p:nvSpPr>
          <p:spPr>
            <a:xfrm>
              <a:off x="715373" y="4536680"/>
              <a:ext cx="2871792" cy="1253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L2 rack/V1495 (Rack-3)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DP trig(OR)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DY trig(AND FPGA trig’s)</a:t>
              </a:r>
            </a:p>
            <a:p>
              <a:pPr marL="285750" indent="-285750" algn="ctr">
                <a:buFontTx/>
                <a:buChar char="-"/>
              </a:pPr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1763AB2-2BA1-AD4A-A43D-399251EA8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7826" y="3995591"/>
              <a:ext cx="13900" cy="487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7E594C96-1A90-284A-9F74-97F82295325F}"/>
              </a:ext>
            </a:extLst>
          </p:cNvPr>
          <p:cNvSpPr/>
          <p:nvPr/>
        </p:nvSpPr>
        <p:spPr>
          <a:xfrm>
            <a:off x="7589872" y="139058"/>
            <a:ext cx="184825" cy="661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E6524-12CC-7A4E-8F08-A21DFF276027}"/>
              </a:ext>
            </a:extLst>
          </p:cNvPr>
          <p:cNvSpPr txBox="1"/>
          <p:nvPr/>
        </p:nvSpPr>
        <p:spPr>
          <a:xfrm>
            <a:off x="8155268" y="30718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403BAD-7325-E244-A012-2E95E780F52E}"/>
              </a:ext>
            </a:extLst>
          </p:cNvPr>
          <p:cNvSpPr txBox="1"/>
          <p:nvPr/>
        </p:nvSpPr>
        <p:spPr>
          <a:xfrm>
            <a:off x="2652308" y="44511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Qs)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C7E8-423A-E54C-94E0-E74A2FEA01A0}"/>
              </a:ext>
            </a:extLst>
          </p:cNvPr>
          <p:cNvSpPr txBox="1"/>
          <p:nvPr/>
        </p:nvSpPr>
        <p:spPr>
          <a:xfrm>
            <a:off x="73235" y="32334"/>
            <a:ext cx="694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DP Trigger New Layout (7/18/2019)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7CB047-ABF4-C042-A445-699A3E0ABF40}"/>
              </a:ext>
            </a:extLst>
          </p:cNvPr>
          <p:cNvCxnSpPr/>
          <p:nvPr/>
        </p:nvCxnSpPr>
        <p:spPr>
          <a:xfrm flipH="1">
            <a:off x="5649332" y="3970506"/>
            <a:ext cx="576616" cy="0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F88BEF05-25C0-7246-8516-A87259EF42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9" y="4029063"/>
            <a:ext cx="1353195" cy="1921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0EE7B3A5-9979-1849-A504-6E4A3E2FF9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7" y="3078507"/>
            <a:ext cx="1377027" cy="6109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F1DB607-0B2F-8740-9012-4668FF146156}"/>
              </a:ext>
            </a:extLst>
          </p:cNvPr>
          <p:cNvSpPr txBox="1"/>
          <p:nvPr/>
        </p:nvSpPr>
        <p:spPr>
          <a:xfrm>
            <a:off x="4464297" y="4635771"/>
            <a:ext cx="30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Rack-1/ST-1: 4x 80 </a:t>
            </a:r>
            <a:r>
              <a:rPr lang="en-US" b="1" dirty="0" err="1"/>
              <a:t>ch</a:t>
            </a:r>
            <a:endParaRPr lang="en-US" b="1" dirty="0"/>
          </a:p>
          <a:p>
            <a:r>
              <a:rPr lang="en-US" dirty="0"/>
              <a:t>-NIM/trigger logic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-VME/Calibration </a:t>
            </a:r>
          </a:p>
          <a:p>
            <a:endParaRPr lang="en-US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129FB0-4700-3D40-8372-D7591AC90261}"/>
              </a:ext>
            </a:extLst>
          </p:cNvPr>
          <p:cNvSpPr txBox="1"/>
          <p:nvPr/>
        </p:nvSpPr>
        <p:spPr>
          <a:xfrm>
            <a:off x="8547971" y="4692237"/>
            <a:ext cx="310623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Rack-2/ST-2: 4x 50ch</a:t>
            </a:r>
          </a:p>
          <a:p>
            <a:r>
              <a:rPr lang="en-US" dirty="0"/>
              <a:t>-NIM/trigger logic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 for ST-2 only + Master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5DF273-96F8-0D4E-806C-CA416E9922A9}"/>
              </a:ext>
            </a:extLst>
          </p:cNvPr>
          <p:cNvSpPr txBox="1"/>
          <p:nvPr/>
        </p:nvSpPr>
        <p:spPr>
          <a:xfrm>
            <a:off x="5382423" y="676814"/>
            <a:ext cx="182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Cable trays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A09C47-0E87-1548-9D95-DEAF3DC19F82}"/>
              </a:ext>
            </a:extLst>
          </p:cNvPr>
          <p:cNvSpPr txBox="1"/>
          <p:nvPr/>
        </p:nvSpPr>
        <p:spPr>
          <a:xfrm>
            <a:off x="4577109" y="4161324"/>
            <a:ext cx="68343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Rack-2,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 unchanged, cable tray, new power to Rack-1,2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D5CA9C2-D966-B544-B112-5617426B7B8C}"/>
              </a:ext>
            </a:extLst>
          </p:cNvPr>
          <p:cNvSpPr txBox="1"/>
          <p:nvPr/>
        </p:nvSpPr>
        <p:spPr>
          <a:xfrm>
            <a:off x="2495066" y="2751418"/>
            <a:ext cx="1525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Existing cable </a:t>
            </a:r>
          </a:p>
          <a:p>
            <a:r>
              <a:rPr lang="en-US" b="1" dirty="0">
                <a:solidFill>
                  <a:srgbClr val="00B050"/>
                </a:solidFill>
              </a:rPr>
              <a:t>tray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FD800E-5C40-2846-97A1-A8F8DDE92632}"/>
              </a:ext>
            </a:extLst>
          </p:cNvPr>
          <p:cNvSpPr txBox="1"/>
          <p:nvPr/>
        </p:nvSpPr>
        <p:spPr>
          <a:xfrm>
            <a:off x="9553832" y="469798"/>
            <a:ext cx="2583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Run all cables under </a:t>
            </a:r>
          </a:p>
          <a:p>
            <a:r>
              <a:rPr lang="en-US" dirty="0"/>
              <a:t>the </a:t>
            </a:r>
            <a:r>
              <a:rPr lang="en-US" dirty="0" err="1"/>
              <a:t>KMag</a:t>
            </a:r>
            <a:r>
              <a:rPr lang="en-US" dirty="0"/>
              <a:t>, with cable tray</a:t>
            </a:r>
          </a:p>
          <a:p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9313B6E-A63C-284F-B466-CDAD972CB9FD}"/>
              </a:ext>
            </a:extLst>
          </p:cNvPr>
          <p:cNvSpPr/>
          <p:nvPr/>
        </p:nvSpPr>
        <p:spPr>
          <a:xfrm>
            <a:off x="1171247" y="1757150"/>
            <a:ext cx="2069755" cy="94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RACK-4 (exists)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</a:t>
            </a:r>
          </a:p>
        </p:txBody>
      </p: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21C8432F-6F94-2340-B851-E562E67EA092}"/>
              </a:ext>
            </a:extLst>
          </p:cNvPr>
          <p:cNvCxnSpPr>
            <a:cxnSpLocks/>
          </p:cNvCxnSpPr>
          <p:nvPr/>
        </p:nvCxnSpPr>
        <p:spPr>
          <a:xfrm rot="10800000">
            <a:off x="3284570" y="1977557"/>
            <a:ext cx="1280624" cy="592384"/>
          </a:xfrm>
          <a:prstGeom prst="bentConnector3">
            <a:avLst>
              <a:gd name="adj1" fmla="val 142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D7785C2D-220C-C145-BC39-48489D4EA0BD}"/>
              </a:ext>
            </a:extLst>
          </p:cNvPr>
          <p:cNvCxnSpPr>
            <a:cxnSpLocks/>
          </p:cNvCxnSpPr>
          <p:nvPr/>
        </p:nvCxnSpPr>
        <p:spPr>
          <a:xfrm rot="10800000">
            <a:off x="3257903" y="2481041"/>
            <a:ext cx="1319206" cy="1072258"/>
          </a:xfrm>
          <a:prstGeom prst="bentConnector3">
            <a:avLst>
              <a:gd name="adj1" fmla="val 289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A14A2F8-993D-C441-AB7F-E740409D466A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3339271" cy="1400254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5024ABF-D6A0-1840-AFCA-0A7300778557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779177" cy="1376079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D0714DF-B9F4-D740-86AC-A834FB533183}"/>
              </a:ext>
            </a:extLst>
          </p:cNvPr>
          <p:cNvSpPr txBox="1"/>
          <p:nvPr/>
        </p:nvSpPr>
        <p:spPr>
          <a:xfrm>
            <a:off x="5826007" y="2587879"/>
            <a:ext cx="31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cables (40’), under </a:t>
            </a:r>
            <a:r>
              <a:rPr lang="en-US" dirty="0" err="1"/>
              <a:t>kMag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658DEAA-DC16-C842-B06E-ADF2B49DF5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13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7ADE4E5-1C00-D84D-8432-6FB2D3631EFB}"/>
              </a:ext>
            </a:extLst>
          </p:cNvPr>
          <p:cNvSpPr txBox="1"/>
          <p:nvPr/>
        </p:nvSpPr>
        <p:spPr>
          <a:xfrm>
            <a:off x="3257903" y="815847"/>
            <a:ext cx="172124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St-1 </a:t>
            </a:r>
            <a:r>
              <a:rPr lang="en-US" dirty="0" err="1"/>
              <a:t>SiPM</a:t>
            </a:r>
            <a:r>
              <a:rPr lang="en-US" dirty="0"/>
              <a:t> PS(4), </a:t>
            </a:r>
          </a:p>
          <a:p>
            <a:r>
              <a:rPr lang="en-US" dirty="0"/>
              <a:t>under </a:t>
            </a:r>
            <a:r>
              <a:rPr lang="en-US" dirty="0" err="1"/>
              <a:t>kMag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E48B187-1EE3-2244-B356-BD73835ACFCD}"/>
              </a:ext>
            </a:extLst>
          </p:cNvPr>
          <p:cNvCxnSpPr>
            <a:cxnSpLocks/>
          </p:cNvCxnSpPr>
          <p:nvPr/>
        </p:nvCxnSpPr>
        <p:spPr>
          <a:xfrm>
            <a:off x="4979143" y="1402441"/>
            <a:ext cx="1116858" cy="35470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997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54693-1B38-2346-913E-A4EF563ED7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326"/>
            <a:ext cx="10515600" cy="1002356"/>
          </a:xfrm>
        </p:spPr>
        <p:txBody>
          <a:bodyPr/>
          <a:lstStyle/>
          <a:p>
            <a:r>
              <a:rPr lang="en-US" dirty="0"/>
              <a:t>To Do List 7/18/2019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6185DA-08BA-A742-8F45-B8427B08F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2682"/>
            <a:ext cx="10515600" cy="5436972"/>
          </a:xfrm>
        </p:spPr>
        <p:txBody>
          <a:bodyPr>
            <a:normAutofit fontScale="55000" lnSpcReduction="20000"/>
          </a:bodyPr>
          <a:lstStyle/>
          <a:p>
            <a:r>
              <a:rPr lang="en-US" dirty="0"/>
              <a:t>Remove Rack-2 wheels</a:t>
            </a:r>
          </a:p>
          <a:p>
            <a:pPr lvl="1"/>
            <a:r>
              <a:rPr lang="en-US" dirty="0"/>
              <a:t>Reinstall </a:t>
            </a:r>
            <a:r>
              <a:rPr lang="en-US" dirty="0" err="1"/>
              <a:t>SiPM</a:t>
            </a:r>
            <a:r>
              <a:rPr lang="en-US" dirty="0"/>
              <a:t> PS (Master + 2 slaves), 2 CAMAC, 1 VME/</a:t>
            </a:r>
            <a:r>
              <a:rPr lang="en-US" dirty="0" err="1"/>
              <a:t>Calib</a:t>
            </a:r>
            <a:r>
              <a:rPr lang="en-US" dirty="0"/>
              <a:t>, 1 NIM crate</a:t>
            </a:r>
          </a:p>
          <a:p>
            <a:r>
              <a:rPr lang="en-US" dirty="0"/>
              <a:t>Put 2 cable trays under </a:t>
            </a:r>
            <a:r>
              <a:rPr lang="en-US" dirty="0" err="1"/>
              <a:t>KMag</a:t>
            </a:r>
            <a:r>
              <a:rPr lang="en-US" dirty="0"/>
              <a:t>,  (</a:t>
            </a:r>
            <a:r>
              <a:rPr lang="en-US" dirty="0" err="1"/>
              <a:t>Kun</a:t>
            </a:r>
            <a:r>
              <a:rPr lang="en-US" dirty="0"/>
              <a:t> will get two AL cable trays </a:t>
            </a:r>
            <a:r>
              <a:rPr lang="en-US" dirty="0" err="1"/>
              <a:t>deon</a:t>
            </a:r>
            <a:r>
              <a:rPr lang="en-US" dirty="0"/>
              <a:t> Lab 16/?)</a:t>
            </a:r>
          </a:p>
          <a:p>
            <a:pPr lvl="1"/>
            <a:r>
              <a:rPr lang="en-US" dirty="0"/>
              <a:t>Run all cables under the </a:t>
            </a:r>
            <a:r>
              <a:rPr lang="en-US" dirty="0" err="1"/>
              <a:t>kMag</a:t>
            </a:r>
            <a:r>
              <a:rPr lang="en-US" dirty="0"/>
              <a:t> </a:t>
            </a:r>
          </a:p>
          <a:p>
            <a:pPr lvl="1"/>
            <a:endParaRPr lang="en-US" dirty="0"/>
          </a:p>
          <a:p>
            <a:r>
              <a:rPr lang="en-US" dirty="0"/>
              <a:t>Install power system and cables </a:t>
            </a:r>
          </a:p>
          <a:p>
            <a:r>
              <a:rPr lang="en-US" dirty="0"/>
              <a:t>Install optical calibration system </a:t>
            </a:r>
          </a:p>
          <a:p>
            <a:endParaRPr lang="en-US" dirty="0"/>
          </a:p>
          <a:p>
            <a:r>
              <a:rPr lang="en-US" dirty="0"/>
              <a:t>Run calibration system </a:t>
            </a:r>
          </a:p>
          <a:p>
            <a:pPr lvl="1"/>
            <a:r>
              <a:rPr lang="en-US" dirty="0"/>
              <a:t>Check the signal yield for all channels, with a scope </a:t>
            </a:r>
          </a:p>
          <a:p>
            <a:pPr lvl="1"/>
            <a:endParaRPr lang="en-US" dirty="0"/>
          </a:p>
          <a:p>
            <a:r>
              <a:rPr lang="en-US" dirty="0"/>
              <a:t>Install all CAMAC modules</a:t>
            </a:r>
          </a:p>
          <a:p>
            <a:pPr lvl="1"/>
            <a:r>
              <a:rPr lang="en-US" dirty="0"/>
              <a:t>Connect all readout cables to CAMAC </a:t>
            </a:r>
          </a:p>
          <a:p>
            <a:endParaRPr lang="en-US" dirty="0"/>
          </a:p>
          <a:p>
            <a:r>
              <a:rPr lang="en-US" dirty="0"/>
              <a:t>Install 2 VME crates (to be shipped from LANL?) and all TDCs, with CPUS</a:t>
            </a:r>
          </a:p>
          <a:p>
            <a:r>
              <a:rPr lang="en-US" dirty="0"/>
              <a:t>Install 4 V1495 </a:t>
            </a:r>
          </a:p>
          <a:p>
            <a:r>
              <a:rPr lang="en-US" dirty="0"/>
              <a:t>Connect ribbon cables, CAMAC -&gt; TDC, V1495</a:t>
            </a:r>
          </a:p>
          <a:p>
            <a:endParaRPr lang="en-US" dirty="0"/>
          </a:p>
          <a:p>
            <a:r>
              <a:rPr lang="en-US" dirty="0"/>
              <a:t>Integrate TDC into DAQ</a:t>
            </a:r>
          </a:p>
          <a:p>
            <a:r>
              <a:rPr lang="en-US" dirty="0"/>
              <a:t>Integrate DP trigger into E1039 global trigger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D09A26-D5E3-D140-9CCC-EE39409073DF}"/>
              </a:ext>
            </a:extLst>
          </p:cNvPr>
          <p:cNvSpPr txBox="1"/>
          <p:nvPr/>
        </p:nvSpPr>
        <p:spPr>
          <a:xfrm>
            <a:off x="6306090" y="238339"/>
            <a:ext cx="460901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Find a new location for ST-1 SIPM power boxes:</a:t>
            </a:r>
          </a:p>
          <a:p>
            <a:r>
              <a:rPr lang="en-US" dirty="0"/>
              <a:t>Within 25’ cable length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73E6AE-82FC-874A-BE73-9809F2278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0338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1F0D2A-980C-BF41-9EFF-E0AD618267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Misc.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0E486D-4AF8-DA4A-998B-95E93E8AA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48032"/>
            <a:ext cx="10515600" cy="4928931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LeCroy</a:t>
            </a:r>
            <a:r>
              <a:rPr lang="en-US" dirty="0"/>
              <a:t> 4413 discriminators (in downstairs)  </a:t>
            </a:r>
          </a:p>
          <a:p>
            <a:pPr lvl="1"/>
            <a:r>
              <a:rPr lang="en-US" dirty="0"/>
              <a:t>ST1: 10 + 10 </a:t>
            </a:r>
          </a:p>
          <a:p>
            <a:pPr lvl="1"/>
            <a:r>
              <a:rPr lang="en-US" dirty="0"/>
              <a:t>ST2:  8 + 8 </a:t>
            </a:r>
          </a:p>
          <a:p>
            <a:pPr lvl="1"/>
            <a:r>
              <a:rPr lang="en-US" dirty="0"/>
              <a:t>Check with Marshall </a:t>
            </a:r>
          </a:p>
          <a:p>
            <a:pPr lvl="1"/>
            <a:endParaRPr lang="en-US" dirty="0"/>
          </a:p>
          <a:p>
            <a:r>
              <a:rPr lang="en-US" dirty="0"/>
              <a:t> 2 VME crates for TDC boards - TDC(64ch) </a:t>
            </a:r>
          </a:p>
          <a:p>
            <a:pPr lvl="1"/>
            <a:r>
              <a:rPr lang="en-US" dirty="0"/>
              <a:t>ST-1:  2x8</a:t>
            </a:r>
          </a:p>
          <a:p>
            <a:pPr lvl="1"/>
            <a:r>
              <a:rPr lang="en-US" dirty="0"/>
              <a:t>ST-2:  1x4</a:t>
            </a:r>
          </a:p>
          <a:p>
            <a:pPr lvl="1"/>
            <a:r>
              <a:rPr lang="en-US" dirty="0"/>
              <a:t>2 VME controllers (check with Andrew)</a:t>
            </a:r>
          </a:p>
          <a:p>
            <a:pPr marL="457200" lvl="1" indent="0">
              <a:buNone/>
            </a:pPr>
            <a:r>
              <a:rPr lang="en-US" dirty="0"/>
              <a:t>(2 at LANL, ship one to Fermilab; use the current V1495 crate for the 2</a:t>
            </a:r>
            <a:r>
              <a:rPr lang="en-US" baseline="30000" dirty="0"/>
              <a:t>nd</a:t>
            </a:r>
            <a:r>
              <a:rPr lang="en-US" dirty="0"/>
              <a:t> TDC, and add one VME to provide Power to </a:t>
            </a:r>
            <a:r>
              <a:rPr lang="en-US" dirty="0" err="1"/>
              <a:t>Calib</a:t>
            </a:r>
            <a:r>
              <a:rPr lang="en-US" dirty="0"/>
              <a:t>.)</a:t>
            </a:r>
          </a:p>
          <a:p>
            <a:pPr lvl="1"/>
            <a:endParaRPr lang="en-US" dirty="0"/>
          </a:p>
          <a:p>
            <a:r>
              <a:rPr lang="en-US" dirty="0"/>
              <a:t>New ribbon cables for TDC and V1495 from CAMAC </a:t>
            </a:r>
          </a:p>
          <a:p>
            <a:pPr lvl="1"/>
            <a:r>
              <a:rPr lang="en-US" dirty="0"/>
              <a:t>25’ 17-chan twist-pair ribbon cables</a:t>
            </a:r>
          </a:p>
          <a:p>
            <a:pPr lvl="1"/>
            <a:r>
              <a:rPr lang="en-US" dirty="0"/>
              <a:t>Found 3 boxes in CH (26+26+24 = 76 cables),  </a:t>
            </a:r>
            <a:r>
              <a:rPr lang="en-US" dirty="0" err="1"/>
              <a:t>Kun</a:t>
            </a:r>
            <a:r>
              <a:rPr lang="en-US" dirty="0"/>
              <a:t> will search for the 4</a:t>
            </a:r>
            <a:r>
              <a:rPr lang="en-US" baseline="30000" dirty="0"/>
              <a:t>th</a:t>
            </a:r>
            <a:r>
              <a:rPr lang="en-US" dirty="0"/>
              <a:t> one.</a:t>
            </a:r>
          </a:p>
          <a:p>
            <a:pPr lvl="1"/>
            <a:endParaRPr lang="en-US" dirty="0"/>
          </a:p>
          <a:p>
            <a:r>
              <a:rPr lang="en-US" dirty="0"/>
              <a:t>Calibration optical fiber length = 40’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CBA731-5CD5-294F-8226-7988969DD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67939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319A25-0C9A-5244-A4FA-362E826979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5847"/>
            <a:ext cx="10515600" cy="1325563"/>
          </a:xfrm>
        </p:spPr>
        <p:txBody>
          <a:bodyPr/>
          <a:lstStyle/>
          <a:p>
            <a:r>
              <a:rPr lang="en-US" dirty="0"/>
              <a:t>Cable Mapping Docs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A3A62F5-6E84-914E-80AB-FD42C3A6B41C}"/>
              </a:ext>
            </a:extLst>
          </p:cNvPr>
          <p:cNvSpPr txBox="1"/>
          <p:nvPr/>
        </p:nvSpPr>
        <p:spPr>
          <a:xfrm>
            <a:off x="838200" y="3526928"/>
            <a:ext cx="1039329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General note from </a:t>
            </a:r>
            <a:r>
              <a:rPr lang="en-US" dirty="0" err="1"/>
              <a:t>Sho</a:t>
            </a:r>
            <a:r>
              <a:rPr lang="en-US" dirty="0"/>
              <a:t>:</a:t>
            </a:r>
          </a:p>
          <a:p>
            <a:r>
              <a:rPr lang="en-US" dirty="0">
                <a:hlinkClick r:id="rId2"/>
              </a:rPr>
              <a:t>https://docs.google.com/document/d/1GCfWciYzyofXXVpVOjkVvYq3BZp9g7cztyc5k015Yp4/edit?usp=sharing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Detector patch panel mapping,</a:t>
            </a:r>
          </a:p>
          <a:p>
            <a:r>
              <a:rPr lang="en-US" dirty="0">
                <a:hlinkClick r:id="rId3"/>
              </a:rPr>
              <a:t>https://p25ext.lanl.gov/darkphoton/hardware/cable_mappings.html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CC1189-67D6-044D-BF34-EE0312F8FD61}"/>
              </a:ext>
            </a:extLst>
          </p:cNvPr>
          <p:cNvSpPr txBox="1"/>
          <p:nvPr/>
        </p:nvSpPr>
        <p:spPr>
          <a:xfrm>
            <a:off x="7863840" y="889352"/>
            <a:ext cx="262033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CAMAC crate = 12”;</a:t>
            </a:r>
          </a:p>
          <a:p>
            <a:r>
              <a:rPr lang="en-US" dirty="0"/>
              <a:t>VME crate = 14”, with fan;</a:t>
            </a:r>
          </a:p>
          <a:p>
            <a:r>
              <a:rPr lang="en-US" dirty="0"/>
              <a:t>NIM crate = 9”</a:t>
            </a:r>
          </a:p>
          <a:p>
            <a:r>
              <a:rPr lang="en-US" dirty="0"/>
              <a:t>Power box = 2”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5947DD3-49BF-3549-AE8A-550D8BE1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605A3E-E52E-E346-BDB9-EEEF569DF9EC}"/>
              </a:ext>
            </a:extLst>
          </p:cNvPr>
          <p:cNvSpPr txBox="1"/>
          <p:nvPr/>
        </p:nvSpPr>
        <p:spPr>
          <a:xfrm>
            <a:off x="929083" y="1628016"/>
            <a:ext cx="58542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LANL Dark Photon home page:</a:t>
            </a:r>
          </a:p>
          <a:p>
            <a:r>
              <a:rPr lang="en-US" dirty="0"/>
              <a:t>General information about the dark photon trigger detector:</a:t>
            </a:r>
          </a:p>
          <a:p>
            <a:endParaRPr lang="en-US" dirty="0"/>
          </a:p>
          <a:p>
            <a:r>
              <a:rPr lang="en-US" dirty="0"/>
              <a:t> </a:t>
            </a:r>
            <a:r>
              <a:rPr lang="en-US" dirty="0">
                <a:hlinkClick r:id="rId4"/>
              </a:rPr>
              <a:t>https://p25ext.lanl.gov/darkphoton/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8341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B2663-4B72-B745-8A79-E5C8B0E9E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59629C-7A5C-904A-8BD2-831310D07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EAC2B1-74AB-5541-8EAD-07E9347E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76665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1142B4-075A-8F4F-93B9-D93AB353B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E1039 Summer Work Plan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34FC38-4614-0347-A5ED-1AE310377D2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/>
              <a:t>Kun</a:t>
            </a:r>
            <a:r>
              <a:rPr lang="en-US" dirty="0"/>
              <a:t>, Mindy, Andrew, Xuan, Matt, </a:t>
            </a:r>
            <a:r>
              <a:rPr lang="en-US" dirty="0" err="1"/>
              <a:t>Zongze</a:t>
            </a:r>
            <a:r>
              <a:rPr lang="en-US" dirty="0"/>
              <a:t>, Ming</a:t>
            </a:r>
          </a:p>
          <a:p>
            <a:r>
              <a:rPr lang="en-US" dirty="0"/>
              <a:t>5/26/2019</a:t>
            </a:r>
          </a:p>
          <a:p>
            <a:r>
              <a:rPr lang="en-US" dirty="0"/>
              <a:t>Updated 5/28/29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05853E-525D-EF49-9B6C-D9848B552A1E}"/>
              </a:ext>
            </a:extLst>
          </p:cNvPr>
          <p:cNvSpPr txBox="1"/>
          <p:nvPr/>
        </p:nvSpPr>
        <p:spPr>
          <a:xfrm>
            <a:off x="1856509" y="5258583"/>
            <a:ext cx="292612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- DP trigger system</a:t>
            </a:r>
          </a:p>
          <a:p>
            <a:r>
              <a:rPr lang="en-US" sz="2800" dirty="0"/>
              <a:t>- Prop tubes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5788D-3FE5-2C47-B76E-AE39544CB0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51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725D47-7562-954B-B3BB-C8FFB0A9C56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107E80A-71FE-7743-9E9B-C962B6BB0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865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13DCBBC-A887-EA41-85F5-0E31273BA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Progress on 7/19/2019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10263B-048F-9E48-949B-51C0906267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5313" y="1809432"/>
            <a:ext cx="1051560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ST1/Rack</a:t>
            </a:r>
          </a:p>
          <a:p>
            <a:pPr lvl="1"/>
            <a:r>
              <a:rPr lang="en-US" dirty="0"/>
              <a:t>PS layout plan developed, calibration fibers are ready for installation  </a:t>
            </a:r>
          </a:p>
          <a:p>
            <a:pPr lvl="1"/>
            <a:r>
              <a:rPr lang="en-US" dirty="0"/>
              <a:t>installed all CAMAC modules</a:t>
            </a:r>
          </a:p>
          <a:p>
            <a:pPr lvl="1"/>
            <a:r>
              <a:rPr lang="en-US" dirty="0"/>
              <a:t>Installed VME crate to host 6 </a:t>
            </a:r>
            <a:r>
              <a:rPr lang="en-US" dirty="0" err="1"/>
              <a:t>Calib</a:t>
            </a:r>
            <a:r>
              <a:rPr lang="en-US" dirty="0"/>
              <a:t> boards</a:t>
            </a:r>
          </a:p>
          <a:p>
            <a:pPr lvl="1"/>
            <a:r>
              <a:rPr lang="en-US" dirty="0"/>
              <a:t>Connected all ST-2 calibration fibers (6 x 2) to the </a:t>
            </a:r>
            <a:r>
              <a:rPr lang="en-US" dirty="0" err="1"/>
              <a:t>calib</a:t>
            </a:r>
            <a:r>
              <a:rPr lang="en-US" dirty="0"/>
              <a:t> boards </a:t>
            </a:r>
          </a:p>
          <a:p>
            <a:pPr lvl="1"/>
            <a:r>
              <a:rPr lang="en-US" dirty="0"/>
              <a:t>A NIM crate is ready for installation </a:t>
            </a:r>
          </a:p>
          <a:p>
            <a:pPr lvl="1"/>
            <a:r>
              <a:rPr lang="en-US" dirty="0"/>
              <a:t>St-1 readout cables are ready to be connected to CAMAC modules</a:t>
            </a:r>
          </a:p>
          <a:p>
            <a:r>
              <a:rPr lang="en-US" dirty="0"/>
              <a:t>ST-2/Rack</a:t>
            </a:r>
          </a:p>
          <a:p>
            <a:pPr lvl="1"/>
            <a:r>
              <a:rPr lang="en-US" dirty="0"/>
              <a:t>Rack-2 is fully </a:t>
            </a:r>
            <a:r>
              <a:rPr lang="en-US" dirty="0" err="1"/>
              <a:t>instumented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ST-2 </a:t>
            </a:r>
            <a:r>
              <a:rPr lang="en-US" dirty="0" err="1"/>
              <a:t>calib</a:t>
            </a:r>
            <a:r>
              <a:rPr lang="en-US" dirty="0"/>
              <a:t> fibers all plugged into the </a:t>
            </a:r>
            <a:r>
              <a:rPr lang="en-US" dirty="0" err="1"/>
              <a:t>cailb</a:t>
            </a:r>
            <a:r>
              <a:rPr lang="en-US" dirty="0"/>
              <a:t> boards installed in Rack-1</a:t>
            </a:r>
          </a:p>
          <a:p>
            <a:pPr lvl="1"/>
            <a:r>
              <a:rPr lang="en-US" dirty="0"/>
              <a:t>ST-2 PS are installed and connected, including the master node;  </a:t>
            </a:r>
          </a:p>
          <a:p>
            <a:pPr lvl="1"/>
            <a:r>
              <a:rPr lang="en-US" dirty="0"/>
              <a:t>ST-2 readout cables being plugged into CAMAC module</a:t>
            </a:r>
          </a:p>
          <a:p>
            <a:r>
              <a:rPr lang="en-US" dirty="0"/>
              <a:t>TDC rack</a:t>
            </a:r>
          </a:p>
          <a:p>
            <a:pPr lvl="1"/>
            <a:r>
              <a:rPr lang="en-US" dirty="0"/>
              <a:t>A good/previous VME with 4 V1495 installed</a:t>
            </a:r>
          </a:p>
          <a:p>
            <a:pPr lvl="1"/>
            <a:r>
              <a:rPr lang="en-US" dirty="0"/>
              <a:t>A good VME is ready for installation </a:t>
            </a:r>
          </a:p>
          <a:p>
            <a:pPr lvl="1"/>
            <a:r>
              <a:rPr lang="en-US" dirty="0"/>
              <a:t>TDCs and controllers available (Andrew/</a:t>
            </a:r>
            <a:r>
              <a:rPr lang="en-US" dirty="0" err="1"/>
              <a:t>Kun</a:t>
            </a:r>
            <a:r>
              <a:rPr lang="en-US" dirty="0"/>
              <a:t>)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DB6D3-CFDE-4841-B44C-7490BE191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6898C1-C8CA-3E44-8408-4A8FE24B91DE}"/>
              </a:ext>
            </a:extLst>
          </p:cNvPr>
          <p:cNvSpPr txBox="1"/>
          <p:nvPr/>
        </p:nvSpPr>
        <p:spPr>
          <a:xfrm>
            <a:off x="7927150" y="136525"/>
            <a:ext cx="4110100" cy="147732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Cristina and Dylan visited the hall and </a:t>
            </a:r>
          </a:p>
          <a:p>
            <a:r>
              <a:rPr lang="en-US" dirty="0"/>
              <a:t>discussed future work plan with </a:t>
            </a:r>
            <a:r>
              <a:rPr lang="en-US" dirty="0" err="1"/>
              <a:t>Kun</a:t>
            </a:r>
            <a:r>
              <a:rPr lang="en-US" dirty="0"/>
              <a:t> et al: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Cristina will be the local expert </a:t>
            </a:r>
          </a:p>
          <a:p>
            <a:r>
              <a:rPr lang="en-US" b="1" dirty="0">
                <a:solidFill>
                  <a:srgbClr val="FF0000"/>
                </a:solidFill>
              </a:rPr>
              <a:t>for DP detector! Thank you!</a:t>
            </a:r>
          </a:p>
        </p:txBody>
      </p:sp>
    </p:spTree>
    <p:extLst>
      <p:ext uri="{BB962C8B-B14F-4D97-AF65-F5344CB8AC3E}">
        <p14:creationId xmlns:p14="http://schemas.microsoft.com/office/powerpoint/2010/main" val="131555171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4B50B-A834-D34E-88F9-2E55120427AE}"/>
              </a:ext>
            </a:extLst>
          </p:cNvPr>
          <p:cNvSpPr/>
          <p:nvPr/>
        </p:nvSpPr>
        <p:spPr>
          <a:xfrm>
            <a:off x="6303769" y="1147864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748EC-609A-6749-B167-841607DCF4E6}"/>
              </a:ext>
            </a:extLst>
          </p:cNvPr>
          <p:cNvSpPr/>
          <p:nvPr/>
        </p:nvSpPr>
        <p:spPr>
          <a:xfrm>
            <a:off x="6303769" y="3887821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D3AF-CF2E-AE40-8088-02BA4D841846}"/>
              </a:ext>
            </a:extLst>
          </p:cNvPr>
          <p:cNvSpPr/>
          <p:nvPr/>
        </p:nvSpPr>
        <p:spPr>
          <a:xfrm>
            <a:off x="5749293" y="1468877"/>
            <a:ext cx="3754876" cy="1731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97944-478D-0E44-A4B2-FC79D5AF2066}"/>
              </a:ext>
            </a:extLst>
          </p:cNvPr>
          <p:cNvSpPr/>
          <p:nvPr/>
        </p:nvSpPr>
        <p:spPr>
          <a:xfrm>
            <a:off x="4589023" y="2528376"/>
            <a:ext cx="1060309" cy="607717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E5F6-0051-E244-AFAA-5AC76C51D8A8}"/>
              </a:ext>
            </a:extLst>
          </p:cNvPr>
          <p:cNvSpPr/>
          <p:nvPr/>
        </p:nvSpPr>
        <p:spPr>
          <a:xfrm>
            <a:off x="4577109" y="3503574"/>
            <a:ext cx="1060307" cy="549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7E2B-E0A4-0F4F-A058-FC1F9543F7AA}"/>
              </a:ext>
            </a:extLst>
          </p:cNvPr>
          <p:cNvSpPr txBox="1"/>
          <p:nvPr/>
        </p:nvSpPr>
        <p:spPr>
          <a:xfrm>
            <a:off x="185804" y="3215017"/>
            <a:ext cx="2291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Rack-3/DP Trigger </a:t>
            </a:r>
          </a:p>
          <a:p>
            <a:r>
              <a:rPr lang="en-US" b="1" dirty="0"/>
              <a:t>(L2 rack)</a:t>
            </a:r>
          </a:p>
          <a:p>
            <a:r>
              <a:rPr lang="en-US" dirty="0"/>
              <a:t>-VME:</a:t>
            </a:r>
          </a:p>
          <a:p>
            <a:r>
              <a:rPr lang="en-US" dirty="0"/>
              <a:t>  4xV1495 </a:t>
            </a:r>
          </a:p>
          <a:p>
            <a:r>
              <a:rPr lang="en-US" dirty="0"/>
              <a:t>L1 trigger</a:t>
            </a:r>
          </a:p>
          <a:p>
            <a:r>
              <a:rPr lang="en-US" dirty="0"/>
              <a:t> 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52BC4C8-FB9B-C546-AAEC-E9389CE30DAE}"/>
              </a:ext>
            </a:extLst>
          </p:cNvPr>
          <p:cNvSpPr/>
          <p:nvPr/>
        </p:nvSpPr>
        <p:spPr>
          <a:xfrm>
            <a:off x="9893275" y="2660620"/>
            <a:ext cx="1001950" cy="4766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6D5AA6-A6B5-B846-B7F2-8E9BA83B8363}"/>
              </a:ext>
            </a:extLst>
          </p:cNvPr>
          <p:cNvCxnSpPr/>
          <p:nvPr/>
        </p:nvCxnSpPr>
        <p:spPr>
          <a:xfrm flipV="1">
            <a:off x="10155923" y="2723745"/>
            <a:ext cx="0" cy="1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0DA6B-36F9-FB45-B253-1710C7F051D4}"/>
              </a:ext>
            </a:extLst>
          </p:cNvPr>
          <p:cNvSpPr/>
          <p:nvPr/>
        </p:nvSpPr>
        <p:spPr>
          <a:xfrm>
            <a:off x="6225948" y="3307404"/>
            <a:ext cx="3005847" cy="1961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DF6B2A5-3C80-0148-97B0-531387190E17}"/>
              </a:ext>
            </a:extLst>
          </p:cNvPr>
          <p:cNvCxnSpPr>
            <a:cxnSpLocks/>
          </p:cNvCxnSpPr>
          <p:nvPr/>
        </p:nvCxnSpPr>
        <p:spPr>
          <a:xfrm flipV="1">
            <a:off x="9231795" y="3036651"/>
            <a:ext cx="676071" cy="356733"/>
          </a:xfrm>
          <a:prstGeom prst="bentConnector3">
            <a:avLst>
              <a:gd name="adj1" fmla="val 600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1BD425-3684-E545-8F4B-54C7207B4595}"/>
              </a:ext>
            </a:extLst>
          </p:cNvPr>
          <p:cNvGrpSpPr/>
          <p:nvPr/>
        </p:nvGrpSpPr>
        <p:grpSpPr>
          <a:xfrm flipV="1">
            <a:off x="5107262" y="1188468"/>
            <a:ext cx="1668677" cy="1330257"/>
            <a:chOff x="2891543" y="3137275"/>
            <a:chExt cx="1668677" cy="1539046"/>
          </a:xfrm>
        </p:grpSpPr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6BB3C-EB91-2F4D-A117-A7812204E1B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891543" y="4665155"/>
              <a:ext cx="1668677" cy="11166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1853A9-F952-674D-BF35-83E09D30A52E}"/>
                </a:ext>
              </a:extLst>
            </p:cNvPr>
            <p:cNvCxnSpPr/>
            <p:nvPr/>
          </p:nvCxnSpPr>
          <p:spPr>
            <a:xfrm flipV="1">
              <a:off x="2906282" y="3137275"/>
              <a:ext cx="0" cy="152788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558596-DD75-2448-87BA-DD0850B90809}"/>
              </a:ext>
            </a:extLst>
          </p:cNvPr>
          <p:cNvGrpSpPr/>
          <p:nvPr/>
        </p:nvGrpSpPr>
        <p:grpSpPr>
          <a:xfrm>
            <a:off x="1177683" y="3578558"/>
            <a:ext cx="2871792" cy="2561768"/>
            <a:chOff x="715373" y="3228159"/>
            <a:chExt cx="2871792" cy="2561768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447EC-CA76-A245-BE51-F7D1CBF50BE5}"/>
                </a:ext>
              </a:extLst>
            </p:cNvPr>
            <p:cNvSpPr/>
            <p:nvPr/>
          </p:nvSpPr>
          <p:spPr>
            <a:xfrm>
              <a:off x="1011112" y="3228159"/>
              <a:ext cx="1738574" cy="72727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RACK-3 (exists)</a:t>
              </a:r>
            </a:p>
            <a:p>
              <a:pPr algn="ctr"/>
              <a:r>
                <a:rPr lang="en-US" dirty="0"/>
                <a:t>DP/V1495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8EBDB4-AFDA-DE43-9186-BD271E5AA240}"/>
                </a:ext>
              </a:extLst>
            </p:cNvPr>
            <p:cNvSpPr/>
            <p:nvPr/>
          </p:nvSpPr>
          <p:spPr>
            <a:xfrm>
              <a:off x="715373" y="4536680"/>
              <a:ext cx="2871792" cy="1253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L2 rack/V1495 (Rack-3)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DP trig(OR)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DY trig(AND FPGA trig’s)</a:t>
              </a:r>
            </a:p>
            <a:p>
              <a:pPr marL="285750" indent="-285750" algn="ctr">
                <a:buFontTx/>
                <a:buChar char="-"/>
              </a:pPr>
              <a:endParaRPr lang="en-US" dirty="0"/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C1763AB2-2BA1-AD4A-A43D-399251EA86C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147826" y="3995591"/>
              <a:ext cx="13900" cy="48751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7E594C96-1A90-284A-9F74-97F82295325F}"/>
              </a:ext>
            </a:extLst>
          </p:cNvPr>
          <p:cNvSpPr/>
          <p:nvPr/>
        </p:nvSpPr>
        <p:spPr>
          <a:xfrm>
            <a:off x="7589872" y="139058"/>
            <a:ext cx="184825" cy="661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E6524-12CC-7A4E-8F08-A21DFF276027}"/>
              </a:ext>
            </a:extLst>
          </p:cNvPr>
          <p:cNvSpPr txBox="1"/>
          <p:nvPr/>
        </p:nvSpPr>
        <p:spPr>
          <a:xfrm>
            <a:off x="8155268" y="307181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403BAD-7325-E244-A012-2E95E780F52E}"/>
              </a:ext>
            </a:extLst>
          </p:cNvPr>
          <p:cNvSpPr txBox="1"/>
          <p:nvPr/>
        </p:nvSpPr>
        <p:spPr>
          <a:xfrm>
            <a:off x="2652308" y="4451105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Qs)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C7E8-423A-E54C-94E0-E74A2FEA01A0}"/>
              </a:ext>
            </a:extLst>
          </p:cNvPr>
          <p:cNvSpPr txBox="1"/>
          <p:nvPr/>
        </p:nvSpPr>
        <p:spPr>
          <a:xfrm>
            <a:off x="73235" y="32334"/>
            <a:ext cx="69443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DP Trigger New Layout (5/28/2019)</a:t>
            </a:r>
          </a:p>
        </p:txBody>
      </p:sp>
      <p:cxnSp>
        <p:nvCxnSpPr>
          <p:cNvPr id="69" name="Straight Arrow Connector 68">
            <a:extLst>
              <a:ext uri="{FF2B5EF4-FFF2-40B4-BE49-F238E27FC236}">
                <a16:creationId xmlns:a16="http://schemas.microsoft.com/office/drawing/2014/main" id="{127CB047-ABF4-C042-A445-699A3E0ABF40}"/>
              </a:ext>
            </a:extLst>
          </p:cNvPr>
          <p:cNvCxnSpPr/>
          <p:nvPr/>
        </p:nvCxnSpPr>
        <p:spPr>
          <a:xfrm flipH="1">
            <a:off x="5649332" y="3970506"/>
            <a:ext cx="576616" cy="0"/>
          </a:xfrm>
          <a:prstGeom prst="straightConnector1">
            <a:avLst/>
          </a:prstGeom>
          <a:ln w="3175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Elbow Connector 70">
            <a:extLst>
              <a:ext uri="{FF2B5EF4-FFF2-40B4-BE49-F238E27FC236}">
                <a16:creationId xmlns:a16="http://schemas.microsoft.com/office/drawing/2014/main" id="{F88BEF05-25C0-7246-8516-A87259EF42C6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9" y="4029063"/>
            <a:ext cx="1353195" cy="192126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>
            <a:extLst>
              <a:ext uri="{FF2B5EF4-FFF2-40B4-BE49-F238E27FC236}">
                <a16:creationId xmlns:a16="http://schemas.microsoft.com/office/drawing/2014/main" id="{0EE7B3A5-9979-1849-A504-6E4A3E2FF961}"/>
              </a:ext>
            </a:extLst>
          </p:cNvPr>
          <p:cNvCxnSpPr>
            <a:cxnSpLocks/>
          </p:cNvCxnSpPr>
          <p:nvPr/>
        </p:nvCxnSpPr>
        <p:spPr>
          <a:xfrm rot="10800000" flipV="1">
            <a:off x="3211997" y="3078507"/>
            <a:ext cx="1377027" cy="61092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2F1DB607-0B2F-8740-9012-4668FF146156}"/>
              </a:ext>
            </a:extLst>
          </p:cNvPr>
          <p:cNvSpPr txBox="1"/>
          <p:nvPr/>
        </p:nvSpPr>
        <p:spPr>
          <a:xfrm>
            <a:off x="4464297" y="4635771"/>
            <a:ext cx="3083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Rack-1/ST-1: 4x 80 </a:t>
            </a:r>
            <a:r>
              <a:rPr lang="en-US" b="1" dirty="0" err="1"/>
              <a:t>ch</a:t>
            </a:r>
            <a:endParaRPr lang="en-US" b="1" dirty="0"/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trigger</a:t>
            </a:r>
          </a:p>
          <a:p>
            <a:pPr marL="285750" indent="-285750">
              <a:buFontTx/>
              <a:buChar char="-"/>
            </a:pPr>
            <a:r>
              <a:rPr lang="en-US" dirty="0"/>
              <a:t>Calibration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8F129FB0-4700-3D40-8372-D7591AC90261}"/>
              </a:ext>
            </a:extLst>
          </p:cNvPr>
          <p:cNvSpPr txBox="1"/>
          <p:nvPr/>
        </p:nvSpPr>
        <p:spPr>
          <a:xfrm>
            <a:off x="8547971" y="4692237"/>
            <a:ext cx="263867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Rack-2/ST-2: 4x 50ch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F5DF273-96F8-0D4E-806C-CA416E9922A9}"/>
              </a:ext>
            </a:extLst>
          </p:cNvPr>
          <p:cNvSpPr txBox="1"/>
          <p:nvPr/>
        </p:nvSpPr>
        <p:spPr>
          <a:xfrm>
            <a:off x="2992805" y="676650"/>
            <a:ext cx="37221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Possible extended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, ~5’; cable tray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3DA09C47-0E87-1548-9D95-DEAF3DC19F82}"/>
              </a:ext>
            </a:extLst>
          </p:cNvPr>
          <p:cNvSpPr txBox="1"/>
          <p:nvPr/>
        </p:nvSpPr>
        <p:spPr>
          <a:xfrm>
            <a:off x="4577109" y="4161324"/>
            <a:ext cx="6717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New Rack-2, SMA-</a:t>
            </a:r>
            <a:r>
              <a:rPr lang="en-US" b="1" dirty="0" err="1">
                <a:solidFill>
                  <a:srgbClr val="FF0000"/>
                </a:solidFill>
              </a:rPr>
              <a:t>Lemo</a:t>
            </a:r>
            <a:r>
              <a:rPr lang="en-US" b="1" dirty="0">
                <a:solidFill>
                  <a:srgbClr val="FF0000"/>
                </a:solidFill>
              </a:rPr>
              <a:t> unchanged, cable tray, new power to Rack-2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1D5CA9C2-D966-B544-B112-5617426B7B8C}"/>
              </a:ext>
            </a:extLst>
          </p:cNvPr>
          <p:cNvSpPr txBox="1"/>
          <p:nvPr/>
        </p:nvSpPr>
        <p:spPr>
          <a:xfrm>
            <a:off x="2495066" y="2751418"/>
            <a:ext cx="15256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0B050"/>
                </a:solidFill>
              </a:rPr>
              <a:t>Existing cable </a:t>
            </a:r>
          </a:p>
          <a:p>
            <a:r>
              <a:rPr lang="en-US" b="1" dirty="0">
                <a:solidFill>
                  <a:srgbClr val="00B050"/>
                </a:solidFill>
              </a:rPr>
              <a:t>tray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77FD800E-5C40-2846-97A1-A8F8DDE92632}"/>
              </a:ext>
            </a:extLst>
          </p:cNvPr>
          <p:cNvSpPr txBox="1"/>
          <p:nvPr/>
        </p:nvSpPr>
        <p:spPr>
          <a:xfrm>
            <a:off x="9553832" y="469798"/>
            <a:ext cx="258397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 Run all cables under </a:t>
            </a:r>
          </a:p>
          <a:p>
            <a:r>
              <a:rPr lang="en-US" dirty="0"/>
              <a:t>the </a:t>
            </a:r>
            <a:r>
              <a:rPr lang="en-US" dirty="0" err="1"/>
              <a:t>KMag</a:t>
            </a:r>
            <a:r>
              <a:rPr lang="en-US" dirty="0"/>
              <a:t>, with cable tray</a:t>
            </a:r>
          </a:p>
          <a:p>
            <a:endParaRPr lang="en-US" dirty="0"/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D9313B6E-A63C-284F-B466-CDAD972CB9FD}"/>
              </a:ext>
            </a:extLst>
          </p:cNvPr>
          <p:cNvSpPr/>
          <p:nvPr/>
        </p:nvSpPr>
        <p:spPr>
          <a:xfrm>
            <a:off x="1171247" y="1757150"/>
            <a:ext cx="2069755" cy="942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RACK-4 (exists)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VME/TDC (6)</a:t>
            </a:r>
          </a:p>
        </p:txBody>
      </p:sp>
      <p:cxnSp>
        <p:nvCxnSpPr>
          <p:cNvPr id="99" name="Elbow Connector 98">
            <a:extLst>
              <a:ext uri="{FF2B5EF4-FFF2-40B4-BE49-F238E27FC236}">
                <a16:creationId xmlns:a16="http://schemas.microsoft.com/office/drawing/2014/main" id="{21C8432F-6F94-2340-B851-E562E67EA092}"/>
              </a:ext>
            </a:extLst>
          </p:cNvPr>
          <p:cNvCxnSpPr>
            <a:cxnSpLocks/>
          </p:cNvCxnSpPr>
          <p:nvPr/>
        </p:nvCxnSpPr>
        <p:spPr>
          <a:xfrm rot="10800000">
            <a:off x="3284570" y="1977557"/>
            <a:ext cx="1280624" cy="592384"/>
          </a:xfrm>
          <a:prstGeom prst="bentConnector3">
            <a:avLst>
              <a:gd name="adj1" fmla="val 14299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Elbow Connector 102">
            <a:extLst>
              <a:ext uri="{FF2B5EF4-FFF2-40B4-BE49-F238E27FC236}">
                <a16:creationId xmlns:a16="http://schemas.microsoft.com/office/drawing/2014/main" id="{D7785C2D-220C-C145-BC39-48489D4EA0BD}"/>
              </a:ext>
            </a:extLst>
          </p:cNvPr>
          <p:cNvCxnSpPr>
            <a:cxnSpLocks/>
          </p:cNvCxnSpPr>
          <p:nvPr/>
        </p:nvCxnSpPr>
        <p:spPr>
          <a:xfrm rot="10800000">
            <a:off x="3257903" y="2481041"/>
            <a:ext cx="1319206" cy="1072258"/>
          </a:xfrm>
          <a:prstGeom prst="bentConnector3">
            <a:avLst>
              <a:gd name="adj1" fmla="val 2899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>
            <a:extLst>
              <a:ext uri="{FF2B5EF4-FFF2-40B4-BE49-F238E27FC236}">
                <a16:creationId xmlns:a16="http://schemas.microsoft.com/office/drawing/2014/main" id="{FA14A2F8-993D-C441-AB7F-E740409D466A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3339271" cy="1400254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Arrow Connector 112">
            <a:extLst>
              <a:ext uri="{FF2B5EF4-FFF2-40B4-BE49-F238E27FC236}">
                <a16:creationId xmlns:a16="http://schemas.microsoft.com/office/drawing/2014/main" id="{05024ABF-D6A0-1840-AFCA-0A7300778557}"/>
              </a:ext>
            </a:extLst>
          </p:cNvPr>
          <p:cNvCxnSpPr>
            <a:cxnSpLocks/>
          </p:cNvCxnSpPr>
          <p:nvPr/>
        </p:nvCxnSpPr>
        <p:spPr>
          <a:xfrm flipV="1">
            <a:off x="5649332" y="1323491"/>
            <a:ext cx="779177" cy="1376079"/>
          </a:xfrm>
          <a:prstGeom prst="straightConnector1">
            <a:avLst/>
          </a:prstGeom>
          <a:ln w="38100">
            <a:solidFill>
              <a:srgbClr val="002060"/>
            </a:solidFill>
            <a:prstDash val="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>
            <a:extLst>
              <a:ext uri="{FF2B5EF4-FFF2-40B4-BE49-F238E27FC236}">
                <a16:creationId xmlns:a16="http://schemas.microsoft.com/office/drawing/2014/main" id="{5D0714DF-B9F4-D740-86AC-A834FB533183}"/>
              </a:ext>
            </a:extLst>
          </p:cNvPr>
          <p:cNvSpPr txBox="1"/>
          <p:nvPr/>
        </p:nvSpPr>
        <p:spPr>
          <a:xfrm>
            <a:off x="5826007" y="2587879"/>
            <a:ext cx="3108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Signal cables (40’), under </a:t>
            </a:r>
            <a:r>
              <a:rPr lang="en-US" dirty="0" err="1"/>
              <a:t>kMag</a:t>
            </a:r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9FFCF6C-C05E-3A49-9C9A-FF1851C4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666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BF7AED-210B-F849-A5B8-EEAB246D1B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16286" y="0"/>
            <a:ext cx="5143500" cy="68580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B1B5F16E-D156-9040-B65B-CA53A5E4FB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841" y="0"/>
            <a:ext cx="4980286" cy="997527"/>
          </a:xfrm>
        </p:spPr>
        <p:txBody>
          <a:bodyPr>
            <a:normAutofit/>
          </a:bodyPr>
          <a:lstStyle/>
          <a:p>
            <a:r>
              <a:rPr lang="en-US" dirty="0"/>
              <a:t>ST-1 Cables: 40’ long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3D0855-2ABD-E54F-9FAE-E689EE5C5316}"/>
              </a:ext>
            </a:extLst>
          </p:cNvPr>
          <p:cNvSpPr txBox="1"/>
          <p:nvPr/>
        </p:nvSpPr>
        <p:spPr>
          <a:xfrm>
            <a:off x="534836" y="997527"/>
            <a:ext cx="31238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all cables under the </a:t>
            </a:r>
            <a:r>
              <a:rPr lang="en-US" dirty="0" err="1"/>
              <a:t>Kmag</a:t>
            </a:r>
            <a:r>
              <a:rPr lang="en-US" dirty="0"/>
              <a:t>?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4ABF3B-C5A1-2746-8FDB-E7C01F87AF94}"/>
              </a:ext>
            </a:extLst>
          </p:cNvPr>
          <p:cNvCxnSpPr>
            <a:cxnSpLocks/>
          </p:cNvCxnSpPr>
          <p:nvPr/>
        </p:nvCxnSpPr>
        <p:spPr>
          <a:xfrm>
            <a:off x="7356764" y="2369127"/>
            <a:ext cx="1634836" cy="2493818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0D0B55D-F215-E543-84EE-75AFBD4A480A}"/>
              </a:ext>
            </a:extLst>
          </p:cNvPr>
          <p:cNvCxnSpPr>
            <a:cxnSpLocks/>
          </p:cNvCxnSpPr>
          <p:nvPr/>
        </p:nvCxnSpPr>
        <p:spPr>
          <a:xfrm>
            <a:off x="7204364" y="3643745"/>
            <a:ext cx="1676400" cy="1219200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A2B85DF-D6E7-F842-8055-C70FDA73B532}"/>
              </a:ext>
            </a:extLst>
          </p:cNvPr>
          <p:cNvCxnSpPr>
            <a:cxnSpLocks/>
          </p:cNvCxnSpPr>
          <p:nvPr/>
        </p:nvCxnSpPr>
        <p:spPr>
          <a:xfrm>
            <a:off x="6518564" y="2334495"/>
            <a:ext cx="838200" cy="0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BC9355E-FC16-724E-9412-6F76BA2B8FA4}"/>
              </a:ext>
            </a:extLst>
          </p:cNvPr>
          <p:cNvSpPr txBox="1"/>
          <p:nvPr/>
        </p:nvSpPr>
        <p:spPr>
          <a:xfrm>
            <a:off x="7772405" y="2321882"/>
            <a:ext cx="15535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ST-1 cables:</a:t>
            </a:r>
          </a:p>
          <a:p>
            <a:r>
              <a:rPr lang="en-US" dirty="0">
                <a:solidFill>
                  <a:srgbClr val="FFFF00"/>
                </a:solidFill>
              </a:rPr>
              <a:t>40’ SMA-</a:t>
            </a:r>
            <a:r>
              <a:rPr lang="en-US" dirty="0" err="1">
                <a:solidFill>
                  <a:srgbClr val="FFFF00"/>
                </a:solidFill>
              </a:rPr>
              <a:t>Lemo</a:t>
            </a:r>
            <a:endParaRPr lang="en-US" dirty="0">
              <a:solidFill>
                <a:srgbClr val="FFFF00"/>
              </a:solidFill>
            </a:endParaRPr>
          </a:p>
          <a:p>
            <a:r>
              <a:rPr lang="en-US" dirty="0">
                <a:solidFill>
                  <a:srgbClr val="FFFF00"/>
                </a:solidFill>
              </a:rPr>
              <a:t>(under </a:t>
            </a:r>
            <a:r>
              <a:rPr lang="en-US" dirty="0" err="1">
                <a:solidFill>
                  <a:srgbClr val="FFFF00"/>
                </a:solidFill>
              </a:rPr>
              <a:t>KMag</a:t>
            </a:r>
            <a:r>
              <a:rPr lang="en-US" dirty="0">
                <a:solidFill>
                  <a:srgbClr val="FFFF00"/>
                </a:solidFill>
              </a:rPr>
              <a:t>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27ADED4-F005-8D49-A8F1-7E5E7D663B13}"/>
              </a:ext>
            </a:extLst>
          </p:cNvPr>
          <p:cNvCxnSpPr>
            <a:cxnSpLocks/>
          </p:cNvCxnSpPr>
          <p:nvPr/>
        </p:nvCxnSpPr>
        <p:spPr>
          <a:xfrm>
            <a:off x="8788319" y="4897586"/>
            <a:ext cx="92445" cy="1046014"/>
          </a:xfrm>
          <a:prstGeom prst="straightConnector1">
            <a:avLst/>
          </a:prstGeom>
          <a:ln w="50800" cmpd="sng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3523B0D2-7E06-B045-B2CB-157471B5AE8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199" y="2673194"/>
            <a:ext cx="5185928" cy="400470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C033B6B-3F06-4A4F-AD7F-44168B819A6B}"/>
              </a:ext>
            </a:extLst>
          </p:cNvPr>
          <p:cNvSpPr txBox="1"/>
          <p:nvPr/>
        </p:nvSpPr>
        <p:spPr>
          <a:xfrm>
            <a:off x="415373" y="1835360"/>
            <a:ext cx="3387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Length  = (8+4)/down + 17 + 6/up </a:t>
            </a:r>
          </a:p>
          <a:p>
            <a:r>
              <a:rPr lang="en-US" dirty="0"/>
              <a:t>   = 35’  to CAMAC crates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419B3CC-0BC9-D34E-9260-4BB518CC3E25}"/>
              </a:ext>
            </a:extLst>
          </p:cNvPr>
          <p:cNvSpPr txBox="1"/>
          <p:nvPr/>
        </p:nvSpPr>
        <p:spPr>
          <a:xfrm>
            <a:off x="8834541" y="5719745"/>
            <a:ext cx="814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Rack-1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EBFA51A-670B-2B42-9401-66CD0F84A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5435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4C3847-B30A-E541-8A1A-BF24B672FFA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00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7" name="Freeform 6">
            <a:extLst>
              <a:ext uri="{FF2B5EF4-FFF2-40B4-BE49-F238E27FC236}">
                <a16:creationId xmlns:a16="http://schemas.microsoft.com/office/drawing/2014/main" id="{BACD5C95-04E8-1945-9D6C-B933B9BC854F}"/>
              </a:ext>
            </a:extLst>
          </p:cNvPr>
          <p:cNvSpPr/>
          <p:nvPr/>
        </p:nvSpPr>
        <p:spPr>
          <a:xfrm>
            <a:off x="3193576" y="450376"/>
            <a:ext cx="8434317" cy="4107328"/>
          </a:xfrm>
          <a:custGeom>
            <a:avLst/>
            <a:gdLst>
              <a:gd name="connsiteX0" fmla="*/ 0 w 8434317"/>
              <a:gd name="connsiteY0" fmla="*/ 0 h 4107328"/>
              <a:gd name="connsiteX1" fmla="*/ 464024 w 8434317"/>
              <a:gd name="connsiteY1" fmla="*/ 3698543 h 4107328"/>
              <a:gd name="connsiteX2" fmla="*/ 1201003 w 8434317"/>
              <a:gd name="connsiteY2" fmla="*/ 4012442 h 4107328"/>
              <a:gd name="connsiteX3" fmla="*/ 3562066 w 8434317"/>
              <a:gd name="connsiteY3" fmla="*/ 3684896 h 4107328"/>
              <a:gd name="connsiteX4" fmla="*/ 7997588 w 8434317"/>
              <a:gd name="connsiteY4" fmla="*/ 3084394 h 4107328"/>
              <a:gd name="connsiteX5" fmla="*/ 8434317 w 8434317"/>
              <a:gd name="connsiteY5" fmla="*/ 3029803 h 41073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434317" h="4107328">
                <a:moveTo>
                  <a:pt x="0" y="0"/>
                </a:moveTo>
                <a:cubicBezTo>
                  <a:pt x="131928" y="1514901"/>
                  <a:pt x="263857" y="3029803"/>
                  <a:pt x="464024" y="3698543"/>
                </a:cubicBezTo>
                <a:cubicBezTo>
                  <a:pt x="664191" y="4367283"/>
                  <a:pt x="684663" y="4014717"/>
                  <a:pt x="1201003" y="4012442"/>
                </a:cubicBezTo>
                <a:cubicBezTo>
                  <a:pt x="1717343" y="4010168"/>
                  <a:pt x="3562066" y="3684896"/>
                  <a:pt x="3562066" y="3684896"/>
                </a:cubicBezTo>
                <a:lnTo>
                  <a:pt x="7997588" y="3084394"/>
                </a:lnTo>
                <a:lnTo>
                  <a:pt x="8434317" y="3029803"/>
                </a:lnTo>
              </a:path>
            </a:pathLst>
          </a:cu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4B50B65E-728E-484C-9C46-1B982CAF5C06}"/>
              </a:ext>
            </a:extLst>
          </p:cNvPr>
          <p:cNvCxnSpPr>
            <a:cxnSpLocks/>
          </p:cNvCxnSpPr>
          <p:nvPr/>
        </p:nvCxnSpPr>
        <p:spPr>
          <a:xfrm flipH="1" flipV="1">
            <a:off x="11450472" y="2647666"/>
            <a:ext cx="204717" cy="822278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F930F380-0AE3-FF44-9FAE-AEBBA86BD75A}"/>
              </a:ext>
            </a:extLst>
          </p:cNvPr>
          <p:cNvCxnSpPr>
            <a:cxnSpLocks/>
          </p:cNvCxnSpPr>
          <p:nvPr/>
        </p:nvCxnSpPr>
        <p:spPr>
          <a:xfrm>
            <a:off x="11539183" y="2647666"/>
            <a:ext cx="600501" cy="0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C93E9D4-CDAE-3548-9979-60AD175D1CD7}"/>
              </a:ext>
            </a:extLst>
          </p:cNvPr>
          <p:cNvCxnSpPr>
            <a:cxnSpLocks/>
          </p:cNvCxnSpPr>
          <p:nvPr/>
        </p:nvCxnSpPr>
        <p:spPr>
          <a:xfrm flipH="1" flipV="1">
            <a:off x="12063484" y="1078173"/>
            <a:ext cx="39807" cy="1569493"/>
          </a:xfrm>
          <a:prstGeom prst="straightConnector1">
            <a:avLst/>
          </a:prstGeom>
          <a:ln w="539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418BFCAE-9640-D04C-BBB0-B614A9D8F80C}"/>
              </a:ext>
            </a:extLst>
          </p:cNvPr>
          <p:cNvSpPr txBox="1"/>
          <p:nvPr/>
        </p:nvSpPr>
        <p:spPr>
          <a:xfrm>
            <a:off x="5190239" y="3821373"/>
            <a:ext cx="18115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Signal cables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DA883EE-83EE-B641-B371-E536AC7CE9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1532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53E6A5A3-AED9-DD4A-8E3B-BC27F67E8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716" y="203542"/>
            <a:ext cx="10515600" cy="1325563"/>
          </a:xfrm>
        </p:spPr>
        <p:txBody>
          <a:bodyPr/>
          <a:lstStyle/>
          <a:p>
            <a:r>
              <a:rPr lang="en-US" dirty="0"/>
              <a:t>Rack-1: Station-1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CE6045-DDF1-FC48-B1E2-19366671AAD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21054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093D187-0526-A34D-908F-1DF57E71403A}"/>
              </a:ext>
            </a:extLst>
          </p:cNvPr>
          <p:cNvSpPr txBox="1"/>
          <p:nvPr/>
        </p:nvSpPr>
        <p:spPr>
          <a:xfrm>
            <a:off x="9040486" y="651633"/>
            <a:ext cx="3098739" cy="2677656"/>
          </a:xfrm>
          <a:prstGeom prst="rect">
            <a:avLst/>
          </a:prstGeom>
          <a:solidFill>
            <a:srgbClr val="FFFF00"/>
          </a:solidFill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Rack -1:</a:t>
            </a:r>
          </a:p>
          <a:p>
            <a:r>
              <a:rPr lang="en-US" sz="2400" dirty="0"/>
              <a:t>- DP/V1495 move to </a:t>
            </a:r>
          </a:p>
          <a:p>
            <a:r>
              <a:rPr lang="en-US" sz="2400" dirty="0"/>
              <a:t>East L2 trigger rack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Bring all ST-1 CAMAC (2) to here 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Keep NIM</a:t>
            </a:r>
          </a:p>
          <a:p>
            <a:pPr marL="342900" indent="-342900">
              <a:buFontTx/>
              <a:buChar char="-"/>
            </a:pPr>
            <a:r>
              <a:rPr lang="en-US" sz="2400" dirty="0"/>
              <a:t>Keep </a:t>
            </a:r>
            <a:r>
              <a:rPr lang="en-US" sz="2400" dirty="0" err="1"/>
              <a:t>SiPM</a:t>
            </a:r>
            <a:r>
              <a:rPr lang="en-US" sz="2400" dirty="0"/>
              <a:t> PS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C7C929-BAEA-0647-982D-4155113E5AF4}"/>
              </a:ext>
            </a:extLst>
          </p:cNvPr>
          <p:cNvSpPr txBox="1"/>
          <p:nvPr/>
        </p:nvSpPr>
        <p:spPr>
          <a:xfrm>
            <a:off x="52775" y="1330865"/>
            <a:ext cx="5208221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Rotate the rack 180dgr, cables facing beam</a:t>
            </a:r>
          </a:p>
          <a:p>
            <a:pPr marL="285750" indent="-285750">
              <a:buFontTx/>
              <a:buChar char="-"/>
            </a:pPr>
            <a:r>
              <a:rPr lang="en-US" dirty="0"/>
              <a:t>To reduce the overall length of ST-1 readout cables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dirty="0"/>
              <a:t>Install cable tray: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run all power/signal cables over the KMAG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36’ required (cables = 40’)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Layout: top-down (remove 4 V1495 module )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CAMAC, 10 </a:t>
            </a:r>
            <a:r>
              <a:rPr lang="en-US" dirty="0" err="1"/>
              <a:t>LeCroy</a:t>
            </a:r>
            <a:r>
              <a:rPr lang="en-US" dirty="0"/>
              <a:t> 4413 discriminators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CAMAC, 10 </a:t>
            </a:r>
            <a:r>
              <a:rPr lang="en-US" dirty="0" err="1"/>
              <a:t>LeCroy</a:t>
            </a:r>
            <a:r>
              <a:rPr lang="en-US" dirty="0"/>
              <a:t> 4413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NIM for blue logics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VME for calibration system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 err="1"/>
              <a:t>SiPM</a:t>
            </a:r>
            <a:r>
              <a:rPr lang="en-US" dirty="0"/>
              <a:t> power and control system</a:t>
            </a:r>
          </a:p>
          <a:p>
            <a:pPr marL="342900" indent="-342900">
              <a:buFont typeface="+mj-lt"/>
              <a:buAutoNum type="arabicPeriod"/>
            </a:pP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F3BB8D-CDB8-DB49-BE10-E5DF017EE50B}"/>
              </a:ext>
            </a:extLst>
          </p:cNvPr>
          <p:cNvSpPr txBox="1"/>
          <p:nvPr/>
        </p:nvSpPr>
        <p:spPr>
          <a:xfrm>
            <a:off x="437887" y="5177130"/>
            <a:ext cx="18073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Power &amp; Cooling:</a:t>
            </a:r>
          </a:p>
          <a:p>
            <a:pPr marL="285750" indent="-285750">
              <a:buFontTx/>
              <a:buChar char="-"/>
            </a:pPr>
            <a:r>
              <a:rPr lang="en-US" dirty="0"/>
              <a:t>2 CAMAC, </a:t>
            </a:r>
          </a:p>
          <a:p>
            <a:pPr marL="285750" indent="-285750">
              <a:buFontTx/>
              <a:buChar char="-"/>
            </a:pPr>
            <a:r>
              <a:rPr lang="en-US" dirty="0"/>
              <a:t>NIM</a:t>
            </a:r>
          </a:p>
          <a:p>
            <a:pPr marL="285750" indent="-285750">
              <a:buFontTx/>
              <a:buChar char="-"/>
            </a:pPr>
            <a:r>
              <a:rPr lang="en-US" dirty="0"/>
              <a:t>VME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SiPM</a:t>
            </a:r>
            <a:r>
              <a:rPr lang="en-US" dirty="0"/>
              <a:t> PS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38A224F-89B2-CF4F-ADFA-A8F09FEF3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8301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C3C40-0607-9F40-B292-25FF7E30ED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040" y="198870"/>
            <a:ext cx="10515600" cy="1325563"/>
          </a:xfrm>
        </p:spPr>
        <p:txBody>
          <a:bodyPr/>
          <a:lstStyle/>
          <a:p>
            <a:r>
              <a:rPr lang="en-US" dirty="0"/>
              <a:t>Rack-2 for Station 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D95CBD-4D6A-1C43-ABC7-540C82C5129E}"/>
              </a:ext>
            </a:extLst>
          </p:cNvPr>
          <p:cNvSpPr txBox="1"/>
          <p:nvPr/>
        </p:nvSpPr>
        <p:spPr>
          <a:xfrm>
            <a:off x="249054" y="1399742"/>
            <a:ext cx="420608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Move from West to East side, close to DP-2</a:t>
            </a:r>
          </a:p>
          <a:p>
            <a:r>
              <a:rPr lang="en-US" dirty="0"/>
              <a:t>(no change of configuration )</a:t>
            </a:r>
          </a:p>
          <a:p>
            <a:endParaRPr lang="en-US" dirty="0"/>
          </a:p>
          <a:p>
            <a:r>
              <a:rPr lang="en-US" dirty="0"/>
              <a:t>Layout: top-down</a:t>
            </a:r>
          </a:p>
          <a:p>
            <a:pPr marL="342900" indent="-342900">
              <a:buAutoNum type="arabicPeriod"/>
            </a:pPr>
            <a:r>
              <a:rPr lang="en-US" dirty="0"/>
              <a:t>CAMAC, 9 </a:t>
            </a:r>
            <a:r>
              <a:rPr lang="en-US" dirty="0" err="1"/>
              <a:t>LeCroy</a:t>
            </a:r>
            <a:r>
              <a:rPr lang="en-US" dirty="0"/>
              <a:t> 4413 modules</a:t>
            </a:r>
          </a:p>
          <a:p>
            <a:pPr marL="342900" indent="-342900">
              <a:buFontTx/>
              <a:buAutoNum type="arabicPeriod"/>
            </a:pPr>
            <a:r>
              <a:rPr lang="en-US" dirty="0"/>
              <a:t>CAMAC, 9 </a:t>
            </a:r>
            <a:r>
              <a:rPr lang="en-US" dirty="0" err="1"/>
              <a:t>LeCroy</a:t>
            </a:r>
            <a:r>
              <a:rPr lang="en-US" dirty="0"/>
              <a:t> 4413 modules</a:t>
            </a:r>
          </a:p>
          <a:p>
            <a:pPr marL="342900" indent="-342900">
              <a:buAutoNum type="arabicPeriod"/>
            </a:pPr>
            <a:r>
              <a:rPr lang="en-US" dirty="0"/>
              <a:t>NIM logics</a:t>
            </a:r>
          </a:p>
          <a:p>
            <a:pPr marL="342900" indent="-342900">
              <a:buAutoNum type="arabicPeriod"/>
            </a:pPr>
            <a:r>
              <a:rPr lang="en-US" dirty="0" err="1"/>
              <a:t>SiPM</a:t>
            </a:r>
            <a:r>
              <a:rPr lang="en-US" dirty="0"/>
              <a:t> PS and control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8264BC7-61E6-364F-A812-32CE528201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5460" y="0"/>
            <a:ext cx="51435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5C9EA2-6063-404B-B1F8-5EF2618379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6162" y="2768915"/>
            <a:ext cx="2311400" cy="3962400"/>
          </a:xfrm>
          <a:prstGeom prst="rect">
            <a:avLst/>
          </a:prstGeom>
          <a:ln w="38100">
            <a:solidFill>
              <a:srgbClr val="FFFF00"/>
            </a:solidFill>
          </a:ln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7E7D776-3810-C04D-8245-653B18E9E8F8}"/>
              </a:ext>
            </a:extLst>
          </p:cNvPr>
          <p:cNvCxnSpPr>
            <a:cxnSpLocks/>
          </p:cNvCxnSpPr>
          <p:nvPr/>
        </p:nvCxnSpPr>
        <p:spPr>
          <a:xfrm>
            <a:off x="4475021" y="1649128"/>
            <a:ext cx="4471141" cy="2058938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403046F-2B62-9644-816B-990BAE553563}"/>
              </a:ext>
            </a:extLst>
          </p:cNvPr>
          <p:cNvSpPr txBox="1"/>
          <p:nvPr/>
        </p:nvSpPr>
        <p:spPr>
          <a:xfrm>
            <a:off x="9185564" y="2678597"/>
            <a:ext cx="116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Rack-2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74EB4E-533B-594A-9298-6539507165A9}"/>
              </a:ext>
            </a:extLst>
          </p:cNvPr>
          <p:cNvSpPr txBox="1"/>
          <p:nvPr/>
        </p:nvSpPr>
        <p:spPr>
          <a:xfrm>
            <a:off x="7537273" y="2416987"/>
            <a:ext cx="116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Rack-1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8086E8D-931C-5844-9F91-30E97FAB16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0586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63F708FB-0CB9-6A4D-A552-E65D93843FE5}"/>
              </a:ext>
            </a:extLst>
          </p:cNvPr>
          <p:cNvGrpSpPr/>
          <p:nvPr/>
        </p:nvGrpSpPr>
        <p:grpSpPr>
          <a:xfrm>
            <a:off x="5195454" y="0"/>
            <a:ext cx="6996546" cy="6858000"/>
            <a:chOff x="5195454" y="0"/>
            <a:chExt cx="6996546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30AB979-A285-1F49-BE1A-607B3DD02C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195454" y="0"/>
              <a:ext cx="6996546" cy="6858000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9F528C7-967D-454F-9022-2113AD160362}"/>
                </a:ext>
              </a:extLst>
            </p:cNvPr>
            <p:cNvGrpSpPr/>
            <p:nvPr/>
          </p:nvGrpSpPr>
          <p:grpSpPr>
            <a:xfrm>
              <a:off x="7772401" y="1218414"/>
              <a:ext cx="1578479" cy="1699208"/>
              <a:chOff x="4128655" y="1219200"/>
              <a:chExt cx="1578479" cy="1699208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07081759-ADED-3C47-AC5A-940D4D9D5F9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914245" y="1219200"/>
                <a:ext cx="142664" cy="1699208"/>
              </a:xfrm>
              <a:prstGeom prst="line">
                <a:avLst/>
              </a:prstGeom>
              <a:ln w="3492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437DC8F-C91B-0044-BF56-4A50B77BDB71}"/>
                  </a:ext>
                </a:extLst>
              </p:cNvPr>
              <p:cNvSpPr txBox="1"/>
              <p:nvPr/>
            </p:nvSpPr>
            <p:spPr>
              <a:xfrm>
                <a:off x="5140035" y="1676396"/>
                <a:ext cx="5116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48”</a:t>
                </a:r>
              </a:p>
            </p:txBody>
          </p: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0D98E95-2407-134D-86E7-923CDD85FF5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128655" y="1884218"/>
                <a:ext cx="1578479" cy="318655"/>
              </a:xfrm>
              <a:prstGeom prst="line">
                <a:avLst/>
              </a:prstGeom>
              <a:ln w="34925"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1084676-B4EF-AE4A-B7CD-E4A8198B1DBF}"/>
              </a:ext>
            </a:extLst>
          </p:cNvPr>
          <p:cNvSpPr/>
          <p:nvPr/>
        </p:nvSpPr>
        <p:spPr>
          <a:xfrm rot="21063896">
            <a:off x="6079755" y="5908597"/>
            <a:ext cx="5700026" cy="50984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DP cable tray on ground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0C3FF5C-1624-8046-8170-C42982932FBF}"/>
              </a:ext>
            </a:extLst>
          </p:cNvPr>
          <p:cNvSpPr txBox="1"/>
          <p:nvPr/>
        </p:nvSpPr>
        <p:spPr>
          <a:xfrm>
            <a:off x="5630461" y="30122"/>
            <a:ext cx="50814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FF00"/>
                </a:solidFill>
              </a:rPr>
              <a:t>Install Station-2 Cable Tray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B5A5469-FF4C-B149-9161-1B93F5C0D4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482" y="2202087"/>
            <a:ext cx="4267996" cy="4625791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E2C8420-76A2-E24A-B6B4-4FA9CFC3174C}"/>
              </a:ext>
            </a:extLst>
          </p:cNvPr>
          <p:cNvSpPr/>
          <p:nvPr/>
        </p:nvSpPr>
        <p:spPr>
          <a:xfrm>
            <a:off x="4558572" y="4063602"/>
            <a:ext cx="1076528" cy="27642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New DP ST-2 rack</a:t>
            </a:r>
          </a:p>
          <a:p>
            <a:pPr algn="ctr"/>
            <a:r>
              <a:rPr lang="en-US" dirty="0"/>
              <a:t>here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223331-C17D-7349-80C3-62B5E9F32145}"/>
              </a:ext>
            </a:extLst>
          </p:cNvPr>
          <p:cNvSpPr txBox="1"/>
          <p:nvPr/>
        </p:nvSpPr>
        <p:spPr>
          <a:xfrm>
            <a:off x="209125" y="1218414"/>
            <a:ext cx="4830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Cable length = 12 + 15 + 6 = 33’. (40’ cables)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03B2D9-897B-F840-A9D4-46DCF1CEB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335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D28DE-AAEE-ED43-AB88-7EBF4CFC14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Rack-3/4:  DP V1496 L1 Trigger &amp; TDCs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6CF206-9472-2740-B27E-8CB3A34331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5745" y="1061237"/>
            <a:ext cx="7689273" cy="57669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3AF274-4484-6A4D-9A0B-9D36E890A68A}"/>
              </a:ext>
            </a:extLst>
          </p:cNvPr>
          <p:cNvSpPr txBox="1"/>
          <p:nvPr/>
        </p:nvSpPr>
        <p:spPr>
          <a:xfrm>
            <a:off x="5862886" y="3127558"/>
            <a:ext cx="130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Rack-3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2E802CF-FB35-1A43-BFFA-A8ABAADCE691}"/>
              </a:ext>
            </a:extLst>
          </p:cNvPr>
          <p:cNvSpPr/>
          <p:nvPr/>
        </p:nvSpPr>
        <p:spPr>
          <a:xfrm>
            <a:off x="6012870" y="4106280"/>
            <a:ext cx="817418" cy="47105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DP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V1495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D3AF616-E0F9-3A4F-B50F-C4690037D559}"/>
              </a:ext>
            </a:extLst>
          </p:cNvPr>
          <p:cNvSpPr/>
          <p:nvPr/>
        </p:nvSpPr>
        <p:spPr>
          <a:xfrm>
            <a:off x="8116910" y="3868838"/>
            <a:ext cx="1420093" cy="91822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DP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2 VMEs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(12 TDCs)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CB7D27E-F8CC-C742-BD61-5A3DEA0CA114}"/>
              </a:ext>
            </a:extLst>
          </p:cNvPr>
          <p:cNvSpPr txBox="1"/>
          <p:nvPr/>
        </p:nvSpPr>
        <p:spPr>
          <a:xfrm>
            <a:off x="8116910" y="2851152"/>
            <a:ext cx="13055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FFFF00"/>
                </a:solidFill>
              </a:rPr>
              <a:t>Rack-4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1414A33-B66C-4D4C-A3CE-DB2B858CD0D2}"/>
              </a:ext>
            </a:extLst>
          </p:cNvPr>
          <p:cNvSpPr txBox="1"/>
          <p:nvPr/>
        </p:nvSpPr>
        <p:spPr>
          <a:xfrm>
            <a:off x="624577" y="1419867"/>
            <a:ext cx="353936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Run 25’ 17-chan ribbon cables :</a:t>
            </a:r>
          </a:p>
          <a:p>
            <a:endParaRPr lang="en-US" dirty="0"/>
          </a:p>
          <a:p>
            <a:r>
              <a:rPr lang="en-US" dirty="0"/>
              <a:t>CAMAC -&gt; TDC;</a:t>
            </a:r>
          </a:p>
          <a:p>
            <a:r>
              <a:rPr lang="en-US" dirty="0"/>
              <a:t>CAMAC -&gt; V1495;</a:t>
            </a:r>
          </a:p>
          <a:p>
            <a:endParaRPr lang="en-US" dirty="0"/>
          </a:p>
          <a:p>
            <a:r>
              <a:rPr lang="en-US" dirty="0"/>
              <a:t>25’ 17-chan twist-pair ribbon cables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96FAB40-FAE2-7645-8D80-28947D39D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256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D55ABD-881D-2D42-A627-55A8ACD04B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Rack-4: TDC Crates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EBF791-81CE-6349-B423-6A6380F29825}"/>
              </a:ext>
            </a:extLst>
          </p:cNvPr>
          <p:cNvSpPr txBox="1"/>
          <p:nvPr/>
        </p:nvSpPr>
        <p:spPr>
          <a:xfrm>
            <a:off x="332510" y="2355273"/>
            <a:ext cx="46828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Install 2 VME for 12 TDC modules in this rack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VME: CPU +6TDCs + TS</a:t>
            </a:r>
          </a:p>
          <a:p>
            <a:pPr marL="285750" indent="-285750">
              <a:buFontTx/>
              <a:buChar char="-"/>
            </a:pPr>
            <a:r>
              <a:rPr lang="en-US" dirty="0"/>
              <a:t>VME: CPU +6TDCs + TS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Run ribbon cables from ST-1/ST-2 CAMAC modules </a:t>
            </a:r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B3FBC36-BE42-D947-8346-163AB13102A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67927" y="1814945"/>
            <a:ext cx="6724073" cy="504305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5E5B680-A8CC-A144-962B-90F50053DCE1}"/>
              </a:ext>
            </a:extLst>
          </p:cNvPr>
          <p:cNvCxnSpPr>
            <a:cxnSpLocks/>
          </p:cNvCxnSpPr>
          <p:nvPr/>
        </p:nvCxnSpPr>
        <p:spPr>
          <a:xfrm flipV="1">
            <a:off x="4530436" y="2621420"/>
            <a:ext cx="2568286" cy="1147016"/>
          </a:xfrm>
          <a:prstGeom prst="straightConnector1">
            <a:avLst/>
          </a:prstGeom>
          <a:ln w="666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6EDAFF81-2810-1441-9FF6-F6189C86BAB6}"/>
              </a:ext>
            </a:extLst>
          </p:cNvPr>
          <p:cNvSpPr txBox="1"/>
          <p:nvPr/>
        </p:nvSpPr>
        <p:spPr>
          <a:xfrm>
            <a:off x="10769056" y="4409981"/>
            <a:ext cx="11694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FF00"/>
                </a:solidFill>
              </a:rPr>
              <a:t>Rack-1</a:t>
            </a:r>
            <a:endParaRPr lang="en-US" b="1" dirty="0">
              <a:solidFill>
                <a:srgbClr val="FFFF00"/>
              </a:solidFill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86048A4-E1B9-9940-9016-589949066011}"/>
              </a:ext>
            </a:extLst>
          </p:cNvPr>
          <p:cNvGrpSpPr/>
          <p:nvPr/>
        </p:nvGrpSpPr>
        <p:grpSpPr>
          <a:xfrm>
            <a:off x="7187045" y="2208690"/>
            <a:ext cx="4166754" cy="964001"/>
            <a:chOff x="7187045" y="2208690"/>
            <a:chExt cx="4166754" cy="964001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34CB4D37-F163-6C45-A36E-03809788F2A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53799" y="2208690"/>
              <a:ext cx="0" cy="964001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48C7339-ADD9-AE4C-AEFF-413E1DBA8C2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87045" y="2208690"/>
              <a:ext cx="4166754" cy="0"/>
            </a:xfrm>
            <a:prstGeom prst="line">
              <a:avLst/>
            </a:prstGeom>
            <a:ln w="50800"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24AF22-6C77-7E42-8E5F-CD96F1450E98}"/>
                </a:ext>
              </a:extLst>
            </p:cNvPr>
            <p:cNvCxnSpPr>
              <a:cxnSpLocks/>
            </p:cNvCxnSpPr>
            <p:nvPr/>
          </p:nvCxnSpPr>
          <p:spPr>
            <a:xfrm>
              <a:off x="7187045" y="2275055"/>
              <a:ext cx="0" cy="692731"/>
            </a:xfrm>
            <a:prstGeom prst="line">
              <a:avLst/>
            </a:prstGeom>
            <a:ln w="50800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9AB3CE7-9A44-DF43-997E-A4ACF7AA1518}"/>
              </a:ext>
            </a:extLst>
          </p:cNvPr>
          <p:cNvSpPr txBox="1"/>
          <p:nvPr/>
        </p:nvSpPr>
        <p:spPr>
          <a:xfrm>
            <a:off x="8062986" y="1158344"/>
            <a:ext cx="27233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25’ ribbon cables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2E07268-3291-8847-8A8B-095EE9400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49453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FA754A-6D83-2B47-9DD2-BAEF8923E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31173"/>
            <a:ext cx="9102436" cy="682682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CDFDA49D-3049-254A-8AD1-60F2877F3988}"/>
              </a:ext>
            </a:extLst>
          </p:cNvPr>
          <p:cNvSpPr txBox="1">
            <a:spLocks/>
          </p:cNvSpPr>
          <p:nvPr/>
        </p:nvSpPr>
        <p:spPr>
          <a:xfrm>
            <a:off x="3429000" y="143452"/>
            <a:ext cx="5534891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FF00"/>
                </a:solidFill>
              </a:rPr>
              <a:t>Overhead Cable Tray: </a:t>
            </a:r>
          </a:p>
          <a:p>
            <a:r>
              <a:rPr lang="en-US" b="1" dirty="0">
                <a:solidFill>
                  <a:srgbClr val="FFFF00"/>
                </a:solidFill>
              </a:rPr>
              <a:t>TDC ribbon cables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F3B3C88-4AC1-1E47-9668-2E51F81CE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0968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7D76E0-9134-3E42-A476-7A36260F8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Prop-tube Plan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81095C0-1F2F-E844-83A5-A7003674DC98}"/>
              </a:ext>
            </a:extLst>
          </p:cNvPr>
          <p:cNvSpPr txBox="1"/>
          <p:nvPr/>
        </p:nvSpPr>
        <p:spPr>
          <a:xfrm>
            <a:off x="1274323" y="2227634"/>
            <a:ext cx="32104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4 good modules are available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Shortage of readout cards </a:t>
            </a:r>
          </a:p>
          <a:p>
            <a:pPr marL="285750" indent="-285750">
              <a:buFontTx/>
              <a:buChar char="-"/>
            </a:pPr>
            <a:r>
              <a:rPr lang="en-US" dirty="0"/>
              <a:t>Install 4 bubblers </a:t>
            </a:r>
          </a:p>
          <a:p>
            <a:pPr marL="285750" indent="-285750">
              <a:buFontTx/>
              <a:buChar char="-"/>
            </a:pPr>
            <a:r>
              <a:rPr lang="en-US" dirty="0"/>
              <a:t>Schedule </a:t>
            </a:r>
          </a:p>
          <a:p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452E6E0-F10E-254F-81FE-F3B2D7E23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8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6F36-5E3A-AA4E-B8F7-03DA96FF8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62036"/>
          </a:xfrm>
        </p:spPr>
        <p:txBody>
          <a:bodyPr/>
          <a:lstStyle/>
          <a:p>
            <a:r>
              <a:rPr lang="en-US" dirty="0"/>
              <a:t>To Do List for Coming Weeks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B48BBC-6F9B-EB48-8962-12F157C0C4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2913" y="1325562"/>
            <a:ext cx="10910887" cy="5132387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Connect St-1 readout cables to CAMAC modules </a:t>
            </a:r>
          </a:p>
          <a:p>
            <a:r>
              <a:rPr lang="en-US" dirty="0"/>
              <a:t>Install St-1 4 PS slaves</a:t>
            </a:r>
          </a:p>
          <a:p>
            <a:r>
              <a:rPr lang="en-US" dirty="0"/>
              <a:t>Install St-1 calibration fibers  </a:t>
            </a:r>
          </a:p>
          <a:p>
            <a:r>
              <a:rPr lang="en-US" dirty="0"/>
              <a:t>Install a NIM crate in Rack-1, setup trigger/</a:t>
            </a:r>
            <a:r>
              <a:rPr lang="en-US" dirty="0" err="1"/>
              <a:t>pulser</a:t>
            </a:r>
            <a:r>
              <a:rPr lang="en-US" dirty="0"/>
              <a:t> for </a:t>
            </a:r>
            <a:r>
              <a:rPr lang="en-US" dirty="0" err="1"/>
              <a:t>calib</a:t>
            </a:r>
            <a:r>
              <a:rPr lang="en-US" dirty="0"/>
              <a:t> boards;</a:t>
            </a:r>
          </a:p>
          <a:p>
            <a:r>
              <a:rPr lang="en-US" dirty="0"/>
              <a:t>Install cable trays under </a:t>
            </a:r>
            <a:r>
              <a:rPr lang="en-US" dirty="0" err="1"/>
              <a:t>Kmag</a:t>
            </a:r>
            <a:r>
              <a:rPr lang="en-US" dirty="0"/>
              <a:t> </a:t>
            </a:r>
          </a:p>
          <a:p>
            <a:r>
              <a:rPr lang="en-US" dirty="0"/>
              <a:t>Build/find a Al support frame for ST-1 PS slave nodes</a:t>
            </a:r>
          </a:p>
          <a:p>
            <a:endParaRPr lang="en-US" dirty="0"/>
          </a:p>
          <a:p>
            <a:r>
              <a:rPr lang="en-US" dirty="0"/>
              <a:t>Connect remaining St-2 readout cables to CAMAC modules</a:t>
            </a:r>
          </a:p>
          <a:p>
            <a:endParaRPr lang="en-US" dirty="0"/>
          </a:p>
          <a:p>
            <a:r>
              <a:rPr lang="en-US" dirty="0"/>
              <a:t>TDC crate</a:t>
            </a:r>
          </a:p>
          <a:p>
            <a:pPr lvl="1"/>
            <a:r>
              <a:rPr lang="en-US" dirty="0"/>
              <a:t>Install all TDC modules, a VME crate will be shipped from LANL</a:t>
            </a:r>
          </a:p>
          <a:p>
            <a:pPr lvl="1"/>
            <a:r>
              <a:rPr lang="en-US" dirty="0"/>
              <a:t>Connect ribbon cables to both TDC and V1495 modules </a:t>
            </a:r>
          </a:p>
          <a:p>
            <a:r>
              <a:rPr lang="en-US" dirty="0"/>
              <a:t>Complete simulation for DP trigger </a:t>
            </a:r>
          </a:p>
          <a:p>
            <a:pPr lvl="1"/>
            <a:r>
              <a:rPr lang="en-US" dirty="0"/>
              <a:t>DP signal</a:t>
            </a:r>
          </a:p>
          <a:p>
            <a:pPr lvl="1"/>
            <a:r>
              <a:rPr lang="en-US" dirty="0"/>
              <a:t>DY  &amp; J/Psi signals from target 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457255-9CC0-9340-B39F-92701D0C76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068FB6-3A6D-1546-8EC6-21B65421C59C}"/>
              </a:ext>
            </a:extLst>
          </p:cNvPr>
          <p:cNvSpPr txBox="1"/>
          <p:nvPr/>
        </p:nvSpPr>
        <p:spPr>
          <a:xfrm>
            <a:off x="8103063" y="4087207"/>
            <a:ext cx="37582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ORC review in late ~July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Test DP detector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Run DP with rest of other </a:t>
            </a:r>
          </a:p>
          <a:p>
            <a:pPr marL="342900" indent="-342900">
              <a:buFontTx/>
              <a:buChar char="-"/>
            </a:pPr>
            <a:r>
              <a:rPr lang="en-US" sz="2400" dirty="0">
                <a:solidFill>
                  <a:srgbClr val="FF0000"/>
                </a:solidFill>
              </a:rPr>
              <a:t>subsystem in Aug-Sep</a:t>
            </a:r>
          </a:p>
        </p:txBody>
      </p:sp>
    </p:spTree>
    <p:extLst>
      <p:ext uri="{BB962C8B-B14F-4D97-AF65-F5344CB8AC3E}">
        <p14:creationId xmlns:p14="http://schemas.microsoft.com/office/powerpoint/2010/main" val="6607256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BCE69-189E-8A45-90C3-44769352E6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478"/>
            <a:ext cx="10515600" cy="578559"/>
          </a:xfrm>
        </p:spPr>
        <p:txBody>
          <a:bodyPr>
            <a:normAutofit fontScale="90000"/>
          </a:bodyPr>
          <a:lstStyle/>
          <a:p>
            <a:r>
              <a:rPr lang="en-US" dirty="0"/>
              <a:t>DP Work Plan – To Do’s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F9156D-F0A4-7B45-9024-586636944F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9107" y="914450"/>
            <a:ext cx="5630694" cy="5262512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DP trigger detector work</a:t>
            </a:r>
          </a:p>
          <a:p>
            <a:pPr lvl="1"/>
            <a:r>
              <a:rPr lang="en-US" dirty="0"/>
              <a:t>Re-arrange Readout Crates</a:t>
            </a:r>
          </a:p>
          <a:p>
            <a:pPr lvl="2"/>
            <a:r>
              <a:rPr lang="en-US" dirty="0"/>
              <a:t>All CAMAC on East</a:t>
            </a:r>
          </a:p>
          <a:p>
            <a:pPr lvl="3"/>
            <a:r>
              <a:rPr lang="en-US" dirty="0"/>
              <a:t>Discriminates: 10x2 + 8 x 2</a:t>
            </a:r>
          </a:p>
          <a:p>
            <a:pPr lvl="2"/>
            <a:r>
              <a:rPr lang="en-US" dirty="0"/>
              <a:t>All TDC/VME on East</a:t>
            </a:r>
          </a:p>
          <a:p>
            <a:pPr lvl="3"/>
            <a:r>
              <a:rPr lang="en-US" dirty="0"/>
              <a:t>8+4 TDCs</a:t>
            </a:r>
          </a:p>
          <a:p>
            <a:pPr lvl="2"/>
            <a:r>
              <a:rPr lang="en-US" dirty="0"/>
              <a:t>All VME on East (TDC &amp; V1495)</a:t>
            </a:r>
          </a:p>
          <a:p>
            <a:pPr lvl="3"/>
            <a:r>
              <a:rPr lang="en-US" dirty="0"/>
              <a:t>V1495: 4</a:t>
            </a:r>
          </a:p>
          <a:p>
            <a:pPr lvl="3"/>
            <a:r>
              <a:rPr lang="en-US" dirty="0"/>
              <a:t>Calibration system: </a:t>
            </a:r>
          </a:p>
          <a:p>
            <a:pPr lvl="1"/>
            <a:r>
              <a:rPr lang="en-US" dirty="0"/>
              <a:t>Re-cabling </a:t>
            </a:r>
          </a:p>
          <a:p>
            <a:pPr lvl="2"/>
            <a:r>
              <a:rPr lang="en-US" dirty="0"/>
              <a:t>TDC ribbon cables (25’+)</a:t>
            </a:r>
          </a:p>
          <a:p>
            <a:pPr lvl="2"/>
            <a:r>
              <a:rPr lang="en-US" dirty="0"/>
              <a:t>SMA-</a:t>
            </a:r>
            <a:r>
              <a:rPr lang="en-US" dirty="0" err="1"/>
              <a:t>Lemo</a:t>
            </a:r>
            <a:r>
              <a:rPr lang="en-US" dirty="0"/>
              <a:t> cables (40’)</a:t>
            </a:r>
          </a:p>
          <a:p>
            <a:pPr lvl="1"/>
            <a:r>
              <a:rPr lang="en-US" dirty="0"/>
              <a:t>Check channel mapping</a:t>
            </a:r>
          </a:p>
          <a:p>
            <a:pPr lvl="1"/>
            <a:r>
              <a:rPr lang="en-US" dirty="0"/>
              <a:t>Check grand loop</a:t>
            </a:r>
          </a:p>
          <a:p>
            <a:r>
              <a:rPr lang="en-US" dirty="0"/>
              <a:t>SMA-</a:t>
            </a:r>
            <a:r>
              <a:rPr lang="en-US" dirty="0" err="1"/>
              <a:t>Lemo</a:t>
            </a:r>
            <a:r>
              <a:rPr lang="en-US" dirty="0"/>
              <a:t> cable extension </a:t>
            </a:r>
          </a:p>
          <a:p>
            <a:pPr lvl="1"/>
            <a:r>
              <a:rPr lang="en-US" dirty="0"/>
              <a:t>160+100=260, 5~10’ cables for St-1(?)</a:t>
            </a:r>
          </a:p>
          <a:p>
            <a:pPr lvl="1"/>
            <a:r>
              <a:rPr lang="en-US" dirty="0"/>
              <a:t>ACU students help installation and mapping 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B0711A-1050-204D-B488-9EA697BFD5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914450"/>
            <a:ext cx="5539901" cy="502909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Slow control </a:t>
            </a:r>
          </a:p>
          <a:p>
            <a:pPr lvl="1"/>
            <a:r>
              <a:rPr lang="en-US" dirty="0" err="1"/>
              <a:t>Resb</a:t>
            </a:r>
            <a:r>
              <a:rPr lang="en-US" dirty="0"/>
              <a:t>. Pi @IR</a:t>
            </a:r>
          </a:p>
          <a:p>
            <a:pPr lvl="2"/>
            <a:r>
              <a:rPr lang="en-US" dirty="0"/>
              <a:t>1 Master + 6 slaves</a:t>
            </a:r>
          </a:p>
          <a:p>
            <a:pPr lvl="1"/>
            <a:r>
              <a:rPr lang="en-US" dirty="0" err="1"/>
              <a:t>ssh</a:t>
            </a:r>
            <a:r>
              <a:rPr lang="en-US" dirty="0"/>
              <a:t> link from counting house</a:t>
            </a:r>
          </a:p>
          <a:p>
            <a:pPr lvl="2"/>
            <a:r>
              <a:rPr lang="en-US" dirty="0" err="1"/>
              <a:t>SpinQuest</a:t>
            </a:r>
            <a:r>
              <a:rPr lang="en-US" dirty="0"/>
              <a:t> LAN/Gate2 access</a:t>
            </a:r>
          </a:p>
          <a:p>
            <a:pPr lvl="2"/>
            <a:r>
              <a:rPr lang="en-US" dirty="0"/>
              <a:t>One command </a:t>
            </a:r>
          </a:p>
          <a:p>
            <a:pPr lvl="2"/>
            <a:r>
              <a:rPr lang="en-US" dirty="0" err="1"/>
              <a:t>SiPM</a:t>
            </a:r>
            <a:r>
              <a:rPr lang="en-US" dirty="0"/>
              <a:t> HV table</a:t>
            </a:r>
          </a:p>
          <a:p>
            <a:pPr lvl="2"/>
            <a:r>
              <a:rPr lang="en-US" dirty="0"/>
              <a:t>Set HV, readback (I, T) for each </a:t>
            </a:r>
            <a:r>
              <a:rPr lang="en-US" dirty="0" err="1"/>
              <a:t>SiPM</a:t>
            </a:r>
            <a:endParaRPr lang="en-US" dirty="0"/>
          </a:p>
          <a:p>
            <a:pPr lvl="1"/>
            <a:r>
              <a:rPr lang="en-US" dirty="0"/>
              <a:t>Online monitoring? </a:t>
            </a:r>
          </a:p>
          <a:p>
            <a:pPr lvl="2"/>
            <a:r>
              <a:rPr lang="en-US" dirty="0"/>
              <a:t>(I,V,T) of </a:t>
            </a:r>
            <a:r>
              <a:rPr lang="en-US" dirty="0" err="1"/>
              <a:t>SiPM</a:t>
            </a:r>
            <a:endParaRPr lang="en-US" dirty="0"/>
          </a:p>
          <a:p>
            <a:r>
              <a:rPr lang="en-US" dirty="0"/>
              <a:t>TDC boards: 64 </a:t>
            </a:r>
            <a:r>
              <a:rPr lang="en-US" dirty="0" err="1"/>
              <a:t>chan</a:t>
            </a:r>
            <a:r>
              <a:rPr lang="en-US" dirty="0"/>
              <a:t>/TDC</a:t>
            </a:r>
          </a:p>
          <a:p>
            <a:pPr lvl="1"/>
            <a:r>
              <a:rPr lang="en-US" dirty="0"/>
              <a:t>2(80)+ 1(50) = 3 each quadrant </a:t>
            </a:r>
          </a:p>
          <a:p>
            <a:pPr lvl="1"/>
            <a:r>
              <a:rPr lang="en-US" dirty="0"/>
              <a:t>Total 12 TDCs </a:t>
            </a:r>
          </a:p>
          <a:p>
            <a:pPr lvl="1"/>
            <a:r>
              <a:rPr lang="en-US" dirty="0"/>
              <a:t>2 VME crates (6+6)</a:t>
            </a:r>
          </a:p>
          <a:p>
            <a:endParaRPr lang="en-US" dirty="0"/>
          </a:p>
          <a:p>
            <a:r>
              <a:rPr lang="en-US" dirty="0"/>
              <a:t>V1495: 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8D0C5E2-C019-9A4D-A48C-0B19979251B6}"/>
              </a:ext>
            </a:extLst>
          </p:cNvPr>
          <p:cNvSpPr txBox="1"/>
          <p:nvPr/>
        </p:nvSpPr>
        <p:spPr>
          <a:xfrm>
            <a:off x="1205641" y="6176962"/>
            <a:ext cx="23242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SMA-</a:t>
            </a:r>
            <a:r>
              <a:rPr lang="en-US" dirty="0" err="1">
                <a:solidFill>
                  <a:srgbClr val="FF0000"/>
                </a:solidFill>
              </a:rPr>
              <a:t>Lemo</a:t>
            </a:r>
            <a:r>
              <a:rPr lang="en-US" dirty="0">
                <a:solidFill>
                  <a:srgbClr val="FF0000"/>
                </a:solidFill>
              </a:rPr>
              <a:t> cable = 40’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28C9F-66F3-D14D-BD3B-0B76B8262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482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A1B4DA7-7614-FC40-889D-FA0159A7F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DP Work Schedule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29577E-05C8-BF45-8313-EA4B7A8A3E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0196" y="1343818"/>
            <a:ext cx="5669604" cy="5223237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May 26-29</a:t>
            </a:r>
          </a:p>
          <a:p>
            <a:pPr lvl="1"/>
            <a:r>
              <a:rPr lang="en-US" dirty="0"/>
              <a:t>Move CAMAC crates from W-&gt;E</a:t>
            </a:r>
          </a:p>
          <a:p>
            <a:pPr lvl="1"/>
            <a:r>
              <a:rPr lang="en-US" dirty="0"/>
              <a:t>Re-cable SMA-</a:t>
            </a:r>
            <a:r>
              <a:rPr lang="en-US" dirty="0" err="1"/>
              <a:t>Leom</a:t>
            </a:r>
            <a:r>
              <a:rPr lang="en-US" dirty="0"/>
              <a:t>, ST1, determine extension length</a:t>
            </a:r>
          </a:p>
          <a:p>
            <a:pPr lvl="1"/>
            <a:r>
              <a:rPr lang="en-US" dirty="0"/>
              <a:t>Re-cable Control cables (R. Pi) for ST-1</a:t>
            </a:r>
          </a:p>
          <a:p>
            <a:pPr lvl="1"/>
            <a:r>
              <a:rPr lang="en-US" dirty="0"/>
              <a:t>Plan cable tray for ST-1, ST-2</a:t>
            </a:r>
          </a:p>
          <a:p>
            <a:r>
              <a:rPr lang="en-US" dirty="0" err="1"/>
              <a:t>Lemo</a:t>
            </a:r>
            <a:r>
              <a:rPr lang="en-US" dirty="0"/>
              <a:t> extension cables</a:t>
            </a:r>
          </a:p>
          <a:p>
            <a:pPr lvl="1"/>
            <a:r>
              <a:rPr lang="en-US" dirty="0"/>
              <a:t>10~20’/TBD, 320 ? From Fermilab? </a:t>
            </a:r>
          </a:p>
          <a:p>
            <a:pPr lvl="1"/>
            <a:r>
              <a:rPr lang="en-US" dirty="0"/>
              <a:t>ACU student?</a:t>
            </a:r>
          </a:p>
          <a:p>
            <a:pPr lvl="1"/>
            <a:r>
              <a:rPr lang="en-US" dirty="0"/>
              <a:t>New cables? $$? </a:t>
            </a:r>
          </a:p>
          <a:p>
            <a:pPr lvl="1"/>
            <a:endParaRPr lang="en-US" dirty="0"/>
          </a:p>
          <a:p>
            <a:r>
              <a:rPr lang="en-US" dirty="0"/>
              <a:t>July 8 – 19</a:t>
            </a:r>
          </a:p>
          <a:p>
            <a:pPr lvl="1"/>
            <a:r>
              <a:rPr lang="en-US" dirty="0"/>
              <a:t>Collab. Meeting 7/15-16(Mon-Tue)</a:t>
            </a:r>
          </a:p>
          <a:p>
            <a:pPr lvl="1"/>
            <a:r>
              <a:rPr lang="en-US" dirty="0"/>
              <a:t>Install and map cables </a:t>
            </a:r>
          </a:p>
          <a:p>
            <a:pPr lvl="1"/>
            <a:r>
              <a:rPr lang="en-US" dirty="0"/>
              <a:t>Operation and calibration </a:t>
            </a:r>
          </a:p>
          <a:p>
            <a:r>
              <a:rPr lang="en-US" dirty="0"/>
              <a:t>Aug 1-15</a:t>
            </a:r>
          </a:p>
          <a:p>
            <a:pPr lvl="1"/>
            <a:r>
              <a:rPr lang="en-US" dirty="0"/>
              <a:t>Cosmic run?</a:t>
            </a:r>
          </a:p>
          <a:p>
            <a:pPr lvl="1"/>
            <a:r>
              <a:rPr lang="en-US" dirty="0"/>
              <a:t>Provide trigger to readout other detectors</a:t>
            </a:r>
          </a:p>
          <a:p>
            <a:pPr lvl="2"/>
            <a:r>
              <a:rPr lang="en-US" dirty="0"/>
              <a:t>DC 2/3..</a:t>
            </a:r>
          </a:p>
          <a:p>
            <a:pPr lvl="2"/>
            <a:r>
              <a:rPr lang="en-US" dirty="0"/>
              <a:t>Prop-tube </a:t>
            </a:r>
          </a:p>
          <a:p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03B65A3-1488-374B-9392-F0715B3405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22396" y="1357600"/>
            <a:ext cx="5669604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Software work</a:t>
            </a:r>
          </a:p>
          <a:p>
            <a:pPr lvl="1"/>
            <a:r>
              <a:rPr lang="en-US" dirty="0"/>
              <a:t>Integrate into global tracking </a:t>
            </a:r>
          </a:p>
          <a:p>
            <a:pPr lvl="2"/>
            <a:r>
              <a:rPr lang="en-US" dirty="0"/>
              <a:t>Include DP hits in the tracking code (masking)</a:t>
            </a:r>
          </a:p>
          <a:p>
            <a:pPr lvl="1"/>
            <a:r>
              <a:rPr lang="en-US" dirty="0"/>
              <a:t>Slow control display </a:t>
            </a:r>
          </a:p>
          <a:p>
            <a:pPr lvl="2"/>
            <a:r>
              <a:rPr lang="en-US" dirty="0" err="1"/>
              <a:t>SiPM</a:t>
            </a:r>
            <a:r>
              <a:rPr lang="en-US" dirty="0"/>
              <a:t> (V, I, T) for all DC, </a:t>
            </a:r>
            <a:r>
              <a:rPr lang="en-US" dirty="0" err="1"/>
              <a:t>PorpTubes</a:t>
            </a:r>
            <a:endParaRPr lang="en-US" dirty="0"/>
          </a:p>
          <a:p>
            <a:r>
              <a:rPr lang="en-US" dirty="0"/>
              <a:t>Physics &amp; detector simulation</a:t>
            </a:r>
          </a:p>
          <a:p>
            <a:pPr lvl="1"/>
            <a:r>
              <a:rPr lang="en-US" dirty="0"/>
              <a:t>DY &amp; J/Psi target</a:t>
            </a:r>
          </a:p>
          <a:p>
            <a:pPr lvl="1"/>
            <a:r>
              <a:rPr lang="en-US" dirty="0"/>
              <a:t>DY &amp; J/Psi beam dump</a:t>
            </a:r>
          </a:p>
          <a:p>
            <a:pPr lvl="1"/>
            <a:r>
              <a:rPr lang="en-US" dirty="0"/>
              <a:t>Lookup tables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365FE91-E80F-1D43-BA1B-DD8CF0051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53036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1E835-76A2-2041-A640-58FE32D31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 Tube Plan &amp; Schedule, and more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C0A901-244A-5D42-A8D5-3D2069CF95A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Replaced 2 modules</a:t>
            </a:r>
          </a:p>
          <a:p>
            <a:pPr lvl="1"/>
            <a:r>
              <a:rPr lang="en-US" dirty="0"/>
              <a:t>July 8-19</a:t>
            </a:r>
          </a:p>
          <a:p>
            <a:pPr lvl="1"/>
            <a:r>
              <a:rPr lang="en-US" dirty="0"/>
              <a:t>Coll. Meeting @FNAL 7/15-16</a:t>
            </a:r>
          </a:p>
          <a:p>
            <a:pPr lvl="1"/>
            <a:r>
              <a:rPr lang="en-US" dirty="0"/>
              <a:t>Jeff B. or Hubert</a:t>
            </a:r>
          </a:p>
          <a:p>
            <a:pPr lvl="1"/>
            <a:r>
              <a:rPr lang="en-US" dirty="0"/>
              <a:t>Xuan, Matt, Ming et al</a:t>
            </a:r>
          </a:p>
          <a:p>
            <a:pPr lvl="1"/>
            <a:endParaRPr lang="en-US" dirty="0"/>
          </a:p>
          <a:p>
            <a:r>
              <a:rPr lang="en-US" dirty="0"/>
              <a:t>Commissioning with cosmic trigger (DP + </a:t>
            </a:r>
            <a:r>
              <a:rPr lang="en-US" dirty="0" err="1"/>
              <a:t>Hodos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August 1-15?</a:t>
            </a:r>
          </a:p>
          <a:p>
            <a:pPr lvl="1"/>
            <a:r>
              <a:rPr lang="en-US" dirty="0" err="1"/>
              <a:t>DP+Hodc</a:t>
            </a:r>
            <a:r>
              <a:rPr lang="en-US" dirty="0"/>
              <a:t> trigger</a:t>
            </a:r>
          </a:p>
          <a:p>
            <a:pPr lvl="1"/>
            <a:r>
              <a:rPr lang="en-US" dirty="0"/>
              <a:t>Readout Prop-Tube + DC2/33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37425D5-3312-1F4B-AF36-15386D10E42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E1039 detector commissioning </a:t>
            </a:r>
          </a:p>
          <a:p>
            <a:pPr lvl="1"/>
            <a:r>
              <a:rPr lang="en-US" dirty="0"/>
              <a:t>9/1-15?</a:t>
            </a:r>
          </a:p>
          <a:p>
            <a:pPr lvl="1"/>
            <a:r>
              <a:rPr lang="en-US" dirty="0"/>
              <a:t>Full spectrometer,</a:t>
            </a:r>
          </a:p>
          <a:p>
            <a:pPr lvl="1"/>
            <a:r>
              <a:rPr lang="en-US" dirty="0"/>
              <a:t>all chambers</a:t>
            </a:r>
          </a:p>
          <a:p>
            <a:pPr lvl="1"/>
            <a:r>
              <a:rPr lang="en-US" dirty="0"/>
              <a:t>Slow control system</a:t>
            </a:r>
          </a:p>
          <a:p>
            <a:pPr lvl="1"/>
            <a:endParaRPr lang="en-US" dirty="0"/>
          </a:p>
          <a:p>
            <a:r>
              <a:rPr lang="en-US" dirty="0"/>
              <a:t>Beam @</a:t>
            </a:r>
            <a:r>
              <a:rPr lang="en-US" dirty="0" err="1"/>
              <a:t>SpinQuest</a:t>
            </a:r>
            <a:endParaRPr lang="en-US" dirty="0"/>
          </a:p>
          <a:p>
            <a:pPr lvl="1"/>
            <a:r>
              <a:rPr lang="en-US" dirty="0"/>
              <a:t>Mid October 2019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FEB1E8-3D34-FF41-BF60-5F1B528321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12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A40038-F529-794B-B7E8-EA6ED8B55A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C46E9-3BC7-C942-9ABA-E5BD957CD73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B40628-E26F-AC43-BE36-93EFF3BC3F82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2B2BC3-4452-8F4D-BBF7-D06BCB473B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35347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97D76E0-9134-3E42-A476-7A36260F8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r>
              <a:rPr lang="en-US" dirty="0"/>
              <a:t>DP Trigger &amp; </a:t>
            </a:r>
            <a:r>
              <a:rPr lang="en-US" dirty="0" err="1"/>
              <a:t>PropTube</a:t>
            </a:r>
            <a:r>
              <a:rPr lang="en-US" dirty="0"/>
              <a:t> Work Plan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B53042F-F7EB-3C4F-8FF0-FDB2B68C2FE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18492" y="1319701"/>
            <a:ext cx="9144000" cy="550984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24025FF-E93E-E94A-89E0-BE154C1133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6907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2CEBED-E276-E84D-B059-60A6BA9E7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2608"/>
            <a:ext cx="5903866" cy="6835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63CE93-763B-A44E-9004-E0D3BB75A51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1109" y="0"/>
            <a:ext cx="51435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83735CC-DE85-5245-BCFA-5C6FCD45019F}"/>
              </a:ext>
            </a:extLst>
          </p:cNvPr>
          <p:cNvSpPr/>
          <p:nvPr/>
        </p:nvSpPr>
        <p:spPr>
          <a:xfrm>
            <a:off x="5457745" y="2959834"/>
            <a:ext cx="1352145" cy="33301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 ST-2 rack?</a:t>
            </a:r>
          </a:p>
          <a:p>
            <a:pPr algn="ctr"/>
            <a:endParaRPr lang="en-US" dirty="0"/>
          </a:p>
          <a:p>
            <a:pPr algn="ctr"/>
            <a:r>
              <a:rPr lang="en-US" dirty="0"/>
              <a:t>Move </a:t>
            </a:r>
          </a:p>
          <a:p>
            <a:pPr algn="ctr"/>
            <a:r>
              <a:rPr lang="en-US" dirty="0"/>
              <a:t>DC-2 rack upstream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B4F1FB1-8C9D-6348-ACE7-CA243E161A87}"/>
              </a:ext>
            </a:extLst>
          </p:cNvPr>
          <p:cNvSpPr/>
          <p:nvPr/>
        </p:nvSpPr>
        <p:spPr>
          <a:xfrm rot="364622">
            <a:off x="6887933" y="4367280"/>
            <a:ext cx="1920607" cy="51521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 cable tray above ground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A9BFA7-2D2D-D246-BE1C-F787A0FC0239}"/>
              </a:ext>
            </a:extLst>
          </p:cNvPr>
          <p:cNvSpPr txBox="1"/>
          <p:nvPr/>
        </p:nvSpPr>
        <p:spPr>
          <a:xfrm>
            <a:off x="5217324" y="450159"/>
            <a:ext cx="3599062" cy="203132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SMA-</a:t>
            </a:r>
            <a:r>
              <a:rPr lang="en-US" dirty="0" err="1"/>
              <a:t>Lemo</a:t>
            </a:r>
            <a:r>
              <a:rPr lang="en-US" dirty="0"/>
              <a:t> cable:</a:t>
            </a:r>
          </a:p>
          <a:p>
            <a:r>
              <a:rPr lang="en-US" dirty="0"/>
              <a:t>2x(48 + 48) + (46 + 12) + “12” = 262”</a:t>
            </a:r>
          </a:p>
          <a:p>
            <a:r>
              <a:rPr lang="en-US" dirty="0"/>
              <a:t>= 21.8’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For ST-1:</a:t>
            </a:r>
          </a:p>
          <a:p>
            <a:r>
              <a:rPr lang="en-US" dirty="0"/>
              <a:t>Additional a few ft to ST-1 rack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4516780-D807-0F4F-AFAC-DD0F45AC9987}"/>
              </a:ext>
            </a:extLst>
          </p:cNvPr>
          <p:cNvCxnSpPr/>
          <p:nvPr/>
        </p:nvCxnSpPr>
        <p:spPr>
          <a:xfrm>
            <a:off x="1062681" y="1050324"/>
            <a:ext cx="0" cy="1729539"/>
          </a:xfrm>
          <a:prstGeom prst="line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26F2440-1C46-7046-93DE-6EC11B00E383}"/>
              </a:ext>
            </a:extLst>
          </p:cNvPr>
          <p:cNvCxnSpPr>
            <a:cxnSpLocks/>
          </p:cNvCxnSpPr>
          <p:nvPr/>
        </p:nvCxnSpPr>
        <p:spPr>
          <a:xfrm>
            <a:off x="1062681" y="2779863"/>
            <a:ext cx="2137719" cy="0"/>
          </a:xfrm>
          <a:prstGeom prst="line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121E9E2-7133-7F49-B72E-1729FEE0B253}"/>
              </a:ext>
            </a:extLst>
          </p:cNvPr>
          <p:cNvCxnSpPr>
            <a:cxnSpLocks/>
          </p:cNvCxnSpPr>
          <p:nvPr/>
        </p:nvCxnSpPr>
        <p:spPr>
          <a:xfrm>
            <a:off x="3200400" y="2779863"/>
            <a:ext cx="1618735" cy="0"/>
          </a:xfrm>
          <a:prstGeom prst="line">
            <a:avLst/>
          </a:prstGeom>
          <a:ln w="349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B145FEF-16D2-C949-858D-6003152A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4225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7BA53F-3C7F-3B41-9C61-4B26A6E88A4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69" y="0"/>
            <a:ext cx="51435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43E288-5258-5645-A1D0-4E628DFD9C5D}"/>
              </a:ext>
            </a:extLst>
          </p:cNvPr>
          <p:cNvSpPr txBox="1"/>
          <p:nvPr/>
        </p:nvSpPr>
        <p:spPr>
          <a:xfrm>
            <a:off x="2672876" y="1861732"/>
            <a:ext cx="2596032" cy="2308324"/>
          </a:xfrm>
          <a:prstGeom prst="rect">
            <a:avLst/>
          </a:prstGeom>
          <a:noFill/>
          <a:ln w="2540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DP/V1495 move to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East L2 trigger rack</a:t>
            </a:r>
          </a:p>
          <a:p>
            <a:endParaRPr lang="en-US" sz="2400" dirty="0">
              <a:solidFill>
                <a:srgbClr val="FFFF00"/>
              </a:solidFill>
            </a:endParaRPr>
          </a:p>
          <a:p>
            <a:r>
              <a:rPr lang="en-US" sz="2400" dirty="0">
                <a:solidFill>
                  <a:srgbClr val="FFFF00"/>
                </a:solidFill>
              </a:rPr>
              <a:t>Bring ST-1 CAMAC </a:t>
            </a:r>
          </a:p>
          <a:p>
            <a:r>
              <a:rPr lang="en-US" sz="2400" dirty="0">
                <a:solidFill>
                  <a:srgbClr val="FFFF00"/>
                </a:solidFill>
              </a:rPr>
              <a:t>&amp; TDC to here</a:t>
            </a:r>
          </a:p>
          <a:p>
            <a:r>
              <a:rPr lang="en-US" sz="2400" dirty="0">
                <a:solidFill>
                  <a:srgbClr val="FFFF00"/>
                </a:solidFill>
              </a:rPr>
              <a:t>Keep </a:t>
            </a:r>
            <a:r>
              <a:rPr lang="en-US" sz="2400" dirty="0" err="1">
                <a:solidFill>
                  <a:srgbClr val="FFFF00"/>
                </a:solidFill>
              </a:rPr>
              <a:t>SiPM</a:t>
            </a:r>
            <a:r>
              <a:rPr lang="en-US" sz="2400" dirty="0">
                <a:solidFill>
                  <a:srgbClr val="FFFF00"/>
                </a:solidFill>
              </a:rPr>
              <a:t> PS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875B12-7D0F-D14F-8CB6-8ABA84B22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4783" y="0"/>
            <a:ext cx="51435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BC12D8F-5137-7740-8D2A-93E34BA0C47E}"/>
              </a:ext>
            </a:extLst>
          </p:cNvPr>
          <p:cNvSpPr/>
          <p:nvPr/>
        </p:nvSpPr>
        <p:spPr>
          <a:xfrm rot="19973833">
            <a:off x="9250458" y="2922427"/>
            <a:ext cx="1617206" cy="93381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New DP cable tray above ground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736D5F6-ED6F-FC49-A28A-CAD490FEE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4434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F1A032-0E2E-5C4B-95C4-08F591E2367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037" y="0"/>
            <a:ext cx="51435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CB419E-4608-3C4F-846A-90C3B0977C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4922" y="0"/>
            <a:ext cx="51435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31215C-4903-F84A-B973-04CBB2DC6C2D}"/>
              </a:ext>
            </a:extLst>
          </p:cNvPr>
          <p:cNvSpPr txBox="1"/>
          <p:nvPr/>
        </p:nvSpPr>
        <p:spPr>
          <a:xfrm>
            <a:off x="665018" y="3214254"/>
            <a:ext cx="18467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</a:rPr>
              <a:t>CAMAC, </a:t>
            </a:r>
            <a:r>
              <a:rPr lang="en-US" b="1" dirty="0" err="1">
                <a:highlight>
                  <a:srgbClr val="FFFF00"/>
                </a:highlight>
              </a:rPr>
              <a:t>SiPM</a:t>
            </a:r>
            <a:r>
              <a:rPr lang="en-US" b="1" dirty="0">
                <a:highlight>
                  <a:srgbClr val="FFFF00"/>
                </a:highlight>
              </a:rPr>
              <a:t>  PS</a:t>
            </a:r>
          </a:p>
          <a:p>
            <a:r>
              <a:rPr lang="en-US" b="1" dirty="0">
                <a:highlight>
                  <a:srgbClr val="FFFF00"/>
                </a:highlight>
              </a:rPr>
              <a:t>move to  East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D55E2F6-7403-A84B-8F97-24CE6EC07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9907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EA4B50B-A834-D34E-88F9-2E55120427AE}"/>
              </a:ext>
            </a:extLst>
          </p:cNvPr>
          <p:cNvSpPr/>
          <p:nvPr/>
        </p:nvSpPr>
        <p:spPr>
          <a:xfrm>
            <a:off x="3501957" y="1147864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20748EC-609A-6749-B167-841607DCF4E6}"/>
              </a:ext>
            </a:extLst>
          </p:cNvPr>
          <p:cNvSpPr/>
          <p:nvPr/>
        </p:nvSpPr>
        <p:spPr>
          <a:xfrm>
            <a:off x="3501957" y="3887821"/>
            <a:ext cx="2684834" cy="16537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DP-2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6D6D3AF-CF2E-AE40-8088-02BA4D841846}"/>
              </a:ext>
            </a:extLst>
          </p:cNvPr>
          <p:cNvSpPr/>
          <p:nvPr/>
        </p:nvSpPr>
        <p:spPr>
          <a:xfrm>
            <a:off x="2947481" y="1468877"/>
            <a:ext cx="3754876" cy="1731523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KMAG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3F97944-478D-0E44-A4B2-FC79D5AF2066}"/>
              </a:ext>
            </a:extLst>
          </p:cNvPr>
          <p:cNvSpPr/>
          <p:nvPr/>
        </p:nvSpPr>
        <p:spPr>
          <a:xfrm>
            <a:off x="7091463" y="1351162"/>
            <a:ext cx="1060309" cy="738423"/>
          </a:xfrm>
          <a:prstGeom prst="rect">
            <a:avLst/>
          </a:prstGeom>
          <a:solidFill>
            <a:schemeClr val="accent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RACK-1</a:t>
            </a:r>
          </a:p>
          <a:p>
            <a:pPr algn="ctr"/>
            <a:r>
              <a:rPr lang="en-US" sz="1400" dirty="0"/>
              <a:t>Location?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88E5F6-0051-E244-AFAA-5AC76C51D8A8}"/>
              </a:ext>
            </a:extLst>
          </p:cNvPr>
          <p:cNvSpPr/>
          <p:nvPr/>
        </p:nvSpPr>
        <p:spPr>
          <a:xfrm>
            <a:off x="7091463" y="3649493"/>
            <a:ext cx="1001950" cy="47665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RACK-2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50D8BDA-EC7B-484F-A699-C7FC58695CBE}"/>
              </a:ext>
            </a:extLst>
          </p:cNvPr>
          <p:cNvSpPr txBox="1"/>
          <p:nvPr/>
        </p:nvSpPr>
        <p:spPr>
          <a:xfrm>
            <a:off x="8482519" y="1285806"/>
            <a:ext cx="30836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ST0-1: 4x 80 </a:t>
            </a:r>
            <a:r>
              <a:rPr lang="en-US" b="1" dirty="0" err="1"/>
              <a:t>ch</a:t>
            </a:r>
            <a:endParaRPr lang="en-US" b="1" dirty="0"/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-VME/TDC(CPU+TS+4TDC)</a:t>
            </a:r>
          </a:p>
          <a:p>
            <a:r>
              <a:rPr lang="en-US" dirty="0"/>
              <a:t>-VME/TDC(CPU+TS+4TDC)</a:t>
            </a:r>
          </a:p>
          <a:p>
            <a:r>
              <a:rPr lang="en-US" dirty="0"/>
              <a:t>-CAMAC (10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trigger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  <a:p>
            <a:endParaRPr lang="en-US" dirty="0"/>
          </a:p>
        </p:txBody>
      </p:sp>
      <p:cxnSp>
        <p:nvCxnSpPr>
          <p:cNvPr id="13" name="Elbow Connector 12">
            <a:extLst>
              <a:ext uri="{FF2B5EF4-FFF2-40B4-BE49-F238E27FC236}">
                <a16:creationId xmlns:a16="http://schemas.microsoft.com/office/drawing/2014/main" id="{19F49F6F-2B22-C744-948C-96275DED3585}"/>
              </a:ext>
            </a:extLst>
          </p:cNvPr>
          <p:cNvCxnSpPr>
            <a:stCxn id="5" idx="3"/>
          </p:cNvCxnSpPr>
          <p:nvPr/>
        </p:nvCxnSpPr>
        <p:spPr>
          <a:xfrm>
            <a:off x="6186791" y="1230549"/>
            <a:ext cx="904672" cy="364787"/>
          </a:xfrm>
          <a:prstGeom prst="bentConnector3">
            <a:avLst>
              <a:gd name="adj1" fmla="val 69355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29F8002-0B19-024A-B5C1-BB15354F0D56}"/>
              </a:ext>
            </a:extLst>
          </p:cNvPr>
          <p:cNvSpPr txBox="1"/>
          <p:nvPr/>
        </p:nvSpPr>
        <p:spPr>
          <a:xfrm>
            <a:off x="8579797" y="3592883"/>
            <a:ext cx="269060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ST-2: 4x 50ch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-VME/TDC (CPU+TS+4TDC)</a:t>
            </a:r>
          </a:p>
          <a:p>
            <a:r>
              <a:rPr lang="en-US" dirty="0"/>
              <a:t>-CAMAC (8 x </a:t>
            </a:r>
            <a:r>
              <a:rPr lang="en-US" dirty="0" err="1"/>
              <a:t>LeCroy</a:t>
            </a:r>
            <a:r>
              <a:rPr lang="en-US" dirty="0"/>
              <a:t> 4413)</a:t>
            </a:r>
          </a:p>
          <a:p>
            <a:r>
              <a:rPr lang="en-US" dirty="0"/>
              <a:t>-NIM</a:t>
            </a:r>
          </a:p>
          <a:p>
            <a:r>
              <a:rPr lang="en-US" dirty="0"/>
              <a:t>-</a:t>
            </a:r>
            <a:r>
              <a:rPr lang="en-US" dirty="0" err="1"/>
              <a:t>SiPM</a:t>
            </a:r>
            <a:r>
              <a:rPr lang="en-US" dirty="0"/>
              <a:t> PS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DA37E2B-E0A4-0F4F-A058-FC1F9543F7AA}"/>
              </a:ext>
            </a:extLst>
          </p:cNvPr>
          <p:cNvSpPr txBox="1"/>
          <p:nvPr/>
        </p:nvSpPr>
        <p:spPr>
          <a:xfrm>
            <a:off x="295394" y="1019042"/>
            <a:ext cx="20507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DP Trigger </a:t>
            </a:r>
          </a:p>
          <a:p>
            <a:r>
              <a:rPr lang="en-US" dirty="0"/>
              <a:t>-VME:</a:t>
            </a:r>
          </a:p>
          <a:p>
            <a:r>
              <a:rPr lang="en-US" dirty="0"/>
              <a:t>  4xV1495 L1 trigger</a:t>
            </a:r>
          </a:p>
          <a:p>
            <a:r>
              <a:rPr lang="en-US" dirty="0"/>
              <a:t>  Calibration </a:t>
            </a:r>
          </a:p>
          <a:p>
            <a:r>
              <a:rPr lang="en-US" dirty="0"/>
              <a:t>-NIM/</a:t>
            </a:r>
            <a:r>
              <a:rPr lang="en-US" dirty="0" err="1"/>
              <a:t>BlueLogic</a:t>
            </a:r>
            <a:r>
              <a:rPr lang="en-US" dirty="0"/>
              <a:t> </a:t>
            </a:r>
          </a:p>
          <a:p>
            <a:r>
              <a:rPr lang="en-US" dirty="0"/>
              <a:t> Trigger</a:t>
            </a:r>
          </a:p>
        </p:txBody>
      </p:sp>
      <p:cxnSp>
        <p:nvCxnSpPr>
          <p:cNvPr id="17" name="Elbow Connector 16">
            <a:extLst>
              <a:ext uri="{FF2B5EF4-FFF2-40B4-BE49-F238E27FC236}">
                <a16:creationId xmlns:a16="http://schemas.microsoft.com/office/drawing/2014/main" id="{6AEC24D3-403B-9F4D-8B31-8A2951E3E28C}"/>
              </a:ext>
            </a:extLst>
          </p:cNvPr>
          <p:cNvCxnSpPr>
            <a:cxnSpLocks/>
          </p:cNvCxnSpPr>
          <p:nvPr/>
        </p:nvCxnSpPr>
        <p:spPr>
          <a:xfrm flipV="1">
            <a:off x="6206246" y="3774332"/>
            <a:ext cx="807397" cy="19617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452BC4C8-FB9B-C546-AAEC-E9389CE30DAE}"/>
              </a:ext>
            </a:extLst>
          </p:cNvPr>
          <p:cNvSpPr/>
          <p:nvPr/>
        </p:nvSpPr>
        <p:spPr>
          <a:xfrm>
            <a:off x="7091463" y="2660620"/>
            <a:ext cx="1001950" cy="476655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416D5AA6-A6B5-B846-B7F2-8E9BA83B8363}"/>
              </a:ext>
            </a:extLst>
          </p:cNvPr>
          <p:cNvCxnSpPr/>
          <p:nvPr/>
        </p:nvCxnSpPr>
        <p:spPr>
          <a:xfrm flipV="1">
            <a:off x="7354111" y="2723745"/>
            <a:ext cx="0" cy="1183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D2F0DA6B-36F9-FB45-B253-1710C7F051D4}"/>
              </a:ext>
            </a:extLst>
          </p:cNvPr>
          <p:cNvSpPr/>
          <p:nvPr/>
        </p:nvSpPr>
        <p:spPr>
          <a:xfrm>
            <a:off x="3424136" y="3307404"/>
            <a:ext cx="3005847" cy="19617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DC-2</a:t>
            </a:r>
          </a:p>
        </p:txBody>
      </p:sp>
      <p:cxnSp>
        <p:nvCxnSpPr>
          <p:cNvPr id="24" name="Elbow Connector 23">
            <a:extLst>
              <a:ext uri="{FF2B5EF4-FFF2-40B4-BE49-F238E27FC236}">
                <a16:creationId xmlns:a16="http://schemas.microsoft.com/office/drawing/2014/main" id="{6DF6B2A5-3C80-0148-97B0-531387190E17}"/>
              </a:ext>
            </a:extLst>
          </p:cNvPr>
          <p:cNvCxnSpPr>
            <a:cxnSpLocks/>
          </p:cNvCxnSpPr>
          <p:nvPr/>
        </p:nvCxnSpPr>
        <p:spPr>
          <a:xfrm flipV="1">
            <a:off x="6429983" y="3036651"/>
            <a:ext cx="676071" cy="356733"/>
          </a:xfrm>
          <a:prstGeom prst="bentConnector3">
            <a:avLst>
              <a:gd name="adj1" fmla="val 6007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0" name="Group 39">
            <a:extLst>
              <a:ext uri="{FF2B5EF4-FFF2-40B4-BE49-F238E27FC236}">
                <a16:creationId xmlns:a16="http://schemas.microsoft.com/office/drawing/2014/main" id="{F11BD425-3684-E545-8F4B-54C7207B4595}"/>
              </a:ext>
            </a:extLst>
          </p:cNvPr>
          <p:cNvGrpSpPr/>
          <p:nvPr/>
        </p:nvGrpSpPr>
        <p:grpSpPr>
          <a:xfrm>
            <a:off x="2636196" y="3137275"/>
            <a:ext cx="4717915" cy="1527880"/>
            <a:chOff x="2636196" y="3137275"/>
            <a:chExt cx="4717915" cy="1527880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DD2862EC-34DC-874C-B105-A12E26C40554}"/>
                </a:ext>
              </a:extLst>
            </p:cNvPr>
            <p:cNvCxnSpPr/>
            <p:nvPr/>
          </p:nvCxnSpPr>
          <p:spPr>
            <a:xfrm>
              <a:off x="7354111" y="4126148"/>
              <a:ext cx="0" cy="53900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9186BB3C-EB91-2F4D-A117-A7812204E1B1}"/>
                </a:ext>
              </a:extLst>
            </p:cNvPr>
            <p:cNvCxnSpPr/>
            <p:nvPr/>
          </p:nvCxnSpPr>
          <p:spPr>
            <a:xfrm flipH="1">
              <a:off x="2636196" y="4665155"/>
              <a:ext cx="4717915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A31853A9-F952-674D-BF35-83E09D30A52E}"/>
                </a:ext>
              </a:extLst>
            </p:cNvPr>
            <p:cNvCxnSpPr/>
            <p:nvPr/>
          </p:nvCxnSpPr>
          <p:spPr>
            <a:xfrm flipV="1">
              <a:off x="2636196" y="3137275"/>
              <a:ext cx="0" cy="152788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558596-DD75-2448-87BA-DD0850B90809}"/>
              </a:ext>
            </a:extLst>
          </p:cNvPr>
          <p:cNvGrpSpPr/>
          <p:nvPr/>
        </p:nvGrpSpPr>
        <p:grpSpPr>
          <a:xfrm>
            <a:off x="439366" y="1707204"/>
            <a:ext cx="7877783" cy="4532211"/>
            <a:chOff x="439366" y="1707204"/>
            <a:chExt cx="7877783" cy="453221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0D447EC-CA76-A245-BE51-F7D1CBF50BE5}"/>
                </a:ext>
              </a:extLst>
            </p:cNvPr>
            <p:cNvSpPr/>
            <p:nvPr/>
          </p:nvSpPr>
          <p:spPr>
            <a:xfrm>
              <a:off x="1747736" y="2603771"/>
              <a:ext cx="1001950" cy="47665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RACK-3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6F8EBDB4-AFDA-DE43-9186-BD271E5AA240}"/>
                </a:ext>
              </a:extLst>
            </p:cNvPr>
            <p:cNvSpPr/>
            <p:nvPr/>
          </p:nvSpPr>
          <p:spPr>
            <a:xfrm>
              <a:off x="439366" y="4986168"/>
              <a:ext cx="3062585" cy="1253247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solidFill>
                    <a:srgbClr val="FF0000"/>
                  </a:solidFill>
                </a:rPr>
                <a:t>L2/V1495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DP trig(OR)</a:t>
              </a:r>
            </a:p>
            <a:p>
              <a:pPr marL="285750" indent="-285750">
                <a:buFontTx/>
                <a:buChar char="-"/>
              </a:pPr>
              <a:r>
                <a:rPr lang="en-US" dirty="0"/>
                <a:t>DY trig(AND FPGA trig’s)</a:t>
              </a:r>
            </a:p>
            <a:p>
              <a:pPr marL="285750" indent="-285750" algn="ctr">
                <a:buFontTx/>
                <a:buChar char="-"/>
              </a:pPr>
              <a:endParaRPr lang="en-US" dirty="0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B43F5CEA-2A1D-7B46-A8E2-96B055A781CF}"/>
                </a:ext>
              </a:extLst>
            </p:cNvPr>
            <p:cNvGrpSpPr/>
            <p:nvPr/>
          </p:nvGrpSpPr>
          <p:grpSpPr>
            <a:xfrm>
              <a:off x="2389762" y="1707204"/>
              <a:ext cx="5927387" cy="3158990"/>
              <a:chOff x="2389762" y="1707204"/>
              <a:chExt cx="5927387" cy="3158990"/>
            </a:xfrm>
          </p:grpSpPr>
          <p:cxnSp>
            <p:nvCxnSpPr>
              <p:cNvPr id="34" name="Straight Arrow Connector 33">
                <a:extLst>
                  <a:ext uri="{FF2B5EF4-FFF2-40B4-BE49-F238E27FC236}">
                    <a16:creationId xmlns:a16="http://schemas.microsoft.com/office/drawing/2014/main" id="{C1763AB2-2BA1-AD4A-A43D-399251EA86C8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389762" y="3155109"/>
                <a:ext cx="0" cy="17087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3DA56B0-67A4-9D4A-9017-B207B03B02D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389764" y="4866194"/>
                <a:ext cx="5927385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Straight Connector 41">
                <a:extLst>
                  <a:ext uri="{FF2B5EF4-FFF2-40B4-BE49-F238E27FC236}">
                    <a16:creationId xmlns:a16="http://schemas.microsoft.com/office/drawing/2014/main" id="{8DC5AD9D-96B2-8C45-A272-2D3BA61B4086}"/>
                  </a:ext>
                </a:extLst>
              </p:cNvPr>
              <p:cNvCxnSpPr/>
              <p:nvPr/>
            </p:nvCxnSpPr>
            <p:spPr>
              <a:xfrm flipV="1">
                <a:off x="8317149" y="1707204"/>
                <a:ext cx="0" cy="3156626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>
                <a:extLst>
                  <a:ext uri="{FF2B5EF4-FFF2-40B4-BE49-F238E27FC236}">
                    <a16:creationId xmlns:a16="http://schemas.microsoft.com/office/drawing/2014/main" id="{32EE3388-2E6F-7F4F-BAD5-8B10A1A84918}"/>
                  </a:ext>
                </a:extLst>
              </p:cNvPr>
              <p:cNvCxnSpPr>
                <a:cxnSpLocks/>
                <a:endCxn id="8" idx="3"/>
              </p:cNvCxnSpPr>
              <p:nvPr/>
            </p:nvCxnSpPr>
            <p:spPr>
              <a:xfrm flipH="1">
                <a:off x="8151772" y="1720374"/>
                <a:ext cx="165369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ACD06966-E02E-D843-9EAE-E4F713082DAD}"/>
                </a:ext>
              </a:extLst>
            </p:cNvPr>
            <p:cNvGrpSpPr/>
            <p:nvPr/>
          </p:nvGrpSpPr>
          <p:grpSpPr>
            <a:xfrm>
              <a:off x="1371600" y="2898947"/>
              <a:ext cx="376136" cy="2087221"/>
              <a:chOff x="1371600" y="2898947"/>
              <a:chExt cx="376136" cy="2087221"/>
            </a:xfrm>
          </p:grpSpPr>
          <p:cxnSp>
            <p:nvCxnSpPr>
              <p:cNvPr id="47" name="Straight Connector 46">
                <a:extLst>
                  <a:ext uri="{FF2B5EF4-FFF2-40B4-BE49-F238E27FC236}">
                    <a16:creationId xmlns:a16="http://schemas.microsoft.com/office/drawing/2014/main" id="{C9648098-3B3B-0648-80C4-DC97DA9E6D24}"/>
                  </a:ext>
                </a:extLst>
              </p:cNvPr>
              <p:cNvCxnSpPr/>
              <p:nvPr/>
            </p:nvCxnSpPr>
            <p:spPr>
              <a:xfrm flipH="1">
                <a:off x="1371600" y="2898947"/>
                <a:ext cx="376136" cy="0"/>
              </a:xfrm>
              <a:prstGeom prst="line">
                <a:avLst/>
              </a:prstGeom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Arrow Connector 48">
                <a:extLst>
                  <a:ext uri="{FF2B5EF4-FFF2-40B4-BE49-F238E27FC236}">
                    <a16:creationId xmlns:a16="http://schemas.microsoft.com/office/drawing/2014/main" id="{827A7EE9-A160-3842-BC37-0B4B72A2D4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371600" y="2898947"/>
                <a:ext cx="0" cy="2087221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52" name="Down Arrow 51">
            <a:extLst>
              <a:ext uri="{FF2B5EF4-FFF2-40B4-BE49-F238E27FC236}">
                <a16:creationId xmlns:a16="http://schemas.microsoft.com/office/drawing/2014/main" id="{7E594C96-1A90-284A-9F74-97F82295325F}"/>
              </a:ext>
            </a:extLst>
          </p:cNvPr>
          <p:cNvSpPr/>
          <p:nvPr/>
        </p:nvSpPr>
        <p:spPr>
          <a:xfrm>
            <a:off x="4732506" y="154461"/>
            <a:ext cx="184825" cy="661481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77E6524-12CC-7A4E-8F08-A21DFF276027}"/>
              </a:ext>
            </a:extLst>
          </p:cNvPr>
          <p:cNvSpPr txBox="1"/>
          <p:nvPr/>
        </p:nvSpPr>
        <p:spPr>
          <a:xfrm>
            <a:off x="5204298" y="340468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beam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5403BAD-7325-E244-A012-2E95E780F52E}"/>
              </a:ext>
            </a:extLst>
          </p:cNvPr>
          <p:cNvSpPr txBox="1"/>
          <p:nvPr/>
        </p:nvSpPr>
        <p:spPr>
          <a:xfrm>
            <a:off x="700381" y="3774332"/>
            <a:ext cx="7409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(4 Qs)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602C7E8-423A-E54C-94E0-E74A2FEA01A0}"/>
              </a:ext>
            </a:extLst>
          </p:cNvPr>
          <p:cNvSpPr txBox="1"/>
          <p:nvPr/>
        </p:nvSpPr>
        <p:spPr>
          <a:xfrm>
            <a:off x="73235" y="32334"/>
            <a:ext cx="48796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/>
              <a:t>DP Trigger New Layout-2</a:t>
            </a:r>
          </a:p>
        </p:txBody>
      </p:sp>
      <p:cxnSp>
        <p:nvCxnSpPr>
          <p:cNvPr id="58" name="Straight Arrow Connector 57">
            <a:extLst>
              <a:ext uri="{FF2B5EF4-FFF2-40B4-BE49-F238E27FC236}">
                <a16:creationId xmlns:a16="http://schemas.microsoft.com/office/drawing/2014/main" id="{261A3822-7F16-9340-928A-3905C1BDAD3C}"/>
              </a:ext>
            </a:extLst>
          </p:cNvPr>
          <p:cNvCxnSpPr/>
          <p:nvPr/>
        </p:nvCxnSpPr>
        <p:spPr>
          <a:xfrm>
            <a:off x="8025319" y="340468"/>
            <a:ext cx="1828800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>
            <a:extLst>
              <a:ext uri="{FF2B5EF4-FFF2-40B4-BE49-F238E27FC236}">
                <a16:creationId xmlns:a16="http://schemas.microsoft.com/office/drawing/2014/main" id="{BDBC2EB8-595E-084E-8A0E-0ACA54778A03}"/>
              </a:ext>
            </a:extLst>
          </p:cNvPr>
          <p:cNvSpPr txBox="1"/>
          <p:nvPr/>
        </p:nvSpPr>
        <p:spPr>
          <a:xfrm>
            <a:off x="7143085" y="175257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East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443AB2BC-5DE8-144B-B3EA-3B973050911E}"/>
              </a:ext>
            </a:extLst>
          </p:cNvPr>
          <p:cNvSpPr txBox="1"/>
          <p:nvPr/>
        </p:nvSpPr>
        <p:spPr>
          <a:xfrm>
            <a:off x="9993194" y="131921"/>
            <a:ext cx="7168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West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9FC2A1-2997-2A43-A16F-AE903A661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930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9FA561A-CD8F-9241-B5A2-F6D5B70F8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AD04D1E-28B9-7149-B464-A20521D685D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139995" y="857250"/>
            <a:ext cx="6858000" cy="5143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0F21DE9-E825-A042-9D13-426EF1DB9B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473996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85240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CE26F-67B4-CE40-9044-C5BA12E6974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DP Detector Work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DBC643-7B33-B049-8FC1-5E572881B6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07/18/2019</a:t>
            </a:r>
          </a:p>
          <a:p>
            <a:r>
              <a:rPr lang="en-US" dirty="0"/>
              <a:t>Halen, </a:t>
            </a:r>
            <a:r>
              <a:rPr lang="en-US" dirty="0" err="1"/>
              <a:t>Zong</a:t>
            </a:r>
            <a:r>
              <a:rPr lang="en-US" dirty="0"/>
              <a:t>-Wei, </a:t>
            </a:r>
            <a:r>
              <a:rPr lang="en-US" dirty="0" err="1"/>
              <a:t>Kun</a:t>
            </a:r>
            <a:r>
              <a:rPr lang="en-US" dirty="0"/>
              <a:t>, Dylan, Ming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81BDC6-9630-F64C-A49B-E11C03AC1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8135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82DBC7-DC93-BB40-A6AA-7EB4A8D2D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926625"/>
          </a:xfrm>
        </p:spPr>
        <p:txBody>
          <a:bodyPr/>
          <a:lstStyle/>
          <a:p>
            <a:r>
              <a:rPr lang="en-US" dirty="0"/>
              <a:t>Status as of Today: 7/18/2019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5C437-FA55-AF4F-8486-C153A028C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66800"/>
            <a:ext cx="10515600" cy="5654675"/>
          </a:xfrm>
        </p:spPr>
        <p:txBody>
          <a:bodyPr>
            <a:normAutofit fontScale="47500" lnSpcReduction="20000"/>
          </a:bodyPr>
          <a:lstStyle/>
          <a:p>
            <a:r>
              <a:rPr lang="en-US" dirty="0"/>
              <a:t>ST-1:</a:t>
            </a:r>
          </a:p>
          <a:p>
            <a:pPr lvl="1"/>
            <a:r>
              <a:rPr lang="en-US" dirty="0"/>
              <a:t>Rack wheels removed</a:t>
            </a:r>
          </a:p>
          <a:p>
            <a:pPr lvl="1"/>
            <a:r>
              <a:rPr lang="en-US" dirty="0"/>
              <a:t>Rack in the location good for both ST-1 readout cables and ST-2 calibration fibers</a:t>
            </a:r>
          </a:p>
          <a:p>
            <a:pPr lvl="1"/>
            <a:r>
              <a:rPr lang="en-US" dirty="0"/>
              <a:t>Calibration system will be installed at the bottom of Rack-1.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 Do’s</a:t>
            </a:r>
          </a:p>
          <a:p>
            <a:pPr lvl="2"/>
            <a:r>
              <a:rPr lang="en-US" dirty="0"/>
              <a:t>Install CAMAC modules</a:t>
            </a:r>
          </a:p>
          <a:p>
            <a:pPr lvl="2"/>
            <a:r>
              <a:rPr lang="en-US" dirty="0"/>
              <a:t>Install readout cables </a:t>
            </a:r>
          </a:p>
          <a:p>
            <a:pPr lvl="2"/>
            <a:r>
              <a:rPr lang="en-US" dirty="0"/>
              <a:t>Install PS cables, leave PS boxes on the floor, build z box to hold 4 PS boxes under the </a:t>
            </a:r>
            <a:r>
              <a:rPr lang="en-US" dirty="0" err="1"/>
              <a:t>KMag</a:t>
            </a:r>
            <a:r>
              <a:rPr lang="en-US" dirty="0"/>
              <a:t> </a:t>
            </a:r>
          </a:p>
          <a:p>
            <a:pPr lvl="2"/>
            <a:r>
              <a:rPr lang="en-US" dirty="0"/>
              <a:t>Install calibration optical fibers</a:t>
            </a:r>
          </a:p>
          <a:p>
            <a:pPr lvl="2"/>
            <a:r>
              <a:rPr lang="en-US" dirty="0"/>
              <a:t>Identify and install a VME crate at the bottom of Rack-1 for </a:t>
            </a:r>
            <a:r>
              <a:rPr lang="en-US" dirty="0" err="1"/>
              <a:t>Calib</a:t>
            </a:r>
            <a:r>
              <a:rPr lang="en-US" dirty="0"/>
              <a:t> system (need backplane power)  </a:t>
            </a:r>
          </a:p>
          <a:p>
            <a:pPr lvl="2"/>
            <a:r>
              <a:rPr lang="en-US" dirty="0"/>
              <a:t>Order two cable trays </a:t>
            </a:r>
          </a:p>
          <a:p>
            <a:r>
              <a:rPr lang="en-US" dirty="0"/>
              <a:t>ST-2:</a:t>
            </a:r>
          </a:p>
          <a:p>
            <a:pPr lvl="1"/>
            <a:r>
              <a:rPr lang="en-US" dirty="0"/>
              <a:t>Rack-2 wheels removed</a:t>
            </a:r>
          </a:p>
          <a:p>
            <a:pPr lvl="1"/>
            <a:r>
              <a:rPr lang="en-US" dirty="0"/>
              <a:t>V1495 crate moved to the TDC rack (bottom)</a:t>
            </a:r>
          </a:p>
          <a:p>
            <a:pPr lvl="1"/>
            <a:r>
              <a:rPr lang="en-US" dirty="0"/>
              <a:t>Installed ST-2 Power supplies, including Master mode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To-Do’s</a:t>
            </a:r>
          </a:p>
          <a:p>
            <a:pPr lvl="2"/>
            <a:r>
              <a:rPr lang="en-US" dirty="0"/>
              <a:t>Install CAMAC modules, install readout cables </a:t>
            </a:r>
          </a:p>
          <a:p>
            <a:pPr lvl="2"/>
            <a:r>
              <a:rPr lang="en-US" dirty="0"/>
              <a:t>Install calibration optical fibers </a:t>
            </a:r>
          </a:p>
          <a:p>
            <a:r>
              <a:rPr lang="en-US" dirty="0"/>
              <a:t>TDC rack:</a:t>
            </a:r>
          </a:p>
          <a:p>
            <a:pPr lvl="1"/>
            <a:r>
              <a:rPr lang="en-US" dirty="0"/>
              <a:t>Installed VME crate with 4 V1495 modules</a:t>
            </a:r>
          </a:p>
          <a:p>
            <a:pPr lvl="1"/>
            <a:r>
              <a:rPr lang="en-US" dirty="0"/>
              <a:t>Removed unused panel 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To-Do’s</a:t>
            </a:r>
          </a:p>
          <a:p>
            <a:pPr lvl="2"/>
            <a:r>
              <a:rPr lang="en-US" dirty="0"/>
              <a:t>Install 2 VME crates </a:t>
            </a:r>
          </a:p>
          <a:p>
            <a:pPr lvl="2"/>
            <a:r>
              <a:rPr lang="en-US" dirty="0"/>
              <a:t>Install Ribbon cables for TDC and V1495</a:t>
            </a:r>
          </a:p>
          <a:p>
            <a:r>
              <a:rPr lang="en-US" dirty="0"/>
              <a:t>Identified all misc. items</a:t>
            </a:r>
          </a:p>
          <a:p>
            <a:pPr lvl="1"/>
            <a:r>
              <a:rPr lang="en-US" dirty="0"/>
              <a:t>Calibration fibers, 25’ ribbon cables (26+26+24, 4</a:t>
            </a:r>
            <a:r>
              <a:rPr lang="en-US" baseline="30000" dirty="0"/>
              <a:t>th</a:t>
            </a:r>
            <a:r>
              <a:rPr lang="en-US" dirty="0"/>
              <a:t> box is missing) </a:t>
            </a:r>
          </a:p>
          <a:p>
            <a:pPr lvl="1"/>
            <a:r>
              <a:rPr lang="en-US" dirty="0"/>
              <a:t>7 PS boxes, with cables (25~29’ long) </a:t>
            </a:r>
          </a:p>
          <a:p>
            <a:pPr lvl="1"/>
            <a:r>
              <a:rPr lang="en-US" dirty="0" err="1"/>
              <a:t>LeCroy</a:t>
            </a:r>
            <a:r>
              <a:rPr lang="en-US" dirty="0"/>
              <a:t> 4413 modules </a:t>
            </a:r>
          </a:p>
          <a:p>
            <a:pPr lvl="1"/>
            <a:r>
              <a:rPr lang="en-US" dirty="0"/>
              <a:t>Calibration fibers : ~40’ long 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67EA6-8F56-7C45-9829-F2236D83D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9390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B62EC-376E-1A4E-AC20-CE6B4CBFE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74CAA2-1BFE-4B40-AC67-D9F7B13DD6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80213"/>
            <a:ext cx="4473649" cy="59648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E7BC831-8853-D040-8EAE-C0EF0C770B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6774" y="372139"/>
            <a:ext cx="4585291" cy="611372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9710E06-826F-FA42-A7EB-8E8A37491B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98359" y="815053"/>
            <a:ext cx="4292894" cy="572385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4B1A6F-CFB8-8643-AFA5-25C51217B33D}"/>
              </a:ext>
            </a:extLst>
          </p:cNvPr>
          <p:cNvSpPr txBox="1"/>
          <p:nvPr/>
        </p:nvSpPr>
        <p:spPr>
          <a:xfrm>
            <a:off x="89935" y="4846790"/>
            <a:ext cx="35187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25’ ribbon cables 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Identified:  76 cables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- one more box of cables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9EACEE-66F7-C941-9C65-3519AB34E3A2}"/>
              </a:ext>
            </a:extLst>
          </p:cNvPr>
          <p:cNvSpPr txBox="1"/>
          <p:nvPr/>
        </p:nvSpPr>
        <p:spPr>
          <a:xfrm>
            <a:off x="4339727" y="4538445"/>
            <a:ext cx="30396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4 PS and 25-29’ Cables</a:t>
            </a:r>
          </a:p>
          <a:p>
            <a:r>
              <a:rPr lang="en-US" sz="2400" b="1" dirty="0">
                <a:solidFill>
                  <a:srgbClr val="FF0000"/>
                </a:solidFill>
              </a:rPr>
              <a:t>Under </a:t>
            </a:r>
            <a:r>
              <a:rPr lang="en-US" sz="2400" b="1" dirty="0" err="1">
                <a:solidFill>
                  <a:srgbClr val="FF0000"/>
                </a:solidFill>
              </a:rPr>
              <a:t>KMag</a:t>
            </a:r>
            <a:r>
              <a:rPr lang="en-US" sz="2400" b="1" dirty="0">
                <a:solidFill>
                  <a:srgbClr val="FF0000"/>
                </a:solidFill>
              </a:rPr>
              <a:t>, for ST-1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705DE10-AD93-144C-B8C8-732BB556FF72}"/>
              </a:ext>
            </a:extLst>
          </p:cNvPr>
          <p:cNvSpPr txBox="1"/>
          <p:nvPr/>
        </p:nvSpPr>
        <p:spPr>
          <a:xfrm>
            <a:off x="8079412" y="815053"/>
            <a:ext cx="453117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ST-2 rack reconfigured 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VME/V1495 and </a:t>
            </a:r>
            <a:r>
              <a:rPr lang="en-US" sz="2400" b="1" dirty="0" err="1">
                <a:solidFill>
                  <a:srgbClr val="FF0000"/>
                </a:solidFill>
              </a:rPr>
              <a:t>Calib</a:t>
            </a:r>
            <a:r>
              <a:rPr lang="en-US" sz="2400" b="1" dirty="0">
                <a:solidFill>
                  <a:srgbClr val="FF0000"/>
                </a:solidFill>
              </a:rPr>
              <a:t> removed</a:t>
            </a:r>
          </a:p>
          <a:p>
            <a:pPr marL="342900" indent="-342900">
              <a:buFontTx/>
              <a:buChar char="-"/>
            </a:pPr>
            <a:r>
              <a:rPr lang="en-US" sz="2400" b="1" dirty="0">
                <a:solidFill>
                  <a:srgbClr val="FF0000"/>
                </a:solidFill>
              </a:rPr>
              <a:t>PS master + 2 slaves installed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9659497-EABB-F845-B364-859C7C9A2A61}"/>
              </a:ext>
            </a:extLst>
          </p:cNvPr>
          <p:cNvSpPr txBox="1"/>
          <p:nvPr/>
        </p:nvSpPr>
        <p:spPr>
          <a:xfrm>
            <a:off x="590008" y="276446"/>
            <a:ext cx="3018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Photos of the Day : 7/18/2019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45D730C-82F7-4E43-9ADF-E7B4DD51D696}"/>
              </a:ext>
            </a:extLst>
          </p:cNvPr>
          <p:cNvSpPr txBox="1"/>
          <p:nvPr/>
        </p:nvSpPr>
        <p:spPr>
          <a:xfrm>
            <a:off x="8558329" y="4538445"/>
            <a:ext cx="3341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Zong</a:t>
            </a:r>
            <a:r>
              <a:rPr lang="en-US" dirty="0">
                <a:solidFill>
                  <a:srgbClr val="FFFF00"/>
                </a:solidFill>
              </a:rPr>
              <a:t>-Wei, Halen &amp; Dylan at work</a:t>
            </a:r>
          </a:p>
        </p:txBody>
      </p:sp>
    </p:spTree>
    <p:extLst>
      <p:ext uri="{BB962C8B-B14F-4D97-AF65-F5344CB8AC3E}">
        <p14:creationId xmlns:p14="http://schemas.microsoft.com/office/powerpoint/2010/main" val="13200014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77636-F413-7E44-810D-297DA58946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1074984"/>
          </a:xfrm>
        </p:spPr>
        <p:txBody>
          <a:bodyPr/>
          <a:lstStyle/>
          <a:p>
            <a:r>
              <a:rPr lang="en-US" dirty="0"/>
              <a:t>New Rack Locations: ST-1 &amp; ST-2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CA186C3-CA1A-5A48-9F04-A7682E2C4782}"/>
              </a:ext>
            </a:extLst>
          </p:cNvPr>
          <p:cNvGrpSpPr/>
          <p:nvPr/>
        </p:nvGrpSpPr>
        <p:grpSpPr>
          <a:xfrm>
            <a:off x="4043363" y="1074984"/>
            <a:ext cx="8148637" cy="5783015"/>
            <a:chOff x="2281237" y="1083838"/>
            <a:chExt cx="8148637" cy="578301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908905F-486C-B643-8FD3-F0060B4E93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281237" y="1083838"/>
              <a:ext cx="8148637" cy="578301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9412ABAD-85D9-0348-B9E3-975FAA014A50}"/>
                </a:ext>
              </a:extLst>
            </p:cNvPr>
            <p:cNvSpPr txBox="1"/>
            <p:nvPr/>
          </p:nvSpPr>
          <p:spPr>
            <a:xfrm>
              <a:off x="4772025" y="3429000"/>
              <a:ext cx="621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ST-1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3EC6A4B-207A-9B44-B197-3BB7C7572849}"/>
                </a:ext>
              </a:extLst>
            </p:cNvPr>
            <p:cNvSpPr txBox="1"/>
            <p:nvPr/>
          </p:nvSpPr>
          <p:spPr>
            <a:xfrm>
              <a:off x="8124825" y="2109787"/>
              <a:ext cx="6215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rgbClr val="FFFF00"/>
                  </a:solidFill>
                </a:rPr>
                <a:t>ST-2</a:t>
              </a:r>
              <a:endParaRPr lang="en-US" b="1" dirty="0">
                <a:solidFill>
                  <a:srgbClr val="FFFF00"/>
                </a:solidFill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B6B96F8-A58C-0E4A-9680-C3005C06867F}"/>
              </a:ext>
            </a:extLst>
          </p:cNvPr>
          <p:cNvSpPr txBox="1"/>
          <p:nvPr/>
        </p:nvSpPr>
        <p:spPr>
          <a:xfrm>
            <a:off x="142797" y="1535699"/>
            <a:ext cx="390056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Rack-1, removed wheels, against the </a:t>
            </a:r>
            <a:r>
              <a:rPr lang="en-US" b="1" dirty="0" err="1">
                <a:solidFill>
                  <a:srgbClr val="FF0000"/>
                </a:solidFill>
              </a:rPr>
              <a:t>kMag</a:t>
            </a:r>
            <a:r>
              <a:rPr lang="en-US" b="1" dirty="0">
                <a:solidFill>
                  <a:srgbClr val="FF0000"/>
                </a:solidFill>
              </a:rPr>
              <a:t>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Readout cables are long enough, </a:t>
            </a:r>
          </a:p>
          <a:p>
            <a:r>
              <a:rPr lang="en-US" dirty="0"/>
              <a:t>no need of extensions!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Readout cables are run under the </a:t>
            </a:r>
            <a:r>
              <a:rPr lang="en-US" dirty="0" err="1"/>
              <a:t>kMag</a:t>
            </a:r>
            <a:r>
              <a:rPr lang="en-US" dirty="0"/>
              <a:t> now; but not connected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00B050"/>
                </a:solidFill>
              </a:rPr>
              <a:t>SiPM</a:t>
            </a:r>
            <a:r>
              <a:rPr lang="en-US" dirty="0">
                <a:solidFill>
                  <a:srgbClr val="00B050"/>
                </a:solidFill>
              </a:rPr>
              <a:t> cables are short, 27’~29’ only; a new location for PS? 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Rack-2 moved close to ST-2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Readout cables are long enough 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SiPM</a:t>
            </a:r>
            <a:r>
              <a:rPr lang="en-US" dirty="0"/>
              <a:t> power cables are short, but long enough to reach the new Rack-2 location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4CD1204-F0DB-C447-88F1-E8C67131CA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6186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725F7F-4C89-2A4C-B03C-629D8AB6AC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700" y="0"/>
            <a:ext cx="5719763" cy="1325563"/>
          </a:xfrm>
        </p:spPr>
        <p:txBody>
          <a:bodyPr/>
          <a:lstStyle/>
          <a:p>
            <a:r>
              <a:rPr lang="en-US" dirty="0"/>
              <a:t>ST-2 Rack and Cables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72F43-90E6-6245-B2C1-A7F45991726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27302" y="993775"/>
            <a:ext cx="4106466" cy="54752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EDE871-782B-7540-A281-7B03F7CBDA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163" y="1325563"/>
            <a:ext cx="4007644" cy="534352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1D6D21C-D1BD-1F4B-B9F6-894F1FAEFAB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768" y="388937"/>
            <a:ext cx="4007645" cy="5343526"/>
          </a:xfrm>
          <a:prstGeom prst="rect">
            <a:avLst/>
          </a:prstGeom>
        </p:spPr>
      </p:pic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18F573-0209-6B40-8009-604711D60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106CC-7C79-7549-A729-FB090468424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2374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6098</TotalTime>
  <Words>2496</Words>
  <Application>Microsoft Macintosh PowerPoint</Application>
  <PresentationFormat>Widescreen</PresentationFormat>
  <Paragraphs>527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2" baseType="lpstr">
      <vt:lpstr>Arial</vt:lpstr>
      <vt:lpstr>Calibri</vt:lpstr>
      <vt:lpstr>Calibri Light</vt:lpstr>
      <vt:lpstr>Office Theme</vt:lpstr>
      <vt:lpstr>DP Status </vt:lpstr>
      <vt:lpstr>Progress on 7/19/2019</vt:lpstr>
      <vt:lpstr>To Do List for Coming Weeks</vt:lpstr>
      <vt:lpstr>PowerPoint Presentation</vt:lpstr>
      <vt:lpstr>DP Detector Work Update</vt:lpstr>
      <vt:lpstr>Status as of Today: 7/18/2019</vt:lpstr>
      <vt:lpstr>PowerPoint Presentation</vt:lpstr>
      <vt:lpstr>New Rack Locations: ST-1 &amp; ST-2</vt:lpstr>
      <vt:lpstr>ST-2 Rack and Cables</vt:lpstr>
      <vt:lpstr>PowerPoint Presentation</vt:lpstr>
      <vt:lpstr>SiPM Power Boxes &amp; Cables</vt:lpstr>
      <vt:lpstr>PowerPoint Presentation</vt:lpstr>
      <vt:lpstr>PowerPoint Presentation</vt:lpstr>
      <vt:lpstr>To Do List 7/18/2019</vt:lpstr>
      <vt:lpstr>Misc. Items</vt:lpstr>
      <vt:lpstr>Cable Mapping Docs</vt:lpstr>
      <vt:lpstr>PowerPoint Presentation</vt:lpstr>
      <vt:lpstr>E1039 Summer Work Plan</vt:lpstr>
      <vt:lpstr>PowerPoint Presentation</vt:lpstr>
      <vt:lpstr>PowerPoint Presentation</vt:lpstr>
      <vt:lpstr>ST-1 Cables: 40’ long</vt:lpstr>
      <vt:lpstr>PowerPoint Presentation</vt:lpstr>
      <vt:lpstr>Rack-1: Station-1</vt:lpstr>
      <vt:lpstr>Rack-2 for Station 2</vt:lpstr>
      <vt:lpstr>PowerPoint Presentation</vt:lpstr>
      <vt:lpstr>Rack-3/4:  DP V1496 L1 Trigger &amp; TDCs</vt:lpstr>
      <vt:lpstr>Rack-4: TDC Crates</vt:lpstr>
      <vt:lpstr>PowerPoint Presentation</vt:lpstr>
      <vt:lpstr>Prop-tube Plan</vt:lpstr>
      <vt:lpstr>DP Work Plan – To Do’s</vt:lpstr>
      <vt:lpstr>DP Work Schedule </vt:lpstr>
      <vt:lpstr>Prop Tube Plan &amp; Schedule, and more  </vt:lpstr>
      <vt:lpstr>PowerPoint Presentation</vt:lpstr>
      <vt:lpstr>DP Trigger &amp; PropTube Work Plan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E1039 Summer Work Plan</dc:title>
  <dc:creator>Ming Liu</dc:creator>
  <cp:lastModifiedBy>Ming Liu</cp:lastModifiedBy>
  <cp:revision>234</cp:revision>
  <dcterms:created xsi:type="dcterms:W3CDTF">2019-05-25T22:30:11Z</dcterms:created>
  <dcterms:modified xsi:type="dcterms:W3CDTF">2019-07-20T03:13:11Z</dcterms:modified>
</cp:coreProperties>
</file>