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9" r:id="rId4"/>
    <p:sldId id="275" r:id="rId5"/>
    <p:sldId id="276" r:id="rId6"/>
    <p:sldId id="270" r:id="rId7"/>
    <p:sldId id="271" r:id="rId8"/>
    <p:sldId id="264" r:id="rId9"/>
    <p:sldId id="272" r:id="rId10"/>
    <p:sldId id="273" r:id="rId11"/>
    <p:sldId id="274" r:id="rId12"/>
    <p:sldId id="261" r:id="rId13"/>
    <p:sldId id="257" r:id="rId14"/>
    <p:sldId id="258" r:id="rId15"/>
    <p:sldId id="262" r:id="rId16"/>
    <p:sldId id="269" r:id="rId17"/>
    <p:sldId id="260" r:id="rId18"/>
    <p:sldId id="265" r:id="rId19"/>
    <p:sldId id="267" r:id="rId20"/>
    <p:sldId id="266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>
        <p:scale>
          <a:sx n="94" d="100"/>
          <a:sy n="94" d="100"/>
        </p:scale>
        <p:origin x="800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BE39-B874-B94E-AF06-447E3A635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D91B3-9B27-1B4F-ABF6-7F3A4BD46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0E028-CB54-504F-B02C-1FC67ECEE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68B0B-7642-274B-884A-CB167E7E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F44AE-4E44-DB46-BEF8-19BEF856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A3DA-DCA9-6940-97B7-FCFFAC28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9B920-E7C7-DC4D-9E81-6BFDA3093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54147-DD39-5E43-AAAA-F92E615D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1F895-57F3-C341-85D0-26008E67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D736E-4394-794C-9491-B8DEACEE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3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FA30F1-5AE0-AD41-9747-DCCE4A7B4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F4D4C-5AAB-3D45-99EB-86E524B9A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9F27F-A477-7E49-9DB3-9DA2DD2F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FAF47-0796-864E-9163-0811F13E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26A9A-DBA1-A246-8239-961A8A16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1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053AF-1EEB-FE4B-96E2-1D682EAB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45A05-1D79-434D-9495-203DDC0A0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A20F7-3FA6-0C4B-AF8C-C4204006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D6BB3-D922-7444-9901-FC0E6B97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F6DC-5524-C347-9CAF-241C22D8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4F83F-62E8-D94B-AC25-2E5600BD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8FFA9-2296-864D-B267-30319BA2A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0456C-2AD1-3146-8018-4C1AFE787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0CF43-55E8-9449-856C-7F9E23694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1FF50-0526-8F47-9C63-1C0EF99F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6DE0E-71C2-A44C-ACB5-245E9D5E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E3032-6E30-434F-9F93-BFA0B72F8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A7F48-8842-3D44-9075-CBB905F50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5CDC-2B18-4647-B42F-14BE85DB0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202F2-752D-A343-8994-E29BA257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7082-0389-AD4E-8106-96DE109B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1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51843-3117-3A43-9916-6ABD1A23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4D030-65F0-E34A-A81F-DC24B9F5B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9389A-ED0C-6542-B042-4D79CA9AD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6D7C09-023F-1644-B50C-619978C685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B84047-BD8F-3646-8E44-E55287BBB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F82AC-725F-DA4A-AED7-47998752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FF6FAD-9651-324A-A40A-78F45EF1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4246D-231A-5346-9B7D-D64578AF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3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0C40-D181-9E4E-843C-5FE61639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3FEE0-74F1-6D46-BB0F-D44B1FE0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A36E4-D57E-0447-B978-6678FD28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F369C-D8D0-F34D-9AD2-BAB033AC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8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D3CFE-A908-AF43-8FC3-640D6C25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0EA24-9E8C-2841-B840-584DBA81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6C16E-01A5-EB49-837D-6A08924B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3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5A9B-932B-DC48-95FC-F9B6B06D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EA039-5632-7745-A8E7-220F88495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98315-AE9D-2848-94D2-F940CB9B7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961B0-E809-BC4D-B032-FFC1E655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BFF0D-00B9-5949-934B-1C5AEBD8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29855-72C1-D244-A53F-559E243D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4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7919-94AB-904F-BA53-BFE3EB219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1F7BDA-6FDF-F243-8B3E-16A2AADEA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35FBA-0871-6049-8761-4B9243D42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03BB8-CA99-2D47-B545-62B89D3AE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FB2DA-D8FF-D245-AE48-782106DE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710B3-E88C-5244-BB72-9F67D479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8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175365-9D71-CE45-B28B-53B19796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BE9E3-ABF5-FF45-A477-F68AFCB87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7072B-85DF-9548-BC14-A6649C322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2E6-F18C-AC4E-8CF4-556E8A7EB352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95F46-7997-B749-A1C6-B6416AD28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700AC-5FDE-5A42-B0A2-E22F3A717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4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142B4-075A-8F4F-93B9-D93AB353B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E1039 Summer Work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4FC38-4614-0347-A5ED-1AE310377D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Kun</a:t>
            </a:r>
            <a:r>
              <a:rPr lang="en-US" dirty="0"/>
              <a:t>, Mindy, Andrew, Xuan, Matt, </a:t>
            </a:r>
            <a:r>
              <a:rPr lang="en-US" dirty="0" err="1"/>
              <a:t>Zongze</a:t>
            </a:r>
            <a:r>
              <a:rPr lang="en-US" dirty="0"/>
              <a:t>, Ming</a:t>
            </a:r>
          </a:p>
          <a:p>
            <a:r>
              <a:rPr lang="en-US" dirty="0"/>
              <a:t>5/26/2019</a:t>
            </a:r>
          </a:p>
          <a:p>
            <a:r>
              <a:rPr lang="en-US" dirty="0"/>
              <a:t>Updated 5/28/29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5853E-525D-EF49-9B6C-D9848B552A1E}"/>
              </a:ext>
            </a:extLst>
          </p:cNvPr>
          <p:cNvSpPr txBox="1"/>
          <p:nvPr/>
        </p:nvSpPr>
        <p:spPr>
          <a:xfrm>
            <a:off x="1856509" y="5258583"/>
            <a:ext cx="29261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 DP trigger system</a:t>
            </a:r>
          </a:p>
          <a:p>
            <a:r>
              <a:rPr lang="en-US" sz="2800" dirty="0"/>
              <a:t>- Prop tubes</a:t>
            </a:r>
          </a:p>
        </p:txBody>
      </p:sp>
    </p:spTree>
    <p:extLst>
      <p:ext uri="{BB962C8B-B14F-4D97-AF65-F5344CB8AC3E}">
        <p14:creationId xmlns:p14="http://schemas.microsoft.com/office/powerpoint/2010/main" val="266851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5ABD-881D-2D42-A627-55A8ACD0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Rack-4: TDC Crates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BF791-81CE-6349-B423-6A6380F29825}"/>
              </a:ext>
            </a:extLst>
          </p:cNvPr>
          <p:cNvSpPr txBox="1"/>
          <p:nvPr/>
        </p:nvSpPr>
        <p:spPr>
          <a:xfrm>
            <a:off x="332510" y="2355273"/>
            <a:ext cx="468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2 VME for 12 TDC modules in this rack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VME: CPU +6TDCs + TS</a:t>
            </a:r>
          </a:p>
          <a:p>
            <a:pPr marL="285750" indent="-285750">
              <a:buFontTx/>
              <a:buChar char="-"/>
            </a:pPr>
            <a:r>
              <a:rPr lang="en-US" dirty="0"/>
              <a:t>VME: CPU +6TDCs + TS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Run ribbon cables from ST-1/ST-2 CAMAC modules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3FBC36-BE42-D947-8346-163AB1310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927" y="1814945"/>
            <a:ext cx="6724073" cy="504305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E5B680-A8CC-A144-962B-90F50053DCE1}"/>
              </a:ext>
            </a:extLst>
          </p:cNvPr>
          <p:cNvCxnSpPr>
            <a:cxnSpLocks/>
          </p:cNvCxnSpPr>
          <p:nvPr/>
        </p:nvCxnSpPr>
        <p:spPr>
          <a:xfrm flipV="1">
            <a:off x="4530436" y="2621420"/>
            <a:ext cx="2568286" cy="1147016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DAFF81-2810-1441-9FF6-F6189C86BAB6}"/>
              </a:ext>
            </a:extLst>
          </p:cNvPr>
          <p:cNvSpPr txBox="1"/>
          <p:nvPr/>
        </p:nvSpPr>
        <p:spPr>
          <a:xfrm>
            <a:off x="10769056" y="4409981"/>
            <a:ext cx="1169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Rack-1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6048A4-E1B9-9940-9016-589949066011}"/>
              </a:ext>
            </a:extLst>
          </p:cNvPr>
          <p:cNvGrpSpPr/>
          <p:nvPr/>
        </p:nvGrpSpPr>
        <p:grpSpPr>
          <a:xfrm>
            <a:off x="7187045" y="2208690"/>
            <a:ext cx="4166754" cy="964001"/>
            <a:chOff x="7187045" y="2208690"/>
            <a:chExt cx="4166754" cy="96400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4CB4D37-F163-6C45-A36E-03809788F2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53799" y="2208690"/>
              <a:ext cx="0" cy="964001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8C7339-ADD9-AE4C-AEFF-413E1DBA8C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7045" y="2208690"/>
              <a:ext cx="4166754" cy="0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B24AF22-6C77-7E42-8E5F-CD96F1450E98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45" y="2275055"/>
              <a:ext cx="0" cy="692731"/>
            </a:xfrm>
            <a:prstGeom prst="line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9AB3CE7-9A44-DF43-997E-A4ACF7AA1518}"/>
              </a:ext>
            </a:extLst>
          </p:cNvPr>
          <p:cNvSpPr txBox="1"/>
          <p:nvPr/>
        </p:nvSpPr>
        <p:spPr>
          <a:xfrm>
            <a:off x="8062986" y="1158344"/>
            <a:ext cx="2723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25’ ribbon cables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94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A754A-6D83-2B47-9DD2-BAEF8923E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1173"/>
            <a:ext cx="9102436" cy="68268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FDA49D-3049-254A-8AD1-60F2877F3988}"/>
              </a:ext>
            </a:extLst>
          </p:cNvPr>
          <p:cNvSpPr txBox="1">
            <a:spLocks/>
          </p:cNvSpPr>
          <p:nvPr/>
        </p:nvSpPr>
        <p:spPr>
          <a:xfrm>
            <a:off x="3429000" y="143452"/>
            <a:ext cx="55348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</a:rPr>
              <a:t>Overhead Cable Tray: </a:t>
            </a:r>
          </a:p>
          <a:p>
            <a:r>
              <a:rPr lang="en-US" b="1" dirty="0">
                <a:solidFill>
                  <a:srgbClr val="FFFF00"/>
                </a:solidFill>
              </a:rPr>
              <a:t>TDC ribbon cables</a:t>
            </a:r>
          </a:p>
        </p:txBody>
      </p:sp>
    </p:spTree>
    <p:extLst>
      <p:ext uri="{BB962C8B-B14F-4D97-AF65-F5344CB8AC3E}">
        <p14:creationId xmlns:p14="http://schemas.microsoft.com/office/powerpoint/2010/main" val="3191096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7D76E0-9134-3E42-A476-7A36260F8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Prop-tube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095C0-1F2F-E844-83A5-A7003674DC98}"/>
              </a:ext>
            </a:extLst>
          </p:cNvPr>
          <p:cNvSpPr txBox="1"/>
          <p:nvPr/>
        </p:nvSpPr>
        <p:spPr>
          <a:xfrm>
            <a:off x="1274323" y="2227634"/>
            <a:ext cx="32104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4 good modules are available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Shortage of readout cards 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Install 4 bubblers </a:t>
            </a:r>
          </a:p>
          <a:p>
            <a:pPr marL="285750" indent="-285750">
              <a:buFontTx/>
              <a:buChar char="-"/>
            </a:pPr>
            <a:r>
              <a:rPr lang="en-US" dirty="0"/>
              <a:t>Schedule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1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CE69-189E-8A45-90C3-44769352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478"/>
            <a:ext cx="10515600" cy="578559"/>
          </a:xfrm>
        </p:spPr>
        <p:txBody>
          <a:bodyPr>
            <a:normAutofit fontScale="90000"/>
          </a:bodyPr>
          <a:lstStyle/>
          <a:p>
            <a:r>
              <a:rPr lang="en-US" dirty="0"/>
              <a:t>DP Work Plan – To Do’s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156D-F0A4-7B45-9024-586636944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107" y="914450"/>
            <a:ext cx="5630694" cy="52625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DP trigger detector work</a:t>
            </a:r>
          </a:p>
          <a:p>
            <a:pPr lvl="1"/>
            <a:r>
              <a:rPr lang="en-US" dirty="0"/>
              <a:t>Re-arrange Readout Crates</a:t>
            </a:r>
          </a:p>
          <a:p>
            <a:pPr lvl="2"/>
            <a:r>
              <a:rPr lang="en-US" dirty="0"/>
              <a:t>All CAMAC on East</a:t>
            </a:r>
          </a:p>
          <a:p>
            <a:pPr lvl="3"/>
            <a:r>
              <a:rPr lang="en-US" dirty="0"/>
              <a:t>Discriminates: 10x2 + 8 x 2</a:t>
            </a:r>
          </a:p>
          <a:p>
            <a:pPr lvl="2"/>
            <a:r>
              <a:rPr lang="en-US" dirty="0"/>
              <a:t>All TDC/VME on East</a:t>
            </a:r>
          </a:p>
          <a:p>
            <a:pPr lvl="3"/>
            <a:r>
              <a:rPr lang="en-US" dirty="0"/>
              <a:t>8+4 TDCs</a:t>
            </a:r>
          </a:p>
          <a:p>
            <a:pPr lvl="2"/>
            <a:r>
              <a:rPr lang="en-US" dirty="0"/>
              <a:t>All VME on East (TDC &amp; V1495)</a:t>
            </a:r>
          </a:p>
          <a:p>
            <a:pPr lvl="3"/>
            <a:r>
              <a:rPr lang="en-US" dirty="0"/>
              <a:t>V1495: 4</a:t>
            </a:r>
          </a:p>
          <a:p>
            <a:pPr lvl="3"/>
            <a:r>
              <a:rPr lang="en-US" dirty="0"/>
              <a:t>Calibration system: </a:t>
            </a:r>
          </a:p>
          <a:p>
            <a:pPr lvl="1"/>
            <a:r>
              <a:rPr lang="en-US" dirty="0"/>
              <a:t>Re-cabling </a:t>
            </a:r>
          </a:p>
          <a:p>
            <a:pPr lvl="2"/>
            <a:r>
              <a:rPr lang="en-US" dirty="0"/>
              <a:t>TDC ribbon cables (25’+)</a:t>
            </a:r>
          </a:p>
          <a:p>
            <a:pPr lvl="2"/>
            <a:r>
              <a:rPr lang="en-US" dirty="0"/>
              <a:t>SMA-</a:t>
            </a:r>
            <a:r>
              <a:rPr lang="en-US" dirty="0" err="1"/>
              <a:t>Lemo</a:t>
            </a:r>
            <a:r>
              <a:rPr lang="en-US" dirty="0"/>
              <a:t> cables (40’)</a:t>
            </a:r>
          </a:p>
          <a:p>
            <a:pPr lvl="1"/>
            <a:r>
              <a:rPr lang="en-US" dirty="0"/>
              <a:t>Check channel mapping</a:t>
            </a:r>
          </a:p>
          <a:p>
            <a:pPr lvl="1"/>
            <a:r>
              <a:rPr lang="en-US" dirty="0"/>
              <a:t>Check grand loop</a:t>
            </a:r>
          </a:p>
          <a:p>
            <a:r>
              <a:rPr lang="en-US" dirty="0"/>
              <a:t>SMA-</a:t>
            </a:r>
            <a:r>
              <a:rPr lang="en-US" dirty="0" err="1"/>
              <a:t>Lemo</a:t>
            </a:r>
            <a:r>
              <a:rPr lang="en-US" dirty="0"/>
              <a:t> cable extension </a:t>
            </a:r>
          </a:p>
          <a:p>
            <a:pPr lvl="1"/>
            <a:r>
              <a:rPr lang="en-US" dirty="0"/>
              <a:t>160+100=260, 5~10’ cables for St-1(?)</a:t>
            </a:r>
          </a:p>
          <a:p>
            <a:pPr lvl="1"/>
            <a:r>
              <a:rPr lang="en-US" dirty="0"/>
              <a:t>ACU students help installation and mapping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0711A-1050-204D-B488-9EA697BFD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14450"/>
            <a:ext cx="5539901" cy="50290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Slow control </a:t>
            </a:r>
          </a:p>
          <a:p>
            <a:pPr lvl="1"/>
            <a:r>
              <a:rPr lang="en-US" dirty="0" err="1"/>
              <a:t>Resb</a:t>
            </a:r>
            <a:r>
              <a:rPr lang="en-US" dirty="0"/>
              <a:t>. Pi @IR</a:t>
            </a:r>
          </a:p>
          <a:p>
            <a:pPr lvl="2"/>
            <a:r>
              <a:rPr lang="en-US" dirty="0"/>
              <a:t>1 Master + 6 slaves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link from counting house</a:t>
            </a:r>
          </a:p>
          <a:p>
            <a:pPr lvl="2"/>
            <a:r>
              <a:rPr lang="en-US" dirty="0" err="1"/>
              <a:t>SpinQuest</a:t>
            </a:r>
            <a:r>
              <a:rPr lang="en-US" dirty="0"/>
              <a:t> LAN/Gate2 access</a:t>
            </a:r>
          </a:p>
          <a:p>
            <a:pPr lvl="2"/>
            <a:r>
              <a:rPr lang="en-US" dirty="0"/>
              <a:t>One command </a:t>
            </a:r>
          </a:p>
          <a:p>
            <a:pPr lvl="2"/>
            <a:r>
              <a:rPr lang="en-US" dirty="0" err="1"/>
              <a:t>SiPM</a:t>
            </a:r>
            <a:r>
              <a:rPr lang="en-US" dirty="0"/>
              <a:t> HV table</a:t>
            </a:r>
          </a:p>
          <a:p>
            <a:pPr lvl="2"/>
            <a:r>
              <a:rPr lang="en-US" dirty="0"/>
              <a:t>Set HV, readback (I, T) for each </a:t>
            </a:r>
            <a:r>
              <a:rPr lang="en-US" dirty="0" err="1"/>
              <a:t>SiPM</a:t>
            </a:r>
            <a:endParaRPr lang="en-US" dirty="0"/>
          </a:p>
          <a:p>
            <a:pPr lvl="1"/>
            <a:r>
              <a:rPr lang="en-US" dirty="0"/>
              <a:t>Online monitoring? </a:t>
            </a:r>
          </a:p>
          <a:p>
            <a:pPr lvl="2"/>
            <a:r>
              <a:rPr lang="en-US" dirty="0"/>
              <a:t>(I,V,T) of </a:t>
            </a:r>
            <a:r>
              <a:rPr lang="en-US" dirty="0" err="1"/>
              <a:t>SiPM</a:t>
            </a:r>
            <a:endParaRPr lang="en-US" dirty="0"/>
          </a:p>
          <a:p>
            <a:r>
              <a:rPr lang="en-US" dirty="0"/>
              <a:t>TDC boards: 64 </a:t>
            </a:r>
            <a:r>
              <a:rPr lang="en-US" dirty="0" err="1"/>
              <a:t>chan</a:t>
            </a:r>
            <a:r>
              <a:rPr lang="en-US" dirty="0"/>
              <a:t>/TDC</a:t>
            </a:r>
          </a:p>
          <a:p>
            <a:pPr lvl="1"/>
            <a:r>
              <a:rPr lang="en-US" dirty="0"/>
              <a:t>2(80)+ 1(50) = 3 each quadrant </a:t>
            </a:r>
          </a:p>
          <a:p>
            <a:pPr lvl="1"/>
            <a:r>
              <a:rPr lang="en-US" dirty="0"/>
              <a:t>Total 12 TDCs </a:t>
            </a:r>
          </a:p>
          <a:p>
            <a:pPr lvl="1"/>
            <a:r>
              <a:rPr lang="en-US" dirty="0"/>
              <a:t>2 VME crates (6+6)</a:t>
            </a:r>
          </a:p>
          <a:p>
            <a:endParaRPr lang="en-US" dirty="0"/>
          </a:p>
          <a:p>
            <a:r>
              <a:rPr lang="en-US" dirty="0"/>
              <a:t>V1495: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0C5E2-C019-9A4D-A48C-0B19979251B6}"/>
              </a:ext>
            </a:extLst>
          </p:cNvPr>
          <p:cNvSpPr txBox="1"/>
          <p:nvPr/>
        </p:nvSpPr>
        <p:spPr>
          <a:xfrm>
            <a:off x="1205641" y="6176962"/>
            <a:ext cx="232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SMA-</a:t>
            </a:r>
            <a:r>
              <a:rPr lang="en-US" dirty="0" err="1">
                <a:solidFill>
                  <a:srgbClr val="FF0000"/>
                </a:solidFill>
              </a:rPr>
              <a:t>Lemo</a:t>
            </a:r>
            <a:r>
              <a:rPr lang="en-US" dirty="0">
                <a:solidFill>
                  <a:srgbClr val="FF0000"/>
                </a:solidFill>
              </a:rPr>
              <a:t> cable = 40’ </a:t>
            </a:r>
          </a:p>
        </p:txBody>
      </p:sp>
    </p:spTree>
    <p:extLst>
      <p:ext uri="{BB962C8B-B14F-4D97-AF65-F5344CB8AC3E}">
        <p14:creationId xmlns:p14="http://schemas.microsoft.com/office/powerpoint/2010/main" val="98464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1B4DA7-7614-FC40-889D-FA0159A7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DP Work Schedule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9577E-05C8-BF45-8313-EA4B7A8A3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196" y="1343818"/>
            <a:ext cx="5669604" cy="522323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May 26-29</a:t>
            </a:r>
          </a:p>
          <a:p>
            <a:pPr lvl="1"/>
            <a:r>
              <a:rPr lang="en-US" dirty="0"/>
              <a:t>Move CAMAC crates from W-&gt;E</a:t>
            </a:r>
          </a:p>
          <a:p>
            <a:pPr lvl="1"/>
            <a:r>
              <a:rPr lang="en-US" dirty="0"/>
              <a:t>Re-cable SMA-</a:t>
            </a:r>
            <a:r>
              <a:rPr lang="en-US" dirty="0" err="1"/>
              <a:t>Leom</a:t>
            </a:r>
            <a:r>
              <a:rPr lang="en-US" dirty="0"/>
              <a:t>, ST1, determine extension length</a:t>
            </a:r>
          </a:p>
          <a:p>
            <a:pPr lvl="1"/>
            <a:r>
              <a:rPr lang="en-US" dirty="0"/>
              <a:t>Re-cable Control cables (R. Pi) for ST-1</a:t>
            </a:r>
          </a:p>
          <a:p>
            <a:pPr lvl="1"/>
            <a:r>
              <a:rPr lang="en-US" dirty="0"/>
              <a:t>Plan cable tray for ST-1, ST-2</a:t>
            </a:r>
          </a:p>
          <a:p>
            <a:r>
              <a:rPr lang="en-US" dirty="0" err="1"/>
              <a:t>Lemo</a:t>
            </a:r>
            <a:r>
              <a:rPr lang="en-US" dirty="0"/>
              <a:t> extension cables</a:t>
            </a:r>
          </a:p>
          <a:p>
            <a:pPr lvl="1"/>
            <a:r>
              <a:rPr lang="en-US" dirty="0"/>
              <a:t>10~20’/TBD, 320 ? From Fermilab? </a:t>
            </a:r>
          </a:p>
          <a:p>
            <a:pPr lvl="1"/>
            <a:r>
              <a:rPr lang="en-US" dirty="0"/>
              <a:t>ACU student?</a:t>
            </a:r>
          </a:p>
          <a:p>
            <a:pPr lvl="1"/>
            <a:r>
              <a:rPr lang="en-US" dirty="0"/>
              <a:t>New cables? $$? </a:t>
            </a:r>
          </a:p>
          <a:p>
            <a:pPr lvl="1"/>
            <a:endParaRPr lang="en-US" dirty="0"/>
          </a:p>
          <a:p>
            <a:r>
              <a:rPr lang="en-US" dirty="0"/>
              <a:t>July 8 – 19</a:t>
            </a:r>
          </a:p>
          <a:p>
            <a:pPr lvl="1"/>
            <a:r>
              <a:rPr lang="en-US" dirty="0"/>
              <a:t>Collab. Meeting 7/15-16(Mon-Tue)</a:t>
            </a:r>
          </a:p>
          <a:p>
            <a:pPr lvl="1"/>
            <a:r>
              <a:rPr lang="en-US" dirty="0"/>
              <a:t>Install and map cables </a:t>
            </a:r>
          </a:p>
          <a:p>
            <a:pPr lvl="1"/>
            <a:r>
              <a:rPr lang="en-US" dirty="0"/>
              <a:t>Operation and calibration </a:t>
            </a:r>
          </a:p>
          <a:p>
            <a:r>
              <a:rPr lang="en-US" dirty="0"/>
              <a:t>Aug 1-15</a:t>
            </a:r>
          </a:p>
          <a:p>
            <a:pPr lvl="1"/>
            <a:r>
              <a:rPr lang="en-US" dirty="0"/>
              <a:t>Cosmic run?</a:t>
            </a:r>
          </a:p>
          <a:p>
            <a:pPr lvl="1"/>
            <a:r>
              <a:rPr lang="en-US" dirty="0"/>
              <a:t>Provide trigger to readout other detectors</a:t>
            </a:r>
          </a:p>
          <a:p>
            <a:pPr lvl="2"/>
            <a:r>
              <a:rPr lang="en-US" dirty="0"/>
              <a:t>DC 2/3..</a:t>
            </a:r>
          </a:p>
          <a:p>
            <a:pPr lvl="2"/>
            <a:r>
              <a:rPr lang="en-US" dirty="0"/>
              <a:t>Prop-tube 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3B65A3-1488-374B-9392-F0715B340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2396" y="1357600"/>
            <a:ext cx="5669604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Software work</a:t>
            </a:r>
          </a:p>
          <a:p>
            <a:pPr lvl="1"/>
            <a:r>
              <a:rPr lang="en-US" dirty="0"/>
              <a:t>Integrate into global tracking </a:t>
            </a:r>
          </a:p>
          <a:p>
            <a:pPr lvl="2"/>
            <a:r>
              <a:rPr lang="en-US" dirty="0"/>
              <a:t>Include DP hits in the tracking code (masking)</a:t>
            </a:r>
          </a:p>
          <a:p>
            <a:pPr lvl="1"/>
            <a:r>
              <a:rPr lang="en-US" dirty="0"/>
              <a:t>Slow control display </a:t>
            </a:r>
          </a:p>
          <a:p>
            <a:pPr lvl="2"/>
            <a:r>
              <a:rPr lang="en-US" dirty="0" err="1"/>
              <a:t>SiPM</a:t>
            </a:r>
            <a:r>
              <a:rPr lang="en-US" dirty="0"/>
              <a:t> (V, I, T) for all DC, </a:t>
            </a:r>
            <a:r>
              <a:rPr lang="en-US" dirty="0" err="1"/>
              <a:t>PorpTubes</a:t>
            </a:r>
            <a:endParaRPr lang="en-US" dirty="0"/>
          </a:p>
          <a:p>
            <a:r>
              <a:rPr lang="en-US" dirty="0"/>
              <a:t>Physics &amp; detector simulation</a:t>
            </a:r>
          </a:p>
          <a:p>
            <a:pPr lvl="1"/>
            <a:r>
              <a:rPr lang="en-US" dirty="0"/>
              <a:t>DY &amp; J/Psi target</a:t>
            </a:r>
          </a:p>
          <a:p>
            <a:pPr lvl="1"/>
            <a:r>
              <a:rPr lang="en-US" dirty="0"/>
              <a:t>DY &amp; J/Psi beam dump</a:t>
            </a:r>
          </a:p>
          <a:p>
            <a:pPr lvl="1"/>
            <a:r>
              <a:rPr lang="en-US" dirty="0"/>
              <a:t>Lookup tables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3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E835-76A2-2041-A640-58FE32D3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 Tube Plan &amp; Schedule, and more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A901-244A-5D42-A8D5-3D2069CF95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Replaced 2 modules</a:t>
            </a:r>
          </a:p>
          <a:p>
            <a:pPr lvl="1"/>
            <a:r>
              <a:rPr lang="en-US" dirty="0"/>
              <a:t>July 8-19</a:t>
            </a:r>
          </a:p>
          <a:p>
            <a:pPr lvl="1"/>
            <a:r>
              <a:rPr lang="en-US" dirty="0"/>
              <a:t>Coll. Meeting @FNAL 7/15-16</a:t>
            </a:r>
          </a:p>
          <a:p>
            <a:pPr lvl="1"/>
            <a:r>
              <a:rPr lang="en-US" dirty="0"/>
              <a:t>Jeff B. or Hubert</a:t>
            </a:r>
          </a:p>
          <a:p>
            <a:pPr lvl="1"/>
            <a:r>
              <a:rPr lang="en-US" dirty="0"/>
              <a:t>Xuan, Matt, Ming et al</a:t>
            </a:r>
          </a:p>
          <a:p>
            <a:pPr lvl="1"/>
            <a:endParaRPr lang="en-US" dirty="0"/>
          </a:p>
          <a:p>
            <a:r>
              <a:rPr lang="en-US" dirty="0"/>
              <a:t>Commissioning with cosmic trigger (DP + </a:t>
            </a:r>
            <a:r>
              <a:rPr lang="en-US" dirty="0" err="1"/>
              <a:t>Hodos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August 1-15?</a:t>
            </a:r>
          </a:p>
          <a:p>
            <a:pPr lvl="1"/>
            <a:r>
              <a:rPr lang="en-US" dirty="0" err="1"/>
              <a:t>DP+Hodc</a:t>
            </a:r>
            <a:r>
              <a:rPr lang="en-US" dirty="0"/>
              <a:t> trigger</a:t>
            </a:r>
          </a:p>
          <a:p>
            <a:pPr lvl="1"/>
            <a:r>
              <a:rPr lang="en-US" dirty="0"/>
              <a:t>Readout Prop-Tube + DC2/33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425D5-3312-1F4B-AF36-15386D10E4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E1039 detector commissioning </a:t>
            </a:r>
          </a:p>
          <a:p>
            <a:pPr lvl="1"/>
            <a:r>
              <a:rPr lang="en-US" dirty="0"/>
              <a:t>9/1-15?</a:t>
            </a:r>
          </a:p>
          <a:p>
            <a:pPr lvl="1"/>
            <a:r>
              <a:rPr lang="en-US" dirty="0"/>
              <a:t>Full spectrometer,</a:t>
            </a:r>
          </a:p>
          <a:p>
            <a:pPr lvl="1"/>
            <a:r>
              <a:rPr lang="en-US" dirty="0"/>
              <a:t>all chambers</a:t>
            </a:r>
          </a:p>
          <a:p>
            <a:pPr lvl="1"/>
            <a:r>
              <a:rPr lang="en-US" dirty="0"/>
              <a:t>Slow control system</a:t>
            </a:r>
          </a:p>
          <a:p>
            <a:pPr lvl="1"/>
            <a:endParaRPr lang="en-US" dirty="0"/>
          </a:p>
          <a:p>
            <a:r>
              <a:rPr lang="en-US" dirty="0"/>
              <a:t>Beam @</a:t>
            </a:r>
            <a:r>
              <a:rPr lang="en-US" dirty="0" err="1"/>
              <a:t>SpinQuest</a:t>
            </a:r>
            <a:endParaRPr lang="en-US" dirty="0"/>
          </a:p>
          <a:p>
            <a:pPr lvl="1"/>
            <a:r>
              <a:rPr lang="en-US" dirty="0"/>
              <a:t>Mid October 2019</a:t>
            </a:r>
          </a:p>
        </p:txBody>
      </p:sp>
    </p:spTree>
    <p:extLst>
      <p:ext uri="{BB962C8B-B14F-4D97-AF65-F5344CB8AC3E}">
        <p14:creationId xmlns:p14="http://schemas.microsoft.com/office/powerpoint/2010/main" val="176071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40038-F529-794B-B7E8-EA6ED8B5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C46E9-3BC7-C942-9ABA-E5BD957CD7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40628-E26F-AC43-BE36-93EFF3BC3F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5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7D76E0-9134-3E42-A476-7A36260F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DP Trigger &amp; </a:t>
            </a:r>
            <a:r>
              <a:rPr lang="en-US" dirty="0" err="1"/>
              <a:t>PropTube</a:t>
            </a:r>
            <a:r>
              <a:rPr lang="en-US" dirty="0"/>
              <a:t> Work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3042F-F7EB-3C4F-8FF0-FDB2B68C2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492" y="1319701"/>
            <a:ext cx="9144000" cy="550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90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CEBED-E276-E84D-B059-60A6BA9E7F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08"/>
            <a:ext cx="5903866" cy="6835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3CE93-763B-A44E-9004-E0D3BB75A5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09" y="0"/>
            <a:ext cx="51435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3735CC-DE85-5245-BCFA-5C6FCD45019F}"/>
              </a:ext>
            </a:extLst>
          </p:cNvPr>
          <p:cNvSpPr/>
          <p:nvPr/>
        </p:nvSpPr>
        <p:spPr>
          <a:xfrm>
            <a:off x="5457745" y="2959834"/>
            <a:ext cx="1352145" cy="3330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 ST-2 rack?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Move </a:t>
            </a:r>
          </a:p>
          <a:p>
            <a:pPr algn="ctr"/>
            <a:r>
              <a:rPr lang="en-US" dirty="0"/>
              <a:t>DC-2 rack upstream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F1FB1-8C9D-6348-ACE7-CA243E161A87}"/>
              </a:ext>
            </a:extLst>
          </p:cNvPr>
          <p:cNvSpPr/>
          <p:nvPr/>
        </p:nvSpPr>
        <p:spPr>
          <a:xfrm rot="364622">
            <a:off x="6887933" y="4367280"/>
            <a:ext cx="1920607" cy="515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 cable tray above 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9BFA7-2D2D-D246-BE1C-F787A0FC0239}"/>
              </a:ext>
            </a:extLst>
          </p:cNvPr>
          <p:cNvSpPr txBox="1"/>
          <p:nvPr/>
        </p:nvSpPr>
        <p:spPr>
          <a:xfrm>
            <a:off x="5217324" y="450159"/>
            <a:ext cx="3599062" cy="203132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SMA-</a:t>
            </a:r>
            <a:r>
              <a:rPr lang="en-US" dirty="0" err="1"/>
              <a:t>Lemo</a:t>
            </a:r>
            <a:r>
              <a:rPr lang="en-US" dirty="0"/>
              <a:t> cable:</a:t>
            </a:r>
          </a:p>
          <a:p>
            <a:r>
              <a:rPr lang="en-US" dirty="0"/>
              <a:t>2x(48 + 48) + (46 + 12) + “12” = 262”</a:t>
            </a:r>
          </a:p>
          <a:p>
            <a:r>
              <a:rPr lang="en-US" dirty="0"/>
              <a:t>= 21.8’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ST-1:</a:t>
            </a:r>
          </a:p>
          <a:p>
            <a:r>
              <a:rPr lang="en-US" dirty="0"/>
              <a:t>Additional a few ft to ST-1 rack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516780-D807-0F4F-AFAC-DD0F45AC9987}"/>
              </a:ext>
            </a:extLst>
          </p:cNvPr>
          <p:cNvCxnSpPr/>
          <p:nvPr/>
        </p:nvCxnSpPr>
        <p:spPr>
          <a:xfrm>
            <a:off x="1062681" y="1050324"/>
            <a:ext cx="0" cy="1729539"/>
          </a:xfrm>
          <a:prstGeom prst="line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6F2440-1C46-7046-93DE-6EC11B00E383}"/>
              </a:ext>
            </a:extLst>
          </p:cNvPr>
          <p:cNvCxnSpPr>
            <a:cxnSpLocks/>
          </p:cNvCxnSpPr>
          <p:nvPr/>
        </p:nvCxnSpPr>
        <p:spPr>
          <a:xfrm>
            <a:off x="1062681" y="2779863"/>
            <a:ext cx="2137719" cy="0"/>
          </a:xfrm>
          <a:prstGeom prst="line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21E9E2-7133-7F49-B72E-1729FEE0B253}"/>
              </a:ext>
            </a:extLst>
          </p:cNvPr>
          <p:cNvCxnSpPr>
            <a:cxnSpLocks/>
          </p:cNvCxnSpPr>
          <p:nvPr/>
        </p:nvCxnSpPr>
        <p:spPr>
          <a:xfrm>
            <a:off x="3200400" y="2779863"/>
            <a:ext cx="1618735" cy="0"/>
          </a:xfrm>
          <a:prstGeom prst="line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422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BA53F-3C7F-3B41-9C61-4B26A6E88A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69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43E288-5258-5645-A1D0-4E628DFD9C5D}"/>
              </a:ext>
            </a:extLst>
          </p:cNvPr>
          <p:cNvSpPr txBox="1"/>
          <p:nvPr/>
        </p:nvSpPr>
        <p:spPr>
          <a:xfrm>
            <a:off x="2672876" y="1861732"/>
            <a:ext cx="2596032" cy="2308324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DP/V1495 move to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East L2 trigger rack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Bring ST-1 CAMAC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&amp; TDC to here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Keep </a:t>
            </a:r>
            <a:r>
              <a:rPr lang="en-US" sz="2400" dirty="0" err="1">
                <a:solidFill>
                  <a:srgbClr val="FFFF00"/>
                </a:solidFill>
              </a:rPr>
              <a:t>SiPM</a:t>
            </a:r>
            <a:r>
              <a:rPr lang="en-US" sz="2400" dirty="0">
                <a:solidFill>
                  <a:srgbClr val="FFFF00"/>
                </a:solidFill>
              </a:rPr>
              <a:t> PS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75B12-7D0F-D14F-8CB6-8ABA84B22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783" y="0"/>
            <a:ext cx="51435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C12D8F-5137-7740-8D2A-93E34BA0C47E}"/>
              </a:ext>
            </a:extLst>
          </p:cNvPr>
          <p:cNvSpPr/>
          <p:nvPr/>
        </p:nvSpPr>
        <p:spPr>
          <a:xfrm rot="19973833">
            <a:off x="9250458" y="2922427"/>
            <a:ext cx="1617206" cy="9338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DP cable tray above ground</a:t>
            </a:r>
          </a:p>
        </p:txBody>
      </p:sp>
    </p:spTree>
    <p:extLst>
      <p:ext uri="{BB962C8B-B14F-4D97-AF65-F5344CB8AC3E}">
        <p14:creationId xmlns:p14="http://schemas.microsoft.com/office/powerpoint/2010/main" val="1924443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725D47-7562-954B-B3BB-C8FFB0A9C5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86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1A032-0E2E-5C4B-95C4-08F591E236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37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B419E-4608-3C4F-846A-90C3B0977C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922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31215C-4903-F84A-B973-04CBB2DC6C2D}"/>
              </a:ext>
            </a:extLst>
          </p:cNvPr>
          <p:cNvSpPr txBox="1"/>
          <p:nvPr/>
        </p:nvSpPr>
        <p:spPr>
          <a:xfrm>
            <a:off x="665018" y="3214254"/>
            <a:ext cx="184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CAMAC, </a:t>
            </a:r>
            <a:r>
              <a:rPr lang="en-US" b="1" dirty="0" err="1">
                <a:highlight>
                  <a:srgbClr val="FFFF00"/>
                </a:highlight>
              </a:rPr>
              <a:t>SiPM</a:t>
            </a:r>
            <a:r>
              <a:rPr lang="en-US" b="1" dirty="0">
                <a:highlight>
                  <a:srgbClr val="FFFF00"/>
                </a:highlight>
              </a:rPr>
              <a:t>  PS</a:t>
            </a:r>
          </a:p>
          <a:p>
            <a:r>
              <a:rPr lang="en-US" b="1" dirty="0">
                <a:highlight>
                  <a:srgbClr val="FFFF00"/>
                </a:highlight>
              </a:rPr>
              <a:t>move to  East</a:t>
            </a:r>
          </a:p>
        </p:txBody>
      </p:sp>
    </p:spTree>
    <p:extLst>
      <p:ext uri="{BB962C8B-B14F-4D97-AF65-F5344CB8AC3E}">
        <p14:creationId xmlns:p14="http://schemas.microsoft.com/office/powerpoint/2010/main" val="1246990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A4B50B-A834-D34E-88F9-2E55120427AE}"/>
              </a:ext>
            </a:extLst>
          </p:cNvPr>
          <p:cNvSpPr/>
          <p:nvPr/>
        </p:nvSpPr>
        <p:spPr>
          <a:xfrm>
            <a:off x="3501957" y="1147864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748EC-609A-6749-B167-841607DCF4E6}"/>
              </a:ext>
            </a:extLst>
          </p:cNvPr>
          <p:cNvSpPr/>
          <p:nvPr/>
        </p:nvSpPr>
        <p:spPr>
          <a:xfrm>
            <a:off x="3501957" y="3887821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6D3AF-CF2E-AE40-8088-02BA4D841846}"/>
              </a:ext>
            </a:extLst>
          </p:cNvPr>
          <p:cNvSpPr/>
          <p:nvPr/>
        </p:nvSpPr>
        <p:spPr>
          <a:xfrm>
            <a:off x="2947481" y="1468877"/>
            <a:ext cx="3754876" cy="1731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F97944-478D-0E44-A4B2-FC79D5AF2066}"/>
              </a:ext>
            </a:extLst>
          </p:cNvPr>
          <p:cNvSpPr/>
          <p:nvPr/>
        </p:nvSpPr>
        <p:spPr>
          <a:xfrm>
            <a:off x="7091463" y="1351162"/>
            <a:ext cx="1060309" cy="738423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RACK-1</a:t>
            </a:r>
          </a:p>
          <a:p>
            <a:pPr algn="ctr"/>
            <a:r>
              <a:rPr lang="en-US" sz="1400" dirty="0"/>
              <a:t>Location?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8E5F6-0051-E244-AFAA-5AC76C51D8A8}"/>
              </a:ext>
            </a:extLst>
          </p:cNvPr>
          <p:cNvSpPr/>
          <p:nvPr/>
        </p:nvSpPr>
        <p:spPr>
          <a:xfrm>
            <a:off x="7091463" y="3649493"/>
            <a:ext cx="1001950" cy="476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D8BDA-EC7B-484F-A699-C7FC58695CBE}"/>
              </a:ext>
            </a:extLst>
          </p:cNvPr>
          <p:cNvSpPr txBox="1"/>
          <p:nvPr/>
        </p:nvSpPr>
        <p:spPr>
          <a:xfrm>
            <a:off x="8482519" y="1285806"/>
            <a:ext cx="3083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ST0-1: 4x 80 </a:t>
            </a:r>
            <a:r>
              <a:rPr lang="en-US" b="1" dirty="0" err="1"/>
              <a:t>ch</a:t>
            </a:r>
            <a:endParaRPr lang="en-US" b="1" dirty="0"/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-VME/TDC(CPU+TS+4TDC)</a:t>
            </a:r>
          </a:p>
          <a:p>
            <a:r>
              <a:rPr lang="en-US" dirty="0"/>
              <a:t>-VME/TDC(CPU+TS+4TDC)</a:t>
            </a:r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-NIM/</a:t>
            </a:r>
            <a:r>
              <a:rPr lang="en-US" dirty="0" err="1"/>
              <a:t>BlueLogic</a:t>
            </a:r>
            <a:r>
              <a:rPr lang="en-US" dirty="0"/>
              <a:t> trigger</a:t>
            </a:r>
          </a:p>
          <a:p>
            <a:r>
              <a:rPr lang="en-US" dirty="0"/>
              <a:t>-</a:t>
            </a:r>
            <a:r>
              <a:rPr lang="en-US" dirty="0" err="1"/>
              <a:t>SiPM</a:t>
            </a:r>
            <a:r>
              <a:rPr lang="en-US" dirty="0"/>
              <a:t> PS</a:t>
            </a:r>
          </a:p>
          <a:p>
            <a:endParaRPr lang="en-US" dirty="0"/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19F49F6F-2B22-C744-948C-96275DED3585}"/>
              </a:ext>
            </a:extLst>
          </p:cNvPr>
          <p:cNvCxnSpPr>
            <a:stCxn id="5" idx="3"/>
          </p:cNvCxnSpPr>
          <p:nvPr/>
        </p:nvCxnSpPr>
        <p:spPr>
          <a:xfrm>
            <a:off x="6186791" y="1230549"/>
            <a:ext cx="904672" cy="364787"/>
          </a:xfrm>
          <a:prstGeom prst="bentConnector3">
            <a:avLst>
              <a:gd name="adj1" fmla="val 6935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9F8002-0B19-024A-B5C1-BB15354F0D56}"/>
              </a:ext>
            </a:extLst>
          </p:cNvPr>
          <p:cNvSpPr txBox="1"/>
          <p:nvPr/>
        </p:nvSpPr>
        <p:spPr>
          <a:xfrm>
            <a:off x="8579797" y="3592883"/>
            <a:ext cx="26906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ST-2: 4x 50ch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-VME/TDC (CPU+TS+4TDC)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-NIM</a:t>
            </a:r>
          </a:p>
          <a:p>
            <a:r>
              <a:rPr lang="en-US" dirty="0"/>
              <a:t>-</a:t>
            </a:r>
            <a:r>
              <a:rPr lang="en-US" dirty="0" err="1"/>
              <a:t>SiPM</a:t>
            </a:r>
            <a:r>
              <a:rPr lang="en-US" dirty="0"/>
              <a:t> PS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37E2B-E0A4-0F4F-A058-FC1F9543F7AA}"/>
              </a:ext>
            </a:extLst>
          </p:cNvPr>
          <p:cNvSpPr txBox="1"/>
          <p:nvPr/>
        </p:nvSpPr>
        <p:spPr>
          <a:xfrm>
            <a:off x="295394" y="1019042"/>
            <a:ext cx="20507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 Trigger </a:t>
            </a:r>
          </a:p>
          <a:p>
            <a:r>
              <a:rPr lang="en-US" dirty="0"/>
              <a:t>-VME:</a:t>
            </a:r>
          </a:p>
          <a:p>
            <a:r>
              <a:rPr lang="en-US" dirty="0"/>
              <a:t>  4xV1495 L1 trigger</a:t>
            </a:r>
          </a:p>
          <a:p>
            <a:r>
              <a:rPr lang="en-US" dirty="0"/>
              <a:t>  Calibration </a:t>
            </a:r>
          </a:p>
          <a:p>
            <a:r>
              <a:rPr lang="en-US" dirty="0"/>
              <a:t>-NIM/</a:t>
            </a:r>
            <a:r>
              <a:rPr lang="en-US" dirty="0" err="1"/>
              <a:t>BlueLogic</a:t>
            </a:r>
            <a:r>
              <a:rPr lang="en-US" dirty="0"/>
              <a:t> </a:t>
            </a:r>
          </a:p>
          <a:p>
            <a:r>
              <a:rPr lang="en-US" dirty="0"/>
              <a:t> Trigger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6AEC24D3-403B-9F4D-8B31-8A2951E3E28C}"/>
              </a:ext>
            </a:extLst>
          </p:cNvPr>
          <p:cNvCxnSpPr>
            <a:cxnSpLocks/>
          </p:cNvCxnSpPr>
          <p:nvPr/>
        </p:nvCxnSpPr>
        <p:spPr>
          <a:xfrm flipV="1">
            <a:off x="6206246" y="3774332"/>
            <a:ext cx="807397" cy="1961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52BC4C8-FB9B-C546-AAEC-E9389CE30DAE}"/>
              </a:ext>
            </a:extLst>
          </p:cNvPr>
          <p:cNvSpPr/>
          <p:nvPr/>
        </p:nvSpPr>
        <p:spPr>
          <a:xfrm>
            <a:off x="7091463" y="2660620"/>
            <a:ext cx="1001950" cy="4766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6D5AA6-A6B5-B846-B7F2-8E9BA83B8363}"/>
              </a:ext>
            </a:extLst>
          </p:cNvPr>
          <p:cNvCxnSpPr/>
          <p:nvPr/>
        </p:nvCxnSpPr>
        <p:spPr>
          <a:xfrm flipV="1">
            <a:off x="7354111" y="2723745"/>
            <a:ext cx="0" cy="11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2F0DA6B-36F9-FB45-B253-1710C7F051D4}"/>
              </a:ext>
            </a:extLst>
          </p:cNvPr>
          <p:cNvSpPr/>
          <p:nvPr/>
        </p:nvSpPr>
        <p:spPr>
          <a:xfrm>
            <a:off x="3424136" y="3307404"/>
            <a:ext cx="3005847" cy="1961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6DF6B2A5-3C80-0148-97B0-531387190E17}"/>
              </a:ext>
            </a:extLst>
          </p:cNvPr>
          <p:cNvCxnSpPr>
            <a:cxnSpLocks/>
          </p:cNvCxnSpPr>
          <p:nvPr/>
        </p:nvCxnSpPr>
        <p:spPr>
          <a:xfrm flipV="1">
            <a:off x="6429983" y="3036651"/>
            <a:ext cx="676071" cy="356733"/>
          </a:xfrm>
          <a:prstGeom prst="bentConnector3">
            <a:avLst>
              <a:gd name="adj1" fmla="val 6007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1BD425-3684-E545-8F4B-54C7207B4595}"/>
              </a:ext>
            </a:extLst>
          </p:cNvPr>
          <p:cNvGrpSpPr/>
          <p:nvPr/>
        </p:nvGrpSpPr>
        <p:grpSpPr>
          <a:xfrm>
            <a:off x="2636196" y="3137275"/>
            <a:ext cx="4717915" cy="1527880"/>
            <a:chOff x="2636196" y="3137275"/>
            <a:chExt cx="4717915" cy="152788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D2862EC-34DC-874C-B105-A12E26C40554}"/>
                </a:ext>
              </a:extLst>
            </p:cNvPr>
            <p:cNvCxnSpPr/>
            <p:nvPr/>
          </p:nvCxnSpPr>
          <p:spPr>
            <a:xfrm>
              <a:off x="7354111" y="4126148"/>
              <a:ext cx="0" cy="5390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86BB3C-EB91-2F4D-A117-A7812204E1B1}"/>
                </a:ext>
              </a:extLst>
            </p:cNvPr>
            <p:cNvCxnSpPr/>
            <p:nvPr/>
          </p:nvCxnSpPr>
          <p:spPr>
            <a:xfrm flipH="1">
              <a:off x="2636196" y="4665155"/>
              <a:ext cx="47179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31853A9-F952-674D-BF35-83E09D30A52E}"/>
                </a:ext>
              </a:extLst>
            </p:cNvPr>
            <p:cNvCxnSpPr/>
            <p:nvPr/>
          </p:nvCxnSpPr>
          <p:spPr>
            <a:xfrm flipV="1">
              <a:off x="2636196" y="3137275"/>
              <a:ext cx="0" cy="15278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4558596-DD75-2448-87BA-DD0850B90809}"/>
              </a:ext>
            </a:extLst>
          </p:cNvPr>
          <p:cNvGrpSpPr/>
          <p:nvPr/>
        </p:nvGrpSpPr>
        <p:grpSpPr>
          <a:xfrm>
            <a:off x="439366" y="1707204"/>
            <a:ext cx="7877783" cy="4532211"/>
            <a:chOff x="439366" y="1707204"/>
            <a:chExt cx="7877783" cy="453221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D447EC-CA76-A245-BE51-F7D1CBF50BE5}"/>
                </a:ext>
              </a:extLst>
            </p:cNvPr>
            <p:cNvSpPr/>
            <p:nvPr/>
          </p:nvSpPr>
          <p:spPr>
            <a:xfrm>
              <a:off x="1747736" y="2603771"/>
              <a:ext cx="1001950" cy="476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RACK-3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8EBDB4-AFDA-DE43-9186-BD271E5AA240}"/>
                </a:ext>
              </a:extLst>
            </p:cNvPr>
            <p:cNvSpPr/>
            <p:nvPr/>
          </p:nvSpPr>
          <p:spPr>
            <a:xfrm>
              <a:off x="439366" y="4986168"/>
              <a:ext cx="3062585" cy="12532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L2/V1495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DP trig(OR)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DY trig(AND FPGA trig’s)</a:t>
              </a:r>
            </a:p>
            <a:p>
              <a:pPr marL="285750" indent="-285750" algn="ctr">
                <a:buFontTx/>
                <a:buChar char="-"/>
              </a:pPr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3F5CEA-2A1D-7B46-A8E2-96B055A781CF}"/>
                </a:ext>
              </a:extLst>
            </p:cNvPr>
            <p:cNvGrpSpPr/>
            <p:nvPr/>
          </p:nvGrpSpPr>
          <p:grpSpPr>
            <a:xfrm>
              <a:off x="2389762" y="1707204"/>
              <a:ext cx="5927387" cy="3158990"/>
              <a:chOff x="2389762" y="1707204"/>
              <a:chExt cx="5927387" cy="3158990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1763AB2-2BA1-AD4A-A43D-399251EA86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89762" y="3155109"/>
                <a:ext cx="0" cy="17087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3DA56B0-67A4-9D4A-9017-B207B03B02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9764" y="4866194"/>
                <a:ext cx="592738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DC5AD9D-96B2-8C45-A272-2D3BA61B4086}"/>
                  </a:ext>
                </a:extLst>
              </p:cNvPr>
              <p:cNvCxnSpPr/>
              <p:nvPr/>
            </p:nvCxnSpPr>
            <p:spPr>
              <a:xfrm flipV="1">
                <a:off x="8317149" y="1707204"/>
                <a:ext cx="0" cy="31566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2EE3388-2E6F-7F4F-BAD5-8B10A1A84918}"/>
                  </a:ext>
                </a:extLst>
              </p:cNvPr>
              <p:cNvCxnSpPr>
                <a:cxnSpLocks/>
                <a:endCxn id="8" idx="3"/>
              </p:cNvCxnSpPr>
              <p:nvPr/>
            </p:nvCxnSpPr>
            <p:spPr>
              <a:xfrm flipH="1">
                <a:off x="8151772" y="1720374"/>
                <a:ext cx="16536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CD06966-E02E-D843-9EAE-E4F713082DAD}"/>
                </a:ext>
              </a:extLst>
            </p:cNvPr>
            <p:cNvGrpSpPr/>
            <p:nvPr/>
          </p:nvGrpSpPr>
          <p:grpSpPr>
            <a:xfrm>
              <a:off x="1371600" y="2898947"/>
              <a:ext cx="376136" cy="2087221"/>
              <a:chOff x="1371600" y="2898947"/>
              <a:chExt cx="376136" cy="208722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9648098-3B3B-0648-80C4-DC97DA9E6D24}"/>
                  </a:ext>
                </a:extLst>
              </p:cNvPr>
              <p:cNvCxnSpPr/>
              <p:nvPr/>
            </p:nvCxnSpPr>
            <p:spPr>
              <a:xfrm flipH="1">
                <a:off x="1371600" y="2898947"/>
                <a:ext cx="376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827A7EE9-A160-3842-BC37-0B4B72A2D4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1600" y="2898947"/>
                <a:ext cx="0" cy="20872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Down Arrow 51">
            <a:extLst>
              <a:ext uri="{FF2B5EF4-FFF2-40B4-BE49-F238E27FC236}">
                <a16:creationId xmlns:a16="http://schemas.microsoft.com/office/drawing/2014/main" id="{7E594C96-1A90-284A-9F74-97F82295325F}"/>
              </a:ext>
            </a:extLst>
          </p:cNvPr>
          <p:cNvSpPr/>
          <p:nvPr/>
        </p:nvSpPr>
        <p:spPr>
          <a:xfrm>
            <a:off x="4732506" y="154461"/>
            <a:ext cx="184825" cy="6614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7E6524-12CC-7A4E-8F08-A21DFF276027}"/>
              </a:ext>
            </a:extLst>
          </p:cNvPr>
          <p:cNvSpPr txBox="1"/>
          <p:nvPr/>
        </p:nvSpPr>
        <p:spPr>
          <a:xfrm>
            <a:off x="5204298" y="3404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403BAD-7325-E244-A012-2E95E780F52E}"/>
              </a:ext>
            </a:extLst>
          </p:cNvPr>
          <p:cNvSpPr txBox="1"/>
          <p:nvPr/>
        </p:nvSpPr>
        <p:spPr>
          <a:xfrm>
            <a:off x="700381" y="377433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 Qs)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02C7E8-423A-E54C-94E0-E74A2FEA01A0}"/>
              </a:ext>
            </a:extLst>
          </p:cNvPr>
          <p:cNvSpPr txBox="1"/>
          <p:nvPr/>
        </p:nvSpPr>
        <p:spPr>
          <a:xfrm>
            <a:off x="73235" y="32334"/>
            <a:ext cx="4879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DP Trigger New Layout-2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1A3822-7F16-9340-928A-3905C1BDAD3C}"/>
              </a:ext>
            </a:extLst>
          </p:cNvPr>
          <p:cNvCxnSpPr/>
          <p:nvPr/>
        </p:nvCxnSpPr>
        <p:spPr>
          <a:xfrm>
            <a:off x="8025319" y="340468"/>
            <a:ext cx="1828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DBC2EB8-595E-084E-8A0E-0ACA54778A03}"/>
              </a:ext>
            </a:extLst>
          </p:cNvPr>
          <p:cNvSpPr txBox="1"/>
          <p:nvPr/>
        </p:nvSpPr>
        <p:spPr>
          <a:xfrm>
            <a:off x="7143085" y="175257"/>
            <a:ext cx="7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3AB2BC-5DE8-144B-B3EA-3B973050911E}"/>
              </a:ext>
            </a:extLst>
          </p:cNvPr>
          <p:cNvSpPr txBox="1"/>
          <p:nvPr/>
        </p:nvSpPr>
        <p:spPr>
          <a:xfrm>
            <a:off x="9993194" y="131921"/>
            <a:ext cx="7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256639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A4B50B-A834-D34E-88F9-2E55120427AE}"/>
              </a:ext>
            </a:extLst>
          </p:cNvPr>
          <p:cNvSpPr/>
          <p:nvPr/>
        </p:nvSpPr>
        <p:spPr>
          <a:xfrm>
            <a:off x="6303769" y="1147864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748EC-609A-6749-B167-841607DCF4E6}"/>
              </a:ext>
            </a:extLst>
          </p:cNvPr>
          <p:cNvSpPr/>
          <p:nvPr/>
        </p:nvSpPr>
        <p:spPr>
          <a:xfrm>
            <a:off x="6303769" y="3887821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6D3AF-CF2E-AE40-8088-02BA4D841846}"/>
              </a:ext>
            </a:extLst>
          </p:cNvPr>
          <p:cNvSpPr/>
          <p:nvPr/>
        </p:nvSpPr>
        <p:spPr>
          <a:xfrm>
            <a:off x="5749293" y="1468877"/>
            <a:ext cx="3754876" cy="1731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F97944-478D-0E44-A4B2-FC79D5AF2066}"/>
              </a:ext>
            </a:extLst>
          </p:cNvPr>
          <p:cNvSpPr/>
          <p:nvPr/>
        </p:nvSpPr>
        <p:spPr>
          <a:xfrm>
            <a:off x="4589023" y="2528376"/>
            <a:ext cx="1060309" cy="607717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8E5F6-0051-E244-AFAA-5AC76C51D8A8}"/>
              </a:ext>
            </a:extLst>
          </p:cNvPr>
          <p:cNvSpPr/>
          <p:nvPr/>
        </p:nvSpPr>
        <p:spPr>
          <a:xfrm>
            <a:off x="4577109" y="3503574"/>
            <a:ext cx="1060307" cy="549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37E2B-E0A4-0F4F-A058-FC1F9543F7AA}"/>
              </a:ext>
            </a:extLst>
          </p:cNvPr>
          <p:cNvSpPr txBox="1"/>
          <p:nvPr/>
        </p:nvSpPr>
        <p:spPr>
          <a:xfrm>
            <a:off x="185804" y="3215017"/>
            <a:ext cx="2291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Rack-3/DP Trigger </a:t>
            </a:r>
          </a:p>
          <a:p>
            <a:r>
              <a:rPr lang="en-US" b="1" dirty="0"/>
              <a:t>(L2 rack)</a:t>
            </a:r>
          </a:p>
          <a:p>
            <a:r>
              <a:rPr lang="en-US" dirty="0"/>
              <a:t>-VME:</a:t>
            </a:r>
          </a:p>
          <a:p>
            <a:r>
              <a:rPr lang="en-US" dirty="0"/>
              <a:t>  4xV1495 </a:t>
            </a:r>
          </a:p>
          <a:p>
            <a:r>
              <a:rPr lang="en-US" dirty="0"/>
              <a:t>L1 trigger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2BC4C8-FB9B-C546-AAEC-E9389CE30DAE}"/>
              </a:ext>
            </a:extLst>
          </p:cNvPr>
          <p:cNvSpPr/>
          <p:nvPr/>
        </p:nvSpPr>
        <p:spPr>
          <a:xfrm>
            <a:off x="9893275" y="2660620"/>
            <a:ext cx="1001950" cy="4766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6D5AA6-A6B5-B846-B7F2-8E9BA83B8363}"/>
              </a:ext>
            </a:extLst>
          </p:cNvPr>
          <p:cNvCxnSpPr/>
          <p:nvPr/>
        </p:nvCxnSpPr>
        <p:spPr>
          <a:xfrm flipV="1">
            <a:off x="10155923" y="2723745"/>
            <a:ext cx="0" cy="11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2F0DA6B-36F9-FB45-B253-1710C7F051D4}"/>
              </a:ext>
            </a:extLst>
          </p:cNvPr>
          <p:cNvSpPr/>
          <p:nvPr/>
        </p:nvSpPr>
        <p:spPr>
          <a:xfrm>
            <a:off x="6225948" y="3307404"/>
            <a:ext cx="3005847" cy="1961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6DF6B2A5-3C80-0148-97B0-531387190E17}"/>
              </a:ext>
            </a:extLst>
          </p:cNvPr>
          <p:cNvCxnSpPr>
            <a:cxnSpLocks/>
          </p:cNvCxnSpPr>
          <p:nvPr/>
        </p:nvCxnSpPr>
        <p:spPr>
          <a:xfrm flipV="1">
            <a:off x="9231795" y="3036651"/>
            <a:ext cx="676071" cy="356733"/>
          </a:xfrm>
          <a:prstGeom prst="bentConnector3">
            <a:avLst>
              <a:gd name="adj1" fmla="val 6007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1BD425-3684-E545-8F4B-54C7207B4595}"/>
              </a:ext>
            </a:extLst>
          </p:cNvPr>
          <p:cNvGrpSpPr/>
          <p:nvPr/>
        </p:nvGrpSpPr>
        <p:grpSpPr>
          <a:xfrm flipV="1">
            <a:off x="5107262" y="1188468"/>
            <a:ext cx="1668677" cy="1330257"/>
            <a:chOff x="2891543" y="3137275"/>
            <a:chExt cx="1668677" cy="15390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86BB3C-EB91-2F4D-A117-A7812204E1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1543" y="4665155"/>
              <a:ext cx="1668677" cy="111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31853A9-F952-674D-BF35-83E09D30A52E}"/>
                </a:ext>
              </a:extLst>
            </p:cNvPr>
            <p:cNvCxnSpPr/>
            <p:nvPr/>
          </p:nvCxnSpPr>
          <p:spPr>
            <a:xfrm flipV="1">
              <a:off x="2906282" y="3137275"/>
              <a:ext cx="0" cy="15278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4558596-DD75-2448-87BA-DD0850B90809}"/>
              </a:ext>
            </a:extLst>
          </p:cNvPr>
          <p:cNvGrpSpPr/>
          <p:nvPr/>
        </p:nvGrpSpPr>
        <p:grpSpPr>
          <a:xfrm>
            <a:off x="1177683" y="3578558"/>
            <a:ext cx="2871792" cy="2561768"/>
            <a:chOff x="715373" y="3228159"/>
            <a:chExt cx="2871792" cy="256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D447EC-CA76-A245-BE51-F7D1CBF50BE5}"/>
                </a:ext>
              </a:extLst>
            </p:cNvPr>
            <p:cNvSpPr/>
            <p:nvPr/>
          </p:nvSpPr>
          <p:spPr>
            <a:xfrm>
              <a:off x="1011112" y="3228159"/>
              <a:ext cx="1738574" cy="7272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RACK-3 (exists)</a:t>
              </a:r>
            </a:p>
            <a:p>
              <a:pPr algn="ctr"/>
              <a:r>
                <a:rPr lang="en-US" dirty="0"/>
                <a:t>DP/V1495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8EBDB4-AFDA-DE43-9186-BD271E5AA240}"/>
                </a:ext>
              </a:extLst>
            </p:cNvPr>
            <p:cNvSpPr/>
            <p:nvPr/>
          </p:nvSpPr>
          <p:spPr>
            <a:xfrm>
              <a:off x="715373" y="4536680"/>
              <a:ext cx="2871792" cy="12532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L2 rack/V1495 (Rack-3)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DP trig(OR)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DY trig(AND FPGA trig’s)</a:t>
              </a:r>
            </a:p>
            <a:p>
              <a:pPr marL="285750" indent="-285750" algn="ctr">
                <a:buFontTx/>
                <a:buChar char="-"/>
              </a:pPr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1763AB2-2BA1-AD4A-A43D-399251EA8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7826" y="3995591"/>
              <a:ext cx="13900" cy="4875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Down Arrow 51">
            <a:extLst>
              <a:ext uri="{FF2B5EF4-FFF2-40B4-BE49-F238E27FC236}">
                <a16:creationId xmlns:a16="http://schemas.microsoft.com/office/drawing/2014/main" id="{7E594C96-1A90-284A-9F74-97F82295325F}"/>
              </a:ext>
            </a:extLst>
          </p:cNvPr>
          <p:cNvSpPr/>
          <p:nvPr/>
        </p:nvSpPr>
        <p:spPr>
          <a:xfrm>
            <a:off x="7589872" y="139058"/>
            <a:ext cx="184825" cy="6614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7E6524-12CC-7A4E-8F08-A21DFF276027}"/>
              </a:ext>
            </a:extLst>
          </p:cNvPr>
          <p:cNvSpPr txBox="1"/>
          <p:nvPr/>
        </p:nvSpPr>
        <p:spPr>
          <a:xfrm>
            <a:off x="8155268" y="30718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403BAD-7325-E244-A012-2E95E780F52E}"/>
              </a:ext>
            </a:extLst>
          </p:cNvPr>
          <p:cNvSpPr txBox="1"/>
          <p:nvPr/>
        </p:nvSpPr>
        <p:spPr>
          <a:xfrm>
            <a:off x="2652308" y="445110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 Qs)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02C7E8-423A-E54C-94E0-E74A2FEA01A0}"/>
              </a:ext>
            </a:extLst>
          </p:cNvPr>
          <p:cNvSpPr txBox="1"/>
          <p:nvPr/>
        </p:nvSpPr>
        <p:spPr>
          <a:xfrm>
            <a:off x="73235" y="32334"/>
            <a:ext cx="6944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DP Trigger New Layout (5/28/2019)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27CB047-ABF4-C042-A445-699A3E0ABF40}"/>
              </a:ext>
            </a:extLst>
          </p:cNvPr>
          <p:cNvCxnSpPr/>
          <p:nvPr/>
        </p:nvCxnSpPr>
        <p:spPr>
          <a:xfrm flipH="1">
            <a:off x="5649332" y="3970506"/>
            <a:ext cx="576616" cy="0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F88BEF05-25C0-7246-8516-A87259EF42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1999" y="4029063"/>
            <a:ext cx="1353195" cy="1921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0EE7B3A5-9979-1849-A504-6E4A3E2FF96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1997" y="3078507"/>
            <a:ext cx="1377027" cy="6109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F1DB607-0B2F-8740-9012-4668FF146156}"/>
              </a:ext>
            </a:extLst>
          </p:cNvPr>
          <p:cNvSpPr txBox="1"/>
          <p:nvPr/>
        </p:nvSpPr>
        <p:spPr>
          <a:xfrm>
            <a:off x="4464297" y="4635771"/>
            <a:ext cx="3083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Rack-1/ST-1: 4x 80 </a:t>
            </a:r>
            <a:r>
              <a:rPr lang="en-US" b="1" dirty="0" err="1"/>
              <a:t>ch</a:t>
            </a:r>
            <a:endParaRPr lang="en-US" b="1" dirty="0"/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-NIM/</a:t>
            </a:r>
            <a:r>
              <a:rPr lang="en-US" dirty="0" err="1"/>
              <a:t>BlueLogic</a:t>
            </a:r>
            <a:r>
              <a:rPr lang="en-US" dirty="0"/>
              <a:t> trigger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Calibration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SiPM</a:t>
            </a:r>
            <a:r>
              <a:rPr lang="en-US" dirty="0"/>
              <a:t> 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F129FB0-4700-3D40-8372-D7591AC90261}"/>
              </a:ext>
            </a:extLst>
          </p:cNvPr>
          <p:cNvSpPr txBox="1"/>
          <p:nvPr/>
        </p:nvSpPr>
        <p:spPr>
          <a:xfrm>
            <a:off x="8547971" y="4692237"/>
            <a:ext cx="26386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Rack-2/ST-2: 4x 50ch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-NIM</a:t>
            </a:r>
          </a:p>
          <a:p>
            <a:r>
              <a:rPr lang="en-US" dirty="0"/>
              <a:t>-</a:t>
            </a:r>
            <a:r>
              <a:rPr lang="en-US" dirty="0" err="1"/>
              <a:t>SiPM</a:t>
            </a:r>
            <a:r>
              <a:rPr lang="en-US" dirty="0"/>
              <a:t> PS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F5DF273-96F8-0D4E-806C-CA416E9922A9}"/>
              </a:ext>
            </a:extLst>
          </p:cNvPr>
          <p:cNvSpPr txBox="1"/>
          <p:nvPr/>
        </p:nvSpPr>
        <p:spPr>
          <a:xfrm>
            <a:off x="2992805" y="676650"/>
            <a:ext cx="372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Possible extended SMA-</a:t>
            </a:r>
            <a:r>
              <a:rPr lang="en-US" b="1" dirty="0" err="1">
                <a:solidFill>
                  <a:srgbClr val="FF0000"/>
                </a:solidFill>
              </a:rPr>
              <a:t>Lemo</a:t>
            </a:r>
            <a:r>
              <a:rPr lang="en-US" b="1" dirty="0">
                <a:solidFill>
                  <a:srgbClr val="FF0000"/>
                </a:solidFill>
              </a:rPr>
              <a:t>, ~5’; cable tray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DA09C47-0E87-1548-9D95-DEAF3DC19F82}"/>
              </a:ext>
            </a:extLst>
          </p:cNvPr>
          <p:cNvSpPr txBox="1"/>
          <p:nvPr/>
        </p:nvSpPr>
        <p:spPr>
          <a:xfrm>
            <a:off x="4577109" y="4161324"/>
            <a:ext cx="671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Rack-2, SMA-</a:t>
            </a:r>
            <a:r>
              <a:rPr lang="en-US" b="1" dirty="0" err="1">
                <a:solidFill>
                  <a:srgbClr val="FF0000"/>
                </a:solidFill>
              </a:rPr>
              <a:t>Lemo</a:t>
            </a:r>
            <a:r>
              <a:rPr lang="en-US" b="1" dirty="0">
                <a:solidFill>
                  <a:srgbClr val="FF0000"/>
                </a:solidFill>
              </a:rPr>
              <a:t> unchanged, cable tray, new power to Rack-2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D5CA9C2-D966-B544-B112-5617426B7B8C}"/>
              </a:ext>
            </a:extLst>
          </p:cNvPr>
          <p:cNvSpPr txBox="1"/>
          <p:nvPr/>
        </p:nvSpPr>
        <p:spPr>
          <a:xfrm>
            <a:off x="2495066" y="2751418"/>
            <a:ext cx="1525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Existing cable </a:t>
            </a:r>
          </a:p>
          <a:p>
            <a:r>
              <a:rPr lang="en-US" b="1" dirty="0">
                <a:solidFill>
                  <a:srgbClr val="00B050"/>
                </a:solidFill>
              </a:rPr>
              <a:t>tray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FD800E-5C40-2846-97A1-A8F8DDE92632}"/>
              </a:ext>
            </a:extLst>
          </p:cNvPr>
          <p:cNvSpPr txBox="1"/>
          <p:nvPr/>
        </p:nvSpPr>
        <p:spPr>
          <a:xfrm>
            <a:off x="9553832" y="469798"/>
            <a:ext cx="2583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Run all cables under </a:t>
            </a:r>
          </a:p>
          <a:p>
            <a:r>
              <a:rPr lang="en-US" dirty="0"/>
              <a:t>the </a:t>
            </a:r>
            <a:r>
              <a:rPr lang="en-US" dirty="0" err="1"/>
              <a:t>KMag</a:t>
            </a:r>
            <a:r>
              <a:rPr lang="en-US" dirty="0"/>
              <a:t>, with cable tray</a:t>
            </a:r>
          </a:p>
          <a:p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9313B6E-A63C-284F-B466-CDAD972CB9FD}"/>
              </a:ext>
            </a:extLst>
          </p:cNvPr>
          <p:cNvSpPr/>
          <p:nvPr/>
        </p:nvSpPr>
        <p:spPr>
          <a:xfrm>
            <a:off x="1171247" y="1757150"/>
            <a:ext cx="2069755" cy="942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RACK-4 (exists)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VME/TDC (6)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VME/TDC (6)</a:t>
            </a:r>
          </a:p>
        </p:txBody>
      </p:sp>
      <p:cxnSp>
        <p:nvCxnSpPr>
          <p:cNvPr id="99" name="Elbow Connector 98">
            <a:extLst>
              <a:ext uri="{FF2B5EF4-FFF2-40B4-BE49-F238E27FC236}">
                <a16:creationId xmlns:a16="http://schemas.microsoft.com/office/drawing/2014/main" id="{21C8432F-6F94-2340-B851-E562E67EA092}"/>
              </a:ext>
            </a:extLst>
          </p:cNvPr>
          <p:cNvCxnSpPr>
            <a:cxnSpLocks/>
          </p:cNvCxnSpPr>
          <p:nvPr/>
        </p:nvCxnSpPr>
        <p:spPr>
          <a:xfrm rot="10800000">
            <a:off x="3284570" y="1977557"/>
            <a:ext cx="1280624" cy="592384"/>
          </a:xfrm>
          <a:prstGeom prst="bentConnector3">
            <a:avLst>
              <a:gd name="adj1" fmla="val 142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D7785C2D-220C-C145-BC39-48489D4EA0BD}"/>
              </a:ext>
            </a:extLst>
          </p:cNvPr>
          <p:cNvCxnSpPr>
            <a:cxnSpLocks/>
          </p:cNvCxnSpPr>
          <p:nvPr/>
        </p:nvCxnSpPr>
        <p:spPr>
          <a:xfrm rot="10800000">
            <a:off x="3257903" y="2481041"/>
            <a:ext cx="1319206" cy="1072258"/>
          </a:xfrm>
          <a:prstGeom prst="bentConnector3">
            <a:avLst>
              <a:gd name="adj1" fmla="val 2899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A14A2F8-993D-C441-AB7F-E740409D466A}"/>
              </a:ext>
            </a:extLst>
          </p:cNvPr>
          <p:cNvCxnSpPr>
            <a:cxnSpLocks/>
          </p:cNvCxnSpPr>
          <p:nvPr/>
        </p:nvCxnSpPr>
        <p:spPr>
          <a:xfrm flipV="1">
            <a:off x="5649332" y="1323491"/>
            <a:ext cx="3339271" cy="1400254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5024ABF-D6A0-1840-AFCA-0A7300778557}"/>
              </a:ext>
            </a:extLst>
          </p:cNvPr>
          <p:cNvCxnSpPr>
            <a:cxnSpLocks/>
          </p:cNvCxnSpPr>
          <p:nvPr/>
        </p:nvCxnSpPr>
        <p:spPr>
          <a:xfrm flipV="1">
            <a:off x="5649332" y="1323491"/>
            <a:ext cx="779177" cy="1376079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D0714DF-B9F4-D740-86AC-A834FB533183}"/>
              </a:ext>
            </a:extLst>
          </p:cNvPr>
          <p:cNvSpPr txBox="1"/>
          <p:nvPr/>
        </p:nvSpPr>
        <p:spPr>
          <a:xfrm>
            <a:off x="5826007" y="2587879"/>
            <a:ext cx="31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cables (40’), under </a:t>
            </a:r>
            <a:r>
              <a:rPr lang="en-US" dirty="0" err="1"/>
              <a:t>kMag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66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F7AED-210B-F849-A5B8-EEAB246D1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286" y="0"/>
            <a:ext cx="51435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B5F16E-D156-9040-B65B-CA53A5E4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41" y="0"/>
            <a:ext cx="4980286" cy="997527"/>
          </a:xfrm>
        </p:spPr>
        <p:txBody>
          <a:bodyPr>
            <a:normAutofit/>
          </a:bodyPr>
          <a:lstStyle/>
          <a:p>
            <a:r>
              <a:rPr lang="en-US" dirty="0"/>
              <a:t>ST-1 Cables: 40’ 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D0855-2ABD-E54F-9FAE-E689EE5C5316}"/>
              </a:ext>
            </a:extLst>
          </p:cNvPr>
          <p:cNvSpPr txBox="1"/>
          <p:nvPr/>
        </p:nvSpPr>
        <p:spPr>
          <a:xfrm>
            <a:off x="534836" y="997527"/>
            <a:ext cx="312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all cables under the </a:t>
            </a:r>
            <a:r>
              <a:rPr lang="en-US" dirty="0" err="1"/>
              <a:t>Kmag</a:t>
            </a:r>
            <a:r>
              <a:rPr lang="en-US" dirty="0"/>
              <a:t>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4ABF3B-C5A1-2746-8FDB-E7C01F87AF94}"/>
              </a:ext>
            </a:extLst>
          </p:cNvPr>
          <p:cNvCxnSpPr>
            <a:cxnSpLocks/>
          </p:cNvCxnSpPr>
          <p:nvPr/>
        </p:nvCxnSpPr>
        <p:spPr>
          <a:xfrm>
            <a:off x="7356764" y="2369127"/>
            <a:ext cx="1634836" cy="2493818"/>
          </a:xfrm>
          <a:prstGeom prst="straightConnector1">
            <a:avLst/>
          </a:prstGeom>
          <a:ln w="508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D0B55D-F215-E543-84EE-75AFBD4A480A}"/>
              </a:ext>
            </a:extLst>
          </p:cNvPr>
          <p:cNvCxnSpPr>
            <a:cxnSpLocks/>
          </p:cNvCxnSpPr>
          <p:nvPr/>
        </p:nvCxnSpPr>
        <p:spPr>
          <a:xfrm>
            <a:off x="7204364" y="3643745"/>
            <a:ext cx="1676400" cy="1219200"/>
          </a:xfrm>
          <a:prstGeom prst="straightConnector1">
            <a:avLst/>
          </a:prstGeom>
          <a:ln w="508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2B85DF-D6E7-F842-8055-C70FDA73B532}"/>
              </a:ext>
            </a:extLst>
          </p:cNvPr>
          <p:cNvCxnSpPr>
            <a:cxnSpLocks/>
          </p:cNvCxnSpPr>
          <p:nvPr/>
        </p:nvCxnSpPr>
        <p:spPr>
          <a:xfrm>
            <a:off x="6518564" y="2334495"/>
            <a:ext cx="838200" cy="0"/>
          </a:xfrm>
          <a:prstGeom prst="straightConnector1">
            <a:avLst/>
          </a:prstGeom>
          <a:ln w="508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BC9355E-FC16-724E-9412-6F76BA2B8FA4}"/>
              </a:ext>
            </a:extLst>
          </p:cNvPr>
          <p:cNvSpPr txBox="1"/>
          <p:nvPr/>
        </p:nvSpPr>
        <p:spPr>
          <a:xfrm>
            <a:off x="7772405" y="2321882"/>
            <a:ext cx="1553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ST-1 cables:</a:t>
            </a:r>
          </a:p>
          <a:p>
            <a:r>
              <a:rPr lang="en-US" dirty="0">
                <a:solidFill>
                  <a:srgbClr val="FFFF00"/>
                </a:solidFill>
              </a:rPr>
              <a:t>40’ SMA-</a:t>
            </a:r>
            <a:r>
              <a:rPr lang="en-US" dirty="0" err="1">
                <a:solidFill>
                  <a:srgbClr val="FFFF00"/>
                </a:solidFill>
              </a:rPr>
              <a:t>Lemo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(under </a:t>
            </a:r>
            <a:r>
              <a:rPr lang="en-US" dirty="0" err="1">
                <a:solidFill>
                  <a:srgbClr val="FFFF00"/>
                </a:solidFill>
              </a:rPr>
              <a:t>KMag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7ADED4-F005-8D49-A8F1-7E5E7D663B13}"/>
              </a:ext>
            </a:extLst>
          </p:cNvPr>
          <p:cNvCxnSpPr>
            <a:cxnSpLocks/>
          </p:cNvCxnSpPr>
          <p:nvPr/>
        </p:nvCxnSpPr>
        <p:spPr>
          <a:xfrm>
            <a:off x="8788319" y="4897586"/>
            <a:ext cx="92445" cy="1046014"/>
          </a:xfrm>
          <a:prstGeom prst="straightConnector1">
            <a:avLst/>
          </a:prstGeom>
          <a:ln w="508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3B0D2-7E06-B045-B2CB-157471B5A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47" r="11751" b="24243"/>
          <a:stretch/>
        </p:blipFill>
        <p:spPr>
          <a:xfrm>
            <a:off x="231199" y="2673194"/>
            <a:ext cx="5185928" cy="40047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033B6B-3F06-4A4F-AD7F-44168B819A6B}"/>
              </a:ext>
            </a:extLst>
          </p:cNvPr>
          <p:cNvSpPr txBox="1"/>
          <p:nvPr/>
        </p:nvSpPr>
        <p:spPr>
          <a:xfrm>
            <a:off x="415373" y="1835360"/>
            <a:ext cx="3387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  = (8+4)/down + 17 + 6/up </a:t>
            </a:r>
          </a:p>
          <a:p>
            <a:r>
              <a:rPr lang="en-US" dirty="0"/>
              <a:t>   = 35’  to CAMAC crates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19B3CC-0BC9-D34E-9260-4BB518CC3E25}"/>
              </a:ext>
            </a:extLst>
          </p:cNvPr>
          <p:cNvSpPr txBox="1"/>
          <p:nvPr/>
        </p:nvSpPr>
        <p:spPr>
          <a:xfrm>
            <a:off x="8834541" y="5719745"/>
            <a:ext cx="81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Rack-1</a:t>
            </a:r>
          </a:p>
        </p:txBody>
      </p:sp>
    </p:spTree>
    <p:extLst>
      <p:ext uri="{BB962C8B-B14F-4D97-AF65-F5344CB8AC3E}">
        <p14:creationId xmlns:p14="http://schemas.microsoft.com/office/powerpoint/2010/main" val="2645435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4C3847-B30A-E541-8A1A-BF24B672F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ACD5C95-04E8-1945-9D6C-B933B9BC854F}"/>
              </a:ext>
            </a:extLst>
          </p:cNvPr>
          <p:cNvSpPr/>
          <p:nvPr/>
        </p:nvSpPr>
        <p:spPr>
          <a:xfrm>
            <a:off x="3193576" y="450376"/>
            <a:ext cx="8434317" cy="4107328"/>
          </a:xfrm>
          <a:custGeom>
            <a:avLst/>
            <a:gdLst>
              <a:gd name="connsiteX0" fmla="*/ 0 w 8434317"/>
              <a:gd name="connsiteY0" fmla="*/ 0 h 4107328"/>
              <a:gd name="connsiteX1" fmla="*/ 464024 w 8434317"/>
              <a:gd name="connsiteY1" fmla="*/ 3698543 h 4107328"/>
              <a:gd name="connsiteX2" fmla="*/ 1201003 w 8434317"/>
              <a:gd name="connsiteY2" fmla="*/ 4012442 h 4107328"/>
              <a:gd name="connsiteX3" fmla="*/ 3562066 w 8434317"/>
              <a:gd name="connsiteY3" fmla="*/ 3684896 h 4107328"/>
              <a:gd name="connsiteX4" fmla="*/ 7997588 w 8434317"/>
              <a:gd name="connsiteY4" fmla="*/ 3084394 h 4107328"/>
              <a:gd name="connsiteX5" fmla="*/ 8434317 w 8434317"/>
              <a:gd name="connsiteY5" fmla="*/ 3029803 h 410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4317" h="4107328">
                <a:moveTo>
                  <a:pt x="0" y="0"/>
                </a:moveTo>
                <a:cubicBezTo>
                  <a:pt x="131928" y="1514901"/>
                  <a:pt x="263857" y="3029803"/>
                  <a:pt x="464024" y="3698543"/>
                </a:cubicBezTo>
                <a:cubicBezTo>
                  <a:pt x="664191" y="4367283"/>
                  <a:pt x="684663" y="4014717"/>
                  <a:pt x="1201003" y="4012442"/>
                </a:cubicBezTo>
                <a:cubicBezTo>
                  <a:pt x="1717343" y="4010168"/>
                  <a:pt x="3562066" y="3684896"/>
                  <a:pt x="3562066" y="3684896"/>
                </a:cubicBezTo>
                <a:lnTo>
                  <a:pt x="7997588" y="3084394"/>
                </a:lnTo>
                <a:lnTo>
                  <a:pt x="8434317" y="3029803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50B65E-728E-484C-9C46-1B982CAF5C06}"/>
              </a:ext>
            </a:extLst>
          </p:cNvPr>
          <p:cNvCxnSpPr>
            <a:cxnSpLocks/>
          </p:cNvCxnSpPr>
          <p:nvPr/>
        </p:nvCxnSpPr>
        <p:spPr>
          <a:xfrm flipH="1" flipV="1">
            <a:off x="11450472" y="2647666"/>
            <a:ext cx="204717" cy="82227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30F380-0AE3-FF44-9FAE-AEBBA86BD75A}"/>
              </a:ext>
            </a:extLst>
          </p:cNvPr>
          <p:cNvCxnSpPr>
            <a:cxnSpLocks/>
          </p:cNvCxnSpPr>
          <p:nvPr/>
        </p:nvCxnSpPr>
        <p:spPr>
          <a:xfrm>
            <a:off x="11539183" y="2647666"/>
            <a:ext cx="600501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93E9D4-CDAE-3548-9979-60AD175D1CD7}"/>
              </a:ext>
            </a:extLst>
          </p:cNvPr>
          <p:cNvCxnSpPr>
            <a:cxnSpLocks/>
          </p:cNvCxnSpPr>
          <p:nvPr/>
        </p:nvCxnSpPr>
        <p:spPr>
          <a:xfrm flipH="1" flipV="1">
            <a:off x="12063484" y="1078173"/>
            <a:ext cx="39807" cy="156949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18BFCAE-9640-D04C-BBB0-B614A9D8F80C}"/>
              </a:ext>
            </a:extLst>
          </p:cNvPr>
          <p:cNvSpPr txBox="1"/>
          <p:nvPr/>
        </p:nvSpPr>
        <p:spPr>
          <a:xfrm>
            <a:off x="5190239" y="3821373"/>
            <a:ext cx="181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Signal cables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5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E6A5A3-AED9-DD4A-8E3B-BC27F67E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16" y="203542"/>
            <a:ext cx="10515600" cy="1325563"/>
          </a:xfrm>
        </p:spPr>
        <p:txBody>
          <a:bodyPr/>
          <a:lstStyle/>
          <a:p>
            <a:r>
              <a:rPr lang="en-US" dirty="0"/>
              <a:t>Rack-1: Station-1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E6045-DDF1-FC48-B1E2-19366671AA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054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93D187-0526-A34D-908F-1DF57E71403A}"/>
              </a:ext>
            </a:extLst>
          </p:cNvPr>
          <p:cNvSpPr txBox="1"/>
          <p:nvPr/>
        </p:nvSpPr>
        <p:spPr>
          <a:xfrm>
            <a:off x="9040486" y="651633"/>
            <a:ext cx="3098739" cy="2677656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Rack -1:</a:t>
            </a:r>
          </a:p>
          <a:p>
            <a:r>
              <a:rPr lang="en-US" sz="2400" dirty="0"/>
              <a:t>- DP/V1495 move to </a:t>
            </a:r>
          </a:p>
          <a:p>
            <a:r>
              <a:rPr lang="en-US" sz="2400" dirty="0"/>
              <a:t>East L2 trigger rack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Bring all ST-1 CAMAC (2) to here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Keep NIM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Keep </a:t>
            </a:r>
            <a:r>
              <a:rPr lang="en-US" sz="2400" dirty="0" err="1"/>
              <a:t>SiPM</a:t>
            </a:r>
            <a:r>
              <a:rPr lang="en-US" sz="2400" dirty="0"/>
              <a:t> PS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C7C929-BAEA-0647-982D-4155113E5AF4}"/>
              </a:ext>
            </a:extLst>
          </p:cNvPr>
          <p:cNvSpPr txBox="1"/>
          <p:nvPr/>
        </p:nvSpPr>
        <p:spPr>
          <a:xfrm>
            <a:off x="52775" y="1330865"/>
            <a:ext cx="520822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Rotate the rack 180dgr, cables facing beam</a:t>
            </a:r>
          </a:p>
          <a:p>
            <a:pPr marL="285750" indent="-285750">
              <a:buFontTx/>
              <a:buChar char="-"/>
            </a:pPr>
            <a:r>
              <a:rPr lang="en-US" dirty="0"/>
              <a:t>To reduce the overall length of ST-1 readout cables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Install cable tray: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run all power/signal cables over the KMAG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36’ required (cables = 40’)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Layout: top-down (remove 4 V1495 module 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CAMAC, 10 </a:t>
            </a:r>
            <a:r>
              <a:rPr lang="en-US" dirty="0" err="1"/>
              <a:t>LeCroy</a:t>
            </a:r>
            <a:r>
              <a:rPr lang="en-US" dirty="0"/>
              <a:t> 4413 discriminators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CAMAC, 10 </a:t>
            </a:r>
            <a:r>
              <a:rPr lang="en-US" dirty="0" err="1"/>
              <a:t>LeCroy</a:t>
            </a:r>
            <a:r>
              <a:rPr lang="en-US" dirty="0"/>
              <a:t> 4413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NIM for blue logics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VME for calibration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SiPM</a:t>
            </a:r>
            <a:r>
              <a:rPr lang="en-US" dirty="0"/>
              <a:t> power and control system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3BB8D-CDB8-DB49-BE10-E5DF017EE50B}"/>
              </a:ext>
            </a:extLst>
          </p:cNvPr>
          <p:cNvSpPr txBox="1"/>
          <p:nvPr/>
        </p:nvSpPr>
        <p:spPr>
          <a:xfrm>
            <a:off x="437887" y="5177130"/>
            <a:ext cx="1807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Power &amp; Cooling:</a:t>
            </a:r>
          </a:p>
          <a:p>
            <a:pPr marL="285750" indent="-285750">
              <a:buFontTx/>
              <a:buChar char="-"/>
            </a:pPr>
            <a:r>
              <a:rPr lang="en-US" dirty="0"/>
              <a:t>2 CAMAC, </a:t>
            </a:r>
          </a:p>
          <a:p>
            <a:pPr marL="285750" indent="-285750">
              <a:buFontTx/>
              <a:buChar char="-"/>
            </a:pPr>
            <a:r>
              <a:rPr lang="en-US" dirty="0"/>
              <a:t>NIM</a:t>
            </a:r>
          </a:p>
          <a:p>
            <a:pPr marL="285750" indent="-285750">
              <a:buFontTx/>
              <a:buChar char="-"/>
            </a:pPr>
            <a:r>
              <a:rPr lang="en-US" dirty="0"/>
              <a:t>VME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SiPM</a:t>
            </a:r>
            <a:r>
              <a:rPr lang="en-US" dirty="0"/>
              <a:t> PS</a:t>
            </a:r>
          </a:p>
        </p:txBody>
      </p:sp>
    </p:spTree>
    <p:extLst>
      <p:ext uri="{BB962C8B-B14F-4D97-AF65-F5344CB8AC3E}">
        <p14:creationId xmlns:p14="http://schemas.microsoft.com/office/powerpoint/2010/main" val="609830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3C40-0607-9F40-B292-25FF7E30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40" y="198870"/>
            <a:ext cx="10515600" cy="1325563"/>
          </a:xfrm>
        </p:spPr>
        <p:txBody>
          <a:bodyPr/>
          <a:lstStyle/>
          <a:p>
            <a:r>
              <a:rPr lang="en-US" dirty="0"/>
              <a:t>Rack-2 for Station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95CBD-4D6A-1C43-ABC7-540C82C5129E}"/>
              </a:ext>
            </a:extLst>
          </p:cNvPr>
          <p:cNvSpPr txBox="1"/>
          <p:nvPr/>
        </p:nvSpPr>
        <p:spPr>
          <a:xfrm>
            <a:off x="249054" y="1399742"/>
            <a:ext cx="42060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from West to East side, close to DP-2</a:t>
            </a:r>
          </a:p>
          <a:p>
            <a:r>
              <a:rPr lang="en-US" dirty="0"/>
              <a:t>(no change of configuration )</a:t>
            </a:r>
          </a:p>
          <a:p>
            <a:endParaRPr lang="en-US" dirty="0"/>
          </a:p>
          <a:p>
            <a:r>
              <a:rPr lang="en-US" dirty="0"/>
              <a:t>Layout: top-down</a:t>
            </a:r>
          </a:p>
          <a:p>
            <a:pPr marL="342900" indent="-342900">
              <a:buAutoNum type="arabicPeriod"/>
            </a:pPr>
            <a:r>
              <a:rPr lang="en-US" dirty="0"/>
              <a:t>CAMAC, 9 </a:t>
            </a:r>
            <a:r>
              <a:rPr lang="en-US" dirty="0" err="1"/>
              <a:t>LeCroy</a:t>
            </a:r>
            <a:r>
              <a:rPr lang="en-US" dirty="0"/>
              <a:t> 4413 modules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CAMAC, 9 </a:t>
            </a:r>
            <a:r>
              <a:rPr lang="en-US" dirty="0" err="1"/>
              <a:t>LeCroy</a:t>
            </a:r>
            <a:r>
              <a:rPr lang="en-US" dirty="0"/>
              <a:t> 4413 modules</a:t>
            </a:r>
          </a:p>
          <a:p>
            <a:pPr marL="342900" indent="-342900">
              <a:buAutoNum type="arabicPeriod"/>
            </a:pPr>
            <a:r>
              <a:rPr lang="en-US" dirty="0"/>
              <a:t>NIM logics</a:t>
            </a:r>
          </a:p>
          <a:p>
            <a:pPr marL="342900" indent="-342900">
              <a:buAutoNum type="arabicPeriod"/>
            </a:pPr>
            <a:r>
              <a:rPr lang="en-US" dirty="0" err="1"/>
              <a:t>SiPM</a:t>
            </a:r>
            <a:r>
              <a:rPr lang="en-US" dirty="0"/>
              <a:t> PS and control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64BC7-61E6-364F-A812-32CE52820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460" y="0"/>
            <a:ext cx="5143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5C9EA2-6063-404B-B1F8-5EF261837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8" t="9899" r="18485" b="12526"/>
          <a:stretch/>
        </p:blipFill>
        <p:spPr>
          <a:xfrm>
            <a:off x="8946162" y="2768915"/>
            <a:ext cx="2311400" cy="39624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E7D776-3810-C04D-8245-653B18E9E8F8}"/>
              </a:ext>
            </a:extLst>
          </p:cNvPr>
          <p:cNvCxnSpPr>
            <a:cxnSpLocks/>
          </p:cNvCxnSpPr>
          <p:nvPr/>
        </p:nvCxnSpPr>
        <p:spPr>
          <a:xfrm>
            <a:off x="4475021" y="1649128"/>
            <a:ext cx="4471141" cy="205893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403046F-2B62-9644-816B-990BAE553563}"/>
              </a:ext>
            </a:extLst>
          </p:cNvPr>
          <p:cNvSpPr txBox="1"/>
          <p:nvPr/>
        </p:nvSpPr>
        <p:spPr>
          <a:xfrm>
            <a:off x="9185564" y="2678597"/>
            <a:ext cx="1169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Rack-2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4EB4E-533B-594A-9298-6539507165A9}"/>
              </a:ext>
            </a:extLst>
          </p:cNvPr>
          <p:cNvSpPr txBox="1"/>
          <p:nvPr/>
        </p:nvSpPr>
        <p:spPr>
          <a:xfrm>
            <a:off x="7537273" y="2416987"/>
            <a:ext cx="1169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Rack-1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58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3F708FB-0CB9-6A4D-A552-E65D93843FE5}"/>
              </a:ext>
            </a:extLst>
          </p:cNvPr>
          <p:cNvGrpSpPr/>
          <p:nvPr/>
        </p:nvGrpSpPr>
        <p:grpSpPr>
          <a:xfrm>
            <a:off x="5195454" y="0"/>
            <a:ext cx="6996546" cy="6858000"/>
            <a:chOff x="5195454" y="0"/>
            <a:chExt cx="6996546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0AB979-A285-1F49-BE1A-607B3DD02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485"/>
            <a:stretch/>
          </p:blipFill>
          <p:spPr>
            <a:xfrm>
              <a:off x="5195454" y="0"/>
              <a:ext cx="6996546" cy="68580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F528C7-967D-454F-9022-2113AD160362}"/>
                </a:ext>
              </a:extLst>
            </p:cNvPr>
            <p:cNvGrpSpPr/>
            <p:nvPr/>
          </p:nvGrpSpPr>
          <p:grpSpPr>
            <a:xfrm>
              <a:off x="7772401" y="1218414"/>
              <a:ext cx="1578479" cy="1699208"/>
              <a:chOff x="4128655" y="1219200"/>
              <a:chExt cx="1578479" cy="1699208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7081759-ADED-3C47-AC5A-940D4D9D5F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4245" y="1219200"/>
                <a:ext cx="142664" cy="1699208"/>
              </a:xfrm>
              <a:prstGeom prst="line">
                <a:avLst/>
              </a:prstGeom>
              <a:ln w="3492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37DC8F-C91B-0044-BF56-4A50B77BDB71}"/>
                  </a:ext>
                </a:extLst>
              </p:cNvPr>
              <p:cNvSpPr txBox="1"/>
              <p:nvPr/>
            </p:nvSpPr>
            <p:spPr>
              <a:xfrm>
                <a:off x="5140035" y="1676396"/>
                <a:ext cx="5116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48”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0D98E95-2407-134D-86E7-923CDD85F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655" y="1884218"/>
                <a:ext cx="1578479" cy="318655"/>
              </a:xfrm>
              <a:prstGeom prst="line">
                <a:avLst/>
              </a:prstGeom>
              <a:ln w="3492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84676-B4EF-AE4A-B7CD-E4A8198B1DBF}"/>
              </a:ext>
            </a:extLst>
          </p:cNvPr>
          <p:cNvSpPr/>
          <p:nvPr/>
        </p:nvSpPr>
        <p:spPr>
          <a:xfrm rot="21063896">
            <a:off x="6079755" y="5908597"/>
            <a:ext cx="5700026" cy="5098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DP cable tray on ground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3FF5C-1624-8046-8170-C42982932FBF}"/>
              </a:ext>
            </a:extLst>
          </p:cNvPr>
          <p:cNvSpPr txBox="1"/>
          <p:nvPr/>
        </p:nvSpPr>
        <p:spPr>
          <a:xfrm>
            <a:off x="5630461" y="30122"/>
            <a:ext cx="5081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Install Station-2 Cable Tray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5A5469-FF4C-B149-9161-1B93F5C0D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8" t="8289" r="2333" b="18261"/>
          <a:stretch/>
        </p:blipFill>
        <p:spPr>
          <a:xfrm>
            <a:off x="125482" y="2202087"/>
            <a:ext cx="4267996" cy="46257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E2C8420-76A2-E24A-B6B4-4FA9CFC3174C}"/>
              </a:ext>
            </a:extLst>
          </p:cNvPr>
          <p:cNvSpPr/>
          <p:nvPr/>
        </p:nvSpPr>
        <p:spPr>
          <a:xfrm>
            <a:off x="4558572" y="4063602"/>
            <a:ext cx="1076528" cy="276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DP ST-2 rack</a:t>
            </a:r>
          </a:p>
          <a:p>
            <a:pPr algn="ctr"/>
            <a:r>
              <a:rPr lang="en-US" dirty="0"/>
              <a:t>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223331-C17D-7349-80C3-62B5E9F32145}"/>
              </a:ext>
            </a:extLst>
          </p:cNvPr>
          <p:cNvSpPr txBox="1"/>
          <p:nvPr/>
        </p:nvSpPr>
        <p:spPr>
          <a:xfrm>
            <a:off x="209125" y="1218414"/>
            <a:ext cx="4830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Cable length = 12 + 15 + 6 = 33’. (40’ cables) </a:t>
            </a:r>
          </a:p>
        </p:txBody>
      </p:sp>
    </p:spTree>
    <p:extLst>
      <p:ext uri="{BB962C8B-B14F-4D97-AF65-F5344CB8AC3E}">
        <p14:creationId xmlns:p14="http://schemas.microsoft.com/office/powerpoint/2010/main" val="248533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28DE-AAEE-ED43-AB88-7EBF4CFC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Rack-3/4:  DP V1496 L1 Trigger &amp; TDCs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CF206-9472-2740-B27E-8CB3A343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45" y="1061237"/>
            <a:ext cx="7689273" cy="5766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3AF274-4484-6A4D-9A0B-9D36E890A68A}"/>
              </a:ext>
            </a:extLst>
          </p:cNvPr>
          <p:cNvSpPr txBox="1"/>
          <p:nvPr/>
        </p:nvSpPr>
        <p:spPr>
          <a:xfrm>
            <a:off x="5862886" y="3127558"/>
            <a:ext cx="1305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Rack-3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E802CF-FB35-1A43-BFFA-A8ABAADCE691}"/>
              </a:ext>
            </a:extLst>
          </p:cNvPr>
          <p:cNvSpPr/>
          <p:nvPr/>
        </p:nvSpPr>
        <p:spPr>
          <a:xfrm>
            <a:off x="6012870" y="4106280"/>
            <a:ext cx="817418" cy="4710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DP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V1495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3AF616-E0F9-3A4F-B50F-C4690037D559}"/>
              </a:ext>
            </a:extLst>
          </p:cNvPr>
          <p:cNvSpPr/>
          <p:nvPr/>
        </p:nvSpPr>
        <p:spPr>
          <a:xfrm>
            <a:off x="8116910" y="3868838"/>
            <a:ext cx="1420093" cy="918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DP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2 VMEs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(12 TDCs)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7D27E-F8CC-C742-BD61-5A3DEA0CA114}"/>
              </a:ext>
            </a:extLst>
          </p:cNvPr>
          <p:cNvSpPr txBox="1"/>
          <p:nvPr/>
        </p:nvSpPr>
        <p:spPr>
          <a:xfrm>
            <a:off x="8116910" y="2851152"/>
            <a:ext cx="1305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Rack-4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14A33-B66C-4D4C-A3CE-DB2B858CD0D2}"/>
              </a:ext>
            </a:extLst>
          </p:cNvPr>
          <p:cNvSpPr txBox="1"/>
          <p:nvPr/>
        </p:nvSpPr>
        <p:spPr>
          <a:xfrm>
            <a:off x="624577" y="1419867"/>
            <a:ext cx="35393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25’ 17-chan ribbon cables :</a:t>
            </a:r>
          </a:p>
          <a:p>
            <a:endParaRPr lang="en-US" dirty="0"/>
          </a:p>
          <a:p>
            <a:r>
              <a:rPr lang="en-US" dirty="0"/>
              <a:t>CAMAC -&gt; TDC;</a:t>
            </a:r>
          </a:p>
          <a:p>
            <a:r>
              <a:rPr lang="en-US" dirty="0"/>
              <a:t>CAMAC -&gt; V1495;</a:t>
            </a:r>
          </a:p>
          <a:p>
            <a:endParaRPr lang="en-US" dirty="0"/>
          </a:p>
          <a:p>
            <a:r>
              <a:rPr lang="en-US" dirty="0"/>
              <a:t>25’ 17-chan twist-pair ribbon cables</a:t>
            </a:r>
          </a:p>
        </p:txBody>
      </p:sp>
    </p:spTree>
    <p:extLst>
      <p:ext uri="{BB962C8B-B14F-4D97-AF65-F5344CB8AC3E}">
        <p14:creationId xmlns:p14="http://schemas.microsoft.com/office/powerpoint/2010/main" val="1213325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1146</Words>
  <Application>Microsoft Macintosh PowerPoint</Application>
  <PresentationFormat>Widescreen</PresentationFormat>
  <Paragraphs>271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E1039 Summer Work Plan</vt:lpstr>
      <vt:lpstr>PowerPoint Presentation</vt:lpstr>
      <vt:lpstr>PowerPoint Presentation</vt:lpstr>
      <vt:lpstr>ST-1 Cables: 40’ long</vt:lpstr>
      <vt:lpstr>PowerPoint Presentation</vt:lpstr>
      <vt:lpstr>Rack-1: Station-1</vt:lpstr>
      <vt:lpstr>Rack-2 for Station 2</vt:lpstr>
      <vt:lpstr>PowerPoint Presentation</vt:lpstr>
      <vt:lpstr>Rack-3/4:  DP V1496 L1 Trigger &amp; TDCs</vt:lpstr>
      <vt:lpstr>Rack-4: TDC Crates</vt:lpstr>
      <vt:lpstr>PowerPoint Presentation</vt:lpstr>
      <vt:lpstr>Prop-tube Plan</vt:lpstr>
      <vt:lpstr>DP Work Plan – To Do’s</vt:lpstr>
      <vt:lpstr>DP Work Schedule </vt:lpstr>
      <vt:lpstr>Prop Tube Plan &amp; Schedule, and more  </vt:lpstr>
      <vt:lpstr>PowerPoint Presentation</vt:lpstr>
      <vt:lpstr>DP Trigger &amp; PropTube Work Plan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E1039 Summer Work Plan</dc:title>
  <dc:creator>Ming Liu</dc:creator>
  <cp:lastModifiedBy>Ming Liu</cp:lastModifiedBy>
  <cp:revision>150</cp:revision>
  <dcterms:created xsi:type="dcterms:W3CDTF">2019-05-25T22:30:11Z</dcterms:created>
  <dcterms:modified xsi:type="dcterms:W3CDTF">2019-05-28T23:05:23Z</dcterms:modified>
</cp:coreProperties>
</file>