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9" r:id="rId12"/>
    <p:sldId id="267" r:id="rId13"/>
    <p:sldId id="266" r:id="rId14"/>
    <p:sldId id="268" r:id="rId15"/>
    <p:sldId id="270" r:id="rId16"/>
    <p:sldId id="28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47"/>
    <p:restoredTop sz="94674"/>
  </p:normalViewPr>
  <p:slideViewPr>
    <p:cSldViewPr snapToGrid="0" snapToObjects="1">
      <p:cViewPr varScale="1">
        <p:scale>
          <a:sx n="170" d="100"/>
          <a:sy n="170" d="100"/>
        </p:scale>
        <p:origin x="216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44561-6B47-CA4C-B422-B2556A7F918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7AA3F-0E02-8A42-BC3E-9123AD15F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67BF6-FC6B-B448-A100-376A771EA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B8447-3011-A24B-8512-B78D420B1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A2175-3B8D-6D44-9F23-B3D7194C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2CB81-EBD8-1A4F-A392-DC52CA29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44BED-4A57-EA41-ACE2-485385311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9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22826-5C5A-0D44-B718-C184C7E9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402E9-6DBA-FC49-9AA2-D1BFD4906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49DB6-AD2A-EC46-8B42-02B9A860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D117C-56F3-574C-A2C0-DC9FF466D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FBAC4-6579-5F4A-91C4-8C63F74FE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5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F459F-E47D-4E4B-B610-40C7E6F8FB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D8228-D883-D448-9B70-CD7725B1C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DFDC1-4F5D-2947-AD4A-81F09A96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F33FD-9DC8-0448-843C-46C6391EF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B691A-DFCB-3046-9EBB-A58A80C2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61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F060-211C-6244-998E-15CC1DA8B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F6A27-86A2-8544-A2B7-CB73CD0E5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CCF53-246B-674D-B3B5-43E48329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96C5C-C224-DA46-8833-428783CC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01CDD-0282-EE49-BD06-24D28BDA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4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509B-0A61-1046-9316-C6E56337A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E648B-D942-6642-BE98-73B07C5E3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43B05-8770-FC49-812D-03310CF4D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9E63-844E-FE45-A6CA-801733EB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DA701-DF87-7D48-A0A2-D25EE04B8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9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D17A5-8426-E547-8921-F5CEBC27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2E1CA-414F-994C-ABAB-5510F1E958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C8049-4DA5-9F47-8103-AB4E52583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C0CA4-D3CC-8E44-B6A9-E22E85130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3E762-7FC8-A942-B3A3-C3A14D51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77051-54BA-A342-8130-49F1D042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9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A362-EEB1-884B-B3F5-0C37B5AC1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53510-E773-B34D-9541-0FD551490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9228D-AC26-A649-8EB7-C341DF94E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CCFA0D-E5F8-214B-B5D1-0863897240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6E3DCB-1276-2446-893E-F3F8BC3D3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BFF11-EB65-1E48-B2FE-70488FA9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842571-74A2-764B-BECC-6ACB60DDF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7D6ED-79FD-2A45-82A4-5BCA78AD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4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3C32-EF67-0647-A448-49BF6306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7AFD0D-38C8-144E-86DC-7587E0DA1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9DD3C-C90C-F24A-AB6D-EFD279CA4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C8B35-4C55-064A-882F-51440EB9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4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39E915-A234-0749-A595-4A7C3BC02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EBF12A-2C14-4F4C-8AF2-B15BA202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A6C83-6C64-454C-A5E5-CC97BCE61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6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52CD-7284-744A-8BF3-2AA9EA15C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8BB60-72FF-C44A-AB61-569E7E0A3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7B3F1-48D4-D048-BC2D-B0F94A1A3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40F50-620B-6C49-B030-77D7F1508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8B263-4886-C54D-B152-BA3D58FB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5CBCB-F882-D84D-ADFC-DCD8174A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79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8659-83C4-244A-8D4A-600C1D87B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5175B-3359-AA49-95DD-AD34BCF6C4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F53A1-F642-4C44-936C-D113481FD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8FCA2-62CB-5742-B5CF-44AA1E5BB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7EF65-FDC1-664F-BFD8-15703F758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1F691-AACC-FF46-B43C-58F5A7BC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E4FB3-4E15-CE44-8856-DC6F47279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F154E-95F9-4E40-B2C0-5C8D25639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93BEC-91A1-B14A-924F-1C015E669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D9B88-532E-224B-A66E-88A7C565A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DF233-7BF6-3840-855E-A8F223C91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0256E-C438-0840-A35B-B0BEA73C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6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02784-6736-B84C-B978-CF663083C6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E1039 DP Work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5627C0-1DF7-C94F-9A93-EF2B30F4E7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Helen, </a:t>
            </a:r>
            <a:r>
              <a:rPr lang="en-US" dirty="0" err="1"/>
              <a:t>Zong</a:t>
            </a:r>
            <a:r>
              <a:rPr lang="en-US" dirty="0"/>
              <a:t>-Wei, Cristina, Mindy, Andrew, </a:t>
            </a:r>
            <a:r>
              <a:rPr lang="en-US" dirty="0" err="1"/>
              <a:t>Kun</a:t>
            </a:r>
            <a:r>
              <a:rPr lang="en-US" dirty="0"/>
              <a:t>, Ming et al </a:t>
            </a:r>
          </a:p>
          <a:p>
            <a:r>
              <a:rPr lang="en-US" dirty="0"/>
              <a:t>10/14-17, 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1794A-4E33-AC4C-8498-6EF436898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4585D-296F-7545-9169-8250C34E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73527-CCD2-D947-B379-A5DC04C85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74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34645D-36BA-034E-A548-AC9BC742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DO’s for tomorrow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DD345F-BF16-EA44-960B-374C99BC6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 3 TDC boards for ST-2</a:t>
            </a:r>
          </a:p>
          <a:p>
            <a:r>
              <a:rPr lang="en-US" dirty="0"/>
              <a:t>Connect ST-1 ribbon cables to TDC boards, mapping TBD</a:t>
            </a:r>
          </a:p>
          <a:p>
            <a:r>
              <a:rPr lang="en-US" dirty="0"/>
              <a:t>Connect St-1 ribbon cables to V1495</a:t>
            </a:r>
          </a:p>
          <a:p>
            <a:r>
              <a:rPr lang="en-US" dirty="0"/>
              <a:t>Connect ST-2 ribbon cables to TDC boards, mapping TBD</a:t>
            </a:r>
          </a:p>
          <a:p>
            <a:r>
              <a:rPr lang="en-US" dirty="0"/>
              <a:t>Connect </a:t>
            </a:r>
            <a:r>
              <a:rPr lang="en-US" dirty="0" err="1"/>
              <a:t>Lemo</a:t>
            </a:r>
            <a:r>
              <a:rPr lang="en-US" dirty="0"/>
              <a:t> cables</a:t>
            </a:r>
          </a:p>
          <a:p>
            <a:pPr lvl="1"/>
            <a:r>
              <a:rPr lang="en-US" dirty="0"/>
              <a:t>RF clock</a:t>
            </a:r>
          </a:p>
          <a:p>
            <a:pPr lvl="1"/>
            <a:r>
              <a:rPr lang="en-US" dirty="0"/>
              <a:t>Common  Stop</a:t>
            </a:r>
          </a:p>
          <a:p>
            <a:pPr lvl="1"/>
            <a:r>
              <a:rPr lang="en-US" dirty="0"/>
              <a:t>Fan-Out, and more </a:t>
            </a:r>
            <a:r>
              <a:rPr lang="en-US" dirty="0" err="1"/>
              <a:t>Lemo</a:t>
            </a:r>
            <a:r>
              <a:rPr lang="en-US" dirty="0"/>
              <a:t> cables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22FD74-DE00-A847-BDA2-5E0FCC73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3C6FE-030F-E640-BA33-74D3FC17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8E316-7323-AD4E-BECA-0CEC3742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7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1FBB0-62D4-1544-BA37-BC0D84DBE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89" y="365125"/>
            <a:ext cx="11534931" cy="1325563"/>
          </a:xfrm>
        </p:spPr>
        <p:txBody>
          <a:bodyPr/>
          <a:lstStyle/>
          <a:p>
            <a:r>
              <a:rPr lang="en-US" dirty="0"/>
              <a:t>DY &amp; J/Psi simulations for Target – single muons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824BE-A6B7-EC4C-885D-883D9E73B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Projected Z-</a:t>
            </a:r>
            <a:r>
              <a:rPr lang="en-US" dirty="0" err="1"/>
              <a:t>vtx</a:t>
            </a:r>
            <a:r>
              <a:rPr lang="en-US" dirty="0"/>
              <a:t> from ST-1 in Y-direction</a:t>
            </a:r>
          </a:p>
          <a:p>
            <a:r>
              <a:rPr lang="en-US" dirty="0"/>
              <a:t>Study target-dump separation for </a:t>
            </a:r>
          </a:p>
          <a:p>
            <a:pPr lvl="1"/>
            <a:r>
              <a:rPr lang="en-US" dirty="0"/>
              <a:t>Single muons</a:t>
            </a:r>
          </a:p>
          <a:p>
            <a:pPr lvl="1"/>
            <a:r>
              <a:rPr lang="en-US" dirty="0"/>
              <a:t>Dimuons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J/Psi (M = 3.1 GeV) and DY (M&gt;4 GeV)</a:t>
            </a:r>
          </a:p>
          <a:p>
            <a:pPr lvl="1"/>
            <a:r>
              <a:rPr lang="en-US" dirty="0"/>
              <a:t>Record all J/Psi events if possible at trigger level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1CF05-9A3B-5745-B47E-168C90F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107C5-BA43-4041-B151-F9868B7C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C3D04-5A3A-464F-A3A5-51226219D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41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676C3-7177-D34D-8805-4E011EC0C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E906 single muon and dimuon Data – from </a:t>
            </a:r>
            <a:r>
              <a:rPr lang="en-US" sz="4000" dirty="0" err="1"/>
              <a:t>Forhad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8B43A-906B-4542-83D7-3F5747753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C69-5C8D-2841-9BDE-9127587F9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CCD4F-EADA-BE4E-ADD1-2C0D1A93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F79D35-31AC-964D-8864-C4AC94DE0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22" y="1911349"/>
            <a:ext cx="11920546" cy="40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12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8B361-C380-B94E-A402-3EFCCFFF3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004288"/>
          </a:xfrm>
        </p:spPr>
        <p:txBody>
          <a:bodyPr/>
          <a:lstStyle/>
          <a:p>
            <a:r>
              <a:rPr lang="en-US" dirty="0"/>
              <a:t>DY and J/Psi simulation – Target DY events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F54E8-243C-F94A-B6C7-4BF24EC7D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2543"/>
            <a:ext cx="10515600" cy="1325563"/>
          </a:xfrm>
        </p:spPr>
        <p:txBody>
          <a:bodyPr/>
          <a:lstStyle/>
          <a:p>
            <a:r>
              <a:rPr lang="en-US" dirty="0"/>
              <a:t>Projected collision vertex distribution</a:t>
            </a:r>
          </a:p>
          <a:p>
            <a:pPr lvl="1"/>
            <a:r>
              <a:rPr lang="en-US" dirty="0"/>
              <a:t>@ST1, ~ projection from DP detectors; </a:t>
            </a:r>
            <a:r>
              <a:rPr lang="en-US" dirty="0" err="1"/>
              <a:t>dimuon_mass</a:t>
            </a:r>
            <a:r>
              <a:rPr lang="en-US" dirty="0"/>
              <a:t>&gt;2, 4GeV, </a:t>
            </a:r>
            <a:r>
              <a:rPr lang="en-US" dirty="0">
                <a:solidFill>
                  <a:srgbClr val="FF0000"/>
                </a:solidFill>
              </a:rPr>
              <a:t>pY_St1&gt;1.0GeV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1AA5A-FE5F-464E-A4B5-96BC5C808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8C7A5-D340-AA45-8839-44452AC30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53116-53CE-CB47-BE9A-9ED48A9E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13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CB4407-573A-E848-985D-91236EE54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17" y="2155306"/>
            <a:ext cx="5834526" cy="42340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B74034-415F-DF48-8358-6CA562B5611A}"/>
              </a:ext>
            </a:extLst>
          </p:cNvPr>
          <p:cNvSpPr txBox="1"/>
          <p:nvPr/>
        </p:nvSpPr>
        <p:spPr>
          <a:xfrm>
            <a:off x="966773" y="3185519"/>
            <a:ext cx="27973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Single muon </a:t>
            </a:r>
            <a:r>
              <a:rPr lang="en-US" sz="2000" b="1" dirty="0" err="1">
                <a:solidFill>
                  <a:srgbClr val="FF0000"/>
                </a:solidFill>
              </a:rPr>
              <a:t>Proj</a:t>
            </a:r>
            <a:r>
              <a:rPr lang="en-US" sz="2000" b="1" dirty="0">
                <a:solidFill>
                  <a:srgbClr val="FF0000"/>
                </a:solidFill>
              </a:rPr>
              <a:t>. </a:t>
            </a:r>
            <a:r>
              <a:rPr lang="en-US" sz="2000" b="1" dirty="0" err="1">
                <a:solidFill>
                  <a:srgbClr val="FF0000"/>
                </a:solidFill>
              </a:rPr>
              <a:t>z_vtx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Target = -300cm</a:t>
            </a:r>
          </a:p>
          <a:p>
            <a:r>
              <a:rPr lang="en-US" sz="2000" b="1" dirty="0" err="1">
                <a:solidFill>
                  <a:srgbClr val="FF0000"/>
                </a:solidFill>
              </a:rPr>
              <a:t>pY</a:t>
            </a:r>
            <a:r>
              <a:rPr lang="en-US" sz="2000" b="1" dirty="0">
                <a:solidFill>
                  <a:srgbClr val="FF0000"/>
                </a:solidFill>
              </a:rPr>
              <a:t> &gt; 1.0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&lt;Z&gt; = --270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&lt;</a:t>
            </a:r>
            <a:r>
              <a:rPr lang="en-US" sz="2000" b="1" dirty="0" err="1">
                <a:solidFill>
                  <a:srgbClr val="FF0000"/>
                </a:solidFill>
              </a:rPr>
              <a:t>Z_Sigma</a:t>
            </a:r>
            <a:r>
              <a:rPr lang="en-US" sz="2000" b="1" dirty="0">
                <a:solidFill>
                  <a:srgbClr val="FF0000"/>
                </a:solidFill>
              </a:rPr>
              <a:t>&gt; = 97 cm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20AFE5-1C6E-8049-A797-4F76EE71A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143" y="2155306"/>
            <a:ext cx="5790857" cy="42023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EB497E-4184-E142-9289-E166513752A0}"/>
              </a:ext>
            </a:extLst>
          </p:cNvPr>
          <p:cNvSpPr txBox="1"/>
          <p:nvPr/>
        </p:nvSpPr>
        <p:spPr>
          <a:xfrm>
            <a:off x="8435717" y="3185519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gMass</a:t>
            </a:r>
            <a:r>
              <a:rPr lang="en-US" dirty="0"/>
              <a:t> &gt;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41A25B-FD7B-E84A-8890-606CAE730F22}"/>
              </a:ext>
            </a:extLst>
          </p:cNvPr>
          <p:cNvSpPr txBox="1"/>
          <p:nvPr/>
        </p:nvSpPr>
        <p:spPr>
          <a:xfrm>
            <a:off x="8435717" y="4603404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gMass</a:t>
            </a:r>
            <a:r>
              <a:rPr lang="en-US" dirty="0"/>
              <a:t> &gt;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C14E34-B969-3E4C-8818-3D768882E6CC}"/>
              </a:ext>
            </a:extLst>
          </p:cNvPr>
          <p:cNvSpPr txBox="1"/>
          <p:nvPr/>
        </p:nvSpPr>
        <p:spPr>
          <a:xfrm>
            <a:off x="9982200" y="817168"/>
            <a:ext cx="2217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 </a:t>
            </a:r>
            <a:r>
              <a:rPr lang="en-US" dirty="0" err="1"/>
              <a:t>Zulkaida’s</a:t>
            </a:r>
            <a:r>
              <a:rPr lang="en-US" dirty="0"/>
              <a:t> </a:t>
            </a:r>
          </a:p>
          <a:p>
            <a:r>
              <a:rPr lang="en-US" dirty="0"/>
              <a:t>large MC DY samples!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3815F8-02E0-6347-B3A3-50D867F70A64}"/>
              </a:ext>
            </a:extLst>
          </p:cNvPr>
          <p:cNvSpPr txBox="1"/>
          <p:nvPr/>
        </p:nvSpPr>
        <p:spPr>
          <a:xfrm>
            <a:off x="8746946" y="3656378"/>
            <a:ext cx="296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Single muon </a:t>
            </a:r>
            <a:r>
              <a:rPr lang="en-US" sz="2000" b="1" dirty="0" err="1">
                <a:solidFill>
                  <a:srgbClr val="FF0000"/>
                </a:solidFill>
              </a:rPr>
              <a:t>Pz</a:t>
            </a:r>
            <a:r>
              <a:rPr lang="en-US" sz="2000" b="1" dirty="0">
                <a:solidFill>
                  <a:srgbClr val="FF0000"/>
                </a:solidFill>
              </a:rPr>
              <a:t> @St1</a:t>
            </a:r>
          </a:p>
        </p:txBody>
      </p:sp>
    </p:spTree>
    <p:extLst>
      <p:ext uri="{BB962C8B-B14F-4D97-AF65-F5344CB8AC3E}">
        <p14:creationId xmlns:p14="http://schemas.microsoft.com/office/powerpoint/2010/main" val="1174174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6BA24-44A6-E041-AFE4-94706934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220"/>
            <a:ext cx="10515600" cy="1325563"/>
          </a:xfrm>
        </p:spPr>
        <p:txBody>
          <a:bodyPr/>
          <a:lstStyle/>
          <a:p>
            <a:r>
              <a:rPr lang="en-US" dirty="0"/>
              <a:t>Z-VTX for </a:t>
            </a:r>
            <a:r>
              <a:rPr lang="en-US" dirty="0" err="1"/>
              <a:t>pY</a:t>
            </a:r>
            <a:r>
              <a:rPr lang="en-US" dirty="0"/>
              <a:t> &gt;1.5 GeV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4B8DC-E747-B94C-8128-0C3D5D6C3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94DA6-F48A-F548-AD71-3025A547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4DD5F-4E74-BF47-85FE-F400A59DD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4143E7-227F-4D4D-8C36-87EED2021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298751"/>
            <a:ext cx="7138945" cy="5180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9A059D-84D7-F742-8417-68F98D21B57E}"/>
              </a:ext>
            </a:extLst>
          </p:cNvPr>
          <p:cNvSpPr txBox="1"/>
          <p:nvPr/>
        </p:nvSpPr>
        <p:spPr>
          <a:xfrm>
            <a:off x="784096" y="2226501"/>
            <a:ext cx="27973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Single muon </a:t>
            </a:r>
            <a:r>
              <a:rPr lang="en-US" sz="2000" b="1" dirty="0" err="1">
                <a:solidFill>
                  <a:srgbClr val="FF0000"/>
                </a:solidFill>
              </a:rPr>
              <a:t>Proj</a:t>
            </a:r>
            <a:r>
              <a:rPr lang="en-US" sz="2000" b="1" dirty="0">
                <a:solidFill>
                  <a:srgbClr val="FF0000"/>
                </a:solidFill>
              </a:rPr>
              <a:t>. </a:t>
            </a:r>
            <a:r>
              <a:rPr lang="en-US" sz="2000" b="1" dirty="0" err="1">
                <a:solidFill>
                  <a:srgbClr val="FF0000"/>
                </a:solidFill>
              </a:rPr>
              <a:t>z_vtx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Target = -300cm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pY_St1 &gt; 1.5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&lt;Z&gt; = -260cm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&lt;</a:t>
            </a:r>
            <a:r>
              <a:rPr lang="en-US" sz="2000" b="1" dirty="0" err="1">
                <a:solidFill>
                  <a:srgbClr val="FF0000"/>
                </a:solidFill>
              </a:rPr>
              <a:t>Z_Sigma</a:t>
            </a:r>
            <a:r>
              <a:rPr lang="en-US" sz="2000" b="1" dirty="0">
                <a:solidFill>
                  <a:srgbClr val="FF0000"/>
                </a:solidFill>
              </a:rPr>
              <a:t>&gt; = 75 cm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E09A74-C854-C947-BB6D-2285016C4929}"/>
              </a:ext>
            </a:extLst>
          </p:cNvPr>
          <p:cNvSpPr txBox="1"/>
          <p:nvPr/>
        </p:nvSpPr>
        <p:spPr>
          <a:xfrm>
            <a:off x="8241957" y="310154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Dimu_gmass</a:t>
            </a:r>
            <a:r>
              <a:rPr lang="en-US" dirty="0"/>
              <a:t> &gt;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D4BEC5-11F4-7E43-8161-38F191321513}"/>
              </a:ext>
            </a:extLst>
          </p:cNvPr>
          <p:cNvSpPr txBox="1"/>
          <p:nvPr/>
        </p:nvSpPr>
        <p:spPr>
          <a:xfrm>
            <a:off x="6887051" y="515064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Dimu_gmass</a:t>
            </a:r>
            <a:r>
              <a:rPr lang="en-US" dirty="0"/>
              <a:t> &gt; 4</a:t>
            </a:r>
          </a:p>
        </p:txBody>
      </p:sp>
    </p:spTree>
    <p:extLst>
      <p:ext uri="{BB962C8B-B14F-4D97-AF65-F5344CB8AC3E}">
        <p14:creationId xmlns:p14="http://schemas.microsoft.com/office/powerpoint/2010/main" val="2882970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E062-5C08-A642-B2DC-A75048EAA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84" y="238539"/>
            <a:ext cx="10515600" cy="1325563"/>
          </a:xfrm>
        </p:spPr>
        <p:txBody>
          <a:bodyPr/>
          <a:lstStyle/>
          <a:p>
            <a:r>
              <a:rPr lang="en-US" dirty="0"/>
              <a:t>Generated Dimuon Events – with reconstructed single muons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55445D-FB36-1D4F-922D-CC0973ED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F6D39-0BAB-3A44-B22F-F40D4F14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5C0DD-531A-D84E-87FF-07DD59E4F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15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095B77-058D-D74A-A251-0641423CC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4" y="2014149"/>
            <a:ext cx="5983580" cy="43421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E9D214-964B-E64A-8F8D-D6729F9EB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420" y="2014150"/>
            <a:ext cx="5983580" cy="43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14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80F9E-BD36-5143-B1F8-DEFD16689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To-do for simulations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0CE82-AC8F-C844-92D1-0A9B3178B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DY and J/Psi events produced at:</a:t>
            </a:r>
          </a:p>
          <a:p>
            <a:pPr lvl="1"/>
            <a:r>
              <a:rPr lang="en-US" dirty="0"/>
              <a:t>Target Z = -300cm</a:t>
            </a:r>
          </a:p>
          <a:p>
            <a:pPr lvl="1"/>
            <a:r>
              <a:rPr lang="en-US" dirty="0"/>
              <a:t>Beam dump Z = +25cm</a:t>
            </a:r>
          </a:p>
          <a:p>
            <a:r>
              <a:rPr lang="en-US" dirty="0" err="1"/>
              <a:t>Reco’d</a:t>
            </a:r>
            <a:r>
              <a:rPr lang="en-US" dirty="0"/>
              <a:t> track acceptance and efficiency </a:t>
            </a:r>
          </a:p>
          <a:p>
            <a:endParaRPr lang="en-US" dirty="0"/>
          </a:p>
          <a:p>
            <a:r>
              <a:rPr lang="en-US" dirty="0"/>
              <a:t>Z_VTX of single muons and also for dimuons</a:t>
            </a:r>
          </a:p>
          <a:p>
            <a:pPr lvl="1"/>
            <a:r>
              <a:rPr lang="en-US" dirty="0"/>
              <a:t>Z_VTX cut optimization to separate Target –Dump  tracks at trigger level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3AAE98-98AD-2245-8CE1-69E8869EE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FCB20-9EB6-AB43-BD24-CFC98CBD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8C376-CD5B-7F40-A96C-D43B98578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51D84-6574-554B-99BC-53B1D2E8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Day-3:  finish cabling TDC, V1495 etc.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352185-AA7E-0146-A9D2-C421763E5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068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TDC cables  - labeled and connected </a:t>
            </a:r>
          </a:p>
          <a:p>
            <a:r>
              <a:rPr lang="en-US" dirty="0"/>
              <a:t>V1495 cables – labeled and connected</a:t>
            </a:r>
          </a:p>
          <a:p>
            <a:r>
              <a:rPr lang="en-US" dirty="0" err="1"/>
              <a:t>Pulser</a:t>
            </a:r>
            <a:r>
              <a:rPr lang="en-US" dirty="0"/>
              <a:t> – TTL : </a:t>
            </a:r>
          </a:p>
          <a:p>
            <a:r>
              <a:rPr lang="en-US" dirty="0"/>
              <a:t>NIM : installed 2 fan-out module for Comm. Stop and CLK</a:t>
            </a:r>
          </a:p>
          <a:p>
            <a:r>
              <a:rPr lang="en-US" dirty="0" err="1"/>
              <a:t>Lemo</a:t>
            </a:r>
            <a:r>
              <a:rPr lang="en-US" dirty="0"/>
              <a:t> cables – installed 9 Comm. Stop cables for all TDCs</a:t>
            </a:r>
          </a:p>
          <a:p>
            <a:r>
              <a:rPr lang="en-US" dirty="0"/>
              <a:t>Ethernet cables – PS boxes, </a:t>
            </a:r>
          </a:p>
          <a:p>
            <a:r>
              <a:rPr lang="en-US" dirty="0"/>
              <a:t>Power extension cable for ST-1 PS, four ~6’ cables  </a:t>
            </a:r>
          </a:p>
          <a:p>
            <a:endParaRPr lang="en-US" dirty="0"/>
          </a:p>
          <a:p>
            <a:r>
              <a:rPr lang="en-US" dirty="0"/>
              <a:t>Start commissioning </a:t>
            </a:r>
          </a:p>
          <a:p>
            <a:pPr lvl="1"/>
            <a:r>
              <a:rPr lang="en-US" dirty="0"/>
              <a:t>Install rack power – timeline?</a:t>
            </a:r>
          </a:p>
          <a:p>
            <a:pPr lvl="1"/>
            <a:r>
              <a:rPr lang="en-US" dirty="0"/>
              <a:t>Operation safety review – </a:t>
            </a:r>
          </a:p>
          <a:p>
            <a:pPr lvl="1"/>
            <a:r>
              <a:rPr lang="en-US" dirty="0"/>
              <a:t>Turn on and start commissioning --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7E4FBB-4ED4-C44A-A5CF-B8B400957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DB667-F993-B644-B01A-BB0A581D7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25911-9903-2746-AD79-E92A36A95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80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DC652-471E-EA48-919B-5DE56E149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CAMAC Cable Mapping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60A46-07CE-6943-AA31-3C049FEF8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6FB57-0F04-574B-896E-BCF936A7B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ED2C0-C823-8F42-81A4-659C615E7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F07E03-9FD3-C64F-9470-FF953B98E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7967"/>
            <a:ext cx="51435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A2D40B-B106-E849-A47E-D5A392013A2C}"/>
              </a:ext>
            </a:extLst>
          </p:cNvPr>
          <p:cNvSpPr txBox="1"/>
          <p:nvPr/>
        </p:nvSpPr>
        <p:spPr>
          <a:xfrm>
            <a:off x="1378228" y="2782669"/>
            <a:ext cx="5062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Top pins: To TDC modules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975B17-A877-B647-BA78-F8D578ADDC8A}"/>
              </a:ext>
            </a:extLst>
          </p:cNvPr>
          <p:cNvSpPr txBox="1"/>
          <p:nvPr/>
        </p:nvSpPr>
        <p:spPr>
          <a:xfrm>
            <a:off x="225215" y="4387636"/>
            <a:ext cx="6261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Bottom pins: To V1495 modules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C78C3A-0D6A-7C4F-83ED-7F9828206ABF}"/>
              </a:ext>
            </a:extLst>
          </p:cNvPr>
          <p:cNvCxnSpPr>
            <a:cxnSpLocks/>
          </p:cNvCxnSpPr>
          <p:nvPr/>
        </p:nvCxnSpPr>
        <p:spPr>
          <a:xfrm>
            <a:off x="6361909" y="3115045"/>
            <a:ext cx="2649569" cy="5107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7CCEFE1-ACF9-E840-90B1-52F0D6F9B3B2}"/>
              </a:ext>
            </a:extLst>
          </p:cNvPr>
          <p:cNvCxnSpPr>
            <a:cxnSpLocks/>
          </p:cNvCxnSpPr>
          <p:nvPr/>
        </p:nvCxnSpPr>
        <p:spPr>
          <a:xfrm flipV="1">
            <a:off x="6441217" y="3854640"/>
            <a:ext cx="2464244" cy="8810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21F7B33-E32A-3045-A629-D6F2AC81840E}"/>
              </a:ext>
            </a:extLst>
          </p:cNvPr>
          <p:cNvSpPr txBox="1"/>
          <p:nvPr/>
        </p:nvSpPr>
        <p:spPr>
          <a:xfrm>
            <a:off x="1378228" y="1616946"/>
            <a:ext cx="3414717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Top-Left	Top-Right</a:t>
            </a:r>
          </a:p>
          <a:p>
            <a:r>
              <a:rPr lang="en-US" sz="2800" dirty="0"/>
              <a:t>Bot-Left	Bot-Right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4B0B57-C509-0A42-A4E7-50EE7C24C79F}"/>
              </a:ext>
            </a:extLst>
          </p:cNvPr>
          <p:cNvSpPr txBox="1"/>
          <p:nvPr/>
        </p:nvSpPr>
        <p:spPr>
          <a:xfrm>
            <a:off x="9495816" y="1008451"/>
            <a:ext cx="110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ST-2 TDC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777807-0BD7-994B-ABA0-DBD135F14FDE}"/>
              </a:ext>
            </a:extLst>
          </p:cNvPr>
          <p:cNvSpPr txBox="1"/>
          <p:nvPr/>
        </p:nvSpPr>
        <p:spPr>
          <a:xfrm>
            <a:off x="9068240" y="2196852"/>
            <a:ext cx="110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ST-1 TDC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653767-A527-A240-BD4C-CF0D2783ED90}"/>
              </a:ext>
            </a:extLst>
          </p:cNvPr>
          <p:cNvSpPr txBox="1"/>
          <p:nvPr/>
        </p:nvSpPr>
        <p:spPr>
          <a:xfrm>
            <a:off x="463826" y="5459896"/>
            <a:ext cx="42930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All St-1 TDCs cabled!</a:t>
            </a:r>
          </a:p>
          <a:p>
            <a:r>
              <a:rPr lang="en-US" sz="2800" b="1" dirty="0"/>
              <a:t>St-2 TDC cabling in progress</a:t>
            </a:r>
            <a:endParaRPr lang="en-US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79D1D6-2972-D74D-8C6A-E26339712D54}"/>
              </a:ext>
            </a:extLst>
          </p:cNvPr>
          <p:cNvSpPr txBox="1"/>
          <p:nvPr/>
        </p:nvSpPr>
        <p:spPr>
          <a:xfrm>
            <a:off x="953437" y="3838853"/>
            <a:ext cx="607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Watch out for chan-1 pin locations, they are in opposite ends!</a:t>
            </a:r>
          </a:p>
        </p:txBody>
      </p:sp>
    </p:spTree>
    <p:extLst>
      <p:ext uri="{BB962C8B-B14F-4D97-AF65-F5344CB8AC3E}">
        <p14:creationId xmlns:p14="http://schemas.microsoft.com/office/powerpoint/2010/main" val="1996323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5D46-BB0F-C345-B4FB-BAF2A858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ST-1 Rack Setup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24763-CDFB-3545-9042-67893012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2D9C2-B770-0D46-9FFB-27619ABF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F1F46-D2E6-D44C-A9AD-E63F728A5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45D2D-354A-EC4B-86C4-0FEB4F4E6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D66F70-23C2-E745-87A4-D45CF952372F}"/>
              </a:ext>
            </a:extLst>
          </p:cNvPr>
          <p:cNvSpPr txBox="1"/>
          <p:nvPr/>
        </p:nvSpPr>
        <p:spPr>
          <a:xfrm>
            <a:off x="6968988" y="1658593"/>
            <a:ext cx="211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Comm. Stop for TDC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58018-AFB5-194C-9BB9-512D390F17D4}"/>
              </a:ext>
            </a:extLst>
          </p:cNvPr>
          <p:cNvSpPr txBox="1"/>
          <p:nvPr/>
        </p:nvSpPr>
        <p:spPr>
          <a:xfrm>
            <a:off x="7156171" y="3564836"/>
            <a:ext cx="2012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ST1 V1495 cables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1CF3B-5B80-DD4F-8262-C164D92F98B1}"/>
              </a:ext>
            </a:extLst>
          </p:cNvPr>
          <p:cNvSpPr txBox="1"/>
          <p:nvPr/>
        </p:nvSpPr>
        <p:spPr>
          <a:xfrm>
            <a:off x="8766309" y="3889513"/>
            <a:ext cx="1766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ST1 TDC cables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F80618-4ACC-2C40-BE06-66C39663B66A}"/>
              </a:ext>
            </a:extLst>
          </p:cNvPr>
          <p:cNvSpPr txBox="1"/>
          <p:nvPr/>
        </p:nvSpPr>
        <p:spPr>
          <a:xfrm>
            <a:off x="902600" y="4885786"/>
            <a:ext cx="46409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All ST-2 V1495 cabled</a:t>
            </a:r>
          </a:p>
          <a:p>
            <a:r>
              <a:rPr lang="en-US" sz="2800" b="1" dirty="0"/>
              <a:t>St-1 V1495 cabling in progress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44F4B6-D097-3F42-9840-4AAC681A24EE}"/>
              </a:ext>
            </a:extLst>
          </p:cNvPr>
          <p:cNvSpPr txBox="1"/>
          <p:nvPr/>
        </p:nvSpPr>
        <p:spPr>
          <a:xfrm>
            <a:off x="902600" y="2252870"/>
            <a:ext cx="311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TDC Common Stop – all cabled </a:t>
            </a:r>
          </a:p>
        </p:txBody>
      </p:sp>
    </p:spTree>
    <p:extLst>
      <p:ext uri="{BB962C8B-B14F-4D97-AF65-F5344CB8AC3E}">
        <p14:creationId xmlns:p14="http://schemas.microsoft.com/office/powerpoint/2010/main" val="1925356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F3A3A2-101C-AA4A-920A-292712BF8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994" y="917531"/>
            <a:ext cx="7920625" cy="594046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B521AF5-C721-D14A-8BDE-C23159BE6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1006"/>
          </a:xfrm>
        </p:spPr>
        <p:txBody>
          <a:bodyPr/>
          <a:lstStyle/>
          <a:p>
            <a:r>
              <a:rPr lang="en-US" dirty="0"/>
              <a:t>Initial Planning – To Do’s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3B7C3F-9056-D743-A0C4-A3409342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DBA8C0-A43A-BD41-8DA1-A67743F51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A9026F-0A95-4C46-8980-778091B8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35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2A539-7C9E-6F4C-B9A9-2CFD0FAF0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0"/>
            <a:ext cx="10515600" cy="1325563"/>
          </a:xfrm>
        </p:spPr>
        <p:txBody>
          <a:bodyPr/>
          <a:lstStyle/>
          <a:p>
            <a:r>
              <a:rPr lang="en-US" dirty="0"/>
              <a:t>DP Trigger Discussion – Optimization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644275-AF55-4E45-8A06-93383C6C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64D1E-C364-7446-8434-B3F5660F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4DB1F-F01A-5049-AF16-71F4D5F5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2DB72C-3850-D74F-B860-B0507764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670" y="986644"/>
            <a:ext cx="9634330" cy="5871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D96E51-96E2-B647-BF87-BA63E1015199}"/>
              </a:ext>
            </a:extLst>
          </p:cNvPr>
          <p:cNvSpPr txBox="1"/>
          <p:nvPr/>
        </p:nvSpPr>
        <p:spPr>
          <a:xfrm>
            <a:off x="5626193" y="2312207"/>
            <a:ext cx="2984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Simulation new output table:</a:t>
            </a:r>
          </a:p>
          <a:p>
            <a:r>
              <a:rPr lang="en-US" b="1" dirty="0">
                <a:solidFill>
                  <a:srgbClr val="FF0000"/>
                </a:solidFill>
              </a:rPr>
              <a:t>Quad, DP1, DP2, H4-Y1</a:t>
            </a:r>
          </a:p>
        </p:txBody>
      </p:sp>
    </p:spTree>
    <p:extLst>
      <p:ext uri="{BB962C8B-B14F-4D97-AF65-F5344CB8AC3E}">
        <p14:creationId xmlns:p14="http://schemas.microsoft.com/office/powerpoint/2010/main" val="1242282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499B0-FDCD-CB47-9317-9260580E5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To Do’s for tomorrow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CE1571-DF34-DB4B-BB3A-29B086408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Finish cabling ST-1 V1495</a:t>
            </a:r>
          </a:p>
          <a:p>
            <a:r>
              <a:rPr lang="en-US" dirty="0"/>
              <a:t>Finish cabling St-2 TDC</a:t>
            </a:r>
          </a:p>
          <a:p>
            <a:r>
              <a:rPr lang="en-US" dirty="0"/>
              <a:t>Connect 4 Comm. Stop to V1495</a:t>
            </a:r>
          </a:p>
          <a:p>
            <a:endParaRPr lang="en-US" dirty="0"/>
          </a:p>
          <a:p>
            <a:r>
              <a:rPr lang="en-US" dirty="0"/>
              <a:t>Connect master CLK and Comm Stop from Control room</a:t>
            </a:r>
          </a:p>
          <a:p>
            <a:r>
              <a:rPr lang="en-US" dirty="0"/>
              <a:t>Connect calibration TTL – 6 </a:t>
            </a:r>
          </a:p>
          <a:p>
            <a:endParaRPr lang="en-US" dirty="0"/>
          </a:p>
          <a:p>
            <a:r>
              <a:rPr lang="en-US" dirty="0"/>
              <a:t>Discuss near future plan - </a:t>
            </a:r>
          </a:p>
          <a:p>
            <a:pPr lvl="1"/>
            <a:r>
              <a:rPr lang="en-US" dirty="0"/>
              <a:t>DP talk at next Friday’s collaboration meeting – Cristina will give the talk</a:t>
            </a:r>
          </a:p>
          <a:p>
            <a:pPr lvl="1"/>
            <a:r>
              <a:rPr lang="en-US" dirty="0"/>
              <a:t>Connect power to the racks – next week, Rick</a:t>
            </a:r>
          </a:p>
          <a:p>
            <a:pPr lvl="1"/>
            <a:r>
              <a:rPr lang="en-US" dirty="0"/>
              <a:t>ORC review – next week or later, </a:t>
            </a:r>
            <a:r>
              <a:rPr lang="en-US" dirty="0" err="1"/>
              <a:t>Kun</a:t>
            </a:r>
            <a:endParaRPr lang="en-US" dirty="0"/>
          </a:p>
          <a:p>
            <a:pPr lvl="1"/>
            <a:r>
              <a:rPr lang="en-US" dirty="0"/>
              <a:t>Turn on detectors, start commissioning, Cristina, </a:t>
            </a:r>
            <a:r>
              <a:rPr lang="en-US" dirty="0" err="1"/>
              <a:t>Kun</a:t>
            </a:r>
            <a:r>
              <a:rPr lang="en-US" dirty="0"/>
              <a:t>, Ming et al, get help from </a:t>
            </a:r>
            <a:r>
              <a:rPr lang="en-US" dirty="0" err="1"/>
              <a:t>Sho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DAQ integration for DP TDC</a:t>
            </a:r>
          </a:p>
          <a:p>
            <a:pPr lvl="1"/>
            <a:r>
              <a:rPr lang="en-US" dirty="0"/>
              <a:t>DP trigger </a:t>
            </a:r>
          </a:p>
          <a:p>
            <a:pPr lvl="1"/>
            <a:r>
              <a:rPr lang="en-US" dirty="0"/>
              <a:t>Target-Beam separation with DP trigger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CE22E8-77FB-A143-A7FA-72538A160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7556C-6DEC-4B41-BE8C-B6752CCE7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EA62F-F1DF-C24E-BE4E-71192DC28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3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045C9-B709-3241-9A44-7EAA2E90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Progress from this week,  10/17/2019</a:t>
            </a:r>
            <a:br>
              <a:rPr lang="en-US" dirty="0"/>
            </a:br>
            <a:r>
              <a:rPr lang="en-US" sz="3100" dirty="0"/>
              <a:t>– We have completed all installation work for DP detectors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17A09-E282-144D-9BE4-AF5C59501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CAMAC discriminators are connected, ST-1 &amp; St-1 </a:t>
            </a:r>
          </a:p>
          <a:p>
            <a:r>
              <a:rPr lang="en-US" dirty="0"/>
              <a:t>All TDC, V1495 are cabled</a:t>
            </a:r>
          </a:p>
          <a:p>
            <a:r>
              <a:rPr lang="en-US" dirty="0"/>
              <a:t>Master RF Clock are connected to all 4 V1495</a:t>
            </a:r>
          </a:p>
          <a:p>
            <a:r>
              <a:rPr lang="en-US" dirty="0"/>
              <a:t>Master Comm. Stop connected to all 8 TDCs</a:t>
            </a:r>
          </a:p>
          <a:p>
            <a:r>
              <a:rPr lang="en-US" dirty="0"/>
              <a:t>Cabled tray is put near Rack #1 </a:t>
            </a:r>
          </a:p>
          <a:p>
            <a:r>
              <a:rPr lang="en-US" dirty="0"/>
              <a:t>ST-1 power boxed mounted on 80-20 frame under the </a:t>
            </a:r>
            <a:r>
              <a:rPr lang="en-US" dirty="0" err="1"/>
              <a:t>KMag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B2E79-8BCF-B94D-95CE-3E07E17D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8F068-4FA5-8148-A591-4CD11D3E5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CEEEB-8533-8E42-8B9A-687D7D1B2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72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4465-BA7E-0F45-BBAA-2EFCBDFEB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981E7-29A2-1044-A60D-2BC6C039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A9976-3BE5-8C4B-A88A-61700F94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22098C-2492-3E4B-AB20-5652DB1FF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1" y="1868557"/>
            <a:ext cx="6652591" cy="4989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099575-A5B4-6D46-9E8D-43B862A54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9EFB40-6AA7-294E-8061-05E416FC65FC}"/>
              </a:ext>
            </a:extLst>
          </p:cNvPr>
          <p:cNvSpPr txBox="1"/>
          <p:nvPr/>
        </p:nvSpPr>
        <p:spPr>
          <a:xfrm>
            <a:off x="697309" y="777925"/>
            <a:ext cx="5768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Master RF clock and Common Stop for</a:t>
            </a:r>
          </a:p>
          <a:p>
            <a:r>
              <a:rPr lang="en-US" sz="2800" dirty="0"/>
              <a:t> TDCs and V1495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175B64-8C74-5749-AD34-2E47920BC591}"/>
              </a:ext>
            </a:extLst>
          </p:cNvPr>
          <p:cNvSpPr txBox="1"/>
          <p:nvPr/>
        </p:nvSpPr>
        <p:spPr>
          <a:xfrm>
            <a:off x="7229332" y="4178612"/>
            <a:ext cx="184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ST-1 Power Boxes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F7B44D-61CB-334A-9477-41B4544AA7B4}"/>
              </a:ext>
            </a:extLst>
          </p:cNvPr>
          <p:cNvSpPr txBox="1"/>
          <p:nvPr/>
        </p:nvSpPr>
        <p:spPr>
          <a:xfrm>
            <a:off x="10336696" y="2885788"/>
            <a:ext cx="149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Rack #1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34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106FD-6F8E-3442-AE68-54410E321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194699-1D7C-C448-8040-049B1476A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029AC-4144-4F42-B951-2DB726C9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B935EB-362E-3048-A91A-A5DF7A2F0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D5997-7552-3540-B6E3-7008CBA09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781" y="0"/>
            <a:ext cx="51435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DB3498-0F13-8A41-B38A-DF3282962661}"/>
              </a:ext>
            </a:extLst>
          </p:cNvPr>
          <p:cNvSpPr txBox="1"/>
          <p:nvPr/>
        </p:nvSpPr>
        <p:spPr>
          <a:xfrm>
            <a:off x="8489484" y="2024396"/>
            <a:ext cx="149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Rack #2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AF88C-C29C-FA4C-B716-7DC9005393D7}"/>
              </a:ext>
            </a:extLst>
          </p:cNvPr>
          <p:cNvSpPr txBox="1"/>
          <p:nvPr/>
        </p:nvSpPr>
        <p:spPr>
          <a:xfrm>
            <a:off x="838200" y="4118240"/>
            <a:ext cx="149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Rack #1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6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8F9718-1253-A742-9089-3783E3A16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To-Do’s for coming weeks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A8B19F-064F-324B-9E16-437E56A12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482"/>
            <a:ext cx="10515600" cy="4625481"/>
          </a:xfrm>
        </p:spPr>
        <p:txBody>
          <a:bodyPr/>
          <a:lstStyle/>
          <a:p>
            <a:r>
              <a:rPr lang="en-US" dirty="0"/>
              <a:t>Connect power to rack #1, #2; ~next week (Rick)</a:t>
            </a:r>
          </a:p>
          <a:p>
            <a:r>
              <a:rPr lang="en-US" dirty="0"/>
              <a:t>ORC review (</a:t>
            </a:r>
            <a:r>
              <a:rPr lang="en-US" dirty="0" err="1"/>
              <a:t>Kun</a:t>
            </a:r>
            <a:r>
              <a:rPr lang="en-US" dirty="0"/>
              <a:t> et al), in a week or two? </a:t>
            </a:r>
          </a:p>
          <a:p>
            <a:r>
              <a:rPr lang="en-US" dirty="0"/>
              <a:t>Start detector commissioning (Cristina, Ming, </a:t>
            </a:r>
            <a:r>
              <a:rPr lang="en-US" dirty="0" err="1"/>
              <a:t>Kun</a:t>
            </a:r>
            <a:r>
              <a:rPr lang="en-US" dirty="0"/>
              <a:t> et al) once we pass the ORC </a:t>
            </a:r>
          </a:p>
          <a:p>
            <a:pPr lvl="1"/>
            <a:r>
              <a:rPr lang="en-US" dirty="0"/>
              <a:t>~ Mid November</a:t>
            </a:r>
          </a:p>
          <a:p>
            <a:r>
              <a:rPr lang="en-US" dirty="0"/>
              <a:t>DAQ &amp; Slow control integration (Andrew/</a:t>
            </a:r>
            <a:r>
              <a:rPr lang="en-US" dirty="0" err="1"/>
              <a:t>Zongwei</a:t>
            </a:r>
            <a:r>
              <a:rPr lang="en-US" dirty="0"/>
              <a:t> , Misha et al )</a:t>
            </a:r>
          </a:p>
          <a:p>
            <a:pPr lvl="1"/>
            <a:r>
              <a:rPr lang="en-US" dirty="0"/>
              <a:t>~Mid November</a:t>
            </a:r>
          </a:p>
          <a:p>
            <a:r>
              <a:rPr lang="en-US" dirty="0"/>
              <a:t>Cosmic runs with the rest of E1039 detectors</a:t>
            </a:r>
          </a:p>
          <a:p>
            <a:pPr lvl="1"/>
            <a:r>
              <a:rPr lang="en-US" dirty="0"/>
              <a:t>~Early December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519945-E741-8E4D-9278-9DFCA48C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34058-8394-374E-9D8F-025E5E77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9FFE9-DE2C-BD40-9A84-1A72D9AE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14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9D4C4C-4D4D-9B4B-A4B7-CFBE7D4398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6128" y="0"/>
            <a:ext cx="6695872" cy="69064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A7ABD3-027E-774A-BFA2-9FEB886C89B9}"/>
              </a:ext>
            </a:extLst>
          </p:cNvPr>
          <p:cNvSpPr/>
          <p:nvPr/>
        </p:nvSpPr>
        <p:spPr>
          <a:xfrm>
            <a:off x="7782128" y="5496128"/>
            <a:ext cx="1673157" cy="1225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ST-2 Power Boxes (3) here?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2FB3C8-E9D2-5646-8443-3882606B20C6}"/>
              </a:ext>
            </a:extLst>
          </p:cNvPr>
          <p:cNvSpPr txBox="1"/>
          <p:nvPr/>
        </p:nvSpPr>
        <p:spPr>
          <a:xfrm>
            <a:off x="264268" y="1264596"/>
            <a:ext cx="49902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Move the St-2 power boxes to the location shown in photo</a:t>
            </a:r>
          </a:p>
          <a:p>
            <a:r>
              <a:rPr lang="en-US" dirty="0"/>
              <a:t>- Build a similar 80-20 frame </a:t>
            </a:r>
          </a:p>
          <a:p>
            <a:r>
              <a:rPr lang="en-US" dirty="0"/>
              <a:t>- Just order a few 80-20 (1”x 3” x 30” ?)</a:t>
            </a:r>
          </a:p>
          <a:p>
            <a:endParaRPr lang="en-US" dirty="0"/>
          </a:p>
          <a:p>
            <a:r>
              <a:rPr lang="en-US" dirty="0"/>
              <a:t>2.Replaing and re-cabling  Rack#1 probably is not a big job,     1~2-day work</a:t>
            </a:r>
          </a:p>
          <a:p>
            <a:pPr marL="285750" indent="-285750">
              <a:buFontTx/>
              <a:buChar char="-"/>
            </a:pPr>
            <a:r>
              <a:rPr lang="en-US" dirty="0"/>
              <a:t>since all cables already labeled</a:t>
            </a:r>
          </a:p>
          <a:p>
            <a:pPr marL="285750" indent="-285750">
              <a:buFontTx/>
              <a:buChar char="-"/>
            </a:pPr>
            <a:r>
              <a:rPr lang="en-US" dirty="0"/>
              <a:t>mapping is fixed</a:t>
            </a:r>
          </a:p>
          <a:p>
            <a:pPr marL="285750" indent="-285750">
              <a:buFontTx/>
              <a:buChar char="-"/>
            </a:pPr>
            <a:r>
              <a:rPr lang="en-US" dirty="0"/>
              <a:t>If possible, get a taller rack </a:t>
            </a:r>
          </a:p>
          <a:p>
            <a:pPr marL="285750" indent="-285750">
              <a:buFontTx/>
              <a:buChar char="-"/>
            </a:pPr>
            <a:r>
              <a:rPr lang="en-US" dirty="0"/>
              <a:t>Cristina + Astrid + local helpers?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3.  We could submit electrical contract work well in advance, so they can work on them once we replaced the rack #1 (even before the installation of all modules/cables)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F9E13-4339-4841-A749-11D938AFF765}"/>
              </a:ext>
            </a:extLst>
          </p:cNvPr>
          <p:cNvSpPr txBox="1"/>
          <p:nvPr/>
        </p:nvSpPr>
        <p:spPr>
          <a:xfrm>
            <a:off x="875490" y="379378"/>
            <a:ext cx="3222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Plan Update – 10/21/2019</a:t>
            </a:r>
          </a:p>
        </p:txBody>
      </p:sp>
    </p:spTree>
    <p:extLst>
      <p:ext uri="{BB962C8B-B14F-4D97-AF65-F5344CB8AC3E}">
        <p14:creationId xmlns:p14="http://schemas.microsoft.com/office/powerpoint/2010/main" val="3487339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33DD-648E-8346-8491-904D1F01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66" y="-15050"/>
            <a:ext cx="10515600" cy="696087"/>
          </a:xfrm>
        </p:spPr>
        <p:txBody>
          <a:bodyPr/>
          <a:lstStyle/>
          <a:p>
            <a:r>
              <a:rPr lang="en-US" dirty="0"/>
              <a:t>End of Day 1 – Reconfigured Rack1 and Rack2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F479DB-3D52-4E47-AD20-69D4C27CC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522" y="1310513"/>
            <a:ext cx="3695178" cy="486645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Rack 1:</a:t>
            </a:r>
          </a:p>
          <a:p>
            <a:pPr lvl="1"/>
            <a:r>
              <a:rPr lang="en-US" dirty="0"/>
              <a:t>NIM crate</a:t>
            </a:r>
          </a:p>
          <a:p>
            <a:pPr lvl="1"/>
            <a:r>
              <a:rPr lang="en-US" dirty="0"/>
              <a:t>CAMAC-1</a:t>
            </a:r>
          </a:p>
          <a:p>
            <a:pPr lvl="1"/>
            <a:r>
              <a:rPr lang="en-US" dirty="0"/>
              <a:t>CAMAC-2</a:t>
            </a:r>
          </a:p>
          <a:p>
            <a:pPr lvl="1"/>
            <a:r>
              <a:rPr lang="en-US" dirty="0"/>
              <a:t>VME</a:t>
            </a:r>
          </a:p>
          <a:p>
            <a:pPr lvl="2"/>
            <a:r>
              <a:rPr lang="en-US" dirty="0"/>
              <a:t>V1495(4)</a:t>
            </a:r>
          </a:p>
          <a:p>
            <a:pPr lvl="2"/>
            <a:r>
              <a:rPr lang="en-US" dirty="0" err="1"/>
              <a:t>Pulser</a:t>
            </a:r>
            <a:r>
              <a:rPr lang="en-US" dirty="0"/>
              <a:t>(6)</a:t>
            </a:r>
          </a:p>
          <a:p>
            <a:r>
              <a:rPr lang="en-US" dirty="0"/>
              <a:t>Rack 2:</a:t>
            </a:r>
          </a:p>
          <a:p>
            <a:pPr lvl="1"/>
            <a:r>
              <a:rPr lang="en-US" dirty="0"/>
              <a:t>VME-1 </a:t>
            </a:r>
          </a:p>
          <a:p>
            <a:pPr lvl="2"/>
            <a:r>
              <a:rPr lang="en-US" dirty="0"/>
              <a:t>TDC(5, for ST1)</a:t>
            </a:r>
          </a:p>
          <a:p>
            <a:pPr lvl="1"/>
            <a:r>
              <a:rPr lang="en-US" dirty="0"/>
              <a:t>VME02</a:t>
            </a:r>
          </a:p>
          <a:p>
            <a:pPr lvl="2"/>
            <a:r>
              <a:rPr lang="en-US" dirty="0"/>
              <a:t>TDC(4, for ST2)</a:t>
            </a:r>
          </a:p>
          <a:p>
            <a:pPr lvl="1"/>
            <a:r>
              <a:rPr lang="en-US" dirty="0"/>
              <a:t>CAMAC-1 </a:t>
            </a:r>
          </a:p>
          <a:p>
            <a:pPr lvl="1"/>
            <a:r>
              <a:rPr lang="en-US" dirty="0"/>
              <a:t>CAMAC-2</a:t>
            </a:r>
          </a:p>
          <a:p>
            <a:pPr lvl="1"/>
            <a:r>
              <a:rPr lang="en-US" dirty="0"/>
              <a:t>DP power boxes (3)</a:t>
            </a:r>
          </a:p>
          <a:p>
            <a:r>
              <a:rPr lang="en-US" dirty="0"/>
              <a:t>25’ ribbon cables labeled</a:t>
            </a:r>
          </a:p>
          <a:p>
            <a:pPr lvl="1"/>
            <a:r>
              <a:rPr lang="en-US" dirty="0"/>
              <a:t> 2 x (4x5) = 40 for ST-1</a:t>
            </a:r>
          </a:p>
          <a:p>
            <a:pPr lvl="1"/>
            <a:r>
              <a:rPr lang="en-US" dirty="0"/>
              <a:t>2 x (4 x3) = 24  for St-2, partially cabled</a:t>
            </a:r>
          </a:p>
          <a:p>
            <a:r>
              <a:rPr lang="en-US" dirty="0"/>
              <a:t>80-20 frame for ST-1 power boxes</a:t>
            </a:r>
          </a:p>
          <a:p>
            <a:pPr lvl="1"/>
            <a:r>
              <a:rPr lang="en-US" dirty="0"/>
              <a:t>Built  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C1EBF-16A3-8241-A17E-C271641576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537" y="795402"/>
            <a:ext cx="8083463" cy="6062598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6DB8BCF-3E7C-734E-A05F-58CB5CA19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08EE1B-88B0-1B4F-AED0-DBD3FCD65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42BB5D-8D86-FA44-BB07-219BE63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21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C6F76-E234-C343-B894-3EA5FE5A9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77" y="28509"/>
            <a:ext cx="6138797" cy="1325563"/>
          </a:xfrm>
        </p:spPr>
        <p:txBody>
          <a:bodyPr/>
          <a:lstStyle/>
          <a:p>
            <a:r>
              <a:rPr lang="en-US" dirty="0"/>
              <a:t>V1495 Cable Mapping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00CA7D1-27B7-B544-94DB-044A537C7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07433" y="857250"/>
            <a:ext cx="6858000" cy="51434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3A581-46F8-634D-A7E7-97B357FE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5AE71-539A-C041-9D45-E1BD31922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5B0DE-7BCE-854D-9F7B-2DE4C199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DF7860-B737-D548-BCBA-BDFDC0D9D6A0}"/>
              </a:ext>
            </a:extLst>
          </p:cNvPr>
          <p:cNvSpPr txBox="1"/>
          <p:nvPr/>
        </p:nvSpPr>
        <p:spPr>
          <a:xfrm>
            <a:off x="596824" y="1490597"/>
            <a:ext cx="34417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A: Special ports, reserved for ST4-Y</a:t>
            </a:r>
          </a:p>
          <a:p>
            <a:r>
              <a:rPr lang="en-US" dirty="0"/>
              <a:t>B:  1= St1-1; 2=St1-2</a:t>
            </a:r>
          </a:p>
          <a:p>
            <a:r>
              <a:rPr lang="en-US" dirty="0"/>
              <a:t>C: Outputs</a:t>
            </a:r>
          </a:p>
          <a:p>
            <a:r>
              <a:rPr lang="en-US" dirty="0"/>
              <a:t>D:  1=St1-3; 2 = St1-4</a:t>
            </a:r>
          </a:p>
          <a:p>
            <a:r>
              <a:rPr lang="en-US" dirty="0"/>
              <a:t>E:   1=St1-5;</a:t>
            </a:r>
          </a:p>
          <a:p>
            <a:r>
              <a:rPr lang="en-US" dirty="0"/>
              <a:t>       2 = St2 -1;</a:t>
            </a:r>
          </a:p>
          <a:p>
            <a:r>
              <a:rPr lang="en-US" dirty="0"/>
              <a:t>F:  1 = St2-2; 2 = St2-3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19913D-FA8A-E34F-8D0D-42F994429C73}"/>
              </a:ext>
            </a:extLst>
          </p:cNvPr>
          <p:cNvSpPr txBox="1"/>
          <p:nvPr/>
        </p:nvSpPr>
        <p:spPr>
          <a:xfrm>
            <a:off x="657249" y="4431304"/>
            <a:ext cx="266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V1495 in VME crate order:</a:t>
            </a:r>
          </a:p>
          <a:p>
            <a:r>
              <a:rPr lang="en-US" dirty="0"/>
              <a:t>TL – TR – BL – BR </a:t>
            </a:r>
          </a:p>
        </p:txBody>
      </p:sp>
    </p:spTree>
    <p:extLst>
      <p:ext uri="{BB962C8B-B14F-4D97-AF65-F5344CB8AC3E}">
        <p14:creationId xmlns:p14="http://schemas.microsoft.com/office/powerpoint/2010/main" val="1948436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E05D9-4CB6-6A44-A7DA-F44A0E93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8537"/>
          </a:xfrm>
        </p:spPr>
        <p:txBody>
          <a:bodyPr>
            <a:normAutofit/>
          </a:bodyPr>
          <a:lstStyle/>
          <a:p>
            <a:r>
              <a:rPr lang="en-US" dirty="0"/>
              <a:t>To Do’s for this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22B59-3F23-4043-A675-810E327C6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1874"/>
            <a:ext cx="10515600" cy="536113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Install 3 more TDCs </a:t>
            </a:r>
          </a:p>
          <a:p>
            <a:r>
              <a:rPr lang="en-US" dirty="0"/>
              <a:t>Finish 12 St2-ribbon cables – labeling </a:t>
            </a:r>
          </a:p>
          <a:p>
            <a:r>
              <a:rPr lang="en-US" dirty="0"/>
              <a:t>Connect all Ribbon cables </a:t>
            </a:r>
          </a:p>
          <a:p>
            <a:pPr lvl="1"/>
            <a:r>
              <a:rPr lang="en-US" dirty="0"/>
              <a:t>CAMAC – TDC</a:t>
            </a:r>
          </a:p>
          <a:p>
            <a:pPr lvl="1"/>
            <a:r>
              <a:rPr lang="en-US" dirty="0"/>
              <a:t>CAMAC – V1495</a:t>
            </a:r>
          </a:p>
          <a:p>
            <a:r>
              <a:rPr lang="en-US" dirty="0"/>
              <a:t>Finish 80-20 Al frame for ST-1 power box</a:t>
            </a:r>
          </a:p>
          <a:p>
            <a:r>
              <a:rPr lang="en-US" dirty="0"/>
              <a:t>Connect </a:t>
            </a:r>
            <a:r>
              <a:rPr lang="en-US" dirty="0" err="1"/>
              <a:t>Lemo</a:t>
            </a:r>
            <a:r>
              <a:rPr lang="en-US" dirty="0"/>
              <a:t> cables </a:t>
            </a:r>
          </a:p>
          <a:p>
            <a:pPr lvl="1"/>
            <a:r>
              <a:rPr lang="en-US" dirty="0"/>
              <a:t>Common STOP for TDCs </a:t>
            </a:r>
          </a:p>
          <a:p>
            <a:pPr lvl="1"/>
            <a:r>
              <a:rPr lang="en-US" dirty="0"/>
              <a:t>Comm STOP and Clock for V14956</a:t>
            </a:r>
          </a:p>
          <a:p>
            <a:r>
              <a:rPr lang="en-US" dirty="0"/>
              <a:t>A standalone DAQ for DP trigger commissioning? (Andrew) </a:t>
            </a:r>
          </a:p>
          <a:p>
            <a:r>
              <a:rPr lang="en-US" dirty="0"/>
              <a:t>TTL </a:t>
            </a:r>
            <a:r>
              <a:rPr lang="en-US" dirty="0" err="1"/>
              <a:t>pulser</a:t>
            </a:r>
            <a:r>
              <a:rPr lang="en-US" dirty="0"/>
              <a:t> from upstairs for calibration  </a:t>
            </a:r>
          </a:p>
          <a:p>
            <a:r>
              <a:rPr lang="en-US" dirty="0"/>
              <a:t>Implement DP trigger </a:t>
            </a:r>
          </a:p>
          <a:p>
            <a:pPr lvl="1"/>
            <a:r>
              <a:rPr lang="en-US" dirty="0"/>
              <a:t>Simulation </a:t>
            </a:r>
          </a:p>
          <a:p>
            <a:pPr lvl="2"/>
            <a:r>
              <a:rPr lang="en-US" dirty="0"/>
              <a:t>DP signal </a:t>
            </a:r>
          </a:p>
          <a:p>
            <a:pPr lvl="2"/>
            <a:r>
              <a:rPr lang="en-US" dirty="0"/>
              <a:t>Target – Dump </a:t>
            </a:r>
            <a:r>
              <a:rPr lang="en-US" dirty="0" err="1"/>
              <a:t>separeation</a:t>
            </a:r>
            <a:r>
              <a:rPr lang="en-US" dirty="0"/>
              <a:t> 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FPGA lookup table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A5610-D0D2-334C-886E-3C283E9DD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EF37F-7A06-2D43-935F-E611F5CF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E4B58-E88D-5740-9184-41F3C9D70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5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BC32D-200F-6E4C-A8F0-1777E404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Day-2. 10/15/2015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540E8-EF2F-5046-82E9-7692325A1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Completed labeling all St1 and St2 ribbon cables, 52 of them</a:t>
            </a:r>
          </a:p>
          <a:p>
            <a:pPr lvl="1"/>
            <a:r>
              <a:rPr lang="en-US" dirty="0"/>
              <a:t>ST-2 V1496 cables (12) already installed  </a:t>
            </a:r>
          </a:p>
          <a:p>
            <a:r>
              <a:rPr lang="en-US" dirty="0"/>
              <a:t>Installed St-1 TDC readout cables (20) at the CAMAC, the mapping on the TDC end TBD, need inputs from </a:t>
            </a:r>
            <a:r>
              <a:rPr lang="en-US" dirty="0" err="1"/>
              <a:t>Kun</a:t>
            </a:r>
            <a:r>
              <a:rPr lang="en-US" dirty="0"/>
              <a:t>, Andrew et al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Completed 80-20 Al frame for St-1 power boxes, installed</a:t>
            </a:r>
          </a:p>
          <a:p>
            <a:endParaRPr lang="en-US" dirty="0"/>
          </a:p>
          <a:p>
            <a:r>
              <a:rPr lang="en-US" dirty="0"/>
              <a:t>Nice work by Cristina, </a:t>
            </a:r>
            <a:r>
              <a:rPr lang="en-US" dirty="0" err="1"/>
              <a:t>Zongwei</a:t>
            </a:r>
            <a:r>
              <a:rPr lang="en-US" dirty="0"/>
              <a:t>, Mindy, </a:t>
            </a:r>
            <a:r>
              <a:rPr lang="en-US" dirty="0" err="1"/>
              <a:t>Kun</a:t>
            </a:r>
            <a:r>
              <a:rPr lang="en-US" dirty="0"/>
              <a:t> et al!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926FA-6B43-8043-B13D-C3233B22F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18B50-FB23-0343-BB09-1C6F08B98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34BB1-D807-624F-B3DB-4C1BB451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49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09B4F-50E8-C74A-B7FC-D04359E91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375EC-98B9-DE40-99AA-99D0A358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B5122-8BC2-6247-B7DC-F1E48A4A1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98DD8-249A-FB4C-9820-D52B9D069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27B5B-0E8C-DC4A-8C96-B9E1EBEA1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7" y="0"/>
            <a:ext cx="51435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CEBC73-29FF-964A-9D33-E34FDEF130DF}"/>
              </a:ext>
            </a:extLst>
          </p:cNvPr>
          <p:cNvSpPr txBox="1"/>
          <p:nvPr/>
        </p:nvSpPr>
        <p:spPr>
          <a:xfrm>
            <a:off x="7290486" y="5424615"/>
            <a:ext cx="3541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All TST-1 DC ribbon cables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connected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D6575A-9021-3046-BBC8-9D1F8CCC4A17}"/>
              </a:ext>
            </a:extLst>
          </p:cNvPr>
          <p:cNvSpPr txBox="1"/>
          <p:nvPr/>
        </p:nvSpPr>
        <p:spPr>
          <a:xfrm>
            <a:off x="7394489" y="3177399"/>
            <a:ext cx="2658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 ST-1 readout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Cables – black ones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03B97A-E106-D248-A5C0-38446AD6CA47}"/>
              </a:ext>
            </a:extLst>
          </p:cNvPr>
          <p:cNvSpPr txBox="1"/>
          <p:nvPr/>
        </p:nvSpPr>
        <p:spPr>
          <a:xfrm>
            <a:off x="17554" y="3592897"/>
            <a:ext cx="3054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Making labels for ST-2 </a:t>
            </a:r>
          </a:p>
          <a:p>
            <a:r>
              <a:rPr lang="en-US" sz="2400" b="1" dirty="0"/>
              <a:t>TDC cables</a:t>
            </a:r>
          </a:p>
        </p:txBody>
      </p:sp>
    </p:spTree>
    <p:extLst>
      <p:ext uri="{BB962C8B-B14F-4D97-AF65-F5344CB8AC3E}">
        <p14:creationId xmlns:p14="http://schemas.microsoft.com/office/powerpoint/2010/main" val="252712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204D7-EA91-0D4B-A75D-36DF15002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B8282-679E-5543-A4CF-67C4CB0B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9F0A9-88ED-DB4D-ADA3-0C4295FC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AAEBB8-10F3-2140-8310-13D942E23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420" y="0"/>
            <a:ext cx="51435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6C1B96-106D-354E-9B99-44535BFB8D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93" y="1581664"/>
            <a:ext cx="7035113" cy="5276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EA0CD7-259D-5E4F-9ADA-6CE52CFC485B}"/>
              </a:ext>
            </a:extLst>
          </p:cNvPr>
          <p:cNvSpPr txBox="1"/>
          <p:nvPr/>
        </p:nvSpPr>
        <p:spPr>
          <a:xfrm>
            <a:off x="224258" y="436889"/>
            <a:ext cx="6573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ST-1 power boxes are installed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4B9747-2D05-9E44-B6D0-BFB48DFFB3EB}"/>
              </a:ext>
            </a:extLst>
          </p:cNvPr>
          <p:cNvSpPr txBox="1"/>
          <p:nvPr/>
        </p:nvSpPr>
        <p:spPr>
          <a:xfrm>
            <a:off x="2372497" y="2286000"/>
            <a:ext cx="4209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ST-1 power boxes installed 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80-20 support frame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4270-4270-9345-A654-56501608EF8B}"/>
              </a:ext>
            </a:extLst>
          </p:cNvPr>
          <p:cNvSpPr txBox="1"/>
          <p:nvPr/>
        </p:nvSpPr>
        <p:spPr>
          <a:xfrm>
            <a:off x="7733270" y="5474784"/>
            <a:ext cx="4131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80-20 Al supporting frame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2168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7877E-6222-5248-8F62-693DFE89D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8FD0D-45A8-2B4F-830D-72EB57B4F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E1039 DP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F5374-A7D0-3143-BA45-9E515ACC8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256E-C438-0840-A35B-B0BEA73CD296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4CB7-027E-C549-AD89-C3F4C9957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7E4178-EFB2-B84E-B5BA-62BB0A4A1CFA}"/>
              </a:ext>
            </a:extLst>
          </p:cNvPr>
          <p:cNvSpPr txBox="1"/>
          <p:nvPr/>
        </p:nvSpPr>
        <p:spPr>
          <a:xfrm>
            <a:off x="7549977" y="2360141"/>
            <a:ext cx="1501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ST-1 rack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C5262-2AC7-3C46-8613-392C0E813241}"/>
              </a:ext>
            </a:extLst>
          </p:cNvPr>
          <p:cNvSpPr txBox="1"/>
          <p:nvPr/>
        </p:nvSpPr>
        <p:spPr>
          <a:xfrm>
            <a:off x="2710246" y="3686742"/>
            <a:ext cx="1837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ST-1 power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55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9037</TotalTime>
  <Words>1368</Words>
  <Application>Microsoft Macintosh PowerPoint</Application>
  <PresentationFormat>Widescreen</PresentationFormat>
  <Paragraphs>283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E1039 DP Work </vt:lpstr>
      <vt:lpstr>Initial Planning – To Do’s</vt:lpstr>
      <vt:lpstr>End of Day 1 – Reconfigured Rack1 and Rack2</vt:lpstr>
      <vt:lpstr>V1495 Cable Mapping</vt:lpstr>
      <vt:lpstr>To Do’s for this week</vt:lpstr>
      <vt:lpstr>Day-2. 10/15/2015</vt:lpstr>
      <vt:lpstr>PowerPoint Presentation</vt:lpstr>
      <vt:lpstr>PowerPoint Presentation</vt:lpstr>
      <vt:lpstr>PowerPoint Presentation</vt:lpstr>
      <vt:lpstr>To DO’s for tomorrow </vt:lpstr>
      <vt:lpstr>DY &amp; J/Psi simulations for Target – single muons </vt:lpstr>
      <vt:lpstr>E906 single muon and dimuon Data – from Forhad</vt:lpstr>
      <vt:lpstr>DY and J/Psi simulation – Target DY events </vt:lpstr>
      <vt:lpstr>Z-VTX for pY &gt;1.5 GeV</vt:lpstr>
      <vt:lpstr>Generated Dimuon Events – with reconstructed single muons</vt:lpstr>
      <vt:lpstr>To-do for simulations</vt:lpstr>
      <vt:lpstr>Day-3:  finish cabling TDC, V1495 etc.</vt:lpstr>
      <vt:lpstr>CAMAC Cable Mapping</vt:lpstr>
      <vt:lpstr>ST-1 Rack Setup</vt:lpstr>
      <vt:lpstr>DP Trigger Discussion – Optimization  </vt:lpstr>
      <vt:lpstr>To Do’s for tomorrow</vt:lpstr>
      <vt:lpstr>Summary of Progress from this week,  10/17/2019 – We have completed all installation work for DP detectors</vt:lpstr>
      <vt:lpstr>PowerPoint Presentation</vt:lpstr>
      <vt:lpstr>PowerPoint Presentation</vt:lpstr>
      <vt:lpstr>To-Do’s for coming weeks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E1039 DP Work </dc:title>
  <dc:creator>Ming Liu</dc:creator>
  <cp:lastModifiedBy>Ming Liu</cp:lastModifiedBy>
  <cp:revision>80</cp:revision>
  <dcterms:created xsi:type="dcterms:W3CDTF">2019-10-15T02:51:04Z</dcterms:created>
  <dcterms:modified xsi:type="dcterms:W3CDTF">2019-10-21T18:49:05Z</dcterms:modified>
</cp:coreProperties>
</file>