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71" r:id="rId4"/>
    <p:sldId id="259" r:id="rId5"/>
    <p:sldId id="260" r:id="rId6"/>
    <p:sldId id="264" r:id="rId7"/>
    <p:sldId id="262" r:id="rId8"/>
    <p:sldId id="258" r:id="rId9"/>
    <p:sldId id="265" r:id="rId10"/>
    <p:sldId id="263" r:id="rId11"/>
    <p:sldId id="261" r:id="rId12"/>
    <p:sldId id="266" r:id="rId13"/>
    <p:sldId id="270" r:id="rId14"/>
    <p:sldId id="27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3"/>
    <p:restoredTop sz="94674"/>
  </p:normalViewPr>
  <p:slideViewPr>
    <p:cSldViewPr snapToGrid="0" snapToObjects="1">
      <p:cViewPr varScale="1">
        <p:scale>
          <a:sx n="128" d="100"/>
          <a:sy n="128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4DD86-CC8F-A048-8A0D-449D221A0557}" type="datetimeFigureOut">
              <a:rPr lang="en-US" smtClean="0"/>
              <a:t>7/14/19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56997-EA9C-1A4A-BC67-D00DFA2F7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1998E-50CE-7042-AD9E-B7174B2DC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5869EA-BD5E-844E-96EF-7E29122794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1282C-A986-ED40-B1EB-E6818437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7024C-32CB-AE4D-B686-F5E1822A8DFA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5E140-76D6-FF4C-93F8-0B5186DA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6132E-AE05-2F41-B9D2-786487D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DA46-B4EA-8043-82A9-A56ED6991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BCF83-3761-A446-B4AC-8C0B6A9D3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C21E3-B452-F94E-BFD5-E5FC1165C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1E769-5426-EB4F-92DB-8836E4D49AFB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B39F0-FFE8-894C-93AC-90245662C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BD077-1160-BF49-A40D-A98B7D27C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8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1FAFC-22C0-1C4A-A969-CCF3B8D9D3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AA108-383A-DF48-8203-E5FC2AF99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A7799-AE4D-834A-9DE7-888A8BF38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B18D4-7827-5D46-8D4A-1ABF2D306F12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48329-F348-6646-B6F8-6851F0177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741EE-DF52-1A42-9D8C-9245623A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D8CD-17CD-AD42-B74C-D9EA0260D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D37FC-72FC-D746-9524-7E67F03D0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B8D61-9CD9-0545-AA76-5F28C05D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78BF-D306-6E40-84AD-0799F0AB513D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CFC3B-4C03-1B4D-B38D-15EB8DA8F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A27BE-2D45-C046-854E-5C0E304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95FC-6D43-4148-8B37-A6D4D8B56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21C17-D4F2-FA4C-96DC-80F01A6D0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8266-AD1A-D644-AD00-E5DBA7AC6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33442-397E-A247-B6FF-AD23CC6B9B95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F9BF2-137A-6649-B486-47EA990F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4B5DE-0A5C-2540-B9D3-EDAF2E80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87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4F86F-397C-B244-9561-28B41502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5B437-A265-EA4D-80F2-2BCED1C19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653FC-912D-754E-9F01-8FD737403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D0E35-7651-E049-BE47-72EF774C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B0CD7-65D2-274B-8997-475592F83C5C}" type="datetime1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CA860-3D57-5D42-8A54-BCD4F5A5F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39008-574D-374F-AD9C-F97806BF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8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370DB-9630-6740-8DC3-C5761374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07021-96EE-BE42-BBB9-4E1ED2555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AF057-BEEA-B044-8F9B-9D00E640D0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7792EC-19DE-B049-A205-48FE6C692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5B9124-F16B-E54A-A4B0-2D80DFB175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A3D1E4-6EAD-6743-805C-6E985BEB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0A2BB-A662-3A44-A7F8-1095A1689F7E}" type="datetime1">
              <a:rPr lang="en-US" smtClean="0"/>
              <a:t>7/14/19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C9BC92-5167-9941-8B3B-A9794FB7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0EE5D-E461-0641-8B87-BF87145A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3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21E05-1E42-3546-82A9-1E6430E3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7A2DB-5AFC-D042-A50C-FB4CC40C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D33B8-064E-AF48-9BAB-EF35CB760C8F}" type="datetime1">
              <a:rPr lang="en-US" smtClean="0"/>
              <a:t>7/14/19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D2978-5CFB-EB4E-8E22-85F12CAAA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10E2E-F3C7-2B4B-8178-5F3E2F74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7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BEC81E-004E-2A44-9640-C777E74C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EEA91-F647-8E41-88C3-A3D07F35763E}" type="datetime1">
              <a:rPr lang="en-US" smtClean="0"/>
              <a:t>7/14/19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B0D2F0-BEA3-C542-AF74-416E47F9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4621E-124A-EA41-8B66-8EE89090A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1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7428-7F93-1742-B632-312F80AAF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16CE0-7AF2-214C-825F-8DA482DED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28EA-C867-6A47-8E3E-63B7BDDBB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A5790-D42F-4740-9061-C17E799D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3F1B6-948D-2D4A-A36B-A188309F7F27}" type="datetime1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F2B6B-842E-A446-9A31-F0BEEDC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B2F1F-A9D7-8F45-82A8-DCA8E555D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5C464-F3C9-8D43-9BA3-C8FAC899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C8D712-3FFE-4546-82BA-B51CAE3BF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01441E-349D-824B-A82D-02EEF59AC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7C9C6-245E-8045-B404-73BE1F53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71B1A-CB44-384E-825D-DDE2A918887B}" type="datetime1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53DF-6520-AB4A-9E0C-92A52994A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03597-8B7F-5549-8F28-5A36CD07A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8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DC7B9F-36D3-6C47-8DA5-F3E8744E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858A0-71A3-5A4B-A148-4495951DE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27FD-E4F8-994A-812F-5E4CD6105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DC749-ECDC-4347-AEA3-671C622F69E5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8F2C2-94CD-0D4A-A034-E109A7ADA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A6AA-CF1C-6A46-BB61-10CBCD7E9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AAD90-1DC1-614D-9CAC-D1928ACC2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eaquest-docdb.fnal.gov/cgi-bin/private/ShowDocument?docid=4615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BDD8-DCDA-F147-BF53-319920CBA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4494"/>
            <a:ext cx="9144000" cy="2387600"/>
          </a:xfrm>
        </p:spPr>
        <p:txBody>
          <a:bodyPr/>
          <a:lstStyle/>
          <a:p>
            <a:r>
              <a:rPr lang="en-US" dirty="0"/>
              <a:t>Dark Photon Detector </a:t>
            </a:r>
            <a:br>
              <a:rPr lang="en-US" dirty="0"/>
            </a:br>
            <a:r>
              <a:rPr lang="en-US" dirty="0"/>
              <a:t>Status and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D7E98-37CC-BB49-8990-A727F4BDDA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Ming Liu, LANL</a:t>
            </a:r>
          </a:p>
          <a:p>
            <a:r>
              <a:rPr lang="en-US" dirty="0"/>
              <a:t>E1039 Collaboration Meeting</a:t>
            </a:r>
          </a:p>
          <a:p>
            <a:r>
              <a:rPr lang="en-US" dirty="0"/>
              <a:t>07/15-16, 2019, Fermilab</a:t>
            </a:r>
          </a:p>
        </p:txBody>
      </p:sp>
    </p:spTree>
    <p:extLst>
      <p:ext uri="{BB962C8B-B14F-4D97-AF65-F5344CB8AC3E}">
        <p14:creationId xmlns:p14="http://schemas.microsoft.com/office/powerpoint/2010/main" val="329773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EBF-4A69-8E45-B23D-D85F5039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735" y="95318"/>
            <a:ext cx="10515600" cy="782216"/>
          </a:xfrm>
        </p:spPr>
        <p:txBody>
          <a:bodyPr>
            <a:normAutofit/>
          </a:bodyPr>
          <a:lstStyle/>
          <a:p>
            <a:r>
              <a:rPr lang="en-US" dirty="0"/>
              <a:t>Work in Progress – Summer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F75F5-82D0-B94F-B8DF-F672E843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34809" y="2381761"/>
            <a:ext cx="5217476" cy="391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04F7B-B146-5548-8C9E-81DAF42E8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9" b="17551"/>
          <a:stretch/>
        </p:blipFill>
        <p:spPr>
          <a:xfrm>
            <a:off x="5087382" y="3912180"/>
            <a:ext cx="3913108" cy="2945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85843-16B9-A045-9E55-BCDE7FF3B023}"/>
              </a:ext>
            </a:extLst>
          </p:cNvPr>
          <p:cNvSpPr txBox="1"/>
          <p:nvPr/>
        </p:nvSpPr>
        <p:spPr>
          <a:xfrm>
            <a:off x="440011" y="791583"/>
            <a:ext cx="6792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cables are pull off and ready for reconnection in the new locations, </a:t>
            </a:r>
          </a:p>
          <a:p>
            <a:r>
              <a:rPr lang="en-US" dirty="0"/>
              <a:t>Thanks Marshall, </a:t>
            </a:r>
            <a:r>
              <a:rPr lang="en-US" dirty="0" err="1"/>
              <a:t>Kun</a:t>
            </a:r>
            <a:r>
              <a:rPr lang="en-US" dirty="0"/>
              <a:t>, Mindy et al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80E879-7393-304F-9447-8C4A35C9E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83939" y="3268974"/>
            <a:ext cx="3992809" cy="29946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F22270-AD7A-274E-8981-B95850974F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25"/>
          <a:stretch/>
        </p:blipFill>
        <p:spPr>
          <a:xfrm>
            <a:off x="5091038" y="1330580"/>
            <a:ext cx="3909451" cy="2538462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88D33C4-52BB-EB4E-BDBF-C048E2B48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58FF-A856-8244-853B-A2F821F1FF71}" type="datetime1">
              <a:rPr lang="en-US" smtClean="0"/>
              <a:t>7/14/19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A7B424D-E3B2-614A-A493-163C6157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E6A4734-AE31-DF41-884F-0CFDA573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56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CA7D7-2DB0-3E4E-BDF3-5572ABEB1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139" y="0"/>
            <a:ext cx="11191461" cy="1325563"/>
          </a:xfrm>
        </p:spPr>
        <p:txBody>
          <a:bodyPr/>
          <a:lstStyle/>
          <a:p>
            <a:r>
              <a:rPr lang="en-US" dirty="0"/>
              <a:t>Test Plan: Aug. – Sept.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15F8C-C80E-274A-B593-653D02D35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0" b="9896"/>
          <a:stretch/>
        </p:blipFill>
        <p:spPr>
          <a:xfrm>
            <a:off x="1100814" y="952446"/>
            <a:ext cx="9509760" cy="571601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DDE91-8463-F842-8255-8712CC8F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F752-1516-8148-A270-D690E1CEF602}" type="datetime1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0E01-CCC0-D24A-ABF2-CEA63675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8D910-DDF5-C245-9984-144454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CA7-D8DC-A941-A0B2-8039A7528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39" y="47487"/>
            <a:ext cx="11727865" cy="943938"/>
          </a:xfrm>
        </p:spPr>
        <p:txBody>
          <a:bodyPr/>
          <a:lstStyle/>
          <a:p>
            <a:r>
              <a:rPr lang="en-US" dirty="0"/>
              <a:t>Target/Dump Simulation Study - Work in Progress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ED1292-4FA6-3646-AF2B-650521CDC0C2}"/>
              </a:ext>
            </a:extLst>
          </p:cNvPr>
          <p:cNvGrpSpPr/>
          <p:nvPr/>
        </p:nvGrpSpPr>
        <p:grpSpPr>
          <a:xfrm>
            <a:off x="126224" y="1862790"/>
            <a:ext cx="11841480" cy="4181950"/>
            <a:chOff x="-487680" y="1934210"/>
            <a:chExt cx="11841480" cy="41819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C4DBF6-07A8-B440-8691-844F29EB8211}"/>
                </a:ext>
              </a:extLst>
            </p:cNvPr>
            <p:cNvGrpSpPr/>
            <p:nvPr/>
          </p:nvGrpSpPr>
          <p:grpSpPr>
            <a:xfrm>
              <a:off x="-338593" y="1934210"/>
              <a:ext cx="11412993" cy="4181950"/>
              <a:chOff x="-338593" y="1934210"/>
              <a:chExt cx="11412993" cy="41819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A237CF4-00A9-6C42-9E5E-1AF50AE065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6170" y="1934210"/>
                <a:ext cx="6158230" cy="4181950"/>
              </a:xfrm>
              <a:prstGeom prst="rect">
                <a:avLst/>
              </a:prstGeom>
            </p:spPr>
          </p:pic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DF2FD46C-2E73-4843-B2DC-349CDD07CA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338593" y="3449320"/>
                <a:ext cx="11219953" cy="3853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64FD9E5-5758-1C4A-99BE-5F4DA90128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38593" y="2429304"/>
              <a:ext cx="11692393" cy="9408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75F203C-F8B0-A640-BFE5-41A7B8D40060}"/>
                </a:ext>
              </a:extLst>
            </p:cNvPr>
            <p:cNvCxnSpPr>
              <a:cxnSpLocks/>
            </p:cNvCxnSpPr>
            <p:nvPr/>
          </p:nvCxnSpPr>
          <p:spPr>
            <a:xfrm>
              <a:off x="-487680" y="3567033"/>
              <a:ext cx="11562080" cy="20967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135E0FB-F116-A149-BD26-CC87D7A09295}"/>
              </a:ext>
            </a:extLst>
          </p:cNvPr>
          <p:cNvSpPr/>
          <p:nvPr/>
        </p:nvSpPr>
        <p:spPr>
          <a:xfrm>
            <a:off x="347014" y="53740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10K Dimuons @Z = -300cm:  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seaquest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/users/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mxliu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DP_Trig_Sim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/e1039-analysis/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SimChainDev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22C7EB-FBDA-4946-99D3-16BEC255C12E}"/>
              </a:ext>
            </a:extLst>
          </p:cNvPr>
          <p:cNvSpPr txBox="1"/>
          <p:nvPr/>
        </p:nvSpPr>
        <p:spPr>
          <a:xfrm>
            <a:off x="547968" y="1639980"/>
            <a:ext cx="384143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MC samples from target:</a:t>
            </a:r>
          </a:p>
          <a:p>
            <a:pPr marL="285750" indent="-285750">
              <a:buFontTx/>
              <a:buChar char="-"/>
            </a:pPr>
            <a:r>
              <a:rPr lang="en-US" dirty="0"/>
              <a:t>DY</a:t>
            </a:r>
          </a:p>
          <a:p>
            <a:pPr marL="285750" indent="-285750">
              <a:buFontTx/>
              <a:buChar char="-"/>
            </a:pPr>
            <a:r>
              <a:rPr lang="en-US" dirty="0"/>
              <a:t>J/Psi </a:t>
            </a:r>
          </a:p>
          <a:p>
            <a:pPr marL="285750" indent="-285750">
              <a:buFontTx/>
              <a:buChar char="-"/>
            </a:pPr>
            <a:r>
              <a:rPr lang="en-US" dirty="0"/>
              <a:t>Single muons</a:t>
            </a:r>
          </a:p>
          <a:p>
            <a:r>
              <a:rPr lang="en-US" dirty="0"/>
              <a:t>Target-Dump separation @Trigger level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52C3B9-FE95-5044-9B7D-7C7AAA265FA9}"/>
              </a:ext>
            </a:extLst>
          </p:cNvPr>
          <p:cNvSpPr txBox="1"/>
          <p:nvPr/>
        </p:nvSpPr>
        <p:spPr>
          <a:xfrm>
            <a:off x="347014" y="4966787"/>
            <a:ext cx="280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Dimuon simulations: </a:t>
            </a:r>
            <a:r>
              <a:rPr lang="en-US" dirty="0" err="1"/>
              <a:t>Evt</a:t>
            </a:r>
            <a:r>
              <a:rPr lang="en-US" dirty="0"/>
              <a:t>: #9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DA7DF3-5358-2041-9BE8-10CBBD832076}"/>
              </a:ext>
            </a:extLst>
          </p:cNvPr>
          <p:cNvSpPr txBox="1"/>
          <p:nvPr/>
        </p:nvSpPr>
        <p:spPr>
          <a:xfrm>
            <a:off x="6164580" y="3564227"/>
            <a:ext cx="63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DP-1</a:t>
            </a:r>
          </a:p>
          <a:p>
            <a:r>
              <a:rPr lang="en-US" b="1" dirty="0"/>
              <a:t>hits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B5CEBD-E78F-314E-B2A2-D7A155E66C87}"/>
              </a:ext>
            </a:extLst>
          </p:cNvPr>
          <p:cNvSpPr txBox="1"/>
          <p:nvPr/>
        </p:nvSpPr>
        <p:spPr>
          <a:xfrm>
            <a:off x="10348068" y="3579611"/>
            <a:ext cx="63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DP-2</a:t>
            </a:r>
          </a:p>
          <a:p>
            <a:r>
              <a:rPr lang="en-US" b="1" dirty="0"/>
              <a:t>hits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3BEF4F-E62E-994D-8BD4-0E2F155DD847}"/>
              </a:ext>
            </a:extLst>
          </p:cNvPr>
          <p:cNvSpPr txBox="1"/>
          <p:nvPr/>
        </p:nvSpPr>
        <p:spPr>
          <a:xfrm>
            <a:off x="1058612" y="852131"/>
            <a:ext cx="7088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</a:t>
            </a:r>
            <a:r>
              <a:rPr lang="en-US" dirty="0" err="1"/>
              <a:t>Haiwang</a:t>
            </a:r>
            <a:r>
              <a:rPr lang="en-US" dirty="0"/>
              <a:t> Yu’s help for setting up the simulation framework for DP, </a:t>
            </a:r>
          </a:p>
          <a:p>
            <a:r>
              <a:rPr lang="en-US" dirty="0"/>
              <a:t>Also Kenichi, </a:t>
            </a:r>
            <a:r>
              <a:rPr lang="en-US" dirty="0" err="1"/>
              <a:t>Kun</a:t>
            </a:r>
            <a:r>
              <a:rPr lang="en-US" dirty="0"/>
              <a:t> and Mindy et al. 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4FC1D01A-61C0-1545-AF9B-297571FD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B042E-5EAC-604D-B07D-0035B6847655}" type="datetime1">
              <a:rPr lang="en-US" smtClean="0"/>
              <a:t>7/15/19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BF2B5152-17A9-CA4C-B620-5ED3B942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695DF76C-C4DC-524F-8E38-A6457BA9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12</a:t>
            </a:fld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3B29B8-9C53-5749-8B42-813D5F1076B8}"/>
              </a:ext>
            </a:extLst>
          </p:cNvPr>
          <p:cNvSpPr txBox="1"/>
          <p:nvPr/>
        </p:nvSpPr>
        <p:spPr>
          <a:xfrm>
            <a:off x="11383412" y="342866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CA0D68-B903-1142-81BD-D162657D2D77}"/>
              </a:ext>
            </a:extLst>
          </p:cNvPr>
          <p:cNvSpPr txBox="1"/>
          <p:nvPr/>
        </p:nvSpPr>
        <p:spPr>
          <a:xfrm>
            <a:off x="5837583" y="222967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6886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92DAC-C269-2A4A-9037-01B2B5A4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Simulation To-Do’s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7BFE2-07FC-9349-9B72-8D967161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382"/>
          </a:xfrm>
        </p:spPr>
        <p:txBody>
          <a:bodyPr/>
          <a:lstStyle/>
          <a:p>
            <a:r>
              <a:rPr lang="en-US" dirty="0"/>
              <a:t>Generate MC samples at</a:t>
            </a:r>
          </a:p>
          <a:p>
            <a:pPr lvl="1"/>
            <a:r>
              <a:rPr lang="en-US" dirty="0"/>
              <a:t>target (Z = -300cm) </a:t>
            </a:r>
          </a:p>
          <a:p>
            <a:pPr lvl="1"/>
            <a:r>
              <a:rPr lang="en-US" dirty="0"/>
              <a:t>beam dump (Z = 0~50cm)</a:t>
            </a:r>
          </a:p>
          <a:p>
            <a:pPr lvl="1"/>
            <a:endParaRPr lang="en-US" dirty="0"/>
          </a:p>
          <a:p>
            <a:r>
              <a:rPr lang="en-US" dirty="0"/>
              <a:t>Physics signal samples </a:t>
            </a:r>
          </a:p>
          <a:p>
            <a:pPr lvl="1"/>
            <a:r>
              <a:rPr lang="en-US" dirty="0"/>
              <a:t>J/Psi</a:t>
            </a:r>
          </a:p>
          <a:p>
            <a:pPr lvl="1"/>
            <a:r>
              <a:rPr lang="en-US" dirty="0" err="1"/>
              <a:t>Drell</a:t>
            </a:r>
            <a:r>
              <a:rPr lang="en-US" dirty="0"/>
              <a:t>-Yan, M= 4-8GeV</a:t>
            </a:r>
          </a:p>
          <a:p>
            <a:pPr lvl="1"/>
            <a:r>
              <a:rPr lang="en-US" dirty="0"/>
              <a:t>Single muons (pi/K/Charm)</a:t>
            </a:r>
          </a:p>
          <a:p>
            <a:pPr lvl="1"/>
            <a:endParaRPr lang="en-US" dirty="0"/>
          </a:p>
          <a:p>
            <a:r>
              <a:rPr lang="en-US" dirty="0"/>
              <a:t>Trigger lookup tables</a:t>
            </a:r>
          </a:p>
          <a:p>
            <a:pPr lvl="1"/>
            <a:r>
              <a:rPr lang="en-US" dirty="0"/>
              <a:t>Beam-Dump separation</a:t>
            </a:r>
          </a:p>
          <a:p>
            <a:pPr lvl="1"/>
            <a:r>
              <a:rPr lang="en-US" dirty="0"/>
              <a:t>FPGA  </a:t>
            </a:r>
          </a:p>
          <a:p>
            <a:pPr lvl="1"/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AEBD9F5-4703-A440-BCAC-14478002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4AC-6E5C-DC41-9BFC-166A1B6D837B}" type="datetime1">
              <a:rPr lang="en-US" smtClean="0"/>
              <a:t>7/14/19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B318A3-BDDC-8040-8FC5-C1E3B577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112CD9-C027-E745-851B-B6B6DFA9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B45197-DA15-BA44-84E8-527B055086E9}"/>
              </a:ext>
            </a:extLst>
          </p:cNvPr>
          <p:cNvSpPr txBox="1"/>
          <p:nvPr/>
        </p:nvSpPr>
        <p:spPr>
          <a:xfrm>
            <a:off x="7335078" y="1898151"/>
            <a:ext cx="332725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 be ready for Day-1 Physics </a:t>
            </a:r>
          </a:p>
          <a:p>
            <a:pPr marL="342900" indent="-342900">
              <a:buAutoNum type="arabicPeriod"/>
            </a:pPr>
            <a:r>
              <a:rPr lang="en-US" dirty="0"/>
              <a:t>J/Psi A_N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Dark Photon search 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Single Muons A_N</a:t>
            </a:r>
          </a:p>
          <a:p>
            <a:pPr marL="342900" indent="-342900">
              <a:buAutoNum type="arabicPeriod"/>
            </a:pPr>
            <a:r>
              <a:rPr lang="en-US" dirty="0" err="1"/>
              <a:t>Drell</a:t>
            </a:r>
            <a:r>
              <a:rPr lang="en-US" dirty="0"/>
              <a:t>-Yan A_N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84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9E55-5F4E-B647-B501-16D26FA12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1" y="136526"/>
            <a:ext cx="10515600" cy="907084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DAE08-21E0-0B48-B29D-2DDD27652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66" y="1252849"/>
            <a:ext cx="10515600" cy="48942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Dark Photon Detector re-configuration in progress </a:t>
            </a:r>
          </a:p>
          <a:p>
            <a:pPr lvl="1"/>
            <a:r>
              <a:rPr lang="en-US" dirty="0"/>
              <a:t>Re-cabling </a:t>
            </a:r>
          </a:p>
          <a:p>
            <a:pPr lvl="1"/>
            <a:r>
              <a:rPr lang="en-US" dirty="0"/>
              <a:t>Install TDCs, </a:t>
            </a:r>
          </a:p>
          <a:p>
            <a:pPr lvl="1"/>
            <a:r>
              <a:rPr lang="en-US" dirty="0"/>
              <a:t>Trigger &amp; DAQ integration </a:t>
            </a:r>
          </a:p>
          <a:p>
            <a:pPr lvl="1"/>
            <a:r>
              <a:rPr lang="en-US" dirty="0"/>
              <a:t>Test run w/ </a:t>
            </a:r>
            <a:r>
              <a:rPr lang="en-US" dirty="0" err="1"/>
              <a:t>calib</a:t>
            </a:r>
            <a:r>
              <a:rPr lang="en-US" dirty="0"/>
              <a:t> system</a:t>
            </a:r>
          </a:p>
          <a:p>
            <a:pPr lvl="1"/>
            <a:r>
              <a:rPr lang="en-US" dirty="0"/>
              <a:t>Cosmic run, including other DCs, in Aug/Sept. 2019 </a:t>
            </a:r>
          </a:p>
          <a:p>
            <a:pPr lvl="1"/>
            <a:endParaRPr lang="en-US" dirty="0"/>
          </a:p>
          <a:p>
            <a:r>
              <a:rPr lang="en-US" dirty="0"/>
              <a:t>Dark photon trigger optimization for target</a:t>
            </a:r>
          </a:p>
          <a:p>
            <a:pPr lvl="1"/>
            <a:r>
              <a:rPr lang="en-US" dirty="0"/>
              <a:t>Signal simulations: J/Psi, DY, single muons</a:t>
            </a:r>
          </a:p>
          <a:p>
            <a:pPr lvl="1"/>
            <a:r>
              <a:rPr lang="en-US" dirty="0"/>
              <a:t>Dark photon and </a:t>
            </a:r>
            <a:r>
              <a:rPr lang="en-US" dirty="0" err="1"/>
              <a:t>alikes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Update FPGA lookup table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be ready for beam in mid October, 2019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1268D-23DC-1346-B859-24C7AF41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78BF-D306-6E40-84AD-0799F0AB513D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8AA82-5B09-E34D-A91C-ACBE58E24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84403-E23B-C94D-B07F-8A86F187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D22C9-D4A4-C140-994F-8D2C10471571}"/>
              </a:ext>
            </a:extLst>
          </p:cNvPr>
          <p:cNvSpPr txBox="1"/>
          <p:nvPr/>
        </p:nvSpPr>
        <p:spPr>
          <a:xfrm>
            <a:off x="6689035" y="3975653"/>
            <a:ext cx="5502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People involved - 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, Mindy, Marshall, </a:t>
            </a:r>
            <a:r>
              <a:rPr lang="en-US" dirty="0" err="1"/>
              <a:t>Huizi</a:t>
            </a:r>
            <a:r>
              <a:rPr lang="en-US" dirty="0"/>
              <a:t>, </a:t>
            </a:r>
            <a:r>
              <a:rPr lang="en-US" dirty="0" err="1"/>
              <a:t>Zongze</a:t>
            </a:r>
            <a:r>
              <a:rPr lang="en-US" dirty="0"/>
              <a:t>, Hubert, Ming  </a:t>
            </a:r>
          </a:p>
          <a:p>
            <a:r>
              <a:rPr lang="en-US" dirty="0" err="1"/>
              <a:t>Haiwang</a:t>
            </a:r>
            <a:r>
              <a:rPr lang="en-US" dirty="0"/>
              <a:t>, Kenichi,</a:t>
            </a:r>
          </a:p>
          <a:p>
            <a:r>
              <a:rPr lang="en-US" dirty="0"/>
              <a:t>Noah, Minjung,</a:t>
            </a:r>
          </a:p>
          <a:p>
            <a:r>
              <a:rPr lang="en-US" dirty="0"/>
              <a:t>Dylan, Cristina, </a:t>
            </a:r>
            <a:r>
              <a:rPr lang="en-US" dirty="0" err="1"/>
              <a:t>Nhan</a:t>
            </a:r>
            <a:r>
              <a:rPr lang="en-US" dirty="0"/>
              <a:t> et al (HEP groups)</a:t>
            </a:r>
          </a:p>
          <a:p>
            <a:endParaRPr lang="en-US" dirty="0"/>
          </a:p>
          <a:p>
            <a:r>
              <a:rPr lang="en-US" dirty="0"/>
              <a:t>Welcome to join us!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0077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25D47-7562-954B-B3BB-C8FFB0A9C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1" t="21408"/>
          <a:stretch/>
        </p:blipFill>
        <p:spPr>
          <a:xfrm>
            <a:off x="0" y="0"/>
            <a:ext cx="1091922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DEA251-886C-CD4E-9D48-9F29412509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36" b="4275"/>
          <a:stretch/>
        </p:blipFill>
        <p:spPr>
          <a:xfrm>
            <a:off x="6196528" y="3657600"/>
            <a:ext cx="5995473" cy="320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8116E5-E9DD-BB48-B7B5-90E4703DBCC8}"/>
              </a:ext>
            </a:extLst>
          </p:cNvPr>
          <p:cNvSpPr txBox="1"/>
          <p:nvPr/>
        </p:nvSpPr>
        <p:spPr>
          <a:xfrm>
            <a:off x="8051264" y="3737113"/>
            <a:ext cx="406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05/26/2019  Planning Discussion @FNAL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D9B64-2D0A-B04C-92C3-FF40B16DA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958C2-A068-4749-AECC-063146CA5890}" type="datetime1">
              <a:rPr lang="en-US" smtClean="0"/>
              <a:t>7/14/19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62168-97A2-F64D-9DFD-5A522668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FFF95-5861-7644-87C1-F1286379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94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586FC-E2A1-FA4F-B524-137C9F16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377687"/>
            <a:ext cx="10515600" cy="1325563"/>
          </a:xfrm>
        </p:spPr>
        <p:txBody>
          <a:bodyPr/>
          <a:lstStyle/>
          <a:p>
            <a:r>
              <a:rPr lang="en-US" dirty="0"/>
              <a:t>Dart Photon Detectors – Introduction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F773E-D18D-E94C-BAB7-1C0F1406F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00"/>
            <a:ext cx="12065000" cy="452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545AC-B587-D342-A0B9-E5454A50A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835" y="0"/>
            <a:ext cx="2531165" cy="263642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59C2D9-9900-BA41-8582-7395F627E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BD08A-F07D-7D4C-967D-622F2BDFEE1D}" type="datetime1">
              <a:rPr lang="en-US" smtClean="0"/>
              <a:t>7/14/19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7D9F34-2211-F44A-8C75-042D36253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85D7119-AF03-8743-ADC0-223F044EF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10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F4A3-35E5-8044-8405-FE0B1D44B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15"/>
            <a:ext cx="10515600" cy="1000016"/>
          </a:xfrm>
        </p:spPr>
        <p:txBody>
          <a:bodyPr/>
          <a:lstStyle/>
          <a:p>
            <a:r>
              <a:rPr lang="en-US" dirty="0"/>
              <a:t>Displaced Vertex Trigger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CC3321-425A-C04E-B9C8-610FF3E67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47" b="15018"/>
          <a:stretch/>
        </p:blipFill>
        <p:spPr>
          <a:xfrm>
            <a:off x="964095" y="1245593"/>
            <a:ext cx="10088217" cy="546942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B18E0-AE1E-CD46-B0A2-6E105847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C4806-7063-E544-A697-6873FB326BA5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4A356-DAC0-7749-8626-7088D702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D0BB-DC32-8842-A0F1-FC24EF7F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2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08D-BE32-8E44-B11B-3C7F87850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1200"/>
          </a:xfrm>
        </p:spPr>
        <p:txBody>
          <a:bodyPr/>
          <a:lstStyle/>
          <a:p>
            <a:r>
              <a:rPr lang="en-US" dirty="0"/>
              <a:t>Basic Design - Hardware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F5B5E9-CFB0-9640-BC13-E2291FD0A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35" b="4535"/>
          <a:stretch/>
        </p:blipFill>
        <p:spPr>
          <a:xfrm>
            <a:off x="1055554" y="822654"/>
            <a:ext cx="9134926" cy="5842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AB12F3-085E-8646-90A4-9E9175DBCD0C}"/>
              </a:ext>
            </a:extLst>
          </p:cNvPr>
          <p:cNvSpPr txBox="1"/>
          <p:nvPr/>
        </p:nvSpPr>
        <p:spPr>
          <a:xfrm>
            <a:off x="10281920" y="1869440"/>
            <a:ext cx="1568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ST-1 Quadrant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3F1C0-0C53-9346-982E-82D70BE8B110}"/>
              </a:ext>
            </a:extLst>
          </p:cNvPr>
          <p:cNvSpPr txBox="1"/>
          <p:nvPr/>
        </p:nvSpPr>
        <p:spPr>
          <a:xfrm>
            <a:off x="10393680" y="4744720"/>
            <a:ext cx="151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ST-2 Quadrant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B7CAE-26AC-A540-8A77-D442CC5E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7D37B-FC65-224D-B5C4-712E0D85F7A5}" type="datetime1">
              <a:rPr lang="en-US" smtClean="0"/>
              <a:t>7/14/19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782D9F-1063-3B4B-BFA0-32096E957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30500-5C60-A94E-8693-64B729FEE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34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A1E83-BF45-A848-94C4-2A1401BC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8" y="0"/>
            <a:ext cx="10757452" cy="1325563"/>
          </a:xfrm>
        </p:spPr>
        <p:txBody>
          <a:bodyPr/>
          <a:lstStyle/>
          <a:p>
            <a:r>
              <a:rPr lang="en-US" dirty="0"/>
              <a:t>Basic Detector Design Parameters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48534-158F-9247-8187-E3E5A0292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82" b="7645"/>
          <a:stretch/>
        </p:blipFill>
        <p:spPr>
          <a:xfrm>
            <a:off x="1305560" y="1084852"/>
            <a:ext cx="9260840" cy="577314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E197C-8559-FF45-A2FD-CC7CCD88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2DBC5-6359-FA4D-80BC-0B41F75B3E2E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FE357-E8BD-734F-8494-3711C924C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EA0C9-94F9-5447-8EFD-04F74099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16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04B60-68C1-3D41-82C7-DBAA7CE7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13" y="0"/>
            <a:ext cx="11883887" cy="1033181"/>
          </a:xfrm>
        </p:spPr>
        <p:txBody>
          <a:bodyPr>
            <a:noAutofit/>
          </a:bodyPr>
          <a:lstStyle/>
          <a:p>
            <a:r>
              <a:rPr lang="en-US" sz="3600" dirty="0"/>
              <a:t>Trigger Logic – Can also help DY &amp; J/Psi from Upstream  Target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2DC8E7-6651-1441-AB1D-490AE848B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33" b="4419"/>
          <a:stretch/>
        </p:blipFill>
        <p:spPr>
          <a:xfrm>
            <a:off x="1178560" y="1033182"/>
            <a:ext cx="9052560" cy="582481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821C9-A127-7848-97B2-0BAC5AC84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EC13-BA61-234E-85F7-F3F57F20C849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466B4-043B-1C42-AA7B-EF657D4B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BA096-E0F1-0040-B1D1-D2FEBCDA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77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D0D5-76BC-9348-80FB-50347969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Readout Status – 11/2018 (from </a:t>
            </a:r>
            <a:r>
              <a:rPr lang="en-US" dirty="0" err="1"/>
              <a:t>Sho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35A69-C1C6-9443-97CC-81C445FA4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51" b="19252"/>
          <a:stretch/>
        </p:blipFill>
        <p:spPr>
          <a:xfrm>
            <a:off x="569843" y="1325563"/>
            <a:ext cx="10598662" cy="490908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CC4A1-E689-DA49-88BB-7A4AFD1CB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D48DB-696E-8B46-89BC-DCA45387E3F3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22AC7-9D05-8944-B634-AAC54FB5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DDCBD-AAA7-E045-AB94-11C11892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69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2D52C-D8B0-1D40-92E2-E07AA212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DP Detector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5F1D0-701E-164F-AF09-092C1B7E0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broken channels fixed in Nov, 2018, by </a:t>
            </a:r>
            <a:r>
              <a:rPr lang="en-US" dirty="0" err="1"/>
              <a:t>Sho</a:t>
            </a:r>
            <a:r>
              <a:rPr lang="en-US" dirty="0"/>
              <a:t>, Hubert, </a:t>
            </a:r>
            <a:r>
              <a:rPr lang="en-US" dirty="0" err="1"/>
              <a:t>Kun</a:t>
            </a:r>
            <a:r>
              <a:rPr lang="en-US" dirty="0"/>
              <a:t> et al.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https://seaquest-docdb.fnal.gov/cgi-bin/private/ShowDocument?docid=4615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This summer work in progress, July – September, 2019  </a:t>
            </a:r>
          </a:p>
          <a:p>
            <a:pPr lvl="1"/>
            <a:r>
              <a:rPr lang="en-US" dirty="0"/>
              <a:t>Reconfigure the readout/power cables route</a:t>
            </a:r>
          </a:p>
          <a:p>
            <a:pPr lvl="1"/>
            <a:r>
              <a:rPr lang="en-US" dirty="0"/>
              <a:t>Relocate racks for readout and PS, to break the ground loop</a:t>
            </a:r>
          </a:p>
          <a:p>
            <a:pPr lvl="1"/>
            <a:r>
              <a:rPr lang="en-US" dirty="0"/>
              <a:t>TDC crates, DAQ 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1601E-D296-924B-BF90-4FC21F37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00491-F089-7341-A39D-CCB47F400EF3}" type="datetime1">
              <a:rPr lang="en-US" smtClean="0"/>
              <a:t>7/14/19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2A799-675E-A446-BE09-D00939904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B0C60-8BAC-CD49-ACF7-102B710F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4B50B-A834-D34E-88F9-2E55120427AE}"/>
              </a:ext>
            </a:extLst>
          </p:cNvPr>
          <p:cNvSpPr/>
          <p:nvPr/>
        </p:nvSpPr>
        <p:spPr>
          <a:xfrm>
            <a:off x="6303769" y="1147864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748EC-609A-6749-B167-841607DCF4E6}"/>
              </a:ext>
            </a:extLst>
          </p:cNvPr>
          <p:cNvSpPr/>
          <p:nvPr/>
        </p:nvSpPr>
        <p:spPr>
          <a:xfrm>
            <a:off x="6303769" y="3887821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D3AF-CF2E-AE40-8088-02BA4D841846}"/>
              </a:ext>
            </a:extLst>
          </p:cNvPr>
          <p:cNvSpPr/>
          <p:nvPr/>
        </p:nvSpPr>
        <p:spPr>
          <a:xfrm>
            <a:off x="5749293" y="1468877"/>
            <a:ext cx="3754876" cy="1731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97944-478D-0E44-A4B2-FC79D5AF2066}"/>
              </a:ext>
            </a:extLst>
          </p:cNvPr>
          <p:cNvSpPr/>
          <p:nvPr/>
        </p:nvSpPr>
        <p:spPr>
          <a:xfrm>
            <a:off x="4589023" y="2528376"/>
            <a:ext cx="1060309" cy="60771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E5F6-0051-E244-AFAA-5AC76C51D8A8}"/>
              </a:ext>
            </a:extLst>
          </p:cNvPr>
          <p:cNvSpPr/>
          <p:nvPr/>
        </p:nvSpPr>
        <p:spPr>
          <a:xfrm>
            <a:off x="4577109" y="3503574"/>
            <a:ext cx="1060307" cy="54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7E2B-E0A4-0F4F-A058-FC1F9543F7AA}"/>
              </a:ext>
            </a:extLst>
          </p:cNvPr>
          <p:cNvSpPr txBox="1"/>
          <p:nvPr/>
        </p:nvSpPr>
        <p:spPr>
          <a:xfrm>
            <a:off x="185804" y="3215017"/>
            <a:ext cx="2291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Rack-3/DP Trigger </a:t>
            </a:r>
          </a:p>
          <a:p>
            <a:r>
              <a:rPr lang="en-US" b="1" dirty="0"/>
              <a:t>(L2 rack)</a:t>
            </a:r>
          </a:p>
          <a:p>
            <a:r>
              <a:rPr lang="en-US" dirty="0"/>
              <a:t>-VME:</a:t>
            </a:r>
          </a:p>
          <a:p>
            <a:r>
              <a:rPr lang="en-US" dirty="0"/>
              <a:t>  4xV1495 </a:t>
            </a:r>
          </a:p>
          <a:p>
            <a:r>
              <a:rPr lang="en-US" dirty="0"/>
              <a:t>L1 trigger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2BC4C8-FB9B-C546-AAEC-E9389CE30DAE}"/>
              </a:ext>
            </a:extLst>
          </p:cNvPr>
          <p:cNvSpPr/>
          <p:nvPr/>
        </p:nvSpPr>
        <p:spPr>
          <a:xfrm>
            <a:off x="9893275" y="2660620"/>
            <a:ext cx="1001950" cy="4766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6D5AA6-A6B5-B846-B7F2-8E9BA83B8363}"/>
              </a:ext>
            </a:extLst>
          </p:cNvPr>
          <p:cNvCxnSpPr/>
          <p:nvPr/>
        </p:nvCxnSpPr>
        <p:spPr>
          <a:xfrm flipV="1">
            <a:off x="10155923" y="2723745"/>
            <a:ext cx="0" cy="1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0DA6B-36F9-FB45-B253-1710C7F051D4}"/>
              </a:ext>
            </a:extLst>
          </p:cNvPr>
          <p:cNvSpPr/>
          <p:nvPr/>
        </p:nvSpPr>
        <p:spPr>
          <a:xfrm>
            <a:off x="6225948" y="3307404"/>
            <a:ext cx="3005847" cy="1961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DF6B2A5-3C80-0148-97B0-531387190E17}"/>
              </a:ext>
            </a:extLst>
          </p:cNvPr>
          <p:cNvCxnSpPr>
            <a:cxnSpLocks/>
          </p:cNvCxnSpPr>
          <p:nvPr/>
        </p:nvCxnSpPr>
        <p:spPr>
          <a:xfrm flipV="1">
            <a:off x="9231795" y="3036651"/>
            <a:ext cx="676071" cy="356733"/>
          </a:xfrm>
          <a:prstGeom prst="bentConnector3">
            <a:avLst>
              <a:gd name="adj1" fmla="val 600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1BD425-3684-E545-8F4B-54C7207B4595}"/>
              </a:ext>
            </a:extLst>
          </p:cNvPr>
          <p:cNvGrpSpPr/>
          <p:nvPr/>
        </p:nvGrpSpPr>
        <p:grpSpPr>
          <a:xfrm flipV="1">
            <a:off x="5107262" y="1188468"/>
            <a:ext cx="1668677" cy="1330257"/>
            <a:chOff x="2891543" y="3137275"/>
            <a:chExt cx="1668677" cy="15390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6BB3C-EB91-2F4D-A117-A7812204E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1543" y="4665155"/>
              <a:ext cx="1668677" cy="111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1853A9-F952-674D-BF35-83E09D30A52E}"/>
                </a:ext>
              </a:extLst>
            </p:cNvPr>
            <p:cNvCxnSpPr/>
            <p:nvPr/>
          </p:nvCxnSpPr>
          <p:spPr>
            <a:xfrm flipV="1">
              <a:off x="2906282" y="3137275"/>
              <a:ext cx="0" cy="15278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558596-DD75-2448-87BA-DD0850B90809}"/>
              </a:ext>
            </a:extLst>
          </p:cNvPr>
          <p:cNvGrpSpPr/>
          <p:nvPr/>
        </p:nvGrpSpPr>
        <p:grpSpPr>
          <a:xfrm>
            <a:off x="1177683" y="3578558"/>
            <a:ext cx="2871792" cy="2561768"/>
            <a:chOff x="715373" y="3228159"/>
            <a:chExt cx="2871792" cy="256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447EC-CA76-A245-BE51-F7D1CBF50BE5}"/>
                </a:ext>
              </a:extLst>
            </p:cNvPr>
            <p:cNvSpPr/>
            <p:nvPr/>
          </p:nvSpPr>
          <p:spPr>
            <a:xfrm>
              <a:off x="1011112" y="3228159"/>
              <a:ext cx="1738574" cy="7272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RACK-3 (exists)</a:t>
              </a:r>
            </a:p>
            <a:p>
              <a:pPr algn="ctr"/>
              <a:r>
                <a:rPr lang="en-US" dirty="0"/>
                <a:t>DP/V1495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8EBDB4-AFDA-DE43-9186-BD271E5AA240}"/>
                </a:ext>
              </a:extLst>
            </p:cNvPr>
            <p:cNvSpPr/>
            <p:nvPr/>
          </p:nvSpPr>
          <p:spPr>
            <a:xfrm>
              <a:off x="715373" y="4536680"/>
              <a:ext cx="2871792" cy="1253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L2 rack/V1495 (Rack-3)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DP trig(OR)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DY trig(AND FPGA trig’s)</a:t>
              </a:r>
            </a:p>
            <a:p>
              <a:pPr marL="285750" indent="-285750" algn="ctr">
                <a:buFontTx/>
                <a:buChar char="-"/>
              </a:pPr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1763AB2-2BA1-AD4A-A43D-399251EA8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7826" y="3995591"/>
              <a:ext cx="13900" cy="487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7E594C96-1A90-284A-9F74-97F82295325F}"/>
              </a:ext>
            </a:extLst>
          </p:cNvPr>
          <p:cNvSpPr/>
          <p:nvPr/>
        </p:nvSpPr>
        <p:spPr>
          <a:xfrm>
            <a:off x="7589872" y="139058"/>
            <a:ext cx="184825" cy="661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E6524-12CC-7A4E-8F08-A21DFF276027}"/>
              </a:ext>
            </a:extLst>
          </p:cNvPr>
          <p:cNvSpPr txBox="1"/>
          <p:nvPr/>
        </p:nvSpPr>
        <p:spPr>
          <a:xfrm>
            <a:off x="8155268" y="30718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403BAD-7325-E244-A012-2E95E780F52E}"/>
              </a:ext>
            </a:extLst>
          </p:cNvPr>
          <p:cNvSpPr txBox="1"/>
          <p:nvPr/>
        </p:nvSpPr>
        <p:spPr>
          <a:xfrm>
            <a:off x="2652308" y="44511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Qs)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C7E8-423A-E54C-94E0-E74A2FEA01A0}"/>
              </a:ext>
            </a:extLst>
          </p:cNvPr>
          <p:cNvSpPr txBox="1"/>
          <p:nvPr/>
        </p:nvSpPr>
        <p:spPr>
          <a:xfrm>
            <a:off x="73235" y="32334"/>
            <a:ext cx="694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DP Trigger New Layout (5/28/2019)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7CB047-ABF4-C042-A445-699A3E0ABF40}"/>
              </a:ext>
            </a:extLst>
          </p:cNvPr>
          <p:cNvCxnSpPr/>
          <p:nvPr/>
        </p:nvCxnSpPr>
        <p:spPr>
          <a:xfrm flipH="1">
            <a:off x="5649332" y="3970506"/>
            <a:ext cx="576616" cy="0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F88BEF05-25C0-7246-8516-A87259EF42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9" y="4029063"/>
            <a:ext cx="1353195" cy="1921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0EE7B3A5-9979-1849-A504-6E4A3E2FF9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7" y="3078507"/>
            <a:ext cx="1377027" cy="6109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F1DB607-0B2F-8740-9012-4668FF146156}"/>
              </a:ext>
            </a:extLst>
          </p:cNvPr>
          <p:cNvSpPr txBox="1"/>
          <p:nvPr/>
        </p:nvSpPr>
        <p:spPr>
          <a:xfrm>
            <a:off x="4464297" y="4635771"/>
            <a:ext cx="30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Rack-1/ST-1: 4x 80 </a:t>
            </a:r>
            <a:r>
              <a:rPr lang="en-US" b="1" dirty="0" err="1"/>
              <a:t>ch</a:t>
            </a:r>
            <a:endParaRPr lang="en-US" b="1" dirty="0"/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trigger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Calibration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129FB0-4700-3D40-8372-D7591AC90261}"/>
              </a:ext>
            </a:extLst>
          </p:cNvPr>
          <p:cNvSpPr txBox="1"/>
          <p:nvPr/>
        </p:nvSpPr>
        <p:spPr>
          <a:xfrm>
            <a:off x="8547971" y="4692237"/>
            <a:ext cx="2638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Rack-2/ST-2: 4x 50ch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5DF273-96F8-0D4E-806C-CA416E9922A9}"/>
              </a:ext>
            </a:extLst>
          </p:cNvPr>
          <p:cNvSpPr txBox="1"/>
          <p:nvPr/>
        </p:nvSpPr>
        <p:spPr>
          <a:xfrm>
            <a:off x="566533" y="684899"/>
            <a:ext cx="590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Possible extended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, ~5’ (NOT needed! 7/2019); cable tray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A09C47-0E87-1548-9D95-DEAF3DC19F82}"/>
              </a:ext>
            </a:extLst>
          </p:cNvPr>
          <p:cNvSpPr txBox="1"/>
          <p:nvPr/>
        </p:nvSpPr>
        <p:spPr>
          <a:xfrm>
            <a:off x="4577109" y="4161324"/>
            <a:ext cx="671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Rack-2,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 unchanged, cable tray, new power to Rack-2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D5CA9C2-D966-B544-B112-5617426B7B8C}"/>
              </a:ext>
            </a:extLst>
          </p:cNvPr>
          <p:cNvSpPr txBox="1"/>
          <p:nvPr/>
        </p:nvSpPr>
        <p:spPr>
          <a:xfrm>
            <a:off x="2495066" y="2751418"/>
            <a:ext cx="1525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Existing cable </a:t>
            </a:r>
          </a:p>
          <a:p>
            <a:r>
              <a:rPr lang="en-US" b="1" dirty="0">
                <a:solidFill>
                  <a:srgbClr val="00B050"/>
                </a:solidFill>
              </a:rPr>
              <a:t>tray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FD800E-5C40-2846-97A1-A8F8DDE92632}"/>
              </a:ext>
            </a:extLst>
          </p:cNvPr>
          <p:cNvSpPr txBox="1"/>
          <p:nvPr/>
        </p:nvSpPr>
        <p:spPr>
          <a:xfrm>
            <a:off x="9553832" y="469798"/>
            <a:ext cx="2583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Run all cables under </a:t>
            </a:r>
          </a:p>
          <a:p>
            <a:r>
              <a:rPr lang="en-US" dirty="0"/>
              <a:t>the </a:t>
            </a:r>
            <a:r>
              <a:rPr lang="en-US" dirty="0" err="1"/>
              <a:t>KMag</a:t>
            </a:r>
            <a:r>
              <a:rPr lang="en-US" dirty="0"/>
              <a:t>, with cable tray</a:t>
            </a:r>
          </a:p>
          <a:p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9313B6E-A63C-284F-B466-CDAD972CB9FD}"/>
              </a:ext>
            </a:extLst>
          </p:cNvPr>
          <p:cNvSpPr/>
          <p:nvPr/>
        </p:nvSpPr>
        <p:spPr>
          <a:xfrm>
            <a:off x="1171247" y="1757150"/>
            <a:ext cx="2069755" cy="94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RACK-4 (exists)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</a:t>
            </a:r>
          </a:p>
        </p:txBody>
      </p: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21C8432F-6F94-2340-B851-E562E67EA092}"/>
              </a:ext>
            </a:extLst>
          </p:cNvPr>
          <p:cNvCxnSpPr>
            <a:cxnSpLocks/>
          </p:cNvCxnSpPr>
          <p:nvPr/>
        </p:nvCxnSpPr>
        <p:spPr>
          <a:xfrm rot="10800000">
            <a:off x="3284570" y="1977557"/>
            <a:ext cx="1280624" cy="592384"/>
          </a:xfrm>
          <a:prstGeom prst="bentConnector3">
            <a:avLst>
              <a:gd name="adj1" fmla="val 142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D7785C2D-220C-C145-BC39-48489D4EA0BD}"/>
              </a:ext>
            </a:extLst>
          </p:cNvPr>
          <p:cNvCxnSpPr>
            <a:cxnSpLocks/>
          </p:cNvCxnSpPr>
          <p:nvPr/>
        </p:nvCxnSpPr>
        <p:spPr>
          <a:xfrm rot="10800000">
            <a:off x="3257903" y="2481041"/>
            <a:ext cx="1319206" cy="1072258"/>
          </a:xfrm>
          <a:prstGeom prst="bentConnector3">
            <a:avLst>
              <a:gd name="adj1" fmla="val 289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A14A2F8-993D-C441-AB7F-E740409D466A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3339271" cy="1400254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5024ABF-D6A0-1840-AFCA-0A7300778557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779177" cy="1376079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D0714DF-B9F4-D740-86AC-A834FB533183}"/>
              </a:ext>
            </a:extLst>
          </p:cNvPr>
          <p:cNvSpPr txBox="1"/>
          <p:nvPr/>
        </p:nvSpPr>
        <p:spPr>
          <a:xfrm>
            <a:off x="5826007" y="2587879"/>
            <a:ext cx="31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cables (40’), under </a:t>
            </a:r>
            <a:r>
              <a:rPr lang="en-US" dirty="0" err="1"/>
              <a:t>kMag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79E65-2EF9-6349-8E00-8A7F8EC1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BDC73-077D-B146-A812-218351A185BC}" type="datetime1">
              <a:rPr lang="en-US" smtClean="0"/>
              <a:t>7/14/19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CB981-965A-9B49-A9CA-358E091DD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Photon Detector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CA0DE-460A-E044-9294-62C2C811C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AAD90-1DC1-614D-9CAC-D1928ACC20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841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706</Words>
  <Application>Microsoft Macintosh PowerPoint</Application>
  <PresentationFormat>Widescreen</PresentationFormat>
  <Paragraphs>166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Menlo</vt:lpstr>
      <vt:lpstr>Office Theme</vt:lpstr>
      <vt:lpstr>Dark Photon Detector  Status and Plan</vt:lpstr>
      <vt:lpstr>Dart Photon Detectors – Introduction </vt:lpstr>
      <vt:lpstr>Displaced Vertex Trigger</vt:lpstr>
      <vt:lpstr>Basic Design - Hardware</vt:lpstr>
      <vt:lpstr>Basic Detector Design Parameters</vt:lpstr>
      <vt:lpstr>Trigger Logic – Can also help DY &amp; J/Psi from Upstream  Target</vt:lpstr>
      <vt:lpstr>Readout Status – 11/2018 (from Sho)</vt:lpstr>
      <vt:lpstr>DP Detector Status</vt:lpstr>
      <vt:lpstr>PowerPoint Presentation</vt:lpstr>
      <vt:lpstr>Work in Progress – Summer 2019</vt:lpstr>
      <vt:lpstr>Test Plan: Aug. – Sept. 2019</vt:lpstr>
      <vt:lpstr>Target/Dump Simulation Study - Work in Progress</vt:lpstr>
      <vt:lpstr>Simulation To-Do’s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Photon Detector  Status and Plan</dc:title>
  <dc:creator>Ming Liu</dc:creator>
  <cp:lastModifiedBy>Ming Liu</cp:lastModifiedBy>
  <cp:revision>77</cp:revision>
  <cp:lastPrinted>2019-07-15T14:26:30Z</cp:lastPrinted>
  <dcterms:created xsi:type="dcterms:W3CDTF">2019-07-15T02:14:31Z</dcterms:created>
  <dcterms:modified xsi:type="dcterms:W3CDTF">2019-07-15T14:43:15Z</dcterms:modified>
</cp:coreProperties>
</file>