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6" r:id="rId9"/>
    <p:sldId id="267" r:id="rId10"/>
    <p:sldId id="268" r:id="rId11"/>
    <p:sldId id="269" r:id="rId12"/>
    <p:sldId id="265" r:id="rId13"/>
    <p:sldId id="263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88CC-709F-CC44-AD40-B3C4148A5514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106C-6516-7844-AEB7-EEF0C55F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0A9F-E746-1D41-B02B-A5B98FD34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EED7D-133B-1740-82F0-219F9A0FE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B0678-4655-D54C-AA79-92AE2B04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60CD-9B8B-2D46-924D-F2C68BBBBC93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B29BE-BF01-9F4D-AA27-91092CF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1B00-07FB-3D4D-9EA8-7838AA85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D7F2-17D7-9E4D-B0B1-FFA74A62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AA1B7-10A6-434D-AF10-673A4DFED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EE77-3EF9-7840-A4ED-6F11A640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A6BC-FDA9-FF40-8936-CF77204271A7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C60A-1ADA-BC44-BB4B-2E60272B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C607-627A-E247-9A8D-C9FC0E4D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5B45F-3743-0E4F-B1D8-9E15F24AB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7C6A8-462D-944F-B278-1C614C044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C4E9B-9A3C-7E40-8896-3CCBEAF3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FF13-BF30-EE45-B0CF-AF00B254458F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829FC-65D2-FC45-B2F7-E92DD2E1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5077A-8B25-2D44-AE0C-1C65C456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3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7CD6-DDE5-A94D-81BC-4C8FCC49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C1AC-C526-0D47-BCAA-00EBA7E2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BB80E-C05B-6946-B753-6C7D82AD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01C-6B62-5D48-A70D-092DA0B3D75E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0D0FA-220C-4741-B4C8-4FB665D4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EFD27-4829-7A40-AA1A-A4A4C09E8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4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03E9-D3D8-A348-952D-DEC63D4F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24A3-A0D7-524A-9F98-48D7D56D2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7795B-5CF5-0C44-8039-3BDA77F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CAAE-4AF2-5147-A94E-043EC8016D76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1FD2B-D532-E34A-A8A5-6DE845EB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FF714-A36C-204A-AD05-7331FBC0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3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0DF3-4F47-1C40-8793-E4B27485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64CC-7ACE-654F-AC0E-8CE0372E3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0E82D-DCBE-004D-AA2B-9A5032CE7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EB242-2F90-D646-AA4F-CB4E8146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623D-DEE2-C74F-80C8-57CB50EA1AD7}" type="datetime1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A9D64-338C-484E-B3EF-12281716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F0E6-3FDA-2A41-AEF5-7A2F2708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9D77-56AC-6C4F-BD40-9DE8BA0B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202C7-6CF3-3440-A3A7-5EA75C72E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F93BE-7134-294D-B4B9-0C77C9F67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29B6C-5C97-C049-969F-17232829C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C9023-D479-F040-9F66-4ACF4A860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17AA5-5CE8-EB4A-B3A4-D00092C2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F3AFB-0A1B-8741-A484-FB1EFD57FF56}" type="datetime1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EFBB7-CE2E-6F40-93A3-3F05E429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0F744-17E8-3D46-A84F-1D50B00B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4BD7-D901-8F45-9137-7D4346B9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B05EC-73A9-BC41-AA15-D7DE9191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5A969-6053-1F40-889D-2577D18C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EB1D2-916E-B04D-AACF-687208A7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7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9F404-CF51-7246-91FE-AEC1FAAA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B967-A195-E847-B0E5-1C5F8F4A5D8D}" type="datetime1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9CDF-6FF4-4546-8DBE-3B494FE7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3AB87-D4AA-8747-A647-D6A543E0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BFC6-B5EB-FA4A-8849-AF33734F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E292-A86D-D340-9960-41D8EF20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508EF-CFCF-F648-92C4-D80511025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0CA3-4098-E04E-8F2C-3D95DD1A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DFA4-5A69-8D46-B59D-D3DBBA3A93A9}" type="datetime1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B2772-04A4-FC4C-95A7-6134016D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5A81B-7B7B-444B-8FBF-926C0BEC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8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5C2DF-54BB-2044-8F5A-E62798D4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48FA9-A625-4A42-9B00-B8C233CE9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7ED6-01DC-7A45-AE82-DF62E2A4A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1395F-E718-A048-9F6B-659CDAC4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B2E-358D-5F4A-A746-203D86C1EC56}" type="datetime1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C1F45-AAE2-A24D-9087-AD69C71C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A0E82-19AC-204F-8D3D-3832B2ED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3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1A57F-F9B9-834D-B274-6D12AD7F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7AC5B-22CA-3648-A117-2C9D9A6E9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AB7B-6C8B-EF49-A257-4046644F6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0E2C-BE47-4F41-962A-06D84B8F5296}" type="datetime1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396B5-A0D6-1B4C-AF23-9288A42E1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Ming, E1039 Sim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1750-9698-3540-82DF-4C0784FB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C0A3-D8DD-CC4B-A1BD-D1773F899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png"/><Relationship Id="rId7" Type="http://schemas.openxmlformats.org/officeDocument/2006/relationships/image" Target="../media/image29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Relationship Id="rId9" Type="http://schemas.openxmlformats.org/officeDocument/2006/relationships/image" Target="../media/image3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23581-45C0-A841-8CAD-BE248D80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121"/>
            <a:ext cx="10515600" cy="1325563"/>
          </a:xfrm>
        </p:spPr>
        <p:txBody>
          <a:bodyPr/>
          <a:lstStyle/>
          <a:p>
            <a:r>
              <a:rPr lang="en-US" dirty="0"/>
              <a:t>E1039 Simulations </a:t>
            </a:r>
            <a:br>
              <a:rPr lang="en-US" dirty="0"/>
            </a:br>
            <a:r>
              <a:rPr lang="en-US" dirty="0"/>
              <a:t>02/05/2021, Ming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AA0F69-9BF8-0A48-8D8C-7D83F9F9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63" y="1797304"/>
            <a:ext cx="504280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MB events @target, ~50M</a:t>
            </a:r>
          </a:p>
          <a:p>
            <a:pPr lvl="1"/>
            <a:r>
              <a:rPr lang="en-US" dirty="0"/>
              <a:t>Decay muons</a:t>
            </a:r>
          </a:p>
          <a:p>
            <a:pPr lvl="1"/>
            <a:r>
              <a:rPr lang="en-US" dirty="0"/>
              <a:t>Standalone Pythia simulations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J/psi events, ~10M</a:t>
            </a:r>
          </a:p>
          <a:p>
            <a:pPr lvl="1"/>
            <a:r>
              <a:rPr lang="en-US" dirty="0"/>
              <a:t>@target, Z =-300 cm</a:t>
            </a:r>
          </a:p>
          <a:p>
            <a:pPr lvl="1"/>
            <a:r>
              <a:rPr lang="en-US" dirty="0"/>
              <a:t>@dump, Z = 0.0cm. (better +25cm)</a:t>
            </a:r>
          </a:p>
          <a:p>
            <a:pPr lvl="1"/>
            <a:r>
              <a:rPr lang="en-US" dirty="0"/>
              <a:t>@after dump, Z = +500 cm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Pythia </a:t>
            </a:r>
            <a:r>
              <a:rPr lang="en-US" dirty="0" err="1"/>
              <a:t>p+p</a:t>
            </a:r>
            <a:r>
              <a:rPr lang="en-US" dirty="0"/>
              <a:t> -&gt; J/Psi + x</a:t>
            </a:r>
          </a:p>
          <a:p>
            <a:pPr lvl="1"/>
            <a:r>
              <a:rPr lang="en-US" dirty="0"/>
              <a:t>Full G4 simulation</a:t>
            </a:r>
          </a:p>
          <a:p>
            <a:pPr lvl="1"/>
            <a:r>
              <a:rPr lang="en-US" dirty="0"/>
              <a:t>Full offline tracking </a:t>
            </a:r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765E1C-1A8F-5B4E-9F06-9794651A659F}"/>
              </a:ext>
            </a:extLst>
          </p:cNvPr>
          <p:cNvGrpSpPr/>
          <p:nvPr/>
        </p:nvGrpSpPr>
        <p:grpSpPr>
          <a:xfrm>
            <a:off x="5665522" y="3607719"/>
            <a:ext cx="6341650" cy="2449966"/>
            <a:chOff x="3880023" y="2862534"/>
            <a:chExt cx="5253662" cy="22945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AAF143-8DA3-E94E-8C54-CE447D811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3880023" y="3208373"/>
              <a:ext cx="5253662" cy="19486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184ED1-060F-7D44-B97B-80B6767C9565}"/>
                </a:ext>
              </a:extLst>
            </p:cNvPr>
            <p:cNvSpPr txBox="1"/>
            <p:nvPr/>
          </p:nvSpPr>
          <p:spPr>
            <a:xfrm>
              <a:off x="5061880" y="2862534"/>
              <a:ext cx="3992198" cy="432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SpinQuest</a:t>
              </a:r>
              <a:r>
                <a:rPr lang="en-US" sz="2400" dirty="0"/>
                <a:t> Dimuon Tracking Top View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91857FF-74C6-F445-8D83-48B62AD3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89" y="344327"/>
            <a:ext cx="5490048" cy="2905955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C3766D-2F16-8E4F-A696-2F531A75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C71-294E-994D-AF03-1B24CACDFA62}" type="datetime1">
              <a:rPr lang="en-US" smtClean="0"/>
              <a:t>2/4/21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58C3A53-5090-7646-A523-5F2155B4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81308B9-3540-C148-A49C-3CDA1276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0EFF-870A-F849-BCBA-1EEF2320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OF2 and </a:t>
            </a:r>
            <a:r>
              <a:rPr lang="en-US" dirty="0" err="1"/>
              <a:t>FlavorP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1A67D-42AC-5241-8D9D-C38EC6F5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32AF2-C5D3-A74E-814D-A60F30B3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24F25-DBFA-0B4D-A12B-A5B70C09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86A18-DBD8-0C4F-8F20-50C177F1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5" y="2762654"/>
            <a:ext cx="4715184" cy="3409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0A334-ACDA-DD47-9EC1-AA2970E38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182" y="2759981"/>
            <a:ext cx="4598211" cy="3412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497D34-8164-9347-9658-3033A769E38A}"/>
              </a:ext>
            </a:extLst>
          </p:cNvPr>
          <p:cNvSpPr txBox="1"/>
          <p:nvPr/>
        </p:nvSpPr>
        <p:spPr>
          <a:xfrm>
            <a:off x="3219851" y="376460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1C7BC5-46F9-5C45-B518-420C5807103B}"/>
              </a:ext>
            </a:extLst>
          </p:cNvPr>
          <p:cNvSpPr txBox="1"/>
          <p:nvPr/>
        </p:nvSpPr>
        <p:spPr>
          <a:xfrm>
            <a:off x="1682928" y="383918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F6198-2EF8-4F4F-B7A9-367376BFC5E0}"/>
              </a:ext>
            </a:extLst>
          </p:cNvPr>
          <p:cNvSpPr txBox="1"/>
          <p:nvPr/>
        </p:nvSpPr>
        <p:spPr>
          <a:xfrm>
            <a:off x="3996860" y="420851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E5009-7AB2-234A-9632-D730794208BD}"/>
              </a:ext>
            </a:extLst>
          </p:cNvPr>
          <p:cNvSpPr txBox="1"/>
          <p:nvPr/>
        </p:nvSpPr>
        <p:spPr>
          <a:xfrm>
            <a:off x="838200" y="4769476"/>
            <a:ext cx="37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1ECC7-A953-3E49-8FF8-019B91886E4C}"/>
              </a:ext>
            </a:extLst>
          </p:cNvPr>
          <p:cNvSpPr txBox="1"/>
          <p:nvPr/>
        </p:nvSpPr>
        <p:spPr>
          <a:xfrm>
            <a:off x="8000153" y="476947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ACF5E-0D40-D647-9C63-0CDD2AEC0EB8}"/>
              </a:ext>
            </a:extLst>
          </p:cNvPr>
          <p:cNvSpPr txBox="1"/>
          <p:nvPr/>
        </p:nvSpPr>
        <p:spPr>
          <a:xfrm>
            <a:off x="8457353" y="38391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FD053-6374-C44B-8A0C-3641A438A867}"/>
              </a:ext>
            </a:extLst>
          </p:cNvPr>
          <p:cNvSpPr txBox="1"/>
          <p:nvPr/>
        </p:nvSpPr>
        <p:spPr>
          <a:xfrm>
            <a:off x="10334018" y="3839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9C6615-5EC1-084E-B30B-F4F53F72B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993" y="101515"/>
            <a:ext cx="3285707" cy="2430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0B1EEB-7117-9E43-93A9-AF5B010D4DC8}"/>
              </a:ext>
            </a:extLst>
          </p:cNvPr>
          <p:cNvSpPr txBox="1"/>
          <p:nvPr/>
        </p:nvSpPr>
        <p:spPr>
          <a:xfrm>
            <a:off x="8610600" y="1177047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&lt;X2&gt; ~ 0.15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7FA61C-BE24-BB48-B6D2-15D4D2E124B4}"/>
              </a:ext>
            </a:extLst>
          </p:cNvPr>
          <p:cNvSpPr txBox="1"/>
          <p:nvPr/>
        </p:nvSpPr>
        <p:spPr>
          <a:xfrm>
            <a:off x="838200" y="1546379"/>
            <a:ext cx="289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Polarized target:  &lt;x2&gt; = 0.15</a:t>
            </a:r>
          </a:p>
        </p:txBody>
      </p:sp>
    </p:spTree>
    <p:extLst>
      <p:ext uri="{BB962C8B-B14F-4D97-AF65-F5344CB8AC3E}">
        <p14:creationId xmlns:p14="http://schemas.microsoft.com/office/powerpoint/2010/main" val="415768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663A-B69A-2A4D-86C1-36218AAB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Favored and un-Favored Productions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A8D86-3E1D-804C-A384-8D75B51E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BA6DF-5A7E-7341-9A94-63F332CB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09C92-8ECC-5942-BEE4-AABA253D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E6DD1-D52B-564D-B0F4-5EE04A907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53" y="1147864"/>
            <a:ext cx="3657330" cy="2646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ACB1E-4D76-4C42-99BB-1013F9FE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937" y="1147864"/>
            <a:ext cx="3657331" cy="2648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37A5CC-363B-9847-8015-B5B3A64CD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937" y="3846891"/>
            <a:ext cx="3657331" cy="2666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FCB0F6-973A-8542-B4CA-277C2E2A3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57" y="3846891"/>
            <a:ext cx="3657330" cy="26921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D1E39-4991-9340-9EC8-F82AB316468B}"/>
              </a:ext>
            </a:extLst>
          </p:cNvPr>
          <p:cNvSpPr txBox="1"/>
          <p:nvPr/>
        </p:nvSpPr>
        <p:spPr>
          <a:xfrm>
            <a:off x="2209800" y="2254767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Fav.:  mu+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6F538F-9440-CA48-8479-D73DD47E6EA7}"/>
              </a:ext>
            </a:extLst>
          </p:cNvPr>
          <p:cNvSpPr txBox="1"/>
          <p:nvPr/>
        </p:nvSpPr>
        <p:spPr>
          <a:xfrm>
            <a:off x="6303523" y="2243510"/>
            <a:ext cx="136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Un-Fav.: mu-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A6C26-ACF2-4E49-B871-6F62966B3F73}"/>
              </a:ext>
            </a:extLst>
          </p:cNvPr>
          <p:cNvSpPr txBox="1"/>
          <p:nvPr/>
        </p:nvSpPr>
        <p:spPr>
          <a:xfrm>
            <a:off x="6303522" y="5192955"/>
            <a:ext cx="136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Un-Fav.: mu-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27FCA8-8E65-F040-BA00-E8A55CBA7562}"/>
              </a:ext>
            </a:extLst>
          </p:cNvPr>
          <p:cNvSpPr txBox="1"/>
          <p:nvPr/>
        </p:nvSpPr>
        <p:spPr>
          <a:xfrm>
            <a:off x="2209799" y="5008289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Fav.:  mu+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13F141-0BD2-A141-BD5B-3D21D3C2223B}"/>
              </a:ext>
            </a:extLst>
          </p:cNvPr>
          <p:cNvSpPr txBox="1"/>
          <p:nvPr/>
        </p:nvSpPr>
        <p:spPr>
          <a:xfrm>
            <a:off x="9130178" y="2420047"/>
            <a:ext cx="222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Dominated by </a:t>
            </a:r>
          </a:p>
          <a:p>
            <a:r>
              <a:rPr lang="en-US" dirty="0"/>
              <a:t>u-quark over d-quark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95850-140B-E84C-A133-14DBC1498B3B}"/>
              </a:ext>
            </a:extLst>
          </p:cNvPr>
          <p:cNvSpPr txBox="1"/>
          <p:nvPr/>
        </p:nvSpPr>
        <p:spPr>
          <a:xfrm>
            <a:off x="1420239" y="167393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89234C-D125-9B4F-A07E-D5FC9F378B99}"/>
              </a:ext>
            </a:extLst>
          </p:cNvPr>
          <p:cNvSpPr txBox="1"/>
          <p:nvPr/>
        </p:nvSpPr>
        <p:spPr>
          <a:xfrm>
            <a:off x="5493867" y="155378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62C885-08F2-114F-BCA5-CE31E54BBB3D}"/>
              </a:ext>
            </a:extLst>
          </p:cNvPr>
          <p:cNvSpPr txBox="1"/>
          <p:nvPr/>
        </p:nvSpPr>
        <p:spPr>
          <a:xfrm>
            <a:off x="1420239" y="448458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01A199-4F79-ED41-AB95-8FBA8C2C42A1}"/>
              </a:ext>
            </a:extLst>
          </p:cNvPr>
          <p:cNvSpPr txBox="1"/>
          <p:nvPr/>
        </p:nvSpPr>
        <p:spPr>
          <a:xfrm>
            <a:off x="5370307" y="443257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OF2</a:t>
            </a:r>
          </a:p>
        </p:txBody>
      </p:sp>
    </p:spTree>
    <p:extLst>
      <p:ext uri="{BB962C8B-B14F-4D97-AF65-F5344CB8AC3E}">
        <p14:creationId xmlns:p14="http://schemas.microsoft.com/office/powerpoint/2010/main" val="29862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F301-33C6-CB46-A72F-99B8FE02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8" y="0"/>
            <a:ext cx="10515600" cy="1325563"/>
          </a:xfrm>
        </p:spPr>
        <p:txBody>
          <a:bodyPr/>
          <a:lstStyle/>
          <a:p>
            <a:r>
              <a:rPr lang="en-US" dirty="0"/>
              <a:t>J/Psi Events: </a:t>
            </a:r>
            <a:r>
              <a:rPr lang="en-US" dirty="0" err="1"/>
              <a:t>Reco’d</a:t>
            </a:r>
            <a:r>
              <a:rPr lang="en-US" dirty="0"/>
              <a:t> IP_VTX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BC9AE-4805-1C4F-8246-18C4C6CB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4B5D6-2446-834A-97E2-D97E0E71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3BD34-08E7-8440-97F6-80FEB25A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A6DC6-6115-0F43-AAAF-8AC5FFBC4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8854" y="2454544"/>
            <a:ext cx="2702846" cy="3980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1CE84-1493-F547-8653-CE832556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52145" y="2417755"/>
            <a:ext cx="2858488" cy="42097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B715B4-99B7-EC41-A737-4C5258645100}"/>
              </a:ext>
            </a:extLst>
          </p:cNvPr>
          <p:cNvSpPr txBox="1"/>
          <p:nvPr/>
        </p:nvSpPr>
        <p:spPr>
          <a:xfrm>
            <a:off x="2202664" y="3803515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-300cm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D888F5-7D37-C042-ABDC-0F8DE65A3B22}"/>
              </a:ext>
            </a:extLst>
          </p:cNvPr>
          <p:cNvSpPr txBox="1"/>
          <p:nvPr/>
        </p:nvSpPr>
        <p:spPr>
          <a:xfrm>
            <a:off x="4894232" y="372731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0.0cm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DA0905-74B0-FA4B-A4F2-8B70CAB60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01571" y="2561457"/>
            <a:ext cx="2742260" cy="4038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21CBDC-BBE6-4049-9BE6-07BD6CD83B0E}"/>
              </a:ext>
            </a:extLst>
          </p:cNvPr>
          <p:cNvSpPr txBox="1"/>
          <p:nvPr/>
        </p:nvSpPr>
        <p:spPr>
          <a:xfrm>
            <a:off x="10292834" y="398818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+500cm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EFC2C-36B6-7E4B-83DD-794E5D4873F2}"/>
              </a:ext>
            </a:extLst>
          </p:cNvPr>
          <p:cNvSpPr txBox="1"/>
          <p:nvPr/>
        </p:nvSpPr>
        <p:spPr>
          <a:xfrm>
            <a:off x="923369" y="1391682"/>
            <a:ext cx="7941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J/Psi events generated at Z = -300cm/target;  0.0cm/dump; +500cm/after-dump</a:t>
            </a:r>
          </a:p>
          <a:p>
            <a:pPr marL="285750" indent="-285750">
              <a:buFontTx/>
              <a:buChar char="-"/>
            </a:pPr>
            <a:r>
              <a:rPr lang="en-US" dirty="0"/>
              <a:t>G4 sim, full offline reconstruction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Reconstructed IP-VTX , w/o  “J/Psi” dimuon selection   </a:t>
            </a:r>
          </a:p>
        </p:txBody>
      </p:sp>
    </p:spTree>
    <p:extLst>
      <p:ext uri="{BB962C8B-B14F-4D97-AF65-F5344CB8AC3E}">
        <p14:creationId xmlns:p14="http://schemas.microsoft.com/office/powerpoint/2010/main" val="318413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8863-39AE-5640-BC3D-7B8B1E52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J/Psi Full Simulations @Target, Z = -300cm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B5771-DFD7-0B44-BD60-676AC2E7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591EA-0698-4C49-98B1-145CA1C1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63A12-21EA-8D4A-93B7-C9498DB2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7A029-901D-234A-BAC0-A81B5458CE88}"/>
              </a:ext>
            </a:extLst>
          </p:cNvPr>
          <p:cNvSpPr txBox="1"/>
          <p:nvPr/>
        </p:nvSpPr>
        <p:spPr>
          <a:xfrm>
            <a:off x="982494" y="1731523"/>
            <a:ext cx="167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J/Psi mass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reco’d</a:t>
            </a:r>
            <a:r>
              <a:rPr lang="en-US" dirty="0"/>
              <a:t> z-</a:t>
            </a:r>
            <a:r>
              <a:rPr lang="en-US" dirty="0" err="1"/>
              <a:t>vtx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Backgrounds</a:t>
            </a:r>
          </a:p>
        </p:txBody>
      </p:sp>
    </p:spTree>
    <p:extLst>
      <p:ext uri="{BB962C8B-B14F-4D97-AF65-F5344CB8AC3E}">
        <p14:creationId xmlns:p14="http://schemas.microsoft.com/office/powerpoint/2010/main" val="171785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8863-39AE-5640-BC3D-7B8B1E52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J/Psi Full Simulations @Dump, Z = 0.0 cm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B5771-DFD7-0B44-BD60-676AC2E7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591EA-0698-4C49-98B1-145CA1C1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63A12-21EA-8D4A-93B7-C9498DB2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8863-39AE-5640-BC3D-7B8B1E52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9" y="0"/>
            <a:ext cx="11741284" cy="1325563"/>
          </a:xfrm>
        </p:spPr>
        <p:txBody>
          <a:bodyPr/>
          <a:lstStyle/>
          <a:p>
            <a:r>
              <a:rPr lang="en-US" dirty="0"/>
              <a:t>J/Psi Full Simulations @Behind Dump, Z =+500cm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B5771-DFD7-0B44-BD60-676AC2E7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591EA-0698-4C49-98B1-145CA1C1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63A12-21EA-8D4A-93B7-C9498DB2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C77F-9126-A04B-9E94-CD0585EC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Standalone Pythia </a:t>
            </a:r>
            <a:r>
              <a:rPr lang="en-US" dirty="0" err="1"/>
              <a:t>Simualations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D1B2F-939B-8E40-BCE3-CA98F4471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@target, Z = -300 cm</a:t>
            </a:r>
          </a:p>
          <a:p>
            <a:r>
              <a:rPr lang="en-US" dirty="0"/>
              <a:t>Sim: </a:t>
            </a:r>
            <a:r>
              <a:rPr lang="en-US" dirty="0" err="1"/>
              <a:t>p+p</a:t>
            </a:r>
            <a:r>
              <a:rPr lang="en-US" dirty="0"/>
              <a:t> -&gt; MB, </a:t>
            </a:r>
            <a:r>
              <a:rPr lang="en-US" dirty="0" err="1"/>
              <a:t>pT</a:t>
            </a:r>
            <a:r>
              <a:rPr lang="en-US" dirty="0"/>
              <a:t>&gt; 0.5GeV</a:t>
            </a:r>
          </a:p>
          <a:p>
            <a:r>
              <a:rPr lang="en-US" dirty="0"/>
              <a:t>Ran 50+M events 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3FE0A04-FD1B-F24E-B829-7267BE7C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0513-3658-6440-A396-183D88A1E74D}" type="datetime1">
              <a:rPr lang="en-US" smtClean="0"/>
              <a:t>2/4/21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270C030-9B13-EE4B-9C11-E356BC34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3D5CC60-B808-4146-9393-F4C4EBED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2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D79B-26E0-E148-9408-5E482D67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Muons from Weak Decays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A31ED-4873-B842-BF65-E03BE1A6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13" y="3638145"/>
            <a:ext cx="4267969" cy="3056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2A596B-F11E-DB4A-A312-FF9E0D994D85}"/>
              </a:ext>
            </a:extLst>
          </p:cNvPr>
          <p:cNvSpPr txBox="1"/>
          <p:nvPr/>
        </p:nvSpPr>
        <p:spPr>
          <a:xfrm>
            <a:off x="525294" y="1945532"/>
            <a:ext cx="19232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QFlag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0  (QCD/QED)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 (b-&gt;mu)</a:t>
            </a:r>
          </a:p>
          <a:p>
            <a:r>
              <a:rPr lang="en-US" dirty="0"/>
              <a:t>2  (c-&gt;mu)</a:t>
            </a:r>
          </a:p>
          <a:p>
            <a:r>
              <a:rPr lang="en-US" dirty="0"/>
              <a:t>4  (pi/K -&gt; mu)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 (b-&gt;pi/k-&gt;X); </a:t>
            </a:r>
          </a:p>
          <a:p>
            <a:r>
              <a:rPr lang="en-US" dirty="0"/>
              <a:t>12 (c-&gt;pi/k-&gt;X); </a:t>
            </a:r>
          </a:p>
          <a:p>
            <a:r>
              <a:rPr lang="en-US" dirty="0"/>
              <a:t>13 (b-&gt;c-&gt;pi/k-&gt;X)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FC49F-6E7C-3941-B345-C15B129D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11" y="3638145"/>
            <a:ext cx="4298606" cy="3056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FB775-8170-8D4F-B8E6-E9BF5BA3A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821" y="225905"/>
            <a:ext cx="4083814" cy="2929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F6C207-CCF1-E84A-8199-6124E756905F}"/>
              </a:ext>
            </a:extLst>
          </p:cNvPr>
          <p:cNvSpPr txBox="1"/>
          <p:nvPr/>
        </p:nvSpPr>
        <p:spPr>
          <a:xfrm>
            <a:off x="8881353" y="1945532"/>
            <a:ext cx="1235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Decay z-</a:t>
            </a:r>
            <a:r>
              <a:rPr lang="en-US" dirty="0" err="1"/>
              <a:t>vtz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4A19B-7250-C14A-90CA-5470F536337D}"/>
              </a:ext>
            </a:extLst>
          </p:cNvPr>
          <p:cNvSpPr txBox="1"/>
          <p:nvPr/>
        </p:nvSpPr>
        <p:spPr>
          <a:xfrm>
            <a:off x="9705728" y="4708187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46E16-7B70-E542-91AF-B21C97AB0CB9}"/>
              </a:ext>
            </a:extLst>
          </p:cNvPr>
          <p:cNvSpPr txBox="1"/>
          <p:nvPr/>
        </p:nvSpPr>
        <p:spPr>
          <a:xfrm>
            <a:off x="2169177" y="1450881"/>
            <a:ext cx="506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muons are from the charged pi/K weak decays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D8BBECF-3D95-2D44-A7EB-92DE862E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DE4-077E-8144-ACCD-DE3ED987CD22}" type="datetime1">
              <a:rPr lang="en-US" smtClean="0"/>
              <a:t>2/4/21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6775881-4B22-CA4D-9F92-750EB436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C4AC6ED-F43E-9A40-99F6-31870191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1961-F65E-A24E-8A88-6FEDE713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148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QFlag</a:t>
            </a:r>
            <a:r>
              <a:rPr lang="en-US" dirty="0"/>
              <a:t> = 2, 4: </a:t>
            </a:r>
            <a:r>
              <a:rPr lang="en-US" dirty="0" err="1"/>
              <a:t>mc_z</a:t>
            </a:r>
            <a:r>
              <a:rPr lang="en-US" dirty="0"/>
              <a:t>(mm), </a:t>
            </a:r>
            <a:r>
              <a:rPr lang="en-US" dirty="0" err="1"/>
              <a:t>pT</a:t>
            </a:r>
            <a:r>
              <a:rPr lang="en-US" dirty="0"/>
              <a:t>, </a:t>
            </a:r>
            <a:r>
              <a:rPr lang="en-US" dirty="0" err="1"/>
              <a:t>pz</a:t>
            </a:r>
            <a:r>
              <a:rPr lang="en-US" dirty="0"/>
              <a:t> (GeV)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33712-0D19-C44E-872A-8D8EC610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33" y="809443"/>
            <a:ext cx="3698132" cy="2656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B08850-02D5-8D48-AD21-C4074EA4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33" y="3890472"/>
            <a:ext cx="3588138" cy="2656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143E0-B284-D341-951F-66057439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58" y="3890472"/>
            <a:ext cx="3683188" cy="2656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574D22-C7FF-8544-9370-F71850CDE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258" y="774487"/>
            <a:ext cx="3786759" cy="2726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0E32FB-B0F8-0949-9B55-9956768FC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111" y="774487"/>
            <a:ext cx="3734885" cy="2726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65DE5C-DDEE-4048-ACD3-49BDDC636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111" y="3890471"/>
            <a:ext cx="3667824" cy="2656553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87626BF-D594-6C48-BC31-CCE67496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1D9-CFD5-4148-BDB6-A0D88713DE3D}" type="datetime1">
              <a:rPr lang="en-US" smtClean="0"/>
              <a:t>2/4/21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E9AA6-9473-FD46-92B9-6F418563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0265BDB-ABA1-7241-BAF7-EC0E84C6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1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BAF9-1BE9-A041-A248-73C8FC48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2221"/>
          </a:xfrm>
        </p:spPr>
        <p:txBody>
          <a:bodyPr/>
          <a:lstStyle/>
          <a:p>
            <a:r>
              <a:rPr lang="en-US" dirty="0"/>
              <a:t>X1, X2: </a:t>
            </a:r>
            <a:r>
              <a:rPr lang="en-US" dirty="0" err="1"/>
              <a:t>Qflag</a:t>
            </a:r>
            <a:r>
              <a:rPr lang="en-US" dirty="0"/>
              <a:t> = 4, muons from pi/K decays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EBD84-BBD6-0D4F-BE86-817023541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45540"/>
            <a:ext cx="3056914" cy="2187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473A6-53EB-B54D-BE4D-2E7CABED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488" y="4237881"/>
            <a:ext cx="3349038" cy="2394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08412-0468-774D-ABA9-1756F3CCB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706" y="3949429"/>
            <a:ext cx="3789235" cy="2782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5BF90C-32C0-F540-BE83-9D1DD3948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249911"/>
            <a:ext cx="3559239" cy="2564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183FB9-EDEB-F746-A4E1-4149E7B58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5889" y="1194361"/>
            <a:ext cx="3653817" cy="2630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059D31-21EF-2E4B-A20D-D52057F80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072" y="1194361"/>
            <a:ext cx="3653817" cy="26322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A1C5CC-D660-AD4A-8E6F-3BF0E349E076}"/>
              </a:ext>
            </a:extLst>
          </p:cNvPr>
          <p:cNvSpPr txBox="1"/>
          <p:nvPr/>
        </p:nvSpPr>
        <p:spPr>
          <a:xfrm>
            <a:off x="5735007" y="1926714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Pz</a:t>
            </a:r>
            <a:r>
              <a:rPr lang="en-US" dirty="0"/>
              <a:t>&gt; 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E4ECD2-265B-D040-8FE4-C93B48E6ACC3}"/>
              </a:ext>
            </a:extLst>
          </p:cNvPr>
          <p:cNvSpPr txBox="1"/>
          <p:nvPr/>
        </p:nvSpPr>
        <p:spPr>
          <a:xfrm>
            <a:off x="5735007" y="506599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Pz</a:t>
            </a:r>
            <a:r>
              <a:rPr lang="en-US" dirty="0"/>
              <a:t>&gt; 20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50B9A028-8C04-964A-9756-43DF333F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CD02-83A4-4A48-998F-58EBFE634665}" type="datetime1">
              <a:rPr lang="en-US" smtClean="0"/>
              <a:t>2/4/21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7CE905-9C41-1D4F-BD6A-3FB4446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718650D-04A3-FE45-9638-C5D71BFA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1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BAF9-1BE9-A041-A248-73C8FC48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2221"/>
          </a:xfrm>
        </p:spPr>
        <p:txBody>
          <a:bodyPr/>
          <a:lstStyle/>
          <a:p>
            <a:r>
              <a:rPr lang="en-US" dirty="0"/>
              <a:t>X1, X2: </a:t>
            </a:r>
            <a:r>
              <a:rPr lang="en-US" dirty="0" err="1"/>
              <a:t>Qflag</a:t>
            </a:r>
            <a:r>
              <a:rPr lang="en-US" dirty="0"/>
              <a:t> = 4, muons from pi/K decays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50B9A028-8C04-964A-9756-43DF333F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9CD02-83A4-4A48-998F-58EBFE634665}" type="datetime1">
              <a:rPr lang="en-US" smtClean="0"/>
              <a:t>2/4/21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7CE905-9C41-1D4F-BD6A-3FB4446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718650D-04A3-FE45-9638-C5D71BFA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7DC81-9868-A84D-8494-7C3AFF9A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88" y="1323299"/>
            <a:ext cx="3285707" cy="2430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41B128-E3F1-FF4C-A502-BE9AD848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20388"/>
            <a:ext cx="3546076" cy="25430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1B9F7-0734-5F44-AEFE-DEDF43BF3780}"/>
              </a:ext>
            </a:extLst>
          </p:cNvPr>
          <p:cNvSpPr txBox="1"/>
          <p:nvPr/>
        </p:nvSpPr>
        <p:spPr>
          <a:xfrm>
            <a:off x="1796866" y="213244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</a:t>
            </a:r>
            <a:r>
              <a:rPr lang="en-US" dirty="0"/>
              <a:t>&gt;0.5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F4F637-7220-6F44-B858-7F55152AAAA4}"/>
              </a:ext>
            </a:extLst>
          </p:cNvPr>
          <p:cNvSpPr txBox="1"/>
          <p:nvPr/>
        </p:nvSpPr>
        <p:spPr>
          <a:xfrm>
            <a:off x="4993873" y="21710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</a:t>
            </a:r>
            <a:r>
              <a:rPr lang="en-US" dirty="0"/>
              <a:t>&gt;0.5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E30D96-D72D-714A-9C8D-9A4B5FA90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957638"/>
            <a:ext cx="3204789" cy="22917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39A987-E2E7-4547-B993-2AA82B384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9" y="3861759"/>
            <a:ext cx="3546075" cy="25734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1B84807-C9F9-9F4A-A369-3013A2CB7C68}"/>
              </a:ext>
            </a:extLst>
          </p:cNvPr>
          <p:cNvSpPr txBox="1"/>
          <p:nvPr/>
        </p:nvSpPr>
        <p:spPr>
          <a:xfrm>
            <a:off x="1581260" y="471633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</a:t>
            </a:r>
            <a:r>
              <a:rPr lang="en-US" dirty="0"/>
              <a:t>&gt;1.0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606D7F-1F24-FE4E-B0E1-1B82227810DB}"/>
              </a:ext>
            </a:extLst>
          </p:cNvPr>
          <p:cNvSpPr txBox="1"/>
          <p:nvPr/>
        </p:nvSpPr>
        <p:spPr>
          <a:xfrm>
            <a:off x="5127335" y="485949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pT</a:t>
            </a:r>
            <a:r>
              <a:rPr lang="en-US" dirty="0"/>
              <a:t>&gt;1.0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3402A8E-8C71-2D4A-96B6-B1E0928EF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364" y="1018680"/>
            <a:ext cx="3787777" cy="27350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DDA95C-56A1-BA4C-AFD0-FA223A3A5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7065" y="3896019"/>
            <a:ext cx="3546735" cy="25167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4518029-9461-EF47-9150-471622BDAC51}"/>
              </a:ext>
            </a:extLst>
          </p:cNvPr>
          <p:cNvSpPr txBox="1"/>
          <p:nvPr/>
        </p:nvSpPr>
        <p:spPr>
          <a:xfrm>
            <a:off x="8453336" y="14494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409296-E396-BF42-991A-E44F4A10AD3B}"/>
              </a:ext>
            </a:extLst>
          </p:cNvPr>
          <p:cNvSpPr txBox="1"/>
          <p:nvPr/>
        </p:nvSpPr>
        <p:spPr>
          <a:xfrm>
            <a:off x="9231549" y="16147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7C9C8E-6391-D947-8BAF-E0CB88DAF330}"/>
              </a:ext>
            </a:extLst>
          </p:cNvPr>
          <p:cNvSpPr txBox="1"/>
          <p:nvPr/>
        </p:nvSpPr>
        <p:spPr>
          <a:xfrm>
            <a:off x="10435398" y="16825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2A990E-D1B6-6C42-8CE8-216E04A0B88A}"/>
              </a:ext>
            </a:extLst>
          </p:cNvPr>
          <p:cNvSpPr txBox="1"/>
          <p:nvPr/>
        </p:nvSpPr>
        <p:spPr>
          <a:xfrm>
            <a:off x="9145274" y="4659443"/>
            <a:ext cx="146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11:  </a:t>
            </a:r>
            <a:r>
              <a:rPr lang="en-US" sz="1100" dirty="0" err="1"/>
              <a:t>f_i</a:t>
            </a:r>
            <a:r>
              <a:rPr lang="en-US" sz="1100" dirty="0"/>
              <a:t> + </a:t>
            </a:r>
            <a:r>
              <a:rPr lang="en-US" sz="1100" dirty="0" err="1"/>
              <a:t>f_j</a:t>
            </a:r>
            <a:r>
              <a:rPr lang="en-US" sz="1100" dirty="0"/>
              <a:t> -&gt; </a:t>
            </a:r>
            <a:r>
              <a:rPr lang="en-US" sz="1100" dirty="0" err="1"/>
              <a:t>f_i</a:t>
            </a:r>
            <a:r>
              <a:rPr lang="en-US" sz="1100" dirty="0"/>
              <a:t> + </a:t>
            </a:r>
            <a:r>
              <a:rPr lang="en-US" sz="1100" dirty="0" err="1"/>
              <a:t>f_j</a:t>
            </a:r>
            <a:endParaRPr lang="en-US" sz="1100" dirty="0"/>
          </a:p>
          <a:p>
            <a:r>
              <a:rPr lang="en-US" sz="1100" dirty="0"/>
              <a:t>28:  f + g  -&gt; f + g</a:t>
            </a:r>
          </a:p>
          <a:p>
            <a:r>
              <a:rPr lang="en-US" sz="1100" dirty="0"/>
              <a:t>68:  g + g -&gt; g + g</a:t>
            </a:r>
          </a:p>
          <a:p>
            <a:r>
              <a:rPr lang="en-US" sz="11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3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B42CD-EBCA-FA44-A0D6-CB5AB076D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61" y="0"/>
            <a:ext cx="10515600" cy="1325563"/>
          </a:xfrm>
        </p:spPr>
        <p:txBody>
          <a:bodyPr/>
          <a:lstStyle/>
          <a:p>
            <a:r>
              <a:rPr lang="en-US" dirty="0"/>
              <a:t>ISUB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30920-E4DB-9B4C-B828-4E22CD2B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6E15A-3EF0-BA40-BCE7-834C0514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CEBBB-0852-3642-98A4-8233958C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17E79-E8D3-0A4D-BFAC-C1087643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144" y="2110902"/>
            <a:ext cx="5950447" cy="4245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785B3-DFF8-B04E-AE69-48C81E2F3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0" y="1957962"/>
            <a:ext cx="6114195" cy="4398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7D4D6D-8BC1-9E48-8205-CD4A25C3B422}"/>
              </a:ext>
            </a:extLst>
          </p:cNvPr>
          <p:cNvSpPr txBox="1"/>
          <p:nvPr/>
        </p:nvSpPr>
        <p:spPr>
          <a:xfrm>
            <a:off x="1235413" y="29085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F6437-2BE9-3B48-A7AB-1C085E364810}"/>
              </a:ext>
            </a:extLst>
          </p:cNvPr>
          <p:cNvSpPr txBox="1"/>
          <p:nvPr/>
        </p:nvSpPr>
        <p:spPr>
          <a:xfrm>
            <a:off x="1138135" y="51459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3160C-4231-2041-B04D-928DB4586705}"/>
              </a:ext>
            </a:extLst>
          </p:cNvPr>
          <p:cNvSpPr txBox="1"/>
          <p:nvPr/>
        </p:nvSpPr>
        <p:spPr>
          <a:xfrm>
            <a:off x="1741251" y="51459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6D376-9AB2-5E4F-A4F3-EF79DA2DFF15}"/>
              </a:ext>
            </a:extLst>
          </p:cNvPr>
          <p:cNvSpPr txBox="1"/>
          <p:nvPr/>
        </p:nvSpPr>
        <p:spPr>
          <a:xfrm>
            <a:off x="4640094" y="32779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743146-3955-3945-AAAB-AA2ABE3D4FDD}"/>
              </a:ext>
            </a:extLst>
          </p:cNvPr>
          <p:cNvSpPr txBox="1"/>
          <p:nvPr/>
        </p:nvSpPr>
        <p:spPr>
          <a:xfrm>
            <a:off x="7324928" y="5112519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53: </a:t>
            </a:r>
            <a:r>
              <a:rPr lang="en-US" dirty="0" err="1"/>
              <a:t>g+g</a:t>
            </a:r>
            <a:r>
              <a:rPr lang="en-US" dirty="0"/>
              <a:t> -&gt; f + </a:t>
            </a:r>
            <a:r>
              <a:rPr lang="en-US" dirty="0" err="1"/>
              <a:t>fbar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222CC-EB14-EF4E-9375-30F46E550F72}"/>
              </a:ext>
            </a:extLst>
          </p:cNvPr>
          <p:cNvSpPr txBox="1"/>
          <p:nvPr/>
        </p:nvSpPr>
        <p:spPr>
          <a:xfrm>
            <a:off x="10817157" y="34625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8419BD-A458-A547-8D30-F7CADB4D8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615" y="4827425"/>
            <a:ext cx="1346200" cy="177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7893EE-634A-A744-9EA5-9C1AF18FC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538" y="3574256"/>
            <a:ext cx="1270000" cy="177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69AFA-C215-AD42-8B60-B9A24F013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839" y="2949483"/>
            <a:ext cx="1651000" cy="177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2E73C0-5FE0-784E-99C5-A03102D0E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413" y="4691907"/>
            <a:ext cx="1638300" cy="17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C1FFF1-4991-A54D-BB7C-52B71C878C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766" y="5241698"/>
            <a:ext cx="1638300" cy="177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967E0-1192-EA40-9009-59E33B551B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3672405"/>
            <a:ext cx="16129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4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C68E-9D9B-C044-9962-5D410ABA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89834" cy="1325563"/>
          </a:xfrm>
        </p:spPr>
        <p:txBody>
          <a:bodyPr/>
          <a:lstStyle/>
          <a:p>
            <a:r>
              <a:rPr lang="en-US" dirty="0"/>
              <a:t>PYTHIA: ISUB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8AEFA-D4F5-2248-84FE-D423CA14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C1924-BAA4-EE4D-9471-3840F225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56F10-1F5C-2846-89D1-3BB4D800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76855-302A-2840-AE1C-0E2CEF090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82" y="0"/>
            <a:ext cx="366899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D64167-F7F5-5A4B-A58A-6A12C784EBAB}"/>
              </a:ext>
            </a:extLst>
          </p:cNvPr>
          <p:cNvSpPr txBox="1"/>
          <p:nvPr/>
        </p:nvSpPr>
        <p:spPr>
          <a:xfrm>
            <a:off x="408562" y="2052536"/>
            <a:ext cx="22797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11:  </a:t>
            </a:r>
            <a:r>
              <a:rPr lang="en-US" dirty="0" err="1"/>
              <a:t>f_i</a:t>
            </a:r>
            <a:r>
              <a:rPr lang="en-US" dirty="0"/>
              <a:t> + </a:t>
            </a:r>
            <a:r>
              <a:rPr lang="en-US" dirty="0" err="1"/>
              <a:t>f_j</a:t>
            </a:r>
            <a:r>
              <a:rPr lang="en-US" dirty="0"/>
              <a:t> -&gt; </a:t>
            </a:r>
            <a:r>
              <a:rPr lang="en-US" dirty="0" err="1"/>
              <a:t>f_i</a:t>
            </a:r>
            <a:r>
              <a:rPr lang="en-US" dirty="0"/>
              <a:t> + </a:t>
            </a:r>
            <a:r>
              <a:rPr lang="en-US" dirty="0" err="1"/>
              <a:t>f_j</a:t>
            </a:r>
            <a:endParaRPr lang="en-US" dirty="0"/>
          </a:p>
          <a:p>
            <a:r>
              <a:rPr lang="en-US" dirty="0"/>
              <a:t>28:  f + g  -&gt; f + g</a:t>
            </a:r>
          </a:p>
          <a:p>
            <a:r>
              <a:rPr lang="en-US" dirty="0"/>
              <a:t>68:  g + g -&gt; g + g</a:t>
            </a:r>
          </a:p>
          <a:p>
            <a:endParaRPr lang="en-US" dirty="0"/>
          </a:p>
          <a:p>
            <a:r>
              <a:rPr lang="en-US" dirty="0"/>
              <a:t>1: DY</a:t>
            </a:r>
          </a:p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7A22E-FAC5-2643-A079-AE33CD521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56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DC8D-96A7-1A4B-B8F1-CBE5766AA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IF1, IF2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22DDA-990B-6542-BCB0-ADACB262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29C8-3F92-6440-B26D-BDF46B1A44AC}" type="datetime1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4B28F-7D16-7849-9CC9-2C8E5E6D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Ming, E1039 Sim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F992A-EA0D-744F-807E-AFA6B11B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5C0A3-D8DD-CC4B-A1BD-D1773F899EF0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7C70E-AA30-7940-B6A5-1FBC683E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08" y="2347743"/>
            <a:ext cx="5342097" cy="3824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F4D3AC-EA2B-2640-A9F0-EECCE827F175}"/>
              </a:ext>
            </a:extLst>
          </p:cNvPr>
          <p:cNvSpPr txBox="1"/>
          <p:nvPr/>
        </p:nvSpPr>
        <p:spPr>
          <a:xfrm>
            <a:off x="1653701" y="3059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3BCE5-AB1E-FC49-9B4F-F41705B080DA}"/>
              </a:ext>
            </a:extLst>
          </p:cNvPr>
          <p:cNvSpPr txBox="1"/>
          <p:nvPr/>
        </p:nvSpPr>
        <p:spPr>
          <a:xfrm>
            <a:off x="2209800" y="299675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B91D2-9969-3241-A967-F48B214509D0}"/>
              </a:ext>
            </a:extLst>
          </p:cNvPr>
          <p:cNvSpPr txBox="1"/>
          <p:nvPr/>
        </p:nvSpPr>
        <p:spPr>
          <a:xfrm>
            <a:off x="3286434" y="3217287"/>
            <a:ext cx="7489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IF: </a:t>
            </a:r>
          </a:p>
          <a:p>
            <a:r>
              <a:rPr lang="en-US" dirty="0"/>
              <a:t>1 = d</a:t>
            </a:r>
          </a:p>
          <a:p>
            <a:r>
              <a:rPr lang="en-US" dirty="0"/>
              <a:t>2 = u</a:t>
            </a:r>
          </a:p>
          <a:p>
            <a:r>
              <a:rPr lang="en-US" dirty="0"/>
              <a:t>3 = s</a:t>
            </a:r>
          </a:p>
          <a:p>
            <a:r>
              <a:rPr lang="en-US" dirty="0"/>
              <a:t>4 = c</a:t>
            </a:r>
          </a:p>
          <a:p>
            <a:r>
              <a:rPr lang="en-US" dirty="0"/>
              <a:t>5 = b</a:t>
            </a:r>
          </a:p>
          <a:p>
            <a:r>
              <a:rPr lang="en-US" dirty="0"/>
              <a:t>21 = 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82E82B-4070-924C-87FD-5468AEE1C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060" y="2188724"/>
            <a:ext cx="5925265" cy="4279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94DDC2-6D96-AF4C-B059-732BA2BF7578}"/>
              </a:ext>
            </a:extLst>
          </p:cNvPr>
          <p:cNvSpPr txBox="1"/>
          <p:nvPr/>
        </p:nvSpPr>
        <p:spPr>
          <a:xfrm>
            <a:off x="7676071" y="471012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9B4E2-B48A-2C4E-ABA0-DF28D94FA60B}"/>
              </a:ext>
            </a:extLst>
          </p:cNvPr>
          <p:cNvSpPr txBox="1"/>
          <p:nvPr/>
        </p:nvSpPr>
        <p:spPr>
          <a:xfrm>
            <a:off x="8286518" y="35590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37DF03-AAAE-F54D-B629-B6563549FB9E}"/>
              </a:ext>
            </a:extLst>
          </p:cNvPr>
          <p:cNvSpPr txBox="1"/>
          <p:nvPr/>
        </p:nvSpPr>
        <p:spPr>
          <a:xfrm>
            <a:off x="10856068" y="353114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D1891B-0BB5-7041-A04C-F60F2A0A00EC}"/>
              </a:ext>
            </a:extLst>
          </p:cNvPr>
          <p:cNvSpPr txBox="1"/>
          <p:nvPr/>
        </p:nvSpPr>
        <p:spPr>
          <a:xfrm>
            <a:off x="5097294" y="836579"/>
            <a:ext cx="4926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X2:  dominated by valence quarks (</a:t>
            </a:r>
            <a:r>
              <a:rPr lang="en-US" dirty="0" err="1"/>
              <a:t>d,u,g</a:t>
            </a:r>
            <a:r>
              <a:rPr lang="en-US" dirty="0"/>
              <a:t>) </a:t>
            </a:r>
          </a:p>
          <a:p>
            <a:r>
              <a:rPr lang="en-US" dirty="0"/>
              <a:t>       ~30% of u-quark </a:t>
            </a:r>
          </a:p>
          <a:p>
            <a:r>
              <a:rPr lang="en-US" dirty="0">
                <a:sym typeface="Wingdings" pitchFamily="2" charset="2"/>
              </a:rPr>
              <a:t>        expect large “</a:t>
            </a:r>
            <a:r>
              <a:rPr lang="en-US" dirty="0" err="1">
                <a:sym typeface="Wingdings" pitchFamily="2" charset="2"/>
              </a:rPr>
              <a:t>Sivers</a:t>
            </a:r>
            <a:r>
              <a:rPr lang="en-US" dirty="0">
                <a:sym typeface="Wingdings" pitchFamily="2" charset="2"/>
              </a:rPr>
              <a:t> Asymmetry” from “pi+”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19953-E28C-104E-B876-E878C32508B8}"/>
              </a:ext>
            </a:extLst>
          </p:cNvPr>
          <p:cNvSpPr txBox="1"/>
          <p:nvPr/>
        </p:nvSpPr>
        <p:spPr>
          <a:xfrm>
            <a:off x="6843214" y="5493189"/>
            <a:ext cx="986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Sea-quarks</a:t>
            </a:r>
          </a:p>
        </p:txBody>
      </p:sp>
    </p:spTree>
    <p:extLst>
      <p:ext uri="{BB962C8B-B14F-4D97-AF65-F5344CB8AC3E}">
        <p14:creationId xmlns:p14="http://schemas.microsoft.com/office/powerpoint/2010/main" val="149598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645</Words>
  <Application>Microsoft Macintosh PowerPoint</Application>
  <PresentationFormat>Widescreen</PresentationFormat>
  <Paragraphs>158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E1039 Simulations  02/05/2021, Ming </vt:lpstr>
      <vt:lpstr>Standalone Pythia Simualations </vt:lpstr>
      <vt:lpstr>Muons from Weak Decays</vt:lpstr>
      <vt:lpstr>QFlag = 2, 4: mc_z(mm), pT, pz (GeV)</vt:lpstr>
      <vt:lpstr>X1, X2: Qflag = 4, muons from pi/K decays</vt:lpstr>
      <vt:lpstr>X1, X2: Qflag = 4, muons from pi/K decays</vt:lpstr>
      <vt:lpstr>ISUB</vt:lpstr>
      <vt:lpstr>PYTHIA: ISUB</vt:lpstr>
      <vt:lpstr>IF1, IF2</vt:lpstr>
      <vt:lpstr>OF2 and FlavorP</vt:lpstr>
      <vt:lpstr>Favored and un-Favored Productions </vt:lpstr>
      <vt:lpstr>J/Psi Events: Reco’d IP_VTX</vt:lpstr>
      <vt:lpstr>J/Psi Full Simulations @Target, Z = -300cm</vt:lpstr>
      <vt:lpstr>J/Psi Full Simulations @Dump, Z = 0.0 cm</vt:lpstr>
      <vt:lpstr>J/Psi Full Simulations @Behind Dump, Z =+500cm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E1039 Simulations  02/05/2021</dc:title>
  <dc:creator>Ming Liu</dc:creator>
  <cp:lastModifiedBy>Ming Liu</cp:lastModifiedBy>
  <cp:revision>46</cp:revision>
  <dcterms:created xsi:type="dcterms:W3CDTF">2021-02-05T03:41:44Z</dcterms:created>
  <dcterms:modified xsi:type="dcterms:W3CDTF">2021-02-05T05:30:39Z</dcterms:modified>
</cp:coreProperties>
</file>