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7"/>
    <p:restoredTop sz="94674"/>
  </p:normalViewPr>
  <p:slideViewPr>
    <p:cSldViewPr snapToGrid="0" snapToObjects="1">
      <p:cViewPr varScale="1">
        <p:scale>
          <a:sx n="183" d="100"/>
          <a:sy n="183" d="100"/>
        </p:scale>
        <p:origin x="7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F982-DB1D-1742-8D6C-78EDADB93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EF12E-5B60-444E-890E-FB82992B6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6BBE4-A24F-114C-99E6-A83FBA09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6AB8-0E19-6B40-9C8B-5E6580B5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B6C3F-B456-4C4D-AA05-3EF0F2AE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7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FA1D-CBEA-AD47-AB1F-C6D52AC6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B7BC2-2495-B54F-9342-30BF2437D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F7C7A-2307-AD40-9860-53575D0F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1733-C9B9-1840-8385-FF2951F1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1574A-6F9D-0D46-808A-8FCD7777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48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965B8E-52B1-D642-AA51-65812AE4D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741EE9-CA12-9743-9D0B-5F0D07043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139BF-50E6-2D41-9B15-18BF470E9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01F05-0379-494E-B251-70DB8E51F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87B56-8B7E-8849-9070-3909CACD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9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099E-E5B6-6144-B746-405AB421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D3BA8-E298-6146-ADCC-B9CE7AD75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1D596-B75D-C84E-9F83-597F9899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4717E-7AEB-7442-8C74-51A35F7B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6E0DF-69E0-5D45-87F7-56FC7CD8A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4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CD924-A210-6048-B3DB-5C3A049A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EBA32-B5EC-A34A-BDC8-D0022818E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E8BA3-5E5F-4047-9168-BA720F2D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8940E-29C8-CE48-8A8D-176ABAFA5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6714C-73BF-FC41-80AB-CDFBB0BB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E551-2B66-694D-85C1-88F4221E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6ADE0-2F46-284A-8958-87C931D2C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D2781-1649-AA41-AB32-E0F18196B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97D80-5735-2944-A3B2-76DE43E22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847D6-C132-3543-B9BB-AC3FA3D7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38957-9B0A-EC48-B8EE-19B10380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7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55D8-E5A1-3C48-B01B-4533745A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DA0AB-49DC-C844-B0CA-97158A34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40658-9D68-0E44-B9FE-43BADAEB8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F32C6-B782-5841-9DBC-7E255D7E6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CB33-2BB5-324D-849C-E07C9C0D6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9F073-B3C9-AF46-BA6E-691335FA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F17348-3EDB-FA40-92AD-31D2AD38E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D2E1B-B8A7-6B45-A436-4F0C44CC8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45BF-6E39-4245-875D-3A8BE6322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6B1F0-0792-2147-B97D-1DBCAEED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BEB59-8064-B244-88FB-6089A007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44A6C-8200-FF45-8F17-18FAD16A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9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F5093-22EE-9443-9D98-33617E92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F91E1-CFDF-6D41-810F-5894BEBE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D3E80-37FB-B844-8104-276B53F30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8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39C8C-CAE9-604F-B882-8BF4F09ED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D037D-9FD1-4945-8921-74BA0EC64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77D6A-A261-8445-BCA9-B5B33AD72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80595-6CE0-834E-88D7-1A2D516D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E7548-D7C7-C64B-B1AE-B16395EA7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B62FA-B95B-2B4A-B4E3-9120D152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5DBA-1AC2-3944-9A13-9E994715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BAAA66-34A8-8A4D-8E51-DDB508108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B37BF-DB84-284F-9C77-D939AE900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2E1D0-7F05-EA44-8CF9-F81A6A2B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795D6-D535-D943-BF4C-E5B1DE8A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B6703-A7E0-FA4B-84A0-5DE25F53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1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5CF033-BF83-E14A-B83A-FCB925800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8864E-8222-4543-B44B-BEFC6D933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701BA-6040-A14E-9CDB-F718EDAF54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D5E6D-0DD4-1541-95E9-B7F9A111084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20CA2-09CA-EA41-9D0B-6418DDA22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B9705-5B7B-0F4D-A6B1-1CA4FF9F9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D6A69-4043-124A-A29D-3D5446A5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7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henix.bnl.gov/WWW/publish/mxliu/SeaQuest/e1039/DP-sim/DY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7975-AB7E-E143-B906-8F0C3B0376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Study of the DY and J/Psi Target-Dump Separation with DP Trigger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EB823-36BF-0A4B-8904-2A3D3DBB8C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 </a:t>
            </a:r>
          </a:p>
          <a:p>
            <a:r>
              <a:rPr lang="en-US" dirty="0"/>
              <a:t>10/22/2019</a:t>
            </a:r>
          </a:p>
        </p:txBody>
      </p:sp>
    </p:spTree>
    <p:extLst>
      <p:ext uri="{BB962C8B-B14F-4D97-AF65-F5344CB8AC3E}">
        <p14:creationId xmlns:p14="http://schemas.microsoft.com/office/powerpoint/2010/main" val="4100491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3BB6C-329A-174D-829E-18E75350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Conclusions for J/Psi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6AAF0F-87A7-DD4F-BF44-F1E90C9AAC98}"/>
              </a:ext>
            </a:extLst>
          </p:cNvPr>
          <p:cNvSpPr/>
          <p:nvPr/>
        </p:nvSpPr>
        <p:spPr>
          <a:xfrm>
            <a:off x="632867" y="2219355"/>
            <a:ext cx="8392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https://www.phenix.bnl.gov/WWW/publish/mxliu/SeaQuest/e1039/DP-sim/DY/</a:t>
            </a:r>
            <a:r>
              <a:rPr lang="en-US" dirty="0"/>
              <a:t> (</a:t>
            </a:r>
            <a:r>
              <a:rPr lang="en-US" dirty="0" err="1"/>
              <a:t>JPsi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B7384-6A69-3848-ABA5-7F9265CCA714}"/>
              </a:ext>
            </a:extLst>
          </p:cNvPr>
          <p:cNvSpPr txBox="1"/>
          <p:nvPr/>
        </p:nvSpPr>
        <p:spPr>
          <a:xfrm>
            <a:off x="632867" y="1877943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plots at,</a:t>
            </a:r>
          </a:p>
        </p:txBody>
      </p:sp>
    </p:spTree>
    <p:extLst>
      <p:ext uri="{BB962C8B-B14F-4D97-AF65-F5344CB8AC3E}">
        <p14:creationId xmlns:p14="http://schemas.microsoft.com/office/powerpoint/2010/main" val="2126439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2463-CD75-824E-95B0-73291CA3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51" y="97996"/>
            <a:ext cx="3359649" cy="1566417"/>
          </a:xfrm>
        </p:spPr>
        <p:txBody>
          <a:bodyPr>
            <a:normAutofit fontScale="90000"/>
          </a:bodyPr>
          <a:lstStyle/>
          <a:p>
            <a:r>
              <a:rPr lang="en-US" dirty="0"/>
              <a:t>J/Psi Events from Target: 20K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105AB-C930-224C-9CC0-02139A991325}"/>
              </a:ext>
            </a:extLst>
          </p:cNvPr>
          <p:cNvSpPr txBox="1"/>
          <p:nvPr/>
        </p:nvSpPr>
        <p:spPr>
          <a:xfrm>
            <a:off x="670095" y="3850171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= 3.1GeV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B2F1A-4F0A-9C49-8166-61325EE83A7A}"/>
              </a:ext>
            </a:extLst>
          </p:cNvPr>
          <p:cNvSpPr txBox="1"/>
          <p:nvPr/>
        </p:nvSpPr>
        <p:spPr>
          <a:xfrm>
            <a:off x="670095" y="263849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Z_VTX = -300cm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5B3A7-1A79-EB42-A5E4-3786B30A0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986" y="0"/>
            <a:ext cx="702143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D99A54-6D4C-0443-B863-5060E2341A55}"/>
              </a:ext>
            </a:extLst>
          </p:cNvPr>
          <p:cNvSpPr txBox="1"/>
          <p:nvPr/>
        </p:nvSpPr>
        <p:spPr>
          <a:xfrm>
            <a:off x="6568324" y="5261376"/>
            <a:ext cx="102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Reco’s</a:t>
            </a:r>
            <a:r>
              <a:rPr lang="en-US" dirty="0"/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2010457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985F-3C37-8F42-A672-8A73B19D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73" y="0"/>
            <a:ext cx="10515600" cy="97722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Reco’s</a:t>
            </a:r>
            <a:r>
              <a:rPr lang="en-US" dirty="0"/>
              <a:t> Single Muons</a:t>
            </a:r>
            <a:br>
              <a:rPr lang="en-US" dirty="0"/>
            </a:br>
            <a:r>
              <a:rPr lang="en-US" dirty="0"/>
              <a:t>- J/Psi from Target: 20K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58E3C-FE08-4A44-AD0A-58C0BD28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43" y="1158704"/>
            <a:ext cx="5133436" cy="5483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4F593-58B5-F74B-A919-095838E5DA99}"/>
              </a:ext>
            </a:extLst>
          </p:cNvPr>
          <p:cNvSpPr txBox="1"/>
          <p:nvPr/>
        </p:nvSpPr>
        <p:spPr>
          <a:xfrm>
            <a:off x="921379" y="1786919"/>
            <a:ext cx="1792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&lt;Z-</a:t>
            </a:r>
            <a:r>
              <a:rPr lang="en-US" dirty="0" err="1">
                <a:solidFill>
                  <a:srgbClr val="FF0000"/>
                </a:solidFill>
              </a:rPr>
              <a:t>vtx</a:t>
            </a:r>
            <a:r>
              <a:rPr lang="en-US" dirty="0">
                <a:solidFill>
                  <a:srgbClr val="FF0000"/>
                </a:solidFill>
              </a:rPr>
              <a:t>&gt; = -270cm</a:t>
            </a:r>
          </a:p>
          <a:p>
            <a:r>
              <a:rPr lang="en-US" dirty="0" err="1">
                <a:solidFill>
                  <a:srgbClr val="FF0000"/>
                </a:solidFill>
              </a:rPr>
              <a:t>SigmaZ</a:t>
            </a:r>
            <a:r>
              <a:rPr lang="en-US" dirty="0">
                <a:solidFill>
                  <a:srgbClr val="FF0000"/>
                </a:solidFill>
              </a:rPr>
              <a:t> = 95cm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0C5D7-CF20-6742-982C-781DE4CCA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40" y="1096505"/>
            <a:ext cx="4955230" cy="5545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CFF63C-45B8-8A45-9874-AEFCC6C1D2A7}"/>
              </a:ext>
            </a:extLst>
          </p:cNvPr>
          <p:cNvSpPr txBox="1"/>
          <p:nvPr/>
        </p:nvSpPr>
        <p:spPr>
          <a:xfrm>
            <a:off x="9632611" y="2729240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1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985F-3C37-8F42-A672-8A73B19D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72" y="0"/>
            <a:ext cx="11495729" cy="99118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Reco’s</a:t>
            </a:r>
            <a:r>
              <a:rPr lang="en-US" dirty="0"/>
              <a:t> Single Muons</a:t>
            </a:r>
            <a:br>
              <a:rPr lang="en-US" dirty="0"/>
            </a:br>
            <a:r>
              <a:rPr lang="en-US" dirty="0"/>
              <a:t>- J/Psi from Dump: 20K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0E478D-43C0-B44D-AE32-0D796B428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29" y="1116823"/>
            <a:ext cx="5129788" cy="5545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0BA018-BE03-494A-A0D1-9595B9EC9209}"/>
              </a:ext>
            </a:extLst>
          </p:cNvPr>
          <p:cNvSpPr txBox="1"/>
          <p:nvPr/>
        </p:nvSpPr>
        <p:spPr>
          <a:xfrm>
            <a:off x="1028415" y="1724098"/>
            <a:ext cx="17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&lt;Z-</a:t>
            </a:r>
            <a:r>
              <a:rPr lang="en-US" dirty="0" err="1">
                <a:solidFill>
                  <a:srgbClr val="FF0000"/>
                </a:solidFill>
              </a:rPr>
              <a:t>vtx</a:t>
            </a:r>
            <a:r>
              <a:rPr lang="en-US" dirty="0">
                <a:solidFill>
                  <a:srgbClr val="FF0000"/>
                </a:solidFill>
              </a:rPr>
              <a:t>&gt; = +35cm</a:t>
            </a:r>
          </a:p>
          <a:p>
            <a:r>
              <a:rPr lang="en-US" dirty="0" err="1">
                <a:solidFill>
                  <a:srgbClr val="FF0000"/>
                </a:solidFill>
              </a:rPr>
              <a:t>SigmaZ</a:t>
            </a:r>
            <a:r>
              <a:rPr lang="en-US" dirty="0">
                <a:solidFill>
                  <a:srgbClr val="FF0000"/>
                </a:solidFill>
              </a:rPr>
              <a:t> =  46cm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23AA65-076D-A54E-B5DD-E7EA041E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726" y="1054003"/>
            <a:ext cx="5031425" cy="5781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B6F7C5-DFCC-154C-98DA-12F78D1552A9}"/>
              </a:ext>
            </a:extLst>
          </p:cNvPr>
          <p:cNvSpPr txBox="1"/>
          <p:nvPr/>
        </p:nvSpPr>
        <p:spPr>
          <a:xfrm>
            <a:off x="9855976" y="3155645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5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EC36E-6DED-8F4F-9FF6-2B0B4731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– Dump Events Separation with DP Trigger, MC Sim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4B494-160F-8A4D-BA65-110DDE5D4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 events: </a:t>
            </a:r>
            <a:r>
              <a:rPr lang="en-US" dirty="0" err="1"/>
              <a:t>dimu</a:t>
            </a:r>
            <a:r>
              <a:rPr lang="en-US" dirty="0"/>
              <a:t> mass &gt; 4GeV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10K at target location Z = -300cm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10K at beam dump location Z = +25cm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J/Psi events: </a:t>
            </a:r>
            <a:r>
              <a:rPr lang="en-US" dirty="0" err="1"/>
              <a:t>dimu</a:t>
            </a:r>
            <a:r>
              <a:rPr lang="en-US" dirty="0"/>
              <a:t> mass = 3.1GeV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10K at target location Z = -300cm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10K at beam dump location Z = +25cm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3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2463-CD75-824E-95B0-73291CA3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51" y="97996"/>
            <a:ext cx="3359649" cy="1566417"/>
          </a:xfrm>
        </p:spPr>
        <p:txBody>
          <a:bodyPr>
            <a:normAutofit/>
          </a:bodyPr>
          <a:lstStyle/>
          <a:p>
            <a:r>
              <a:rPr lang="en-US" dirty="0"/>
              <a:t>DY Events from Target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424A7-BA49-CA40-BC52-B25167079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792" y="313"/>
            <a:ext cx="8270698" cy="6857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105AB-C930-224C-9CC0-02139A991325}"/>
              </a:ext>
            </a:extLst>
          </p:cNvPr>
          <p:cNvSpPr txBox="1"/>
          <p:nvPr/>
        </p:nvSpPr>
        <p:spPr>
          <a:xfrm>
            <a:off x="4592549" y="496295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M&gt;4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1069C-2646-6A49-A363-7E808BC1F53E}"/>
              </a:ext>
            </a:extLst>
          </p:cNvPr>
          <p:cNvSpPr txBox="1"/>
          <p:nvPr/>
        </p:nvSpPr>
        <p:spPr>
          <a:xfrm>
            <a:off x="6096000" y="4870488"/>
            <a:ext cx="102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Reco’s</a:t>
            </a:r>
            <a:r>
              <a:rPr lang="en-US" dirty="0"/>
              <a:t>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B2F1A-4F0A-9C49-8166-61325EE83A7A}"/>
              </a:ext>
            </a:extLst>
          </p:cNvPr>
          <p:cNvSpPr txBox="1"/>
          <p:nvPr/>
        </p:nvSpPr>
        <p:spPr>
          <a:xfrm>
            <a:off x="670095" y="263849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Z_VTX = -300cm </a:t>
            </a:r>
          </a:p>
        </p:txBody>
      </p:sp>
    </p:spTree>
    <p:extLst>
      <p:ext uri="{BB962C8B-B14F-4D97-AF65-F5344CB8AC3E}">
        <p14:creationId xmlns:p14="http://schemas.microsoft.com/office/powerpoint/2010/main" val="322305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668A-7589-1541-A799-A0B2613A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92" y="35673"/>
            <a:ext cx="4296052" cy="1006250"/>
          </a:xfrm>
        </p:spPr>
        <p:txBody>
          <a:bodyPr>
            <a:normAutofit fontScale="90000"/>
          </a:bodyPr>
          <a:lstStyle/>
          <a:p>
            <a:r>
              <a:rPr lang="en-US" dirty="0"/>
              <a:t>Reconstructed </a:t>
            </a:r>
            <a:br>
              <a:rPr lang="en-US" dirty="0"/>
            </a:br>
            <a:r>
              <a:rPr lang="en-US" dirty="0"/>
              <a:t>Track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D9EDBD-02CC-BF43-B45D-17030E887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252" y="0"/>
            <a:ext cx="70577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0050B3-6D3E-054F-AC33-3A4D1AFE3D3D}"/>
              </a:ext>
            </a:extLst>
          </p:cNvPr>
          <p:cNvSpPr txBox="1"/>
          <p:nvPr/>
        </p:nvSpPr>
        <p:spPr>
          <a:xfrm>
            <a:off x="351103" y="1173474"/>
            <a:ext cx="46719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gy_st1 &gt; 10cm</a:t>
            </a:r>
          </a:p>
          <a:p>
            <a:pPr marL="342900" indent="-342900">
              <a:buAutoNum type="arabicParenR"/>
            </a:pPr>
            <a:r>
              <a:rPr lang="en-US" dirty="0"/>
              <a:t># of hits in DP &gt;= 2</a:t>
            </a:r>
          </a:p>
          <a:p>
            <a:pPr marL="342900" indent="-342900">
              <a:buAutoNum type="arabicParenR"/>
            </a:pPr>
            <a:r>
              <a:rPr lang="en-US" dirty="0"/>
              <a:t>gpz_st1 &gt; 20GeV</a:t>
            </a:r>
          </a:p>
          <a:p>
            <a:pPr marL="342900" indent="-342900">
              <a:buAutoNum type="arabicParenR"/>
            </a:pPr>
            <a:r>
              <a:rPr lang="en-US" dirty="0"/>
              <a:t>|gpy_st1| &gt; 1GeV</a:t>
            </a:r>
          </a:p>
          <a:p>
            <a:pPr marL="342900" indent="-342900">
              <a:buAutoNum type="arabicParenR"/>
            </a:pPr>
            <a:endParaRPr lang="en-US" dirty="0"/>
          </a:p>
          <a:p>
            <a:r>
              <a:rPr lang="en-US" dirty="0"/>
              <a:t>Note: </a:t>
            </a:r>
            <a:r>
              <a:rPr lang="en-US" dirty="0" err="1"/>
              <a:t>Reco’d</a:t>
            </a:r>
            <a:r>
              <a:rPr lang="en-US" dirty="0"/>
              <a:t> muon position/momentum ~ MC values</a:t>
            </a:r>
          </a:p>
          <a:p>
            <a:endParaRPr lang="en-US" dirty="0"/>
          </a:p>
          <a:p>
            <a:r>
              <a:rPr lang="en-US" dirty="0"/>
              <a:t>Calculate projected z-</a:t>
            </a:r>
            <a:r>
              <a:rPr lang="en-US" dirty="0" err="1"/>
              <a:t>vtx</a:t>
            </a:r>
            <a:r>
              <a:rPr lang="en-US" dirty="0"/>
              <a:t> from DC St-1 hits as an approximation of the DP hits in Y-Z plane </a:t>
            </a:r>
          </a:p>
          <a:p>
            <a:r>
              <a:rPr lang="en-US" dirty="0"/>
              <a:t>– full </a:t>
            </a:r>
            <a:r>
              <a:rPr lang="en-US" dirty="0" err="1"/>
              <a:t>calaculation</a:t>
            </a:r>
            <a:r>
              <a:rPr lang="en-US" dirty="0"/>
              <a:t> from DP hits in progress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59D89-EAE5-8246-9045-B342780A59C1}"/>
              </a:ext>
            </a:extLst>
          </p:cNvPr>
          <p:cNvSpPr txBox="1"/>
          <p:nvPr/>
        </p:nvSpPr>
        <p:spPr>
          <a:xfrm>
            <a:off x="7904096" y="4781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BF0BA4-D560-004F-BF13-D2CEB69B654D}"/>
              </a:ext>
            </a:extLst>
          </p:cNvPr>
          <p:cNvSpPr txBox="1"/>
          <p:nvPr/>
        </p:nvSpPr>
        <p:spPr>
          <a:xfrm>
            <a:off x="10263882" y="4781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B58966-2CBF-3C42-BA8A-EB70E17BDD31}"/>
              </a:ext>
            </a:extLst>
          </p:cNvPr>
          <p:cNvSpPr txBox="1"/>
          <p:nvPr/>
        </p:nvSpPr>
        <p:spPr>
          <a:xfrm>
            <a:off x="6361571" y="3873626"/>
            <a:ext cx="51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D96DD-7344-BA43-8AAD-8243F542EC1C}"/>
              </a:ext>
            </a:extLst>
          </p:cNvPr>
          <p:cNvSpPr txBox="1"/>
          <p:nvPr/>
        </p:nvSpPr>
        <p:spPr>
          <a:xfrm>
            <a:off x="7955490" y="38736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BBBA4D-C9E4-8244-83F6-AAF45537D1C5}"/>
              </a:ext>
            </a:extLst>
          </p:cNvPr>
          <p:cNvCxnSpPr/>
          <p:nvPr/>
        </p:nvCxnSpPr>
        <p:spPr>
          <a:xfrm>
            <a:off x="495591" y="5598082"/>
            <a:ext cx="42718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BC1E537-79F4-BB4F-AA32-73A6BB8498B7}"/>
              </a:ext>
            </a:extLst>
          </p:cNvPr>
          <p:cNvSpPr/>
          <p:nvPr/>
        </p:nvSpPr>
        <p:spPr>
          <a:xfrm>
            <a:off x="1451872" y="5172111"/>
            <a:ext cx="656134" cy="844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FMag</a:t>
            </a:r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6C91F-969B-B944-956C-D4B5B6019FA4}"/>
              </a:ext>
            </a:extLst>
          </p:cNvPr>
          <p:cNvSpPr/>
          <p:nvPr/>
        </p:nvSpPr>
        <p:spPr>
          <a:xfrm>
            <a:off x="2160009" y="5046650"/>
            <a:ext cx="45719" cy="10889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ADC7EE-7E59-7D41-A57E-708267E9D4FB}"/>
              </a:ext>
            </a:extLst>
          </p:cNvPr>
          <p:cNvSpPr/>
          <p:nvPr/>
        </p:nvSpPr>
        <p:spPr>
          <a:xfrm>
            <a:off x="2260057" y="5046650"/>
            <a:ext cx="85274" cy="1102865"/>
          </a:xfrm>
          <a:prstGeom prst="rect">
            <a:avLst/>
          </a:prstGeom>
          <a:solidFill>
            <a:srgbClr val="0432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ECB861-E5FD-554C-BD09-59BE83E8A3DC}"/>
              </a:ext>
            </a:extLst>
          </p:cNvPr>
          <p:cNvSpPr/>
          <p:nvPr/>
        </p:nvSpPr>
        <p:spPr>
          <a:xfrm>
            <a:off x="3294225" y="5032689"/>
            <a:ext cx="85274" cy="1102865"/>
          </a:xfrm>
          <a:prstGeom prst="rect">
            <a:avLst/>
          </a:prstGeom>
          <a:solidFill>
            <a:srgbClr val="0432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865336-04F3-A64E-BC70-76B7211C2726}"/>
              </a:ext>
            </a:extLst>
          </p:cNvPr>
          <p:cNvSpPr txBox="1"/>
          <p:nvPr/>
        </p:nvSpPr>
        <p:spPr>
          <a:xfrm>
            <a:off x="1744044" y="4638220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DC-1(y, </a:t>
            </a:r>
            <a:r>
              <a:rPr lang="en-US" dirty="0" err="1">
                <a:solidFill>
                  <a:srgbClr val="00B050"/>
                </a:solidFill>
              </a:rPr>
              <a:t>py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06A28-FE44-294E-938D-46A8063C684C}"/>
              </a:ext>
            </a:extLst>
          </p:cNvPr>
          <p:cNvSpPr txBox="1"/>
          <p:nvPr/>
        </p:nvSpPr>
        <p:spPr>
          <a:xfrm>
            <a:off x="2113841" y="6206154"/>
            <a:ext cx="62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DP-1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14B6E-2CFD-CF4A-BDFB-237C80BAF101}"/>
              </a:ext>
            </a:extLst>
          </p:cNvPr>
          <p:cNvSpPr txBox="1"/>
          <p:nvPr/>
        </p:nvSpPr>
        <p:spPr>
          <a:xfrm>
            <a:off x="3066176" y="6226604"/>
            <a:ext cx="62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DP-2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AF5974-ECCA-214C-B04B-DA79A7DBA96A}"/>
              </a:ext>
            </a:extLst>
          </p:cNvPr>
          <p:cNvSpPr txBox="1"/>
          <p:nvPr/>
        </p:nvSpPr>
        <p:spPr>
          <a:xfrm>
            <a:off x="255915" y="5713715"/>
            <a:ext cx="63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Z-</a:t>
            </a:r>
            <a:r>
              <a:rPr lang="en-US" dirty="0" err="1"/>
              <a:t>vtx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1D37D9-809E-E84E-9CB8-1A9B66331455}"/>
              </a:ext>
            </a:extLst>
          </p:cNvPr>
          <p:cNvCxnSpPr/>
          <p:nvPr/>
        </p:nvCxnSpPr>
        <p:spPr>
          <a:xfrm flipV="1">
            <a:off x="495591" y="4505046"/>
            <a:ext cx="0" cy="1086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2D093A-CA2D-6B4F-85CB-35127A0E399B}"/>
              </a:ext>
            </a:extLst>
          </p:cNvPr>
          <p:cNvSpPr txBox="1"/>
          <p:nvPr/>
        </p:nvSpPr>
        <p:spPr>
          <a:xfrm>
            <a:off x="201146" y="446575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89C586-D347-9046-B234-B0BBA84C65A0}"/>
              </a:ext>
            </a:extLst>
          </p:cNvPr>
          <p:cNvSpPr txBox="1"/>
          <p:nvPr/>
        </p:nvSpPr>
        <p:spPr>
          <a:xfrm>
            <a:off x="4683800" y="524619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1DB071-3B16-CD42-A532-3ABF7FB253F5}"/>
              </a:ext>
            </a:extLst>
          </p:cNvPr>
          <p:cNvSpPr txBox="1"/>
          <p:nvPr/>
        </p:nvSpPr>
        <p:spPr>
          <a:xfrm>
            <a:off x="3294225" y="4574371"/>
            <a:ext cx="2000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Reconstructed muons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3DC27B-A210-7944-9419-087682639AE8}"/>
              </a:ext>
            </a:extLst>
          </p:cNvPr>
          <p:cNvSpPr/>
          <p:nvPr/>
        </p:nvSpPr>
        <p:spPr>
          <a:xfrm>
            <a:off x="2427164" y="5032689"/>
            <a:ext cx="769746" cy="1116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K-Mag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1565A7-E0D4-AD46-8914-646D1F914394}"/>
              </a:ext>
            </a:extLst>
          </p:cNvPr>
          <p:cNvCxnSpPr/>
          <p:nvPr/>
        </p:nvCxnSpPr>
        <p:spPr>
          <a:xfrm flipV="1">
            <a:off x="549354" y="5046650"/>
            <a:ext cx="3366512" cy="537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4-Point Star 28">
            <a:extLst>
              <a:ext uri="{FF2B5EF4-FFF2-40B4-BE49-F238E27FC236}">
                <a16:creationId xmlns:a16="http://schemas.microsoft.com/office/drawing/2014/main" id="{D2E1D722-5987-ED46-BB2C-E50F201DF7DB}"/>
              </a:ext>
            </a:extLst>
          </p:cNvPr>
          <p:cNvSpPr/>
          <p:nvPr/>
        </p:nvSpPr>
        <p:spPr>
          <a:xfrm>
            <a:off x="1999843" y="5214392"/>
            <a:ext cx="324778" cy="209243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4-Point Star 29">
            <a:extLst>
              <a:ext uri="{FF2B5EF4-FFF2-40B4-BE49-F238E27FC236}">
                <a16:creationId xmlns:a16="http://schemas.microsoft.com/office/drawing/2014/main" id="{456CC4E6-269C-2F43-A57D-B34A1BCDE567}"/>
              </a:ext>
            </a:extLst>
          </p:cNvPr>
          <p:cNvSpPr/>
          <p:nvPr/>
        </p:nvSpPr>
        <p:spPr>
          <a:xfrm>
            <a:off x="2152225" y="5214392"/>
            <a:ext cx="324778" cy="209243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4-Point Star 30">
            <a:extLst>
              <a:ext uri="{FF2B5EF4-FFF2-40B4-BE49-F238E27FC236}">
                <a16:creationId xmlns:a16="http://schemas.microsoft.com/office/drawing/2014/main" id="{3CD505C9-C2CA-DB4A-8B56-A2B91AB45843}"/>
              </a:ext>
            </a:extLst>
          </p:cNvPr>
          <p:cNvSpPr/>
          <p:nvPr/>
        </p:nvSpPr>
        <p:spPr>
          <a:xfrm>
            <a:off x="3174473" y="5072362"/>
            <a:ext cx="324778" cy="209243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00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55971-496B-644E-A567-099AEC06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2" y="0"/>
            <a:ext cx="11285306" cy="1325563"/>
          </a:xfrm>
        </p:spPr>
        <p:txBody>
          <a:bodyPr>
            <a:normAutofit/>
          </a:bodyPr>
          <a:lstStyle/>
          <a:p>
            <a:r>
              <a:rPr lang="en-US" dirty="0"/>
              <a:t>Projected Z-VTX from Constructed Single Muons: Target DY Events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89FDE1-D256-9940-A5C4-BD57C030E60F}"/>
              </a:ext>
            </a:extLst>
          </p:cNvPr>
          <p:cNvGrpSpPr/>
          <p:nvPr/>
        </p:nvGrpSpPr>
        <p:grpSpPr>
          <a:xfrm>
            <a:off x="863103" y="1500027"/>
            <a:ext cx="4676305" cy="5121667"/>
            <a:chOff x="863103" y="1500027"/>
            <a:chExt cx="4676305" cy="51216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3E4297-17DE-B245-A4B5-BB12A5130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3103" y="1500027"/>
              <a:ext cx="4676305" cy="51216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CE3E13-A622-504F-B62D-461411B38DDC}"/>
                </a:ext>
              </a:extLst>
            </p:cNvPr>
            <p:cNvSpPr txBox="1"/>
            <p:nvPr/>
          </p:nvSpPr>
          <p:spPr>
            <a:xfrm>
              <a:off x="1408328" y="2157304"/>
              <a:ext cx="17929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&lt;Z-</a:t>
              </a:r>
              <a:r>
                <a:rPr lang="en-US" dirty="0" err="1"/>
                <a:t>vtx</a:t>
              </a:r>
              <a:r>
                <a:rPr lang="en-US" dirty="0"/>
                <a:t>&gt; = -280cm</a:t>
              </a:r>
            </a:p>
            <a:p>
              <a:r>
                <a:rPr lang="en-US" dirty="0"/>
                <a:t>Sigma-Z = 92cm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47748F-BA59-EB4F-8A06-B54F1883D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861" y="1325562"/>
            <a:ext cx="4708504" cy="5421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6F959B-0C64-F14E-BAB6-532A38A834B3}"/>
              </a:ext>
            </a:extLst>
          </p:cNvPr>
          <p:cNvSpPr txBox="1"/>
          <p:nvPr/>
        </p:nvSpPr>
        <p:spPr>
          <a:xfrm>
            <a:off x="8494108" y="229580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muon P (MC)</a:t>
            </a:r>
          </a:p>
        </p:txBody>
      </p:sp>
    </p:spTree>
    <p:extLst>
      <p:ext uri="{BB962C8B-B14F-4D97-AF65-F5344CB8AC3E}">
        <p14:creationId xmlns:p14="http://schemas.microsoft.com/office/powerpoint/2010/main" val="667539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72463-CD75-824E-95B0-73291CA3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951" y="97996"/>
            <a:ext cx="3359649" cy="1566417"/>
          </a:xfrm>
        </p:spPr>
        <p:txBody>
          <a:bodyPr>
            <a:normAutofit/>
          </a:bodyPr>
          <a:lstStyle/>
          <a:p>
            <a:r>
              <a:rPr lang="en-US" dirty="0"/>
              <a:t>DY Events from Dump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2429F-B0A5-C748-974F-B46807193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845" y="48861"/>
            <a:ext cx="702020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DAF48F-7964-FE4A-9B9D-AEB71DA4E489}"/>
              </a:ext>
            </a:extLst>
          </p:cNvPr>
          <p:cNvSpPr txBox="1"/>
          <p:nvPr/>
        </p:nvSpPr>
        <p:spPr>
          <a:xfrm>
            <a:off x="6744587" y="5046650"/>
            <a:ext cx="163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Reco’s</a:t>
            </a:r>
            <a:r>
              <a:rPr lang="en-US" dirty="0"/>
              <a:t> dimuons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3267DE-D2A8-DC47-A766-C65CB5B91A83}"/>
              </a:ext>
            </a:extLst>
          </p:cNvPr>
          <p:cNvSpPr txBox="1"/>
          <p:nvPr/>
        </p:nvSpPr>
        <p:spPr>
          <a:xfrm>
            <a:off x="5137393" y="4908150"/>
            <a:ext cx="1231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Generated </a:t>
            </a:r>
          </a:p>
          <a:p>
            <a:r>
              <a:rPr lang="en-US" dirty="0"/>
              <a:t>dimuons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92E562-9E4F-1446-9F97-161112124B38}"/>
              </a:ext>
            </a:extLst>
          </p:cNvPr>
          <p:cNvSpPr txBox="1"/>
          <p:nvPr/>
        </p:nvSpPr>
        <p:spPr>
          <a:xfrm>
            <a:off x="670095" y="2638498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Z_VTX = +25cm </a:t>
            </a:r>
          </a:p>
        </p:txBody>
      </p:sp>
    </p:spTree>
    <p:extLst>
      <p:ext uri="{BB962C8B-B14F-4D97-AF65-F5344CB8AC3E}">
        <p14:creationId xmlns:p14="http://schemas.microsoft.com/office/powerpoint/2010/main" val="399555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EC18-227A-9049-BA5B-2C219079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541"/>
            <a:ext cx="482968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Reconstructed muon track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A0125-A184-8948-A70C-B95C2572E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160" y="76782"/>
            <a:ext cx="70577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367178-2AF9-1547-8D8F-DE88BE166AB3}"/>
              </a:ext>
            </a:extLst>
          </p:cNvPr>
          <p:cNvSpPr txBox="1"/>
          <p:nvPr/>
        </p:nvSpPr>
        <p:spPr>
          <a:xfrm>
            <a:off x="251507" y="1599263"/>
            <a:ext cx="46719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gy_st1 &gt; 10cm</a:t>
            </a:r>
          </a:p>
          <a:p>
            <a:pPr marL="342900" indent="-342900">
              <a:buAutoNum type="arabicParenR"/>
            </a:pPr>
            <a:r>
              <a:rPr lang="en-US" dirty="0"/>
              <a:t># of hits in DP &gt;= 2</a:t>
            </a:r>
          </a:p>
          <a:p>
            <a:pPr marL="342900" indent="-342900">
              <a:buAutoNum type="arabicParenR"/>
            </a:pPr>
            <a:r>
              <a:rPr lang="en-US" dirty="0"/>
              <a:t>gpz_st1 &gt; 20GeV</a:t>
            </a:r>
          </a:p>
          <a:p>
            <a:pPr marL="342900" indent="-342900">
              <a:buAutoNum type="arabicParenR"/>
            </a:pPr>
            <a:r>
              <a:rPr lang="en-US" dirty="0"/>
              <a:t>|gpy_st1| &gt; 1GeV</a:t>
            </a:r>
          </a:p>
          <a:p>
            <a:pPr marL="342900" indent="-342900">
              <a:buAutoNum type="arabicParenR"/>
            </a:pPr>
            <a:endParaRPr lang="en-US" dirty="0"/>
          </a:p>
          <a:p>
            <a:r>
              <a:rPr lang="en-US" dirty="0"/>
              <a:t>Note: </a:t>
            </a:r>
            <a:r>
              <a:rPr lang="en-US" dirty="0" err="1"/>
              <a:t>Reco’d</a:t>
            </a:r>
            <a:r>
              <a:rPr lang="en-US" dirty="0"/>
              <a:t> muon position/momentum ~ MC values</a:t>
            </a:r>
          </a:p>
          <a:p>
            <a:endParaRPr lang="en-US" dirty="0"/>
          </a:p>
          <a:p>
            <a:r>
              <a:rPr lang="en-US" dirty="0"/>
              <a:t>Calculate projected z-</a:t>
            </a:r>
            <a:r>
              <a:rPr lang="en-US" dirty="0" err="1"/>
              <a:t>vtx</a:t>
            </a:r>
            <a:r>
              <a:rPr lang="en-US" dirty="0"/>
              <a:t> from DC St-1 hits as an approximation of the DP hits in Y-Z plane </a:t>
            </a:r>
          </a:p>
          <a:p>
            <a:r>
              <a:rPr lang="en-US" dirty="0"/>
              <a:t>– full </a:t>
            </a:r>
            <a:r>
              <a:rPr lang="en-US" dirty="0" err="1"/>
              <a:t>calaculation</a:t>
            </a:r>
            <a:r>
              <a:rPr lang="en-US" dirty="0"/>
              <a:t> from DP hits in progress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51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CD54-E39C-EA49-8B5B-8FA5450D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37" y="462848"/>
            <a:ext cx="10515600" cy="493434"/>
          </a:xfrm>
        </p:spPr>
        <p:txBody>
          <a:bodyPr>
            <a:noAutofit/>
          </a:bodyPr>
          <a:lstStyle/>
          <a:p>
            <a:r>
              <a:rPr lang="en-US" sz="3600" dirty="0"/>
              <a:t>Projected Z-VTX from Reconstructed Single Muons:  Dump DY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D8A92-51A5-E543-B549-88D0D299D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728" y="1591265"/>
            <a:ext cx="4422509" cy="52364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585EEA-195C-334B-B38C-F88958419F8F}"/>
              </a:ext>
            </a:extLst>
          </p:cNvPr>
          <p:cNvGrpSpPr/>
          <p:nvPr/>
        </p:nvGrpSpPr>
        <p:grpSpPr>
          <a:xfrm>
            <a:off x="684637" y="1898602"/>
            <a:ext cx="4223309" cy="4621734"/>
            <a:chOff x="684637" y="1898602"/>
            <a:chExt cx="4223309" cy="46217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1E6A23-0FC2-F24F-B0B0-987C62EE0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637" y="1898602"/>
              <a:ext cx="4223309" cy="46217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B545E-A8CB-5D41-8EFD-80CE16C9309F}"/>
                </a:ext>
              </a:extLst>
            </p:cNvPr>
            <p:cNvSpPr txBox="1"/>
            <p:nvPr/>
          </p:nvSpPr>
          <p:spPr>
            <a:xfrm>
              <a:off x="1165686" y="2603597"/>
              <a:ext cx="17922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&lt;Z-VTZ&gt; = +29cm</a:t>
              </a:r>
            </a:p>
            <a:p>
              <a:r>
                <a:rPr lang="en-US" dirty="0" err="1"/>
                <a:t>SigmaZ</a:t>
              </a:r>
              <a:r>
                <a:rPr lang="en-US" dirty="0"/>
                <a:t> = 45cm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69B4E71-2A8E-5A42-B9F3-F157C90168E5}"/>
              </a:ext>
            </a:extLst>
          </p:cNvPr>
          <p:cNvSpPr txBox="1"/>
          <p:nvPr/>
        </p:nvSpPr>
        <p:spPr>
          <a:xfrm>
            <a:off x="9611670" y="3249928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51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62EB-4A78-D54E-81F6-7D6EF4B78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65" y="64978"/>
            <a:ext cx="11838339" cy="91224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Summary: Target – Dump Separation Possible at Trigger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F035E-4CCF-5C4F-9098-D6A2FD24D309}"/>
              </a:ext>
            </a:extLst>
          </p:cNvPr>
          <p:cNvSpPr txBox="1"/>
          <p:nvPr/>
        </p:nvSpPr>
        <p:spPr>
          <a:xfrm>
            <a:off x="185873" y="1782652"/>
            <a:ext cx="29580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single muons:</a:t>
            </a:r>
          </a:p>
          <a:p>
            <a:r>
              <a:rPr lang="en-US" dirty="0"/>
              <a:t>~10% from Target </a:t>
            </a:r>
          </a:p>
          <a:p>
            <a:r>
              <a:rPr lang="en-US" dirty="0"/>
              <a:t>~90% from Dump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 cut of </a:t>
            </a:r>
            <a:r>
              <a:rPr lang="en-US" dirty="0" err="1">
                <a:solidFill>
                  <a:srgbClr val="FF0000"/>
                </a:solidFill>
              </a:rPr>
              <a:t>Z_vtx</a:t>
            </a:r>
            <a:r>
              <a:rPr lang="en-US" dirty="0">
                <a:solidFill>
                  <a:srgbClr val="FF0000"/>
                </a:solidFill>
              </a:rPr>
              <a:t> &lt; -100 cm could remove most of the dump events at trigger;</a:t>
            </a:r>
          </a:p>
          <a:p>
            <a:endParaRPr lang="en-US" dirty="0"/>
          </a:p>
          <a:p>
            <a:r>
              <a:rPr lang="en-US" dirty="0"/>
              <a:t>For dimuons:</a:t>
            </a:r>
          </a:p>
          <a:p>
            <a:r>
              <a:rPr lang="en-US" dirty="0"/>
              <a:t>~1% from target</a:t>
            </a:r>
          </a:p>
          <a:p>
            <a:r>
              <a:rPr lang="en-US" dirty="0"/>
              <a:t>~99% from dump-combo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42A99-5B71-994E-ACD5-BF7E7FD33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962" y="1475957"/>
            <a:ext cx="4524038" cy="4950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02BC2-7DC3-B84D-BE53-4A3EE750D447}"/>
              </a:ext>
            </a:extLst>
          </p:cNvPr>
          <p:cNvSpPr txBox="1"/>
          <p:nvPr/>
        </p:nvSpPr>
        <p:spPr>
          <a:xfrm>
            <a:off x="8487866" y="2310431"/>
            <a:ext cx="1792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&lt;Z-VTZ&gt; = +29cm</a:t>
            </a:r>
          </a:p>
          <a:p>
            <a:r>
              <a:rPr lang="en-US" dirty="0" err="1">
                <a:solidFill>
                  <a:srgbClr val="FF0000"/>
                </a:solidFill>
              </a:rPr>
              <a:t>SigmaZ</a:t>
            </a:r>
            <a:r>
              <a:rPr lang="en-US" dirty="0">
                <a:solidFill>
                  <a:srgbClr val="FF0000"/>
                </a:solidFill>
              </a:rPr>
              <a:t> = 45cm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AF837-50B8-A94E-A672-E90852A60E3A}"/>
              </a:ext>
            </a:extLst>
          </p:cNvPr>
          <p:cNvGrpSpPr/>
          <p:nvPr/>
        </p:nvGrpSpPr>
        <p:grpSpPr>
          <a:xfrm>
            <a:off x="2991657" y="1390540"/>
            <a:ext cx="4676305" cy="5121667"/>
            <a:chOff x="863103" y="1500027"/>
            <a:chExt cx="4676305" cy="512166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7D0A47-6B1A-5D4D-8950-8AB0E5C36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3103" y="1500027"/>
              <a:ext cx="4676305" cy="512166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E7B68A-35B1-D648-8908-B83BE3EC2836}"/>
                </a:ext>
              </a:extLst>
            </p:cNvPr>
            <p:cNvSpPr txBox="1"/>
            <p:nvPr/>
          </p:nvSpPr>
          <p:spPr>
            <a:xfrm>
              <a:off x="1408328" y="2157304"/>
              <a:ext cx="17929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&lt;Z-</a:t>
              </a:r>
              <a:r>
                <a:rPr lang="en-US" dirty="0" err="1">
                  <a:solidFill>
                    <a:srgbClr val="FF0000"/>
                  </a:solidFill>
                </a:rPr>
                <a:t>vtx</a:t>
              </a:r>
              <a:r>
                <a:rPr lang="en-US" dirty="0">
                  <a:solidFill>
                    <a:srgbClr val="FF0000"/>
                  </a:solidFill>
                </a:rPr>
                <a:t>&gt; = -280cm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Sigma-Z = 92cm</a:t>
              </a:r>
            </a:p>
          </p:txBody>
        </p:sp>
      </p:grpSp>
      <p:sp>
        <p:nvSpPr>
          <p:cNvPr id="9" name="Down Arrow 8">
            <a:extLst>
              <a:ext uri="{FF2B5EF4-FFF2-40B4-BE49-F238E27FC236}">
                <a16:creationId xmlns:a16="http://schemas.microsoft.com/office/drawing/2014/main" id="{C0C6DD24-16B7-A148-A354-0A90914504B0}"/>
              </a:ext>
            </a:extLst>
          </p:cNvPr>
          <p:cNvSpPr/>
          <p:nvPr/>
        </p:nvSpPr>
        <p:spPr>
          <a:xfrm>
            <a:off x="6261296" y="4376557"/>
            <a:ext cx="475179" cy="6631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C32C42A1-C58D-204B-9AC8-9F6EE21C71B8}"/>
              </a:ext>
            </a:extLst>
          </p:cNvPr>
          <p:cNvSpPr/>
          <p:nvPr/>
        </p:nvSpPr>
        <p:spPr>
          <a:xfrm>
            <a:off x="8908798" y="4360219"/>
            <a:ext cx="475179" cy="6631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80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471</Words>
  <Application>Microsoft Macintosh PowerPoint</Application>
  <PresentationFormat>Widescreen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Preliminary Study of the DY and J/Psi Target-Dump Separation with DP Trigger </vt:lpstr>
      <vt:lpstr>Target – Dump Events Separation with DP Trigger, MC Sim</vt:lpstr>
      <vt:lpstr>DY Events from Target</vt:lpstr>
      <vt:lpstr>Reconstructed  Track Selection</vt:lpstr>
      <vt:lpstr>Projected Z-VTX from Constructed Single Muons: Target DY Events</vt:lpstr>
      <vt:lpstr>DY Events from Dump</vt:lpstr>
      <vt:lpstr>Reconstructed muon track selection</vt:lpstr>
      <vt:lpstr>Projected Z-VTX from Reconstructed Single Muons:  Dump DY Events</vt:lpstr>
      <vt:lpstr>Summary: Target – Dump Separation Possible at Trigger</vt:lpstr>
      <vt:lpstr>Similar Conclusions for J/Psi</vt:lpstr>
      <vt:lpstr>J/Psi Events from Target: 20K</vt:lpstr>
      <vt:lpstr>Reco’s Single Muons - J/Psi from Target: 20K</vt:lpstr>
      <vt:lpstr>Reco’s Single Muons - J/Psi from Dump: 20K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 and J/Psi Target-Dump Separation with DP Trigger </dc:title>
  <dc:creator>Ming Liu</dc:creator>
  <cp:lastModifiedBy>Ming Liu</cp:lastModifiedBy>
  <cp:revision>28</cp:revision>
  <dcterms:created xsi:type="dcterms:W3CDTF">2019-10-23T15:25:01Z</dcterms:created>
  <dcterms:modified xsi:type="dcterms:W3CDTF">2019-10-23T16:43:13Z</dcterms:modified>
</cp:coreProperties>
</file>