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6"/>
  </p:notesMasterIdLst>
  <p:sldIdLst>
    <p:sldId id="256" r:id="rId2"/>
    <p:sldId id="257" r:id="rId3"/>
    <p:sldId id="755" r:id="rId4"/>
    <p:sldId id="263" r:id="rId5"/>
    <p:sldId id="398" r:id="rId6"/>
    <p:sldId id="412" r:id="rId7"/>
    <p:sldId id="397" r:id="rId8"/>
    <p:sldId id="370" r:id="rId9"/>
    <p:sldId id="405" r:id="rId10"/>
    <p:sldId id="413" r:id="rId11"/>
    <p:sldId id="402" r:id="rId12"/>
    <p:sldId id="401" r:id="rId13"/>
    <p:sldId id="415" r:id="rId14"/>
    <p:sldId id="445" r:id="rId15"/>
    <p:sldId id="411" r:id="rId16"/>
    <p:sldId id="758" r:id="rId17"/>
    <p:sldId id="407" r:id="rId18"/>
    <p:sldId id="399" r:id="rId19"/>
    <p:sldId id="294" r:id="rId20"/>
    <p:sldId id="288" r:id="rId21"/>
    <p:sldId id="392" r:id="rId22"/>
    <p:sldId id="404" r:id="rId23"/>
    <p:sldId id="367" r:id="rId24"/>
    <p:sldId id="759" r:id="rId25"/>
    <p:sldId id="414" r:id="rId26"/>
    <p:sldId id="281" r:id="rId27"/>
    <p:sldId id="760" r:id="rId28"/>
    <p:sldId id="743" r:id="rId29"/>
    <p:sldId id="756" r:id="rId30"/>
    <p:sldId id="403" r:id="rId31"/>
    <p:sldId id="293" r:id="rId32"/>
    <p:sldId id="266" r:id="rId33"/>
    <p:sldId id="406" r:id="rId34"/>
    <p:sldId id="408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2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82"/>
    <p:restoredTop sz="94631"/>
  </p:normalViewPr>
  <p:slideViewPr>
    <p:cSldViewPr snapToGrid="0" snapToObjects="1">
      <p:cViewPr varScale="1">
        <p:scale>
          <a:sx n="126" d="100"/>
          <a:sy n="126" d="100"/>
        </p:scale>
        <p:origin x="150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Relationship Id="rId4" Type="http://schemas.openxmlformats.org/officeDocument/2006/relationships/image" Target="../media/image4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C8D636-33BD-964A-AAE6-3829E30FCBCD}" type="datetimeFigureOut">
              <a:rPr lang="en-US" smtClean="0"/>
              <a:t>3/5/19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5760D8-6865-CC4D-8031-D2A27720A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31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fld id="{D4E76C17-2A12-4650-AB95-8E9DC4DC0AA5}" type="slidenum">
              <a:rPr lang="en-US" altLang="ja-JP" smtClean="0"/>
              <a:pPr eaLnBrk="1" hangingPunct="1"/>
              <a:t>4</a:t>
            </a:fld>
            <a:endParaRPr lang="en-US" altLang="ja-JP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743808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97D0D-F6A5-DE46-84C4-B92E0B82E67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518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9CBDD-B1ED-F04B-A1CA-5F33CC1597BA}" type="datetime1">
              <a:rPr lang="en-US" smtClean="0"/>
              <a:t>3/7/19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"/>
              <a:t>Ming Liu, E1039 Collab. Mtg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698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4DEB5-B32E-1A49-AC81-5E25E1D387AA}" type="datetime1">
              <a:rPr lang="en-US" smtClean="0"/>
              <a:t>3/7/19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"/>
              <a:t>Ming Liu, E1039 Collab. Mtg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805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82050-0E34-D447-8B86-4BFB51112515}" type="datetime1">
              <a:rPr lang="en-US" smtClean="0"/>
              <a:t>3/7/19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"/>
              <a:t>Ming Liu, E1039 Collab. Mtg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579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6F4E0-9AFD-5043-BD8D-86E5A9310D58}" type="datetime1">
              <a:rPr lang="en-US" smtClean="0"/>
              <a:t>3/7/19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"/>
              <a:t>Ming Liu, E1039 Collab. Mtg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83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C8B17-0784-7344-88B9-A02F2464093E}" type="datetime1">
              <a:rPr lang="en-US" smtClean="0"/>
              <a:t>3/7/19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"/>
              <a:t>Ming Liu, E1039 Collab. Mtg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137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815AC-8A08-7D40-BC0F-0F87F6D9EFC8}" type="datetime1">
              <a:rPr lang="en-US" smtClean="0"/>
              <a:t>3/7/19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"/>
              <a:t>Ming Liu, E1039 Collab. Mtg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864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D27F9-A9EB-BF46-A9F1-C268C484ECA0}" type="datetime1">
              <a:rPr lang="en-US" smtClean="0"/>
              <a:t>3/7/19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"/>
              <a:t>Ming Liu, E1039 Collab. Mtg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935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5F2A-0824-1341-ABC4-A75312F3253E}" type="datetime1">
              <a:rPr lang="en-US" smtClean="0"/>
              <a:t>3/7/19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"/>
              <a:t>Ming Liu, E1039 Collab. Mtg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46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B1F36-6E20-A74D-970F-5822E152E70F}" type="datetime1">
              <a:rPr lang="en-US" smtClean="0"/>
              <a:t>3/7/19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"/>
              <a:t>Ming Liu, E1039 Collab. Mtg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917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D0224-13DB-7E44-8F06-7DAA92C52D55}" type="datetime1">
              <a:rPr lang="en-US" smtClean="0"/>
              <a:t>3/7/19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"/>
              <a:t>Ming Liu, E1039 Collab. Mtg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021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D8FBC-F0D8-104F-9C58-E180BD77226C}" type="datetime1">
              <a:rPr lang="en-US" smtClean="0"/>
              <a:t>3/7/19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"/>
              <a:t>Ming Liu, E1039 Collab. Mtg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740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01BDE-9000-8E42-AC68-B6E8DA51AA07}" type="datetime1">
              <a:rPr lang="en-US" smtClean="0"/>
              <a:t>3/7/19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"/>
              <a:t>Ming Liu, E1039 Collab. Mtg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7F5EB-8552-124D-B82A-3E36BD85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480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tiff"/><Relationship Id="rId5" Type="http://schemas.openxmlformats.org/officeDocument/2006/relationships/image" Target="../media/image22.tiff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1.png"/><Relationship Id="rId11" Type="http://schemas.openxmlformats.org/officeDocument/2006/relationships/image" Target="../media/image43.png"/><Relationship Id="rId5" Type="http://schemas.openxmlformats.org/officeDocument/2006/relationships/oleObject" Target="../embeddings/oleObject4.bin"/><Relationship Id="rId10" Type="http://schemas.openxmlformats.org/officeDocument/2006/relationships/oleObject" Target="../embeddings/oleObject6.bin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6.png"/><Relationship Id="rId4" Type="http://schemas.openxmlformats.org/officeDocument/2006/relationships/image" Target="../media/image4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8.e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741F2-6A5F-6F47-A931-77475B8927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761416"/>
            <a:ext cx="7772400" cy="2387600"/>
          </a:xfrm>
        </p:spPr>
        <p:txBody>
          <a:bodyPr/>
          <a:lstStyle/>
          <a:p>
            <a:r>
              <a:rPr lang="en-US" dirty="0"/>
              <a:t>Transverse Spin Physics at </a:t>
            </a:r>
            <a:r>
              <a:rPr lang="en-US" dirty="0" err="1"/>
              <a:t>SpinQuest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CA2DEB-F474-B142-961E-15113C84CF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2494546"/>
          </a:xfrm>
        </p:spPr>
        <p:txBody>
          <a:bodyPr>
            <a:normAutofit/>
          </a:bodyPr>
          <a:lstStyle/>
          <a:p>
            <a:r>
              <a:rPr lang="en-US" dirty="0"/>
              <a:t>Ming Liu</a:t>
            </a:r>
          </a:p>
          <a:p>
            <a:r>
              <a:rPr lang="en-US" dirty="0"/>
              <a:t>LANL</a:t>
            </a:r>
          </a:p>
          <a:p>
            <a:r>
              <a:rPr lang="en-US" dirty="0"/>
              <a:t>3/07/2019</a:t>
            </a:r>
          </a:p>
          <a:p>
            <a:r>
              <a:rPr lang="en-US" dirty="0"/>
              <a:t>E1039 Collaboration Meeting</a:t>
            </a:r>
          </a:p>
        </p:txBody>
      </p:sp>
      <p:pic>
        <p:nvPicPr>
          <p:cNvPr id="4" name="Picture 27">
            <a:extLst>
              <a:ext uri="{FF2B5EF4-FFF2-40B4-BE49-F238E27FC236}">
                <a16:creationId xmlns:a16="http://schemas.microsoft.com/office/drawing/2014/main" id="{A1D02B10-5565-D443-9AF0-3F62C5DF3AE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 rot="6027244">
            <a:off x="7575940" y="263043"/>
            <a:ext cx="1371048" cy="132281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83091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D0E5A-1CF7-814B-B612-B42017494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520" y="0"/>
            <a:ext cx="8920480" cy="1325563"/>
          </a:xfrm>
        </p:spPr>
        <p:txBody>
          <a:bodyPr/>
          <a:lstStyle/>
          <a:p>
            <a:r>
              <a:rPr lang="en-US" dirty="0"/>
              <a:t>E1039 Polarized Targets and TSSA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2A5F27-47D4-3447-8B06-4DD03A510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187FF-CAAC-DA44-B69F-D637A6B820C2}" type="datetime1">
              <a:rPr lang="en-US" smtClean="0"/>
              <a:t>3/7/19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8D0ACE-A297-F24D-B48C-6C668284E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"/>
              <a:t>Ming Liu, E1039 Collab. Mtg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A8A73F-B815-8846-8886-B2B2D4CF5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39B5DE-86CE-354E-81A8-A43431118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32" y="2787568"/>
            <a:ext cx="9144000" cy="15647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D8A244-88BC-3E4C-ABCD-3DC06320A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52" y="4464471"/>
            <a:ext cx="8011216" cy="2187150"/>
          </a:xfrm>
          <a:prstGeom prst="rect">
            <a:avLst/>
          </a:prstGeom>
          <a:ln w="22225">
            <a:solidFill>
              <a:srgbClr val="FF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E2BE3A-F364-5640-9F88-544C059576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059" y="1398166"/>
            <a:ext cx="5613400" cy="889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9AA134D-E4DD-944A-8058-13794AC06F71}"/>
              </a:ext>
            </a:extLst>
          </p:cNvPr>
          <p:cNvSpPr txBox="1"/>
          <p:nvPr/>
        </p:nvSpPr>
        <p:spPr>
          <a:xfrm>
            <a:off x="3579076" y="2337385"/>
            <a:ext cx="644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 0.1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8626F7-515F-9748-98F4-0D9B304B04CF}"/>
              </a:ext>
            </a:extLst>
          </p:cNvPr>
          <p:cNvSpPr txBox="1"/>
          <p:nvPr/>
        </p:nvSpPr>
        <p:spPr>
          <a:xfrm>
            <a:off x="5353303" y="2356506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F28FF"/>
                </a:solidFill>
              </a:rPr>
              <a:t>~ 0.01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BE27F1-635B-1E47-A684-5DCA1C7C3AF9}"/>
              </a:ext>
            </a:extLst>
          </p:cNvPr>
          <p:cNvSpPr txBox="1"/>
          <p:nvPr/>
        </p:nvSpPr>
        <p:spPr>
          <a:xfrm>
            <a:off x="7041349" y="2285477"/>
            <a:ext cx="18181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A</a:t>
            </a:r>
            <a:r>
              <a:rPr lang="en-US" sz="2400" b="1" baseline="-25000" dirty="0" err="1"/>
              <a:t>meas</a:t>
            </a:r>
            <a:r>
              <a:rPr lang="en-US" sz="2400" b="1" dirty="0"/>
              <a:t> ~ 0.001</a:t>
            </a:r>
          </a:p>
        </p:txBody>
      </p:sp>
    </p:spTree>
    <p:extLst>
      <p:ext uri="{BB962C8B-B14F-4D97-AF65-F5344CB8AC3E}">
        <p14:creationId xmlns:p14="http://schemas.microsoft.com/office/powerpoint/2010/main" val="10034229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65E0E-B8C2-2147-AAE5-833D0A84A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0038"/>
            <a:ext cx="850392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Sea Quarks Probed at RHIC 500GeV </a:t>
            </a:r>
            <a:r>
              <a:rPr lang="en-US" dirty="0" err="1">
                <a:solidFill>
                  <a:srgbClr val="FF0000"/>
                </a:solidFill>
              </a:rPr>
              <a:t>p+p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1A020F-C7EF-C34E-90A7-0E58AD5CF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115B7-B5E4-FC4B-9CE9-E38FDF6BDAC2}" type="datetime1">
              <a:rPr lang="en-US" smtClean="0"/>
              <a:t>3/7/19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072DA0-DF21-2242-B0A6-077B2CB88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"/>
              <a:t>Ming Liu, E1039 Collab. Mtg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A3996-9DA7-9948-9E01-510B24067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69407B-7A06-1C47-BE18-AFD1B39AA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474" y="2194593"/>
            <a:ext cx="2886891" cy="21531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BEC7D9-5EB4-E242-A75D-9D64C5A45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9280" y="1572246"/>
            <a:ext cx="5416550" cy="420509"/>
          </a:xfrm>
          <a:prstGeom prst="rect">
            <a:avLst/>
          </a:prstGeom>
        </p:spPr>
      </p:pic>
      <p:pic>
        <p:nvPicPr>
          <p:cNvPr id="11" name="W_Boson_Production_5.pdf" descr="W_Boson_Production_5.pdf">
            <a:extLst>
              <a:ext uri="{FF2B5EF4-FFF2-40B4-BE49-F238E27FC236}">
                <a16:creationId xmlns:a16="http://schemas.microsoft.com/office/drawing/2014/main" id="{B99C33C8-52AB-C648-AB17-79F65EC1F9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42709" y="2289012"/>
            <a:ext cx="3480717" cy="1964303"/>
          </a:xfrm>
          <a:prstGeom prst="rect">
            <a:avLst/>
          </a:prstGeom>
          <a:ln w="12700"/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E9C8250-216E-994C-85E3-AA790EF21E21}"/>
              </a:ext>
            </a:extLst>
          </p:cNvPr>
          <p:cNvGrpSpPr/>
          <p:nvPr/>
        </p:nvGrpSpPr>
        <p:grpSpPr>
          <a:xfrm>
            <a:off x="628650" y="4688067"/>
            <a:ext cx="4379225" cy="1327950"/>
            <a:chOff x="1497204" y="4864943"/>
            <a:chExt cx="4379225" cy="132795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C2930DF-BA60-3F4F-AD4A-D147A5C2797E}"/>
                </a:ext>
              </a:extLst>
            </p:cNvPr>
            <p:cNvGrpSpPr/>
            <p:nvPr/>
          </p:nvGrpSpPr>
          <p:grpSpPr>
            <a:xfrm>
              <a:off x="1497204" y="4864943"/>
              <a:ext cx="4379225" cy="484657"/>
              <a:chOff x="924448" y="5097141"/>
              <a:chExt cx="4379225" cy="484657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AB81A92-9DF6-9C4E-95AC-73AC561350F0}"/>
                  </a:ext>
                </a:extLst>
              </p:cNvPr>
              <p:cNvSpPr txBox="1"/>
              <p:nvPr/>
            </p:nvSpPr>
            <p:spPr>
              <a:xfrm>
                <a:off x="924448" y="5154804"/>
                <a:ext cx="1047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</a:t>
                </a:r>
                <a:r>
                  <a:rPr lang="en-US" baseline="-25000" dirty="0"/>
                  <a:t>N</a:t>
                </a:r>
                <a:r>
                  <a:rPr lang="en-US" dirty="0"/>
                  <a:t>(W</a:t>
                </a:r>
                <a:r>
                  <a:rPr lang="en-US" baseline="30000" dirty="0"/>
                  <a:t>+</a:t>
                </a:r>
                <a:r>
                  <a:rPr lang="en-US" dirty="0"/>
                  <a:t>) ~</a:t>
                </a:r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02CD973A-1AD3-0A4D-B48B-F77518F27E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21223" y="5097141"/>
                <a:ext cx="3282450" cy="484657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4997E15-8A03-7046-BBB7-48086145F617}"/>
                </a:ext>
              </a:extLst>
            </p:cNvPr>
            <p:cNvGrpSpPr/>
            <p:nvPr/>
          </p:nvGrpSpPr>
          <p:grpSpPr>
            <a:xfrm>
              <a:off x="1497204" y="5729563"/>
              <a:ext cx="4188748" cy="463330"/>
              <a:chOff x="1572124" y="5713633"/>
              <a:chExt cx="4188748" cy="463330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3D72BA4-7B23-274D-8712-5FC31AA7E4C7}"/>
                  </a:ext>
                </a:extLst>
              </p:cNvPr>
              <p:cNvSpPr txBox="1"/>
              <p:nvPr/>
            </p:nvSpPr>
            <p:spPr>
              <a:xfrm>
                <a:off x="1572124" y="5760632"/>
                <a:ext cx="96821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</a:t>
                </a:r>
                <a:r>
                  <a:rPr lang="en-US" baseline="-25000" dirty="0"/>
                  <a:t>N</a:t>
                </a:r>
                <a:r>
                  <a:rPr lang="en-US" dirty="0"/>
                  <a:t>(W</a:t>
                </a:r>
                <a:r>
                  <a:rPr lang="en-US" baseline="30000" dirty="0"/>
                  <a:t>-</a:t>
                </a:r>
                <a:r>
                  <a:rPr lang="en-US" dirty="0"/>
                  <a:t>) ~</a:t>
                </a:r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98697D67-9423-3748-8682-1F54143618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86050" y="5713633"/>
                <a:ext cx="3074822" cy="463330"/>
              </a:xfrm>
              <a:prstGeom prst="rect">
                <a:avLst/>
              </a:prstGeom>
            </p:spPr>
          </p:pic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612E1C6-17E4-1F45-B768-FDF4AE3D353D}"/>
              </a:ext>
            </a:extLst>
          </p:cNvPr>
          <p:cNvSpPr txBox="1"/>
          <p:nvPr/>
        </p:nvSpPr>
        <p:spPr>
          <a:xfrm>
            <a:off x="5631989" y="4702709"/>
            <a:ext cx="3282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Sensitive to flavor identified </a:t>
            </a:r>
          </a:p>
          <a:p>
            <a:r>
              <a:rPr lang="en-US" sz="2000" dirty="0">
                <a:solidFill>
                  <a:srgbClr val="FF0000"/>
                </a:solidFill>
              </a:rPr>
              <a:t>(sea)quarks’ </a:t>
            </a:r>
            <a:r>
              <a:rPr lang="en-US" sz="2000" dirty="0" err="1">
                <a:solidFill>
                  <a:srgbClr val="FF0000"/>
                </a:solidFill>
              </a:rPr>
              <a:t>Sivers</a:t>
            </a:r>
            <a:r>
              <a:rPr lang="en-US" sz="2000" dirty="0">
                <a:solidFill>
                  <a:srgbClr val="FF0000"/>
                </a:solidFill>
              </a:rPr>
              <a:t> functions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70FEAC4-8A44-C842-9AD9-C60196AFC52A}"/>
              </a:ext>
            </a:extLst>
          </p:cNvPr>
          <p:cNvCxnSpPr/>
          <p:nvPr/>
        </p:nvCxnSpPr>
        <p:spPr>
          <a:xfrm>
            <a:off x="3539029" y="5163848"/>
            <a:ext cx="69333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CDC2F1F-C445-C043-97C3-103419A8D841}"/>
              </a:ext>
            </a:extLst>
          </p:cNvPr>
          <p:cNvCxnSpPr/>
          <p:nvPr/>
        </p:nvCxnSpPr>
        <p:spPr>
          <a:xfrm>
            <a:off x="1859280" y="6016700"/>
            <a:ext cx="69333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81FB99D1-776D-B244-850D-0E0DB8848F58}"/>
              </a:ext>
            </a:extLst>
          </p:cNvPr>
          <p:cNvSpPr/>
          <p:nvPr/>
        </p:nvSpPr>
        <p:spPr>
          <a:xfrm>
            <a:off x="5857224" y="5724519"/>
            <a:ext cx="22140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&lt;x&gt;_RHIC ~ 0.15</a:t>
            </a:r>
          </a:p>
        </p:txBody>
      </p:sp>
    </p:spTree>
    <p:extLst>
      <p:ext uri="{BB962C8B-B14F-4D97-AF65-F5344CB8AC3E}">
        <p14:creationId xmlns:p14="http://schemas.microsoft.com/office/powerpoint/2010/main" val="36272375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403381-3BCC-CA40-A440-1383C58C0D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36" r="17597" b="16859"/>
          <a:stretch/>
        </p:blipFill>
        <p:spPr>
          <a:xfrm>
            <a:off x="3268464" y="1073536"/>
            <a:ext cx="5875536" cy="250911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57324C1-31DF-B74F-AA30-4D6A269E78FF}"/>
              </a:ext>
            </a:extLst>
          </p:cNvPr>
          <p:cNvSpPr txBox="1">
            <a:spLocks/>
          </p:cNvSpPr>
          <p:nvPr/>
        </p:nvSpPr>
        <p:spPr>
          <a:xfrm>
            <a:off x="79905" y="-61565"/>
            <a:ext cx="8918434" cy="986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0000"/>
                </a:solidFill>
              </a:rPr>
              <a:t>RHIC W</a:t>
            </a:r>
            <a:r>
              <a:rPr lang="en-US" baseline="30000" dirty="0">
                <a:solidFill>
                  <a:srgbClr val="FF0000"/>
                </a:solidFill>
              </a:rPr>
              <a:t>+/-</a:t>
            </a:r>
            <a:r>
              <a:rPr lang="en-US" dirty="0">
                <a:solidFill>
                  <a:srgbClr val="FF0000"/>
                </a:solidFill>
              </a:rPr>
              <a:t> TSSA: Sea Quark </a:t>
            </a:r>
            <a:r>
              <a:rPr lang="en-US" dirty="0" err="1">
                <a:solidFill>
                  <a:srgbClr val="FF0000"/>
                </a:solidFill>
              </a:rPr>
              <a:t>Sivers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5392A1-393E-374C-9752-2E87E18902C9}"/>
              </a:ext>
            </a:extLst>
          </p:cNvPr>
          <p:cNvSpPr txBox="1"/>
          <p:nvPr/>
        </p:nvSpPr>
        <p:spPr>
          <a:xfrm>
            <a:off x="4993460" y="762982"/>
            <a:ext cx="4004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QCD Evolution included, Kang et al, 2014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36EAFA-DF50-C046-A99D-728AD1BDAD4C}"/>
              </a:ext>
            </a:extLst>
          </p:cNvPr>
          <p:cNvSpPr txBox="1"/>
          <p:nvPr/>
        </p:nvSpPr>
        <p:spPr>
          <a:xfrm>
            <a:off x="315264" y="3197833"/>
            <a:ext cx="2159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Anselmino</a:t>
            </a:r>
            <a:r>
              <a:rPr lang="en-US" dirty="0"/>
              <a:t> et al 2016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A002A4-F1AF-6B4C-BCC8-036565C4B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264" y="3567165"/>
            <a:ext cx="4750405" cy="28590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7373DD-7F5B-7E4C-81D9-FB980E59D4E2}"/>
              </a:ext>
            </a:extLst>
          </p:cNvPr>
          <p:cNvSpPr txBox="1"/>
          <p:nvPr/>
        </p:nvSpPr>
        <p:spPr>
          <a:xfrm>
            <a:off x="477809" y="1884905"/>
            <a:ext cx="2302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QCD evolution: </a:t>
            </a:r>
          </a:p>
          <a:p>
            <a:r>
              <a:rPr lang="en-US" dirty="0"/>
              <a:t>reduces the amplitude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F91018-F883-D146-A03C-5BD997EFFD6F}"/>
              </a:ext>
            </a:extLst>
          </p:cNvPr>
          <p:cNvSpPr txBox="1"/>
          <p:nvPr/>
        </p:nvSpPr>
        <p:spPr>
          <a:xfrm>
            <a:off x="5883193" y="4119522"/>
            <a:ext cx="282731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RHIC data:</a:t>
            </a:r>
          </a:p>
          <a:p>
            <a:r>
              <a:rPr lang="en-US" dirty="0"/>
              <a:t>Statistically limited, ~0(10%)</a:t>
            </a:r>
          </a:p>
          <a:p>
            <a:endParaRPr lang="en-US" dirty="0"/>
          </a:p>
          <a:p>
            <a:r>
              <a:rPr lang="en-US" b="1" dirty="0"/>
              <a:t>E1039: </a:t>
            </a:r>
          </a:p>
          <a:p>
            <a:r>
              <a:rPr lang="en-US" dirty="0"/>
              <a:t>- lower Q</a:t>
            </a:r>
            <a:r>
              <a:rPr lang="en-US" baseline="30000" dirty="0"/>
              <a:t>2</a:t>
            </a:r>
          </a:p>
          <a:p>
            <a:r>
              <a:rPr lang="en-US" dirty="0"/>
              <a:t>- Better statistics, ~O(1%)   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50C551A9-6691-A442-B907-61A4EBF3B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79239-D4F9-B542-B317-FE2D84824410}" type="datetime1">
              <a:rPr lang="en-US" smtClean="0"/>
              <a:t>3/7/19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AE9EB1B0-ED72-CA4B-8FEB-43344849B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"/>
              <a:t>Ming Liu, E1039 Collab. Mtg</a:t>
            </a:r>
            <a:endParaRPr lang="en-US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D9BB1C8-362B-694F-A697-AE74A15E8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4417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57324C1-31DF-B74F-AA30-4D6A269E78FF}"/>
              </a:ext>
            </a:extLst>
          </p:cNvPr>
          <p:cNvSpPr txBox="1">
            <a:spLocks/>
          </p:cNvSpPr>
          <p:nvPr/>
        </p:nvSpPr>
        <p:spPr>
          <a:xfrm>
            <a:off x="561448" y="0"/>
            <a:ext cx="8453119" cy="103147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/>
              <a:t>Sea Quark </a:t>
            </a:r>
            <a:r>
              <a:rPr lang="en-US" sz="3300" b="1" dirty="0" err="1"/>
              <a:t>Sivers</a:t>
            </a:r>
            <a:r>
              <a:rPr lang="en-US" sz="3300" b="1" dirty="0"/>
              <a:t> Effects: RHIC W</a:t>
            </a:r>
            <a:r>
              <a:rPr lang="en-US" sz="3300" b="1" baseline="30000" dirty="0"/>
              <a:t>+/-</a:t>
            </a:r>
            <a:r>
              <a:rPr lang="en-US" sz="3300" b="1" dirty="0"/>
              <a:t> A</a:t>
            </a:r>
            <a:r>
              <a:rPr lang="en-US" sz="3300" b="1" baseline="-25000" dirty="0"/>
              <a:t>N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50C551A9-6691-A442-B907-61A4EBF3B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64222-4DD3-0740-9A09-378BB8DE030B}" type="datetime1">
              <a:rPr lang="en-US" smtClean="0"/>
              <a:t>3/7/19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AE9EB1B0-ED72-CA4B-8FEB-43344849B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"/>
              <a:t>Ming Liu, E1039 Collab. Mtg</a:t>
            </a:r>
            <a:endParaRPr lang="en-US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D9BB1C8-362B-694F-A697-AE74A15E8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13</a:t>
            </a:fld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F189C8A-DEE3-D24D-BF3B-3F49F1C0822B}"/>
              </a:ext>
            </a:extLst>
          </p:cNvPr>
          <p:cNvGrpSpPr/>
          <p:nvPr/>
        </p:nvGrpSpPr>
        <p:grpSpPr>
          <a:xfrm>
            <a:off x="0" y="1664559"/>
            <a:ext cx="9143999" cy="4876666"/>
            <a:chOff x="4454434" y="2524206"/>
            <a:chExt cx="4651059" cy="25819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B5F5CC3-C712-684D-AA64-A1C9C898D0E1}"/>
                </a:ext>
              </a:extLst>
            </p:cNvPr>
            <p:cNvGrpSpPr/>
            <p:nvPr/>
          </p:nvGrpSpPr>
          <p:grpSpPr>
            <a:xfrm>
              <a:off x="4454434" y="2606990"/>
              <a:ext cx="4651059" cy="2499116"/>
              <a:chOff x="4176505" y="946460"/>
              <a:chExt cx="4933778" cy="2019300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C401E83B-344E-AF4F-90CC-262A6CCB42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r="49565"/>
              <a:stretch/>
            </p:blipFill>
            <p:spPr>
              <a:xfrm>
                <a:off x="6637844" y="946460"/>
                <a:ext cx="2472439" cy="2019300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61B9907A-61FE-414E-A0C7-1D39D154D7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49282"/>
              <a:stretch/>
            </p:blipFill>
            <p:spPr>
              <a:xfrm>
                <a:off x="4176505" y="946460"/>
                <a:ext cx="2486309" cy="2019300"/>
              </a:xfrm>
              <a:prstGeom prst="rect">
                <a:avLst/>
              </a:prstGeom>
            </p:spPr>
          </p:pic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FA5F31D-E4B1-834E-AC8D-E27F8B26B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42822" y="2524206"/>
              <a:ext cx="1942659" cy="165568"/>
            </a:xfrm>
            <a:prstGeom prst="rect">
              <a:avLst/>
            </a:prstGeom>
          </p:spPr>
        </p:pic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93CA97C3-1200-054C-8517-862BCB33766D}"/>
              </a:ext>
            </a:extLst>
          </p:cNvPr>
          <p:cNvSpPr/>
          <p:nvPr/>
        </p:nvSpPr>
        <p:spPr>
          <a:xfrm>
            <a:off x="711200" y="2341328"/>
            <a:ext cx="1828653" cy="544112"/>
          </a:xfrm>
          <a:prstGeom prst="ellipse">
            <a:avLst/>
          </a:prstGeom>
          <a:solidFill>
            <a:srgbClr val="FFFF00">
              <a:alpha val="1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2A10BF-01F7-F64E-80D7-A27FBB2E356E}"/>
              </a:ext>
            </a:extLst>
          </p:cNvPr>
          <p:cNvSpPr txBox="1"/>
          <p:nvPr/>
        </p:nvSpPr>
        <p:spPr>
          <a:xfrm>
            <a:off x="331368" y="857024"/>
            <a:ext cx="4054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Favors non-zero d-bar </a:t>
            </a:r>
            <a:r>
              <a:rPr lang="en-US" sz="2400" dirty="0" err="1">
                <a:solidFill>
                  <a:srgbClr val="FF0000"/>
                </a:solidFill>
              </a:rPr>
              <a:t>Sivers</a:t>
            </a:r>
            <a:r>
              <a:rPr lang="en-US" sz="2400" dirty="0">
                <a:solidFill>
                  <a:srgbClr val="FF0000"/>
                </a:solidFill>
              </a:rPr>
              <a:t>: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 ~ pion cloud picture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B610A7-730E-4E4C-ACAA-29AEC3842F91}"/>
              </a:ext>
            </a:extLst>
          </p:cNvPr>
          <p:cNvSpPr txBox="1"/>
          <p:nvPr/>
        </p:nvSpPr>
        <p:spPr>
          <a:xfrm>
            <a:off x="5736875" y="1041690"/>
            <a:ext cx="32776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Slightly prefer to have good </a:t>
            </a:r>
          </a:p>
          <a:p>
            <a:r>
              <a:rPr lang="en-US" dirty="0"/>
              <a:t>d-bar data (ND</a:t>
            </a:r>
            <a:r>
              <a:rPr lang="en-US" baseline="-25000" dirty="0"/>
              <a:t>3</a:t>
            </a:r>
            <a:r>
              <a:rPr lang="en-US" dirty="0"/>
              <a:t>) from E1039 first</a:t>
            </a:r>
          </a:p>
        </p:txBody>
      </p:sp>
    </p:spTree>
    <p:extLst>
      <p:ext uri="{BB962C8B-B14F-4D97-AF65-F5344CB8AC3E}">
        <p14:creationId xmlns:p14="http://schemas.microsoft.com/office/powerpoint/2010/main" val="26526258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6A529-D622-F346-BD0B-8A2DBAD70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474" y="191519"/>
            <a:ext cx="6912406" cy="1112270"/>
          </a:xfrm>
        </p:spPr>
        <p:txBody>
          <a:bodyPr>
            <a:normAutofit/>
          </a:bodyPr>
          <a:lstStyle/>
          <a:p>
            <a:r>
              <a:rPr lang="en-US" sz="3000" b="1" dirty="0" err="1"/>
              <a:t>SeaQuest</a:t>
            </a:r>
            <a:r>
              <a:rPr lang="en-US" sz="3000" b="1" dirty="0"/>
              <a:t>/E1039 Projected Drell-Yan A</a:t>
            </a:r>
            <a:r>
              <a:rPr lang="en-US" sz="3000" b="1" baseline="-25000" dirty="0"/>
              <a:t>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2AD900-53F8-2E48-87AC-3560A39EB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923CD-DE78-804A-A65C-3BC0BB5E1D33}" type="datetime1">
              <a:rPr lang="en-US" smtClean="0"/>
              <a:t>3/7/19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9CD111-1E6F-2A40-B3BA-D320456DA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"/>
              <a:t>Ming Liu, E1039 Collab. Mtg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9DC8C-F273-ED48-BF58-88BF690CD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14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364C81-391E-1646-8915-15749AB15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202" y="2285518"/>
            <a:ext cx="4021430" cy="116193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A77D12C-5068-F04B-B170-5F57FD9A8440}"/>
              </a:ext>
            </a:extLst>
          </p:cNvPr>
          <p:cNvSpPr txBox="1"/>
          <p:nvPr/>
        </p:nvSpPr>
        <p:spPr>
          <a:xfrm>
            <a:off x="494161" y="1480949"/>
            <a:ext cx="2427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Sea quark  </a:t>
            </a:r>
            <a:r>
              <a:rPr lang="en-US" sz="2400" dirty="0" err="1">
                <a:solidFill>
                  <a:srgbClr val="FF0000"/>
                </a:solidFill>
              </a:rPr>
              <a:t>Sivers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dirty="0">
                <a:solidFill>
                  <a:srgbClr val="1F28FF"/>
                </a:solidFill>
              </a:rPr>
              <a:t> </a:t>
            </a:r>
          </a:p>
        </p:txBody>
      </p:sp>
      <p:pic>
        <p:nvPicPr>
          <p:cNvPr id="25" name="Picture 2" descr="NaiveProtonSpinPionCloud">
            <a:extLst>
              <a:ext uri="{FF2B5EF4-FFF2-40B4-BE49-F238E27FC236}">
                <a16:creationId xmlns:a16="http://schemas.microsoft.com/office/drawing/2014/main" id="{03154052-01C6-BE4D-8E92-D17D67519D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t="10189" b="36464"/>
          <a:stretch/>
        </p:blipFill>
        <p:spPr>
          <a:xfrm>
            <a:off x="628650" y="4261501"/>
            <a:ext cx="2625793" cy="108257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DB71B39-5000-C346-8D6B-5C57A2317217}"/>
              </a:ext>
            </a:extLst>
          </p:cNvPr>
          <p:cNvSpPr txBox="1"/>
          <p:nvPr/>
        </p:nvSpPr>
        <p:spPr>
          <a:xfrm>
            <a:off x="345202" y="3984502"/>
            <a:ext cx="14558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Pion cloud model: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696C4C-239E-1146-89A9-D34A9FA03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8000" y="1394123"/>
            <a:ext cx="4621837" cy="51807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F36F58-E731-CA40-B92D-013C37927AFA}"/>
              </a:ext>
            </a:extLst>
          </p:cNvPr>
          <p:cNvSpPr txBox="1"/>
          <p:nvPr/>
        </p:nvSpPr>
        <p:spPr>
          <a:xfrm>
            <a:off x="355066" y="5716844"/>
            <a:ext cx="3497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Prefer to use ND</a:t>
            </a:r>
            <a:r>
              <a:rPr lang="en-US" baseline="-25000" dirty="0"/>
              <a:t>3</a:t>
            </a:r>
            <a:r>
              <a:rPr lang="en-US" dirty="0"/>
              <a:t> for “d-bar” </a:t>
            </a:r>
            <a:r>
              <a:rPr lang="en-US" dirty="0" err="1"/>
              <a:t>Sivers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3665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AHMS_pbarKnegativeSSA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431800"/>
            <a:ext cx="6019800" cy="60198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F7907-CE1D-BF45-9B49-807EFE06F830}" type="datetime1">
              <a:rPr lang="en-US" smtClean="0"/>
              <a:t>3/7/19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"/>
              <a:t>Ming Liu, E1039 Collab. Mtg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78800" y="6356350"/>
            <a:ext cx="508000" cy="365125"/>
          </a:xfrm>
        </p:spPr>
        <p:txBody>
          <a:bodyPr/>
          <a:lstStyle/>
          <a:p>
            <a:fld id="{C319BD08-AE3E-5343-AD33-8D343E951F04}" type="slidenum">
              <a:rPr lang="en-US" smtClean="0"/>
              <a:t>15</a:t>
            </a:fld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4999" y="-38100"/>
            <a:ext cx="891660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FF0000"/>
                </a:solidFill>
                <a:latin typeface="Tekton Pro Bold"/>
                <a:cs typeface="Tekton Pro Bold"/>
              </a:rPr>
              <a:t>Non-Vanishing Sea Quark </a:t>
            </a:r>
            <a:r>
              <a:rPr lang="en-US" sz="2800" dirty="0" err="1">
                <a:solidFill>
                  <a:srgbClr val="FF0000"/>
                </a:solidFill>
                <a:latin typeface="Tekton Pro Bold"/>
                <a:cs typeface="Tekton Pro Bold"/>
              </a:rPr>
              <a:t>Sivers</a:t>
            </a:r>
            <a:r>
              <a:rPr lang="en-US" sz="2800" dirty="0">
                <a:solidFill>
                  <a:srgbClr val="FF0000"/>
                </a:solidFill>
                <a:latin typeface="Tekton Pro Bold"/>
                <a:cs typeface="Tekton Pro Bold"/>
              </a:rPr>
              <a:t> Distribution 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11800" y="1840850"/>
            <a:ext cx="3556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Sea quark generates left-right bias 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Left-right bias generated through fragmentation process ?</a:t>
            </a:r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075" y="1770244"/>
            <a:ext cx="927782" cy="36576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675" y="2215599"/>
            <a:ext cx="941090" cy="292608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700" y="1472649"/>
            <a:ext cx="1765300" cy="2815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153968-1CFE-0D44-86CE-2C66796A28EC}"/>
              </a:ext>
            </a:extLst>
          </p:cNvPr>
          <p:cNvSpPr txBox="1"/>
          <p:nvPr/>
        </p:nvSpPr>
        <p:spPr>
          <a:xfrm>
            <a:off x="5463518" y="4007961"/>
            <a:ext cx="35280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But the asymmetry from sea-quark</a:t>
            </a:r>
          </a:p>
          <a:p>
            <a:r>
              <a:rPr lang="en-US" b="1" dirty="0">
                <a:solidFill>
                  <a:srgbClr val="FF0000"/>
                </a:solidFill>
              </a:rPr>
              <a:t>could not be very large</a:t>
            </a:r>
          </a:p>
        </p:txBody>
      </p:sp>
    </p:spTree>
    <p:extLst>
      <p:ext uri="{BB962C8B-B14F-4D97-AF65-F5344CB8AC3E}">
        <p14:creationId xmlns:p14="http://schemas.microsoft.com/office/powerpoint/2010/main" val="2655584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5C6F9-69E7-0D43-BE79-E367AEE4D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823" y="34797"/>
            <a:ext cx="8852598" cy="1325563"/>
          </a:xfrm>
        </p:spPr>
        <p:txBody>
          <a:bodyPr>
            <a:normAutofit/>
          </a:bodyPr>
          <a:lstStyle/>
          <a:p>
            <a:r>
              <a:rPr lang="en-US" dirty="0"/>
              <a:t>Study Gluon </a:t>
            </a:r>
            <a:r>
              <a:rPr lang="en-US" dirty="0" err="1"/>
              <a:t>Sivers</a:t>
            </a:r>
            <a:r>
              <a:rPr lang="en-US" dirty="0"/>
              <a:t> at high-x</a:t>
            </a:r>
            <a:br>
              <a:rPr lang="en-US" dirty="0"/>
            </a:br>
            <a:r>
              <a:rPr lang="en-US" sz="4000" dirty="0">
                <a:solidFill>
                  <a:srgbClr val="1F28FF"/>
                </a:solidFill>
              </a:rPr>
              <a:t>- a lot of gluons but poorly known!</a:t>
            </a:r>
            <a:endParaRPr lang="en-US" dirty="0">
              <a:solidFill>
                <a:srgbClr val="1F28FF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12E6847-DD9E-9445-9C5B-EF9B7F8A1B67}"/>
              </a:ext>
            </a:extLst>
          </p:cNvPr>
          <p:cNvGrpSpPr/>
          <p:nvPr/>
        </p:nvGrpSpPr>
        <p:grpSpPr>
          <a:xfrm>
            <a:off x="1021080" y="371987"/>
            <a:ext cx="7101840" cy="5984364"/>
            <a:chOff x="5697758" y="2285681"/>
            <a:chExt cx="3446242" cy="396699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64209EB-448B-7147-A54F-4CA903254C4B}"/>
                </a:ext>
              </a:extLst>
            </p:cNvPr>
            <p:cNvSpPr txBox="1"/>
            <p:nvPr/>
          </p:nvSpPr>
          <p:spPr>
            <a:xfrm>
              <a:off x="6107835" y="2285681"/>
              <a:ext cx="160669" cy="3261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E7FF677-37B2-DE4A-8F18-B23E9677F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97758" y="2938422"/>
              <a:ext cx="3446242" cy="331425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F322663-BF1C-8242-AADA-ECDDF09EC608}"/>
                </a:ext>
              </a:extLst>
            </p:cNvPr>
            <p:cNvSpPr txBox="1"/>
            <p:nvPr/>
          </p:nvSpPr>
          <p:spPr>
            <a:xfrm>
              <a:off x="6696749" y="4417195"/>
              <a:ext cx="831392" cy="2448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E1039 coverage </a:t>
              </a:r>
            </a:p>
          </p:txBody>
        </p:sp>
      </p:grpSp>
      <p:sp>
        <p:nvSpPr>
          <p:cNvPr id="22" name="Date Placeholder 21">
            <a:extLst>
              <a:ext uri="{FF2B5EF4-FFF2-40B4-BE49-F238E27FC236}">
                <a16:creationId xmlns:a16="http://schemas.microsoft.com/office/drawing/2014/main" id="{9BC118FF-F58D-AE4E-B009-9E734AB23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FF05A-EE90-664A-B2D9-CE5270CD5BD5}" type="datetime1">
              <a:rPr lang="en-US" smtClean="0"/>
              <a:t>3/7/19</a:t>
            </a:fld>
            <a:endParaRPr lang="en-US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890EDBB9-DCC5-CC48-9EEA-D968FBA56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"/>
              <a:t>Ming Liu, E1039 Collab. Mtg</a:t>
            </a:r>
            <a:endParaRPr lang="en-US"/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A2658B6F-DEB4-E241-BF1E-F2F02E088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16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BEBB66-34AA-9D49-B292-234C1E156308}"/>
              </a:ext>
            </a:extLst>
          </p:cNvPr>
          <p:cNvSpPr/>
          <p:nvPr/>
        </p:nvSpPr>
        <p:spPr>
          <a:xfrm>
            <a:off x="2509520" y="4102588"/>
            <a:ext cx="1747519" cy="1592826"/>
          </a:xfrm>
          <a:prstGeom prst="rect">
            <a:avLst/>
          </a:prstGeom>
          <a:noFill/>
          <a:ln w="4762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177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5250"/>
            <a:ext cx="8229600" cy="129063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solidFill>
                  <a:srgbClr val="FF0000"/>
                </a:solidFill>
                <a:ea typeface="+mj-ea"/>
                <a:cs typeface="+mj-cs"/>
              </a:rPr>
              <a:t>Open Charm Production in </a:t>
            </a:r>
            <a:r>
              <a:rPr lang="en-US" sz="3600" dirty="0" err="1">
                <a:solidFill>
                  <a:srgbClr val="FF0000"/>
                </a:solidFill>
                <a:ea typeface="+mj-ea"/>
                <a:cs typeface="+mj-cs"/>
              </a:rPr>
              <a:t>p+p</a:t>
            </a:r>
            <a:r>
              <a:rPr lang="en-US" sz="3600" dirty="0">
                <a:solidFill>
                  <a:srgbClr val="FF0000"/>
                </a:solidFill>
              </a:rPr>
              <a:t> at </a:t>
            </a:r>
            <a:r>
              <a:rPr lang="en-US" sz="3600" dirty="0">
                <a:solidFill>
                  <a:srgbClr val="FF0000"/>
                </a:solidFill>
                <a:ea typeface="+mj-ea"/>
                <a:cs typeface="+mj-cs"/>
              </a:rPr>
              <a:t>LO</a:t>
            </a:r>
            <a:br>
              <a:rPr lang="en-US" sz="3600" dirty="0">
                <a:solidFill>
                  <a:srgbClr val="FF0000"/>
                </a:solidFill>
                <a:ea typeface="+mj-ea"/>
                <a:cs typeface="+mj-cs"/>
              </a:rPr>
            </a:br>
            <a:r>
              <a:rPr lang="en-US" sz="3600" dirty="0">
                <a:solidFill>
                  <a:srgbClr val="FF0000"/>
                </a:solidFill>
                <a:ea typeface="+mj-ea"/>
                <a:cs typeface="+mj-cs"/>
              </a:rPr>
              <a:t>- access gluon distribution </a:t>
            </a:r>
          </a:p>
        </p:txBody>
      </p:sp>
      <p:pic>
        <p:nvPicPr>
          <p:cNvPr id="44035" name="Picture 6" descr="total_charm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5513" y="1544638"/>
            <a:ext cx="6832600" cy="516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ate Placeholder 7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1477B203-4B7A-E644-8987-0C34ACFC40BB}" type="datetime1">
              <a:rPr lang="en-US" smtClean="0"/>
              <a:t>3/7/19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020C42-1D9A-624C-8ABF-DE905021EE77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"/>
              <a:t>Ming Liu, E1039 Collab. Mtg</a:t>
            </a:r>
            <a:endParaRPr lang="en-US"/>
          </a:p>
        </p:txBody>
      </p:sp>
      <p:sp>
        <p:nvSpPr>
          <p:cNvPr id="11" name="Up Arrow 10"/>
          <p:cNvSpPr/>
          <p:nvPr/>
        </p:nvSpPr>
        <p:spPr>
          <a:xfrm>
            <a:off x="2351088" y="4994275"/>
            <a:ext cx="266700" cy="35083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4040" name="TextBox 11"/>
          <p:cNvSpPr txBox="1">
            <a:spLocks noChangeArrowheads="1"/>
          </p:cNvSpPr>
          <p:nvPr/>
        </p:nvSpPr>
        <p:spPr bwMode="auto">
          <a:xfrm>
            <a:off x="2187575" y="5289550"/>
            <a:ext cx="6492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 charset="0"/>
              </a:rPr>
              <a:t>E906</a:t>
            </a:r>
          </a:p>
        </p:txBody>
      </p:sp>
      <p:sp>
        <p:nvSpPr>
          <p:cNvPr id="13" name="Up Arrow 12"/>
          <p:cNvSpPr/>
          <p:nvPr/>
        </p:nvSpPr>
        <p:spPr>
          <a:xfrm>
            <a:off x="4768850" y="3748088"/>
            <a:ext cx="266700" cy="350837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4042" name="TextBox 13"/>
          <p:cNvSpPr txBox="1">
            <a:spLocks noChangeArrowheads="1"/>
          </p:cNvSpPr>
          <p:nvPr/>
        </p:nvSpPr>
        <p:spPr bwMode="auto">
          <a:xfrm>
            <a:off x="4306888" y="4102100"/>
            <a:ext cx="13144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 charset="0"/>
              </a:rPr>
              <a:t>RHIC 62GeV</a:t>
            </a:r>
          </a:p>
        </p:txBody>
      </p:sp>
      <p:sp>
        <p:nvSpPr>
          <p:cNvPr id="15" name="Up Arrow 14"/>
          <p:cNvSpPr/>
          <p:nvPr/>
        </p:nvSpPr>
        <p:spPr>
          <a:xfrm>
            <a:off x="1671638" y="5637213"/>
            <a:ext cx="265112" cy="352425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4044" name="TextBox 15"/>
          <p:cNvSpPr txBox="1">
            <a:spLocks noChangeArrowheads="1"/>
          </p:cNvSpPr>
          <p:nvPr/>
        </p:nvSpPr>
        <p:spPr bwMode="auto">
          <a:xfrm>
            <a:off x="1825625" y="5835650"/>
            <a:ext cx="762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charset="0"/>
              </a:rPr>
              <a:t>JAPRC</a:t>
            </a:r>
          </a:p>
        </p:txBody>
      </p:sp>
      <p:sp>
        <p:nvSpPr>
          <p:cNvPr id="14" name="Up Arrow 13"/>
          <p:cNvSpPr/>
          <p:nvPr/>
        </p:nvSpPr>
        <p:spPr>
          <a:xfrm>
            <a:off x="6784727" y="3397251"/>
            <a:ext cx="266700" cy="350837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321516" y="3914259"/>
            <a:ext cx="1724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RHIC 200 </a:t>
            </a:r>
            <a:r>
              <a:rPr lang="en-US" dirty="0" err="1"/>
              <a:t>GeV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D26ECA-9EF5-B249-85EE-910FC841E7C1}"/>
              </a:ext>
            </a:extLst>
          </p:cNvPr>
          <p:cNvSpPr txBox="1"/>
          <p:nvPr/>
        </p:nvSpPr>
        <p:spPr>
          <a:xfrm>
            <a:off x="1825625" y="2082801"/>
            <a:ext cx="359117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@</a:t>
            </a:r>
            <a:r>
              <a:rPr lang="en-US" dirty="0" err="1">
                <a:solidFill>
                  <a:srgbClr val="FF0000"/>
                </a:solidFill>
              </a:rPr>
              <a:t>SeaQuest</a:t>
            </a:r>
            <a:r>
              <a:rPr lang="en-US" dirty="0">
                <a:solidFill>
                  <a:srgbClr val="FF0000"/>
                </a:solidFill>
              </a:rPr>
              <a:t>: </a:t>
            </a:r>
          </a:p>
          <a:p>
            <a:r>
              <a:rPr lang="en-US" dirty="0">
                <a:solidFill>
                  <a:srgbClr val="FF0000"/>
                </a:solidFill>
              </a:rPr>
              <a:t>relative contributions sensitive to XF</a:t>
            </a:r>
          </a:p>
          <a:p>
            <a:r>
              <a:rPr lang="en-US" dirty="0">
                <a:solidFill>
                  <a:srgbClr val="FF0000"/>
                </a:solidFill>
              </a:rPr>
              <a:t>~50% from </a:t>
            </a:r>
            <a:r>
              <a:rPr lang="en-US" dirty="0" err="1">
                <a:solidFill>
                  <a:srgbClr val="FF0000"/>
                </a:solidFill>
              </a:rPr>
              <a:t>g+g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~50% from </a:t>
            </a:r>
            <a:r>
              <a:rPr lang="en-US" dirty="0" err="1">
                <a:solidFill>
                  <a:srgbClr val="FF0000"/>
                </a:solidFill>
              </a:rPr>
              <a:t>q+qbar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Similar for J/Psi</a:t>
            </a:r>
          </a:p>
        </p:txBody>
      </p:sp>
    </p:spTree>
    <p:extLst>
      <p:ext uri="{BB962C8B-B14F-4D97-AF65-F5344CB8AC3E}">
        <p14:creationId xmlns:p14="http://schemas.microsoft.com/office/powerpoint/2010/main" val="8743603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5C6F9-69E7-0D43-BE79-E367AEE4D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823" y="34798"/>
            <a:ext cx="8852598" cy="790688"/>
          </a:xfrm>
        </p:spPr>
        <p:txBody>
          <a:bodyPr>
            <a:normAutofit/>
          </a:bodyPr>
          <a:lstStyle/>
          <a:p>
            <a:r>
              <a:rPr lang="en-US" dirty="0"/>
              <a:t>Gluon </a:t>
            </a:r>
            <a:r>
              <a:rPr lang="en-US" dirty="0" err="1"/>
              <a:t>Sivers</a:t>
            </a:r>
            <a:r>
              <a:rPr lang="en-US" dirty="0"/>
              <a:t> from a Model Fit</a:t>
            </a:r>
            <a:endParaRPr lang="en-US" dirty="0">
              <a:solidFill>
                <a:srgbClr val="1F28FF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B2ED72A-61B7-0648-B4DD-612A5D110C94}"/>
              </a:ext>
            </a:extLst>
          </p:cNvPr>
          <p:cNvGrpSpPr/>
          <p:nvPr/>
        </p:nvGrpSpPr>
        <p:grpSpPr>
          <a:xfrm>
            <a:off x="4662950" y="683806"/>
            <a:ext cx="4024340" cy="6174194"/>
            <a:chOff x="4823209" y="1204393"/>
            <a:chExt cx="3724453" cy="579151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10AF940-948C-9D40-B444-8ED1FA83AE8E}"/>
                </a:ext>
              </a:extLst>
            </p:cNvPr>
            <p:cNvGrpSpPr/>
            <p:nvPr/>
          </p:nvGrpSpPr>
          <p:grpSpPr>
            <a:xfrm>
              <a:off x="4823209" y="1204393"/>
              <a:ext cx="3724453" cy="2706334"/>
              <a:chOff x="0" y="2041496"/>
              <a:chExt cx="3366197" cy="2532347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09213292-A58B-1E46-AE71-A5E606398D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r="49675" b="15928"/>
              <a:stretch/>
            </p:blipFill>
            <p:spPr>
              <a:xfrm>
                <a:off x="0" y="2285679"/>
                <a:ext cx="3366197" cy="2288164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3C19781-3488-0A48-89B8-8D8364A8E8BF}"/>
                  </a:ext>
                </a:extLst>
              </p:cNvPr>
              <p:cNvSpPr txBox="1"/>
              <p:nvPr/>
            </p:nvSpPr>
            <p:spPr>
              <a:xfrm>
                <a:off x="1323615" y="2041496"/>
                <a:ext cx="2041374" cy="2879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1611.00125  Z. Lu &amp; B.Q. Ma</a:t>
                </a:r>
              </a:p>
            </p:txBody>
          </p:sp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6F41158-BC36-EE40-8DB2-3D4144013B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315" r="14993" b="19128"/>
            <a:stretch/>
          </p:blipFill>
          <p:spPr>
            <a:xfrm>
              <a:off x="5034704" y="3673386"/>
              <a:ext cx="3512958" cy="3322517"/>
            </a:xfrm>
            <a:prstGeom prst="rect">
              <a:avLst/>
            </a:prstGeom>
          </p:spPr>
        </p:pic>
      </p:grpSp>
      <p:sp>
        <p:nvSpPr>
          <p:cNvPr id="22" name="Date Placeholder 21">
            <a:extLst>
              <a:ext uri="{FF2B5EF4-FFF2-40B4-BE49-F238E27FC236}">
                <a16:creationId xmlns:a16="http://schemas.microsoft.com/office/drawing/2014/main" id="{9BC118FF-F58D-AE4E-B009-9E734AB23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59541-A799-2945-8680-4B67F555BD47}" type="datetime1">
              <a:rPr lang="en-US" smtClean="0"/>
              <a:t>3/7/19</a:t>
            </a:fld>
            <a:endParaRPr lang="en-US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890EDBB9-DCC5-CC48-9EEA-D968FBA56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"/>
              <a:t>Ming Liu, E1039 Collab. Mtg</a:t>
            </a:r>
            <a:endParaRPr lang="en-US"/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A2658B6F-DEB4-E241-BF1E-F2F02E088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18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38FB12-C136-854C-92F5-C29783320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886" y="1253331"/>
            <a:ext cx="4314114" cy="4351338"/>
          </a:xfrm>
        </p:spPr>
        <p:txBody>
          <a:bodyPr/>
          <a:lstStyle/>
          <a:p>
            <a:r>
              <a:rPr lang="en-US" dirty="0"/>
              <a:t>Possible large gluon </a:t>
            </a:r>
            <a:r>
              <a:rPr lang="en-US" dirty="0" err="1"/>
              <a:t>Sivers</a:t>
            </a:r>
            <a:endParaRPr lang="en-US" dirty="0"/>
          </a:p>
          <a:p>
            <a:r>
              <a:rPr lang="en-US" dirty="0"/>
              <a:t>E1039 coverage:</a:t>
            </a:r>
          </a:p>
          <a:p>
            <a:pPr marL="0" indent="0">
              <a:buNone/>
            </a:pPr>
            <a:r>
              <a:rPr lang="en-US" dirty="0"/>
              <a:t>   x =0.1 ~ 0.4 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D06B76-5C85-6C42-ACFE-56CC89B6F206}"/>
              </a:ext>
            </a:extLst>
          </p:cNvPr>
          <p:cNvSpPr/>
          <p:nvPr/>
        </p:nvSpPr>
        <p:spPr>
          <a:xfrm>
            <a:off x="6004560" y="1087120"/>
            <a:ext cx="1036320" cy="1219200"/>
          </a:xfrm>
          <a:prstGeom prst="rect">
            <a:avLst/>
          </a:prstGeom>
          <a:noFill/>
          <a:ln w="444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79EAC80-AC71-184A-B4FA-90875E89CFF3}"/>
              </a:ext>
            </a:extLst>
          </p:cNvPr>
          <p:cNvSpPr/>
          <p:nvPr/>
        </p:nvSpPr>
        <p:spPr>
          <a:xfrm>
            <a:off x="7040880" y="4327021"/>
            <a:ext cx="1036320" cy="1219200"/>
          </a:xfrm>
          <a:prstGeom prst="rect">
            <a:avLst/>
          </a:prstGeom>
          <a:noFill/>
          <a:ln w="508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B6186B7-80D0-3348-896E-BBF6811446D8}"/>
              </a:ext>
            </a:extLst>
          </p:cNvPr>
          <p:cNvGrpSpPr/>
          <p:nvPr/>
        </p:nvGrpSpPr>
        <p:grpSpPr>
          <a:xfrm>
            <a:off x="1657351" y="2814291"/>
            <a:ext cx="2624034" cy="3542059"/>
            <a:chOff x="5943600" y="1905000"/>
            <a:chExt cx="2912887" cy="3910680"/>
          </a:xfrm>
        </p:grpSpPr>
        <p:pic>
          <p:nvPicPr>
            <p:cNvPr id="29" name="Picture 2">
              <a:extLst>
                <a:ext uri="{FF2B5EF4-FFF2-40B4-BE49-F238E27FC236}">
                  <a16:creationId xmlns:a16="http://schemas.microsoft.com/office/drawing/2014/main" id="{06B4886A-C06E-AC48-8483-B23E1F76E7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 l="52500" t="23720" r="18750" b="10512"/>
            <a:stretch>
              <a:fillRect/>
            </a:stretch>
          </p:blipFill>
          <p:spPr bwMode="auto">
            <a:xfrm>
              <a:off x="5943600" y="1905000"/>
              <a:ext cx="2912887" cy="38627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1C14175-7699-FB46-9D15-4175D078FE50}"/>
                </a:ext>
              </a:extLst>
            </p:cNvPr>
            <p:cNvSpPr/>
            <p:nvPr/>
          </p:nvSpPr>
          <p:spPr>
            <a:xfrm>
              <a:off x="6975683" y="5204760"/>
              <a:ext cx="1880804" cy="6109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9D38ABB-6758-4E4E-87A3-59A9625453C0}"/>
              </a:ext>
            </a:extLst>
          </p:cNvPr>
          <p:cNvSpPr txBox="1"/>
          <p:nvPr/>
        </p:nvSpPr>
        <p:spPr>
          <a:xfrm>
            <a:off x="315005" y="3276578"/>
            <a:ext cx="21034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D -&gt; mu + 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A2DABF-FC34-1242-B5D9-FEBED873CE9F}"/>
              </a:ext>
            </a:extLst>
          </p:cNvPr>
          <p:cNvSpPr txBox="1"/>
          <p:nvPr/>
        </p:nvSpPr>
        <p:spPr>
          <a:xfrm>
            <a:off x="6140243" y="1954310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E1039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68F814F-7A8B-7C4F-B660-484A298812FA}"/>
              </a:ext>
            </a:extLst>
          </p:cNvPr>
          <p:cNvSpPr txBox="1"/>
          <p:nvPr/>
        </p:nvSpPr>
        <p:spPr>
          <a:xfrm>
            <a:off x="7104172" y="5169619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E1039</a:t>
            </a:r>
          </a:p>
        </p:txBody>
      </p:sp>
    </p:spTree>
    <p:extLst>
      <p:ext uri="{BB962C8B-B14F-4D97-AF65-F5344CB8AC3E}">
        <p14:creationId xmlns:p14="http://schemas.microsoft.com/office/powerpoint/2010/main" val="13042408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5B42D85-D2E8-704E-9643-F5AFBDF8578F}" type="datetime1">
              <a:rPr lang="en-US" smtClean="0"/>
              <a:t>3/7/19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77E30E-5F6E-9749-BFCB-9A37ECE9B944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"/>
              <a:t>Ming Liu, E1039 Collab. Mtg</a:t>
            </a:r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0"/>
            <a:ext cx="8229600" cy="977900"/>
          </a:xfrm>
          <a:prstGeom prst="rect">
            <a:avLst/>
          </a:prstGeom>
        </p:spPr>
        <p:txBody>
          <a:bodyPr anchor="ctr">
            <a:normAutofit fontScale="92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Open Charm TSSA in Twist-3 Approach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31968" y="885533"/>
            <a:ext cx="7677150" cy="5349011"/>
            <a:chOff x="631968" y="885533"/>
            <a:chExt cx="7677150" cy="5349011"/>
          </a:xfrm>
        </p:grpSpPr>
        <p:pic>
          <p:nvPicPr>
            <p:cNvPr id="25602" name="Picture 2"/>
            <p:cNvPicPr>
              <a:picLocks noChangeAspect="1"/>
            </p:cNvPicPr>
            <p:nvPr/>
          </p:nvPicPr>
          <p:blipFill rotWithShape="1">
            <a:blip r:embed="rId2"/>
            <a:srcRect t="4783" b="7866"/>
            <a:stretch/>
          </p:blipFill>
          <p:spPr bwMode="auto">
            <a:xfrm>
              <a:off x="631968" y="885533"/>
              <a:ext cx="7677150" cy="53490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Straight Connector 8"/>
            <p:cNvCxnSpPr/>
            <p:nvPr/>
          </p:nvCxnSpPr>
          <p:spPr>
            <a:xfrm>
              <a:off x="1082042" y="5555317"/>
              <a:ext cx="5583826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8024090" y="977900"/>
            <a:ext cx="1091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Qiu</a:t>
            </a:r>
            <a:r>
              <a:rPr lang="en-US" dirty="0"/>
              <a:t>, 2010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53893A-2694-8340-8C20-9A38655AC207}"/>
              </a:ext>
            </a:extLst>
          </p:cNvPr>
          <p:cNvSpPr txBox="1"/>
          <p:nvPr/>
        </p:nvSpPr>
        <p:spPr>
          <a:xfrm>
            <a:off x="7457440" y="5110480"/>
            <a:ext cx="14167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Twist-3 </a:t>
            </a:r>
          </a:p>
          <a:p>
            <a:r>
              <a:rPr lang="en-US" dirty="0"/>
              <a:t>-Quark-gluon</a:t>
            </a:r>
          </a:p>
          <a:p>
            <a:r>
              <a:rPr lang="en-US" dirty="0"/>
              <a:t>-Tri-gluon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178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29C5D-8138-4B4B-8BEC-EE70600F9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8364" y="132517"/>
            <a:ext cx="6776985" cy="791932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61127-E3B6-1245-98B0-08E8F5D0F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628" y="924448"/>
            <a:ext cx="7886700" cy="5337522"/>
          </a:xfrm>
        </p:spPr>
        <p:txBody>
          <a:bodyPr>
            <a:normAutofit/>
          </a:bodyPr>
          <a:lstStyle/>
          <a:p>
            <a:r>
              <a:rPr lang="en-US" dirty="0"/>
              <a:t>Recent highlights</a:t>
            </a:r>
          </a:p>
          <a:p>
            <a:pPr lvl="1"/>
            <a:r>
              <a:rPr lang="en-US" dirty="0"/>
              <a:t>RHIC,COMPASS et al</a:t>
            </a:r>
          </a:p>
          <a:p>
            <a:r>
              <a:rPr lang="en-US" dirty="0"/>
              <a:t>E1039 opportunities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Sea quark </a:t>
            </a:r>
            <a:r>
              <a:rPr lang="en-US" dirty="0" err="1">
                <a:solidFill>
                  <a:srgbClr val="FF0000"/>
                </a:solidFill>
              </a:rPr>
              <a:t>Sivers</a:t>
            </a:r>
            <a:r>
              <a:rPr lang="en-US" dirty="0">
                <a:solidFill>
                  <a:srgbClr val="FF0000"/>
                </a:solidFill>
              </a:rPr>
              <a:t> at high-x </a:t>
            </a:r>
          </a:p>
          <a:p>
            <a:pPr lvl="2"/>
            <a:r>
              <a:rPr lang="en-US" dirty="0" err="1"/>
              <a:t>ubar</a:t>
            </a:r>
            <a:r>
              <a:rPr lang="en-US" dirty="0"/>
              <a:t> &amp; </a:t>
            </a:r>
            <a:r>
              <a:rPr lang="en-US" dirty="0" err="1"/>
              <a:t>dbar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Gluon </a:t>
            </a:r>
            <a:r>
              <a:rPr lang="en-US" dirty="0" err="1"/>
              <a:t>Sivers</a:t>
            </a:r>
            <a:r>
              <a:rPr lang="en-US" dirty="0"/>
              <a:t> at high-x </a:t>
            </a:r>
          </a:p>
          <a:p>
            <a:pPr lvl="1"/>
            <a:r>
              <a:rPr lang="en-US" dirty="0">
                <a:solidFill>
                  <a:srgbClr val="92D050"/>
                </a:solidFill>
              </a:rPr>
              <a:t>Other topics </a:t>
            </a:r>
          </a:p>
          <a:p>
            <a:pPr lvl="2"/>
            <a:r>
              <a:rPr lang="en-US" dirty="0" err="1">
                <a:solidFill>
                  <a:srgbClr val="92D050"/>
                </a:solidFill>
              </a:rPr>
              <a:t>Transversity</a:t>
            </a:r>
            <a:r>
              <a:rPr lang="en-US" dirty="0">
                <a:solidFill>
                  <a:srgbClr val="92D050"/>
                </a:solidFill>
              </a:rPr>
              <a:t> distributions …</a:t>
            </a:r>
            <a:endParaRPr lang="en-US" dirty="0"/>
          </a:p>
          <a:p>
            <a:r>
              <a:rPr lang="en-US" dirty="0"/>
              <a:t>Trigger optimization</a:t>
            </a:r>
          </a:p>
          <a:p>
            <a:pPr lvl="1"/>
            <a:r>
              <a:rPr lang="en-US" dirty="0"/>
              <a:t>J/Psi </a:t>
            </a:r>
          </a:p>
          <a:p>
            <a:pPr lvl="1"/>
            <a:r>
              <a:rPr lang="en-US" dirty="0"/>
              <a:t>Open charm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008285-C036-8140-A17D-73B3E0953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0943" y="1371751"/>
            <a:ext cx="4047797" cy="4537298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3FC949D-BED5-9442-86E0-B3304455C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379AC-6319-4440-98D7-C7A0F80779C1}" type="datetime1">
              <a:rPr lang="en-US" smtClean="0"/>
              <a:t>3/7/19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5CDC251-5295-314B-A8FB-9067D0A5E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"/>
              <a:t>Ming Liu, E1039 Collab. Mtg</a:t>
            </a:r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85C5F47-3242-7A40-8FC9-C106C454C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7560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2425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dirty="0">
                <a:ea typeface="+mj-ea"/>
                <a:cs typeface="+mj-cs"/>
              </a:rPr>
              <a:t>Heavy Quark TSSA </a:t>
            </a:r>
            <a:r>
              <a:rPr lang="en-US" sz="4000" dirty="0"/>
              <a:t>@</a:t>
            </a:r>
            <a:r>
              <a:rPr lang="en-US" sz="4000" dirty="0" err="1"/>
              <a:t>Fermilab</a:t>
            </a:r>
            <a:br>
              <a:rPr lang="en-US" dirty="0">
                <a:ea typeface="+mj-ea"/>
                <a:cs typeface="+mj-cs"/>
              </a:rPr>
            </a:br>
            <a:r>
              <a:rPr lang="en-US" sz="3111" dirty="0">
                <a:solidFill>
                  <a:srgbClr val="1F28FF"/>
                </a:solidFill>
                <a:ea typeface="+mj-ea"/>
                <a:cs typeface="+mj-cs"/>
              </a:rPr>
              <a:t>Twist-3 quark-gluon cor</a:t>
            </a:r>
            <a:r>
              <a:rPr lang="en-US" altLang="zh-CN" sz="3111" dirty="0">
                <a:solidFill>
                  <a:srgbClr val="1F28FF"/>
                </a:solidFill>
                <a:ea typeface="+mj-ea"/>
                <a:cs typeface="+mj-cs"/>
              </a:rPr>
              <a:t>r</a:t>
            </a:r>
            <a:r>
              <a:rPr lang="en-US" sz="3111" dirty="0">
                <a:solidFill>
                  <a:srgbClr val="1F28FF"/>
                </a:solidFill>
                <a:ea typeface="+mj-ea"/>
                <a:cs typeface="+mj-cs"/>
              </a:rPr>
              <a:t>elation functions </a:t>
            </a:r>
          </a:p>
        </p:txBody>
      </p:sp>
      <p:sp>
        <p:nvSpPr>
          <p:cNvPr id="26631" name="Content Placeholder 2"/>
          <p:cNvSpPr>
            <a:spLocks noGrp="1"/>
          </p:cNvSpPr>
          <p:nvPr>
            <p:ph idx="1"/>
          </p:nvPr>
        </p:nvSpPr>
        <p:spPr>
          <a:xfrm>
            <a:off x="457200" y="1363663"/>
            <a:ext cx="8229600" cy="4762500"/>
          </a:xfrm>
        </p:spPr>
        <p:txBody>
          <a:bodyPr/>
          <a:lstStyle/>
          <a:p>
            <a:r>
              <a:rPr lang="en-US" sz="2800" dirty="0"/>
              <a:t>Different color factors for charm and anti-charm A</a:t>
            </a:r>
            <a:r>
              <a:rPr lang="en-US" sz="2800" baseline="-25000" dirty="0"/>
              <a:t>N</a:t>
            </a:r>
          </a:p>
        </p:txBody>
      </p:sp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1520825" y="4651375"/>
          <a:ext cx="623888" cy="538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09" name="Equation" r:id="rId3" imgW="457200" imgH="393700" progId="Equation.3">
                  <p:embed/>
                </p:oleObj>
              </mc:Choice>
              <mc:Fallback>
                <p:oleObj name="Equation" r:id="rId3" imgW="457200" imgH="393700" progId="Equation.3">
                  <p:embed/>
                  <p:pic>
                    <p:nvPicPr>
                      <p:cNvPr id="266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0825" y="4651375"/>
                        <a:ext cx="623888" cy="5381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27" name="Object 3"/>
          <p:cNvGraphicFramePr>
            <a:graphicFrameLocks noChangeAspect="1"/>
          </p:cNvGraphicFramePr>
          <p:nvPr/>
        </p:nvGraphicFramePr>
        <p:xfrm>
          <a:off x="4156075" y="4683125"/>
          <a:ext cx="895350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10" name="Equation" r:id="rId5" imgW="596900" imgH="419100" progId="Equation.3">
                  <p:embed/>
                </p:oleObj>
              </mc:Choice>
              <mc:Fallback>
                <p:oleObj name="Equation" r:id="rId5" imgW="596900" imgH="419100" progId="Equation.3">
                  <p:embed/>
                  <p:pic>
                    <p:nvPicPr>
                      <p:cNvPr id="2662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6075" y="4683125"/>
                        <a:ext cx="895350" cy="628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28" name="Object 4"/>
          <p:cNvGraphicFramePr>
            <a:graphicFrameLocks noChangeAspect="1"/>
          </p:cNvGraphicFramePr>
          <p:nvPr/>
        </p:nvGraphicFramePr>
        <p:xfrm>
          <a:off x="6932613" y="4648200"/>
          <a:ext cx="68580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11" name="Equation" r:id="rId7" imgW="457200" imgH="393700" progId="Equation.3">
                  <p:embed/>
                </p:oleObj>
              </mc:Choice>
              <mc:Fallback>
                <p:oleObj name="Equation" r:id="rId7" imgW="457200" imgH="393700" progId="Equation.3">
                  <p:embed/>
                  <p:pic>
                    <p:nvPicPr>
                      <p:cNvPr id="2662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2613" y="4648200"/>
                        <a:ext cx="685800" cy="590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2" name="TextBox 7"/>
          <p:cNvSpPr txBox="1">
            <a:spLocks noChangeArrowheads="1"/>
          </p:cNvSpPr>
          <p:nvPr/>
        </p:nvSpPr>
        <p:spPr bwMode="auto">
          <a:xfrm>
            <a:off x="4210050" y="5448300"/>
            <a:ext cx="8048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 charset="0"/>
              </a:rPr>
              <a:t>Charm</a:t>
            </a:r>
          </a:p>
        </p:txBody>
      </p:sp>
      <p:sp>
        <p:nvSpPr>
          <p:cNvPr id="26633" name="TextBox 8"/>
          <p:cNvSpPr txBox="1">
            <a:spLocks noChangeArrowheads="1"/>
          </p:cNvSpPr>
          <p:nvPr/>
        </p:nvSpPr>
        <p:spPr bwMode="auto">
          <a:xfrm>
            <a:off x="6607175" y="5448300"/>
            <a:ext cx="12334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 charset="0"/>
              </a:rPr>
              <a:t>anti-Charm</a:t>
            </a:r>
          </a:p>
        </p:txBody>
      </p:sp>
      <p:sp>
        <p:nvSpPr>
          <p:cNvPr id="26634" name="TextBox 9"/>
          <p:cNvSpPr txBox="1">
            <a:spLocks noChangeArrowheads="1"/>
          </p:cNvSpPr>
          <p:nvPr/>
        </p:nvSpPr>
        <p:spPr bwMode="auto">
          <a:xfrm>
            <a:off x="1322388" y="5448300"/>
            <a:ext cx="12207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charset="0"/>
              </a:rPr>
              <a:t>Initial state</a:t>
            </a:r>
          </a:p>
        </p:txBody>
      </p:sp>
      <p:pic>
        <p:nvPicPr>
          <p:cNvPr id="26635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90588" y="2949575"/>
            <a:ext cx="742950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6" name="TextBox 11"/>
          <p:cNvSpPr txBox="1">
            <a:spLocks noChangeArrowheads="1"/>
          </p:cNvSpPr>
          <p:nvPr/>
        </p:nvSpPr>
        <p:spPr bwMode="auto">
          <a:xfrm>
            <a:off x="5805488" y="2151063"/>
            <a:ext cx="2881312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latin typeface="Calibri" charset="0"/>
              </a:rPr>
              <a:t>F. Yuan and J. Zhou PLB 668 (2008) 216-220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066D20EB-FBEF-AB4F-94CB-EBE3BC4783BB}" type="datetime1">
              <a:rPr lang="en-US" smtClean="0"/>
              <a:t>3/7/19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9F6113-A6CF-5442-90E2-0669EE6BB9E1}" type="slidenum">
              <a:rPr lang="en-US"/>
              <a:pPr>
                <a:defRPr/>
              </a:pPr>
              <a:t>20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"/>
              <a:t>Ming Liu, E1039 Collab. Mtg</a:t>
            </a:r>
            <a:endParaRPr lang="en-US"/>
          </a:p>
        </p:txBody>
      </p:sp>
      <p:graphicFrame>
        <p:nvGraphicFramePr>
          <p:cNvPr id="26629" name="Object 5"/>
          <p:cNvGraphicFramePr>
            <a:graphicFrameLocks noChangeAspect="1"/>
          </p:cNvGraphicFramePr>
          <p:nvPr/>
        </p:nvGraphicFramePr>
        <p:xfrm>
          <a:off x="2740567" y="2002650"/>
          <a:ext cx="1735522" cy="42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12" name="Equation" r:id="rId10" imgW="673100" imgH="165100" progId="Equation.3">
                  <p:embed/>
                </p:oleObj>
              </mc:Choice>
              <mc:Fallback>
                <p:oleObj name="Equation" r:id="rId10" imgW="673100" imgH="165100" progId="Equation.3">
                  <p:embed/>
                  <p:pic>
                    <p:nvPicPr>
                      <p:cNvPr id="2662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0567" y="2002650"/>
                        <a:ext cx="1735522" cy="426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370164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50" name="Object 2"/>
          <p:cNvGraphicFramePr>
            <a:graphicFrameLocks noChangeAspect="1"/>
          </p:cNvGraphicFramePr>
          <p:nvPr/>
        </p:nvGraphicFramePr>
        <p:xfrm>
          <a:off x="2099072" y="953692"/>
          <a:ext cx="4442222" cy="597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60" name="Equation" r:id="rId3" imgW="1320800" imgH="177800" progId="Equation.3">
                  <p:embed/>
                </p:oleObj>
              </mc:Choice>
              <mc:Fallback>
                <p:oleObj name="Equation" r:id="rId3" imgW="1320800" imgH="177800" progId="Equation.3">
                  <p:embed/>
                  <p:pic>
                    <p:nvPicPr>
                      <p:cNvPr id="276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9072" y="953692"/>
                        <a:ext cx="4442222" cy="59769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652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0" y="2755756"/>
            <a:ext cx="9111620" cy="319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TextBox 8"/>
          <p:cNvSpPr txBox="1">
            <a:spLocks noChangeArrowheads="1"/>
          </p:cNvSpPr>
          <p:nvPr/>
        </p:nvSpPr>
        <p:spPr bwMode="auto">
          <a:xfrm>
            <a:off x="366208" y="2346929"/>
            <a:ext cx="2827441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350" dirty="0">
                <a:latin typeface="Calibri" charset="0"/>
              </a:rPr>
              <a:t>GSI: </a:t>
            </a:r>
            <a:r>
              <a:rPr lang="en-US" sz="1350" dirty="0" err="1">
                <a:latin typeface="Calibri" charset="0"/>
              </a:rPr>
              <a:t>p+pbar</a:t>
            </a:r>
            <a:r>
              <a:rPr lang="en-US" sz="1350" dirty="0">
                <a:latin typeface="Calibri" charset="0"/>
              </a:rPr>
              <a:t>. (similar energy of E1039)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F3F35D7-AD33-B84A-9756-E88791F6A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5531"/>
            <a:ext cx="7886700" cy="758035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Open Charm TSSA at Low Energy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5A8381-5FF8-A246-B20F-4C8EE7D2E247}" type="datetime1">
              <a:rPr lang="en-US" smtClean="0"/>
              <a:t>3/7/19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"/>
              <a:t>Ming Liu, E1039 Collab. Mtg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2707A9-C933-6647-A923-31028429414B}" type="slidenum">
              <a:rPr lang="en-US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7984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1969"/>
            <a:ext cx="7886700" cy="932817"/>
          </a:xfrm>
        </p:spPr>
        <p:txBody>
          <a:bodyPr>
            <a:normAutofit/>
          </a:bodyPr>
          <a:lstStyle/>
          <a:p>
            <a:pPr algn="ctr"/>
            <a:r>
              <a:rPr lang="en-US" i="1" dirty="0">
                <a:solidFill>
                  <a:srgbClr val="FF0000"/>
                </a:solidFill>
              </a:rPr>
              <a:t>J/</a:t>
            </a:r>
            <a:r>
              <a:rPr lang="en-US" i="1" dirty="0" err="1">
                <a:solidFill>
                  <a:srgbClr val="FF0000"/>
                </a:solidFill>
              </a:rPr>
              <a:t>ψ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i="1" dirty="0">
                <a:solidFill>
                  <a:srgbClr val="FF0000"/>
                </a:solidFill>
              </a:rPr>
              <a:t>A</a:t>
            </a:r>
            <a:r>
              <a:rPr lang="en-US" i="1" baseline="-25000" dirty="0">
                <a:solidFill>
                  <a:srgbClr val="FF0000"/>
                </a:solidFill>
              </a:rPr>
              <a:t>N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874" y="1154999"/>
            <a:ext cx="7908053" cy="2419997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q"/>
            </a:pPr>
            <a:r>
              <a:rPr lang="en-US" i="1" dirty="0"/>
              <a:t> J/</a:t>
            </a:r>
            <a:r>
              <a:rPr lang="en-US" i="1" dirty="0" err="1"/>
              <a:t>ψ</a:t>
            </a:r>
            <a:r>
              <a:rPr lang="en-US" dirty="0"/>
              <a:t> A</a:t>
            </a:r>
            <a:r>
              <a:rPr lang="en-US" baseline="-25000" dirty="0"/>
              <a:t>N</a:t>
            </a:r>
            <a:r>
              <a:rPr lang="en-US" dirty="0"/>
              <a:t> is sensitive to the production mechanisms </a:t>
            </a:r>
          </a:p>
          <a:p>
            <a:pPr lvl="1"/>
            <a:r>
              <a:rPr lang="en-US" dirty="0"/>
              <a:t>Assuming a non-zero gluon </a:t>
            </a:r>
            <a:r>
              <a:rPr lang="en-US" dirty="0" err="1"/>
              <a:t>Sivers</a:t>
            </a:r>
            <a:r>
              <a:rPr lang="en-US" dirty="0"/>
              <a:t> function, in pp scattering, </a:t>
            </a:r>
            <a:r>
              <a:rPr lang="en-US" i="1" dirty="0"/>
              <a:t>J/</a:t>
            </a:r>
            <a:r>
              <a:rPr lang="en-US" i="1" dirty="0" err="1"/>
              <a:t>ψ</a:t>
            </a:r>
            <a:r>
              <a:rPr lang="en-US" dirty="0"/>
              <a:t> A</a:t>
            </a:r>
            <a:r>
              <a:rPr lang="en-US" baseline="-25000" dirty="0"/>
              <a:t>N</a:t>
            </a:r>
            <a:r>
              <a:rPr lang="en-US" dirty="0"/>
              <a:t> vanishes if the pair are produced in a color-octet model but survives in the color-singlet model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86210-19C6-2E48-9DA2-ED5D81BDA3A6}" type="datetime1">
              <a:rPr lang="en-US" smtClean="0">
                <a:latin typeface="Times New Roman" charset="0"/>
                <a:cs typeface="Times New Roman" charset="0"/>
              </a:rPr>
              <a:t>3/7/19</a:t>
            </a:fld>
            <a:endParaRPr lang="en-US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">
                <a:latin typeface="Times New Roman" charset="0"/>
                <a:ea typeface="Times New Roman" charset="0"/>
                <a:cs typeface="Times New Roman" charset="0"/>
              </a:rPr>
              <a:t>Ming Liu, E1039 Collab. Mtg</a:t>
            </a:r>
            <a:endParaRPr lang="en-US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F05B3-F0E6-B645-A1F6-5D4123BFD979}" type="slidenum">
              <a:rPr lang="en-US" smtClean="0">
                <a:latin typeface="Times New Roman" charset="0"/>
                <a:ea typeface="Times New Roman" charset="0"/>
                <a:cs typeface="Times New Roman" charset="0"/>
              </a:rPr>
              <a:t>22</a:t>
            </a:fld>
            <a:endParaRPr lang="en-US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939521" y="3199513"/>
            <a:ext cx="7264958" cy="3156838"/>
            <a:chOff x="576" y="1488"/>
            <a:chExt cx="4800" cy="188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956"/>
            <a:stretch>
              <a:fillRect/>
            </a:stretch>
          </p:blipFill>
          <p:spPr bwMode="auto">
            <a:xfrm>
              <a:off x="1104" y="1488"/>
              <a:ext cx="3600" cy="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Line 6"/>
            <p:cNvSpPr>
              <a:spLocks noChangeShapeType="1"/>
            </p:cNvSpPr>
            <p:nvPr/>
          </p:nvSpPr>
          <p:spPr bwMode="auto">
            <a:xfrm flipV="1">
              <a:off x="1392" y="2304"/>
              <a:ext cx="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sz="135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1" name="Rectangle 7"/>
            <p:cNvSpPr>
              <a:spLocks noChangeArrowheads="1"/>
            </p:cNvSpPr>
            <p:nvPr/>
          </p:nvSpPr>
          <p:spPr bwMode="auto">
            <a:xfrm>
              <a:off x="576" y="2592"/>
              <a:ext cx="2016" cy="776"/>
            </a:xfrm>
            <a:prstGeom prst="rect">
              <a:avLst/>
            </a:prstGeom>
            <a:noFill/>
            <a:ln w="9525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CN" sz="1350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 charset="0"/>
                  <a:ea typeface="Times New Roman" charset="0"/>
                  <a:cs typeface="Times New Roman" charset="0"/>
                </a:rPr>
                <a:t>One color-singlet diagram</a:t>
              </a:r>
            </a:p>
            <a:p>
              <a:pPr>
                <a:defRPr/>
              </a:pPr>
              <a:r>
                <a:rPr lang="en-US" altLang="zh-CN" sz="1350" dirty="0">
                  <a:latin typeface="Times New Roman" charset="0"/>
                  <a:ea typeface="Times New Roman" charset="0"/>
                  <a:cs typeface="Times New Roman" charset="0"/>
                </a:rPr>
                <a:t>— no cancellation, asymmetry generated by the initial state interaction,  </a:t>
              </a:r>
              <a:r>
                <a:rPr lang="en-US" altLang="zh-CN" sz="1350" i="1" dirty="0">
                  <a:latin typeface="Times New Roman" charset="0"/>
                  <a:ea typeface="Times New Roman" charset="0"/>
                  <a:cs typeface="Times New Roman" charset="0"/>
                </a:rPr>
                <a:t>A</a:t>
              </a:r>
              <a:r>
                <a:rPr lang="en-US" altLang="zh-CN" sz="1350" i="1" baseline="-25000" dirty="0">
                  <a:latin typeface="Times New Roman" charset="0"/>
                  <a:ea typeface="Times New Roman" charset="0"/>
                  <a:cs typeface="Times New Roman" charset="0"/>
                </a:rPr>
                <a:t>N</a:t>
              </a:r>
              <a:r>
                <a:rPr lang="en-US" sz="1350" dirty="0">
                  <a:latin typeface="Times New Roman" charset="0"/>
                  <a:ea typeface="Times New Roman" charset="0"/>
                  <a:cs typeface="Times New Roman" charset="0"/>
                </a:rPr>
                <a:t>≠0</a:t>
              </a:r>
            </a:p>
          </p:txBody>
        </p:sp>
        <p:grpSp>
          <p:nvGrpSpPr>
            <p:cNvPr id="12" name="Group 8"/>
            <p:cNvGrpSpPr>
              <a:grpSpLocks/>
            </p:cNvGrpSpPr>
            <p:nvPr/>
          </p:nvGrpSpPr>
          <p:grpSpPr bwMode="auto">
            <a:xfrm>
              <a:off x="2832" y="2352"/>
              <a:ext cx="2544" cy="978"/>
              <a:chOff x="2832" y="2647"/>
              <a:chExt cx="2544" cy="978"/>
            </a:xfrm>
          </p:grpSpPr>
          <p:sp>
            <p:nvSpPr>
              <p:cNvPr id="13" name="Rectangle 9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2544" cy="601"/>
              </a:xfrm>
              <a:prstGeom prst="rect">
                <a:avLst/>
              </a:prstGeom>
              <a:noFill/>
              <a:ln w="9525">
                <a:solidFill>
                  <a:schemeClr val="hlink"/>
                </a:solidFill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zh-CN" altLang="en-US" sz="1350" dirty="0">
                    <a:latin typeface="Times New Roman" charset="0"/>
                    <a:ea typeface="Times New Roman" charset="0"/>
                    <a:cs typeface="Times New Roman" charset="0"/>
                  </a:rPr>
                  <a:t>    </a:t>
                </a:r>
                <a:r>
                  <a:rPr lang="en-US" altLang="zh-CN" sz="1350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Times New Roman" charset="0"/>
                    <a:ea typeface="Times New Roman" charset="0"/>
                    <a:cs typeface="Times New Roman" charset="0"/>
                  </a:rPr>
                  <a:t>Two color-octet diagrams</a:t>
                </a:r>
              </a:p>
              <a:p>
                <a:pPr>
                  <a:defRPr/>
                </a:pPr>
                <a:r>
                  <a:rPr lang="en-US" altLang="zh-CN" sz="1350" dirty="0">
                    <a:latin typeface="Times New Roman" charset="0"/>
                    <a:ea typeface="Times New Roman" charset="0"/>
                    <a:cs typeface="Times New Roman" charset="0"/>
                  </a:rPr>
                  <a:t>— cancellation between initial and final state interactions, no asymmetry </a:t>
                </a:r>
                <a:r>
                  <a:rPr lang="en-US" altLang="zh-CN" sz="1350" i="1" dirty="0">
                    <a:latin typeface="Times New Roman" charset="0"/>
                    <a:ea typeface="Times New Roman" charset="0"/>
                    <a:cs typeface="Times New Roman" charset="0"/>
                  </a:rPr>
                  <a:t>A</a:t>
                </a:r>
                <a:r>
                  <a:rPr lang="en-US" altLang="zh-CN" sz="1350" i="1" baseline="-25000" dirty="0">
                    <a:latin typeface="Times New Roman" charset="0"/>
                    <a:ea typeface="Times New Roman" charset="0"/>
                    <a:cs typeface="Times New Roman" charset="0"/>
                  </a:rPr>
                  <a:t>N</a:t>
                </a:r>
                <a:r>
                  <a:rPr lang="en-US" altLang="zh-CN" sz="1350" dirty="0">
                    <a:latin typeface="Times New Roman" charset="0"/>
                    <a:ea typeface="Times New Roman" charset="0"/>
                    <a:cs typeface="Times New Roman" charset="0"/>
                  </a:rPr>
                  <a:t>=</a:t>
                </a:r>
                <a:r>
                  <a:rPr lang="en-US" sz="1350" dirty="0">
                    <a:latin typeface="Times New Roman" charset="0"/>
                    <a:ea typeface="Times New Roman" charset="0"/>
                    <a:cs typeface="Times New Roman" charset="0"/>
                  </a:rPr>
                  <a:t>0</a:t>
                </a:r>
                <a:endParaRPr lang="en-US" altLang="zh-CN" sz="135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14" name="Line 10"/>
              <p:cNvSpPr>
                <a:spLocks noChangeShapeType="1"/>
              </p:cNvSpPr>
              <p:nvPr/>
            </p:nvSpPr>
            <p:spPr bwMode="auto">
              <a:xfrm flipH="1" flipV="1">
                <a:off x="3216" y="2647"/>
                <a:ext cx="240" cy="3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15" name="Line 11"/>
              <p:cNvSpPr>
                <a:spLocks noChangeShapeType="1"/>
              </p:cNvSpPr>
              <p:nvPr/>
            </p:nvSpPr>
            <p:spPr bwMode="auto">
              <a:xfrm flipV="1">
                <a:off x="3456" y="2647"/>
                <a:ext cx="480" cy="3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7BDD481-7210-9C46-B8A8-46299149FBB5}"/>
              </a:ext>
            </a:extLst>
          </p:cNvPr>
          <p:cNvSpPr txBox="1"/>
          <p:nvPr/>
        </p:nvSpPr>
        <p:spPr>
          <a:xfrm>
            <a:off x="6115050" y="2895873"/>
            <a:ext cx="24280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altLang="zh-CN" sz="1400" dirty="0">
                <a:solidFill>
                  <a:srgbClr val="0000FF"/>
                </a:solidFill>
                <a:ea typeface="宋体" charset="-122"/>
                <a:cs typeface="宋体" charset="-122"/>
              </a:rPr>
              <a:t>F. Yuan, PRD 78, 014024(2008)</a:t>
            </a:r>
            <a:endParaRPr lang="en-US" altLang="zh-CN" sz="1400" dirty="0">
              <a:ea typeface="宋体" charset="-122"/>
              <a:cs typeface="宋体" charset="-122"/>
              <a:sym typeface="Wingdings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1944155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36501"/>
            <a:ext cx="8930640" cy="151697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Single &amp; Dimuon Triggers: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sz="3100" dirty="0"/>
              <a:t>Target-Dump Separation with DP trigger detectors? (dZ~30cm)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457200" y="3514785"/>
            <a:ext cx="8229600" cy="256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590142" y="3437820"/>
            <a:ext cx="346388" cy="21807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931319" y="2879814"/>
            <a:ext cx="1545391" cy="132125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887242" y="2437261"/>
            <a:ext cx="89805" cy="2193533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ç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076787" y="2418018"/>
            <a:ext cx="89805" cy="2193533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ç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320238" y="2418018"/>
            <a:ext cx="89805" cy="2193533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ç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8385384" y="2418018"/>
            <a:ext cx="89805" cy="2193533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ç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738502" y="2418018"/>
            <a:ext cx="322055" cy="221277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668961" y="4446128"/>
            <a:ext cx="52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Z=0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7647" y="4446128"/>
            <a:ext cx="1111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Z=-350cm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81608" y="1924604"/>
            <a:ext cx="590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ST-1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060557" y="1865402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ST-4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81348" y="1886018"/>
            <a:ext cx="590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ST-2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024799" y="1886018"/>
            <a:ext cx="590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ST-3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643102" y="2540122"/>
            <a:ext cx="1138246" cy="2090672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763336" y="2879814"/>
            <a:ext cx="8073108" cy="624157"/>
            <a:chOff x="763336" y="2879814"/>
            <a:chExt cx="8073108" cy="624157"/>
          </a:xfrm>
        </p:grpSpPr>
        <p:cxnSp>
          <p:nvCxnSpPr>
            <p:cNvPr id="21" name="Straight Arrow Connector 20"/>
            <p:cNvCxnSpPr/>
            <p:nvPr/>
          </p:nvCxnSpPr>
          <p:spPr>
            <a:xfrm flipV="1">
              <a:off x="763336" y="3267763"/>
              <a:ext cx="519800" cy="236208"/>
            </a:xfrm>
            <a:prstGeom prst="straightConnector1">
              <a:avLst/>
            </a:prstGeom>
            <a:ln>
              <a:solidFill>
                <a:srgbClr val="FF0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V="1">
              <a:off x="1283136" y="2879814"/>
              <a:ext cx="3915550" cy="38794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5198686" y="2879815"/>
              <a:ext cx="3637758" cy="38794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732621" y="4745964"/>
            <a:ext cx="72699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Tag: single </a:t>
            </a:r>
            <a:r>
              <a:rPr lang="en-US" dirty="0" err="1"/>
              <a:t>muons</a:t>
            </a:r>
            <a:r>
              <a:rPr lang="en-US" dirty="0"/>
              <a:t> from pi/K decays</a:t>
            </a:r>
          </a:p>
          <a:p>
            <a:r>
              <a:rPr lang="en-US" dirty="0"/>
              <a:t>       - from </a:t>
            </a:r>
            <a:r>
              <a:rPr lang="en-US" dirty="0">
                <a:solidFill>
                  <a:srgbClr val="FF0000"/>
                </a:solidFill>
              </a:rPr>
              <a:t>target </a:t>
            </a:r>
            <a:r>
              <a:rPr lang="en-US" dirty="0"/>
              <a:t>and </a:t>
            </a:r>
            <a:r>
              <a:rPr lang="en-US" dirty="0">
                <a:solidFill>
                  <a:srgbClr val="0000FF"/>
                </a:solidFill>
              </a:rPr>
              <a:t>beam dump</a:t>
            </a:r>
          </a:p>
          <a:p>
            <a:r>
              <a:rPr lang="en-US" dirty="0"/>
              <a:t>2. Trigger: single </a:t>
            </a:r>
            <a:r>
              <a:rPr lang="en-US" dirty="0" err="1"/>
              <a:t>muons</a:t>
            </a:r>
            <a:endParaRPr lang="en-US" dirty="0"/>
          </a:p>
          <a:p>
            <a:r>
              <a:rPr lang="en-US" dirty="0"/>
              <a:t>       - high statistic single muons to provide positive A</a:t>
            </a:r>
            <a:r>
              <a:rPr lang="en-US" baseline="-25000" dirty="0"/>
              <a:t>N</a:t>
            </a:r>
            <a:r>
              <a:rPr lang="en-US" dirty="0"/>
              <a:t> signals</a:t>
            </a:r>
          </a:p>
          <a:p>
            <a:r>
              <a:rPr lang="en-US" baseline="30000" dirty="0"/>
              <a:t>        </a:t>
            </a:r>
            <a:endParaRPr lang="en-US" baseline="30000" dirty="0">
              <a:solidFill>
                <a:srgbClr val="FF0000"/>
              </a:solidFill>
            </a:endParaRPr>
          </a:p>
          <a:p>
            <a:r>
              <a:rPr lang="en-US" b="1" baseline="30000" dirty="0">
                <a:solidFill>
                  <a:srgbClr val="FF0000"/>
                </a:solidFill>
              </a:rPr>
              <a:t>- Low </a:t>
            </a:r>
            <a:r>
              <a:rPr lang="en-US" b="1" baseline="30000" dirty="0" err="1">
                <a:solidFill>
                  <a:srgbClr val="FF0000"/>
                </a:solidFill>
              </a:rPr>
              <a:t>pZ</a:t>
            </a:r>
            <a:r>
              <a:rPr lang="en-US" b="1" baseline="30000" dirty="0">
                <a:solidFill>
                  <a:srgbClr val="FF0000"/>
                </a:solidFill>
              </a:rPr>
              <a:t> events preferred (more “valence origin” hadrons), trigger optimization required; </a:t>
            </a:r>
          </a:p>
          <a:p>
            <a:r>
              <a:rPr lang="en-US" b="1" baseline="30000" dirty="0">
                <a:solidFill>
                  <a:srgbClr val="FF0000"/>
                </a:solidFill>
              </a:rPr>
              <a:t>- High </a:t>
            </a:r>
            <a:r>
              <a:rPr lang="en-US" b="1" baseline="30000" dirty="0" err="1">
                <a:solidFill>
                  <a:srgbClr val="FF0000"/>
                </a:solidFill>
              </a:rPr>
              <a:t>pZ</a:t>
            </a:r>
            <a:r>
              <a:rPr lang="en-US" b="1" baseline="30000" dirty="0">
                <a:solidFill>
                  <a:srgbClr val="FF0000"/>
                </a:solidFill>
              </a:rPr>
              <a:t> events are more sensitive to gluon and sea-quark </a:t>
            </a:r>
            <a:r>
              <a:rPr lang="en-US" b="1" baseline="30000" dirty="0" err="1">
                <a:solidFill>
                  <a:srgbClr val="FF0000"/>
                </a:solidFill>
              </a:rPr>
              <a:t>Sivers</a:t>
            </a:r>
            <a:r>
              <a:rPr lang="en-US" b="1" baseline="30000" dirty="0">
                <a:solidFill>
                  <a:srgbClr val="FF0000"/>
                </a:solidFill>
              </a:rPr>
              <a:t>  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2024167" y="3564972"/>
            <a:ext cx="519800" cy="351050"/>
          </a:xfrm>
          <a:prstGeom prst="straightConnector1">
            <a:avLst/>
          </a:prstGeom>
          <a:ln>
            <a:solidFill>
              <a:srgbClr val="0000FF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2456675" y="3891921"/>
            <a:ext cx="2742011" cy="513604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5198686" y="4007091"/>
            <a:ext cx="3637758" cy="38795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07647" y="1970770"/>
            <a:ext cx="10499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Polarized </a:t>
            </a:r>
          </a:p>
          <a:p>
            <a:r>
              <a:rPr lang="en-US" dirty="0"/>
              <a:t>target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75259-6543-E840-8295-069943754A11}" type="datetime1">
              <a:rPr lang="en-US" smtClean="0"/>
              <a:t>3/7/19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"/>
              <a:t>Ming Liu, E1039 Collab. Mtg</a:t>
            </a:r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EAF0B-71FC-9741-8647-1869B0C93AF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846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DA51E59-A27B-3D45-8661-BCAF19EEE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880" y="136524"/>
            <a:ext cx="7886700" cy="1325563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8E7B4B9-88A7-5A4F-B65D-D2C3DE205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83360"/>
            <a:ext cx="7886700" cy="469360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Sea quark </a:t>
            </a:r>
            <a:r>
              <a:rPr lang="en-US" dirty="0" err="1"/>
              <a:t>Sivers</a:t>
            </a:r>
            <a:endParaRPr lang="en-US" dirty="0"/>
          </a:p>
          <a:p>
            <a:pPr lvl="1"/>
            <a:r>
              <a:rPr lang="en-US" dirty="0"/>
              <a:t>D-bar  (ND3)</a:t>
            </a:r>
          </a:p>
          <a:p>
            <a:pPr lvl="1"/>
            <a:r>
              <a:rPr lang="en-US" dirty="0" err="1"/>
              <a:t>Ubar</a:t>
            </a:r>
            <a:r>
              <a:rPr lang="en-US" dirty="0"/>
              <a:t> (NH3)</a:t>
            </a:r>
          </a:p>
          <a:p>
            <a:pPr lvl="1"/>
            <a:endParaRPr lang="en-US" dirty="0"/>
          </a:p>
          <a:p>
            <a:r>
              <a:rPr lang="en-US" dirty="0"/>
              <a:t>Gluon </a:t>
            </a:r>
            <a:r>
              <a:rPr lang="en-US" dirty="0" err="1"/>
              <a:t>Sivers</a:t>
            </a:r>
            <a:endParaRPr lang="en-US" dirty="0"/>
          </a:p>
          <a:p>
            <a:pPr lvl="1"/>
            <a:r>
              <a:rPr lang="en-US" dirty="0"/>
              <a:t>Open charm</a:t>
            </a:r>
          </a:p>
          <a:p>
            <a:pPr lvl="1"/>
            <a:r>
              <a:rPr lang="en-US" dirty="0"/>
              <a:t>J/Psi</a:t>
            </a:r>
          </a:p>
          <a:p>
            <a:r>
              <a:rPr lang="en-US" dirty="0"/>
              <a:t>Triggers optimization </a:t>
            </a:r>
          </a:p>
          <a:p>
            <a:pPr lvl="1"/>
            <a:r>
              <a:rPr lang="en-US" dirty="0"/>
              <a:t>Target and dump separation 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Expected TSSA small -- &gt; a lot of statistics required, important to trigger on signals from the target</a:t>
            </a:r>
          </a:p>
          <a:p>
            <a:pPr lvl="1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7B2387-811D-7941-995E-B16A2D99B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67027-AF01-924F-8709-E3E61609CF77}" type="datetime1">
              <a:rPr lang="en-US" smtClean="0"/>
              <a:t>3/7/19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A3E9B7-9F16-424B-BB68-2CD501E61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"/>
              <a:t>Ming Liu, E1039 Collab. Mtg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4CB84D-CAFF-1744-8991-34EBADF1B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4614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8BF87-CAC1-3944-A227-7045CAB58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C13A2C-0C7E-ED49-B508-24BACCC08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B3B9D-A17D-BC40-8176-66471676DB9F}" type="datetime1">
              <a:rPr lang="en-US" smtClean="0"/>
              <a:t>3/7/19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A3BBC3-C16E-F246-808A-3068121FC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"/>
              <a:t>Ming Liu, E1039 Collab. Mtg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20727-1F6E-6447-89CC-BD79E02D4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7332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281"/>
            <a:ext cx="8229600" cy="1003081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Target and Beam Dump Event Separation</a:t>
            </a:r>
            <a:br>
              <a:rPr lang="en-US" sz="3600" dirty="0"/>
            </a:br>
            <a:r>
              <a:rPr lang="en-US" sz="3600" dirty="0">
                <a:solidFill>
                  <a:srgbClr val="0000FF"/>
                </a:solidFill>
              </a:rPr>
              <a:t>target at upstream: Z=-3.5m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462" y="1067363"/>
            <a:ext cx="6879563" cy="5357952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B637D-E277-8F4A-BF4F-6DD86CE16444}" type="datetime1">
              <a:rPr lang="en-US" smtClean="0"/>
              <a:t>3/7/19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"/>
              <a:t>Ming Liu, E1039 Collab. Mtg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26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E69D43-7422-3D43-A104-C02F334CA2DB}"/>
              </a:ext>
            </a:extLst>
          </p:cNvPr>
          <p:cNvSpPr txBox="1"/>
          <p:nvPr/>
        </p:nvSpPr>
        <p:spPr>
          <a:xfrm>
            <a:off x="2150347" y="1748413"/>
            <a:ext cx="3063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Trigger optimization possible!</a:t>
            </a:r>
          </a:p>
        </p:txBody>
      </p:sp>
    </p:spTree>
    <p:extLst>
      <p:ext uri="{BB962C8B-B14F-4D97-AF65-F5344CB8AC3E}">
        <p14:creationId xmlns:p14="http://schemas.microsoft.com/office/powerpoint/2010/main" val="35383003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3D471-FBED-A44C-96AF-CBD1FCB62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34" y="944956"/>
            <a:ext cx="8347822" cy="99417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Drell-Yan A</a:t>
            </a:r>
            <a:r>
              <a:rPr lang="en-US" baseline="-25000" dirty="0">
                <a:latin typeface="+mn-lt"/>
              </a:rPr>
              <a:t>N</a:t>
            </a:r>
            <a:r>
              <a:rPr lang="en-US" dirty="0">
                <a:latin typeface="+mn-lt"/>
              </a:rPr>
              <a:t> from COMPASS Polarized Target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71217E-110A-5546-B9FC-FBD2CEE90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B140C-5AA8-C448-837F-50FF618ED6AA}" type="datetime1">
              <a:rPr lang="en-US" smtClean="0"/>
              <a:t>3/7/19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16BEF-0160-AA46-89E4-0298BE3BE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"/>
              <a:t>Ming Liu, E1039 Collab. Mtg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9B8873-D8BB-404C-AEF9-D608DC8A1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27</a:t>
            </a:fld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D6E9A54-D5B5-8940-9491-2BD70A817FAF}"/>
              </a:ext>
            </a:extLst>
          </p:cNvPr>
          <p:cNvGrpSpPr/>
          <p:nvPr/>
        </p:nvGrpSpPr>
        <p:grpSpPr>
          <a:xfrm>
            <a:off x="1877326" y="1727980"/>
            <a:ext cx="5187743" cy="1617656"/>
            <a:chOff x="2783794" y="1552725"/>
            <a:chExt cx="6267860" cy="1546168"/>
          </a:xfrm>
        </p:grpSpPr>
        <p:pic>
          <p:nvPicPr>
            <p:cNvPr id="7" name="Immagine 14">
              <a:extLst>
                <a:ext uri="{FF2B5EF4-FFF2-40B4-BE49-F238E27FC236}">
                  <a16:creationId xmlns:a16="http://schemas.microsoft.com/office/drawing/2014/main" id="{9B65E4D8-09C9-9748-A71E-9E1CAF40C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65426" y="1552725"/>
              <a:ext cx="4786228" cy="1546168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47B3CFCB-2F32-924B-8C2A-ED76ABFD81ED}"/>
                    </a:ext>
                  </a:extLst>
                </p:cNvPr>
                <p:cNvSpPr txBox="1"/>
                <p:nvPr/>
              </p:nvSpPr>
              <p:spPr>
                <a:xfrm>
                  <a:off x="2783794" y="1606006"/>
                  <a:ext cx="1407093" cy="66189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0432FF"/>
                      </a:solidFill>
                    </a:rPr>
                    <a:t>Beam: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1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1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21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a14:m>
                  <a:endParaRPr lang="en-US" dirty="0">
                    <a:solidFill>
                      <a:srgbClr val="0432FF"/>
                    </a:solidFill>
                  </a:endParaRPr>
                </a:p>
                <a:p>
                  <a:r>
                    <a:rPr lang="en-US" dirty="0">
                      <a:solidFill>
                        <a:srgbClr val="0432FF"/>
                      </a:solidFill>
                    </a:rPr>
                    <a:t>190GeV</a:t>
                  </a:r>
                </a:p>
              </p:txBody>
            </p:sp>
          </mc:Choice>
          <mc:Fallback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47B3CFCB-2F32-924B-8C2A-ED76ABFD81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83794" y="1606006"/>
                  <a:ext cx="1407093" cy="661894"/>
                </a:xfrm>
                <a:prstGeom prst="rect">
                  <a:avLst/>
                </a:prstGeom>
                <a:blipFill>
                  <a:blip r:embed="rId3"/>
                  <a:stretch>
                    <a:fillRect l="-3226" b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1DEC2E7-869A-5446-8CF2-AE58B8BDCD78}"/>
                </a:ext>
              </a:extLst>
            </p:cNvPr>
            <p:cNvSpPr txBox="1"/>
            <p:nvPr/>
          </p:nvSpPr>
          <p:spPr>
            <a:xfrm>
              <a:off x="2783794" y="2464376"/>
              <a:ext cx="1731075" cy="6177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432FF"/>
                  </a:solidFill>
                </a:rPr>
                <a:t>Polarized </a:t>
              </a:r>
            </a:p>
            <a:p>
              <a:r>
                <a:rPr lang="en-US" dirty="0">
                  <a:solidFill>
                    <a:srgbClr val="0432FF"/>
                  </a:solidFill>
                </a:rPr>
                <a:t>Proton target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38FBDFD-26C7-0740-9569-F5A14BE801E8}"/>
              </a:ext>
            </a:extLst>
          </p:cNvPr>
          <p:cNvGrpSpPr/>
          <p:nvPr/>
        </p:nvGrpSpPr>
        <p:grpSpPr>
          <a:xfrm>
            <a:off x="4170965" y="3290308"/>
            <a:ext cx="4694852" cy="2366313"/>
            <a:chOff x="5480699" y="3016251"/>
            <a:chExt cx="6259802" cy="315508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E8B0225-45E3-CA43-9174-255F8AF0CE17}"/>
                </a:ext>
              </a:extLst>
            </p:cNvPr>
            <p:cNvGrpSpPr/>
            <p:nvPr/>
          </p:nvGrpSpPr>
          <p:grpSpPr>
            <a:xfrm>
              <a:off x="5480699" y="3016251"/>
              <a:ext cx="6259802" cy="3155084"/>
              <a:chOff x="4928260" y="3857601"/>
              <a:chExt cx="4054845" cy="240905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F9413B81-ED0B-E147-8E7E-F4F306F89A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28260" y="3857601"/>
                <a:ext cx="4054845" cy="2409055"/>
              </a:xfrm>
              <a:prstGeom prst="rect">
                <a:avLst/>
              </a:prstGeom>
            </p:spPr>
          </p:pic>
          <p:pic>
            <p:nvPicPr>
              <p:cNvPr id="12" name="Picture 4" descr="Image result for cern compass logo">
                <a:extLst>
                  <a:ext uri="{FF2B5EF4-FFF2-40B4-BE49-F238E27FC236}">
                    <a16:creationId xmlns:a16="http://schemas.microsoft.com/office/drawing/2014/main" id="{ED4486DA-62A4-CD4A-861F-403842BB4D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25900" y="3954483"/>
                <a:ext cx="629782" cy="6247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701D991-DED0-644A-9D92-3181900BE195}"/>
                </a:ext>
              </a:extLst>
            </p:cNvPr>
            <p:cNvSpPr/>
            <p:nvPr/>
          </p:nvSpPr>
          <p:spPr>
            <a:xfrm>
              <a:off x="6916710" y="5780199"/>
              <a:ext cx="273133" cy="2612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4" name="CasellaDiTesto 9">
            <a:extLst>
              <a:ext uri="{FF2B5EF4-FFF2-40B4-BE49-F238E27FC236}">
                <a16:creationId xmlns:a16="http://schemas.microsoft.com/office/drawing/2014/main" id="{8790B302-CEAB-9C48-9A19-6DDE8D9CF30D}"/>
              </a:ext>
            </a:extLst>
          </p:cNvPr>
          <p:cNvSpPr txBox="1"/>
          <p:nvPr/>
        </p:nvSpPr>
        <p:spPr>
          <a:xfrm>
            <a:off x="683153" y="3340600"/>
            <a:ext cx="2213006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500" i="1" dirty="0">
                <a:solidFill>
                  <a:srgbClr val="FF0000"/>
                </a:solidFill>
              </a:rPr>
              <a:t>- J</a:t>
            </a:r>
            <a:r>
              <a:rPr lang="en-GB" sz="1500" dirty="0">
                <a:solidFill>
                  <a:srgbClr val="FF0000"/>
                </a:solidFill>
              </a:rPr>
              <a:t>/</a:t>
            </a:r>
            <a:r>
              <a:rPr lang="en-GB" sz="1500" i="1" dirty="0">
                <a:solidFill>
                  <a:srgbClr val="FF0000"/>
                </a:solidFill>
              </a:rPr>
              <a:t>ψ </a:t>
            </a:r>
            <a:r>
              <a:rPr lang="en-GB" sz="1500" dirty="0">
                <a:solidFill>
                  <a:srgbClr val="FF0000"/>
                </a:solidFill>
              </a:rPr>
              <a:t>(NH</a:t>
            </a:r>
            <a:r>
              <a:rPr lang="en-GB" sz="1500" baseline="-25000" dirty="0">
                <a:solidFill>
                  <a:srgbClr val="FF0000"/>
                </a:solidFill>
              </a:rPr>
              <a:t>3</a:t>
            </a:r>
            <a:r>
              <a:rPr lang="en-GB" sz="1500" dirty="0">
                <a:solidFill>
                  <a:srgbClr val="FF0000"/>
                </a:solidFill>
              </a:rPr>
              <a:t>)        </a:t>
            </a:r>
            <a:r>
              <a:rPr lang="en-GB" sz="1500" b="1" dirty="0">
                <a:solidFill>
                  <a:srgbClr val="FF0000"/>
                </a:solidFill>
              </a:rPr>
              <a:t>~1.5M </a:t>
            </a:r>
          </a:p>
          <a:p>
            <a:r>
              <a:rPr lang="en-GB" sz="1500" dirty="0">
                <a:solidFill>
                  <a:srgbClr val="FF0000"/>
                </a:solidFill>
              </a:rPr>
              <a:t>- HM DY (NH</a:t>
            </a:r>
            <a:r>
              <a:rPr lang="en-GB" sz="1500" baseline="-25000" dirty="0">
                <a:solidFill>
                  <a:srgbClr val="FF0000"/>
                </a:solidFill>
              </a:rPr>
              <a:t>3</a:t>
            </a:r>
            <a:r>
              <a:rPr lang="en-GB" sz="1500" dirty="0">
                <a:solidFill>
                  <a:srgbClr val="FF0000"/>
                </a:solidFill>
              </a:rPr>
              <a:t>) </a:t>
            </a:r>
            <a:r>
              <a:rPr lang="en-GB" sz="1500" b="1" dirty="0">
                <a:solidFill>
                  <a:srgbClr val="FF0000"/>
                </a:solidFill>
              </a:rPr>
              <a:t> ~35K</a:t>
            </a:r>
            <a:endParaRPr lang="en-GB" sz="1500" b="1" dirty="0">
              <a:solidFill>
                <a:srgbClr val="993300"/>
              </a:solidFill>
            </a:endParaRPr>
          </a:p>
        </p:txBody>
      </p:sp>
      <p:pic>
        <p:nvPicPr>
          <p:cNvPr id="15" name="Immagine 12">
            <a:extLst>
              <a:ext uri="{FF2B5EF4-FFF2-40B4-BE49-F238E27FC236}">
                <a16:creationId xmlns:a16="http://schemas.microsoft.com/office/drawing/2014/main" id="{7A1618F4-F0DD-8B41-B880-36D58625BC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543" y="3871515"/>
            <a:ext cx="3021029" cy="20910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9728EEA-EDA9-7148-95DC-7305277D9506}"/>
              </a:ext>
            </a:extLst>
          </p:cNvPr>
          <p:cNvSpPr txBox="1"/>
          <p:nvPr/>
        </p:nvSpPr>
        <p:spPr>
          <a:xfrm>
            <a:off x="7530353" y="1763260"/>
            <a:ext cx="153542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M. </a:t>
            </a:r>
            <a:r>
              <a:rPr lang="en-US" sz="1350" dirty="0" err="1"/>
              <a:t>Quaresma’s</a:t>
            </a:r>
            <a:r>
              <a:rPr lang="en-US" sz="1350" dirty="0"/>
              <a:t> talk</a:t>
            </a:r>
          </a:p>
        </p:txBody>
      </p:sp>
    </p:spTree>
    <p:extLst>
      <p:ext uri="{BB962C8B-B14F-4D97-AF65-F5344CB8AC3E}">
        <p14:creationId xmlns:p14="http://schemas.microsoft.com/office/powerpoint/2010/main" val="12987244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1D78DF-EAD9-F04C-8C4E-FC1B89CCC037}" type="datetime1">
              <a:rPr lang="en-US" smtClean="0"/>
              <a:t>3/7/19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"/>
              <a:t>Ming Liu, E1039 Collab. Mtg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922CDF-68A7-BB49-A4E6-D21B1AA92255}" type="slidenum">
              <a:rPr lang="it-IT" smtClean="0"/>
              <a:pPr>
                <a:defRPr/>
              </a:pPr>
              <a:t>28</a:t>
            </a:fld>
            <a:endParaRPr lang="it-IT" dirty="0"/>
          </a:p>
        </p:txBody>
      </p:sp>
      <p:sp>
        <p:nvSpPr>
          <p:cNvPr id="18" name="Titolo 1"/>
          <p:cNvSpPr txBox="1">
            <a:spLocks/>
          </p:cNvSpPr>
          <p:nvPr/>
        </p:nvSpPr>
        <p:spPr>
          <a:xfrm>
            <a:off x="785812" y="883655"/>
            <a:ext cx="6958013" cy="70988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algn="ctr" defTabSz="342900">
              <a:spcBef>
                <a:spcPct val="0"/>
              </a:spcBef>
              <a:defRPr/>
            </a:pPr>
            <a:r>
              <a:rPr lang="en-GB" sz="3000" dirty="0">
                <a:ea typeface="+mj-ea"/>
                <a:cs typeface="+mj-cs"/>
              </a:rPr>
              <a:t>COMPASS Drell-Yan Run 2015 Results</a:t>
            </a:r>
            <a:endParaRPr lang="en-GB" sz="2700" dirty="0">
              <a:ea typeface="+mj-ea"/>
              <a:cs typeface="+mj-cs"/>
            </a:endParaRPr>
          </a:p>
        </p:txBody>
      </p:sp>
      <p:pic>
        <p:nvPicPr>
          <p:cNvPr id="11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677" y="2314966"/>
            <a:ext cx="4614642" cy="3035703"/>
          </a:xfrm>
          <a:prstGeom prst="rect">
            <a:avLst/>
          </a:prstGeom>
        </p:spPr>
      </p:pic>
      <p:pic>
        <p:nvPicPr>
          <p:cNvPr id="2" name="Bild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064" y="1666954"/>
            <a:ext cx="4129644" cy="574600"/>
          </a:xfrm>
          <a:prstGeom prst="rect">
            <a:avLst/>
          </a:prstGeom>
        </p:spPr>
      </p:pic>
      <p:sp>
        <p:nvSpPr>
          <p:cNvPr id="16" name="Rettangolo 8">
            <a:extLst>
              <a:ext uri="{FF2B5EF4-FFF2-40B4-BE49-F238E27FC236}">
                <a16:creationId xmlns:a16="http://schemas.microsoft.com/office/drawing/2014/main" id="{B389E6D1-2801-8B4C-AFA4-0E5DB631C43A}"/>
              </a:ext>
            </a:extLst>
          </p:cNvPr>
          <p:cNvSpPr/>
          <p:nvPr/>
        </p:nvSpPr>
        <p:spPr>
          <a:xfrm>
            <a:off x="1198392" y="5185932"/>
            <a:ext cx="75114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latin typeface="Arial"/>
                <a:cs typeface="Arial"/>
              </a:rPr>
              <a:t>Expectation from  2018 polarized Drell-Yan run: </a:t>
            </a:r>
          </a:p>
          <a:p>
            <a:r>
              <a:rPr lang="en-GB" sz="1200" dirty="0">
                <a:latin typeface="Arial"/>
                <a:cs typeface="Arial"/>
              </a:rPr>
              <a:t>Verification of the sign change by reducing of the error by a factor of ~1.5.</a:t>
            </a:r>
          </a:p>
        </p:txBody>
      </p:sp>
      <p:sp>
        <p:nvSpPr>
          <p:cNvPr id="6" name="Line Callout 2 5">
            <a:extLst>
              <a:ext uri="{FF2B5EF4-FFF2-40B4-BE49-F238E27FC236}">
                <a16:creationId xmlns:a16="http://schemas.microsoft.com/office/drawing/2014/main" id="{CFB1138A-FC09-B242-A735-77A7287F241B}"/>
              </a:ext>
            </a:extLst>
          </p:cNvPr>
          <p:cNvSpPr/>
          <p:nvPr/>
        </p:nvSpPr>
        <p:spPr>
          <a:xfrm>
            <a:off x="5842989" y="2386361"/>
            <a:ext cx="2210192" cy="485775"/>
          </a:xfrm>
          <a:prstGeom prst="borderCallout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/>
              <a:t>Sign change</a:t>
            </a:r>
            <a:endParaRPr lang="en-US" sz="1500" dirty="0"/>
          </a:p>
        </p:txBody>
      </p:sp>
      <p:sp>
        <p:nvSpPr>
          <p:cNvPr id="15" name="Line Callout 2 14">
            <a:extLst>
              <a:ext uri="{FF2B5EF4-FFF2-40B4-BE49-F238E27FC236}">
                <a16:creationId xmlns:a16="http://schemas.microsoft.com/office/drawing/2014/main" id="{ECE2EF3E-6942-7347-B74E-34BF0214579F}"/>
              </a:ext>
            </a:extLst>
          </p:cNvPr>
          <p:cNvSpPr/>
          <p:nvPr/>
        </p:nvSpPr>
        <p:spPr>
          <a:xfrm>
            <a:off x="5903853" y="4374842"/>
            <a:ext cx="2122435" cy="485775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58088"/>
              <a:gd name="adj6" fmla="val -525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/>
              <a:t>NO Sign change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5597181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BA874-0E5D-5348-AF71-4FA1F98BE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823" y="12839"/>
            <a:ext cx="8832072" cy="574956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Drell</a:t>
            </a:r>
            <a:r>
              <a:rPr lang="en-US" dirty="0">
                <a:solidFill>
                  <a:srgbClr val="FF0000"/>
                </a:solidFill>
              </a:rPr>
              <a:t>-Yan </a:t>
            </a:r>
            <a:r>
              <a:rPr lang="en-US" dirty="0" err="1">
                <a:solidFill>
                  <a:srgbClr val="FF0000"/>
                </a:solidFill>
              </a:rPr>
              <a:t>Sivers</a:t>
            </a:r>
            <a:r>
              <a:rPr lang="en-US" dirty="0">
                <a:solidFill>
                  <a:srgbClr val="FF0000"/>
                </a:solidFill>
              </a:rPr>
              <a:t> Asymmetries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E52EE69-3419-E84C-AA70-C82D8DC5A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0573" y="4101127"/>
            <a:ext cx="3832322" cy="242649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CBDC1E20-C589-714D-B87C-B612B811887A}"/>
              </a:ext>
            </a:extLst>
          </p:cNvPr>
          <p:cNvGrpSpPr/>
          <p:nvPr/>
        </p:nvGrpSpPr>
        <p:grpSpPr>
          <a:xfrm>
            <a:off x="170823" y="587794"/>
            <a:ext cx="4803798" cy="2766401"/>
            <a:chOff x="560837" y="887975"/>
            <a:chExt cx="4413784" cy="239940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14C728D-94BA-C344-B133-D7AE489166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350" r="15131" b="16957"/>
            <a:stretch/>
          </p:blipFill>
          <p:spPr>
            <a:xfrm>
              <a:off x="560837" y="1023809"/>
              <a:ext cx="4413784" cy="226357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24CFE8B-822D-9745-A737-E649E213CE48}"/>
                </a:ext>
              </a:extLst>
            </p:cNvPr>
            <p:cNvSpPr txBox="1"/>
            <p:nvPr/>
          </p:nvSpPr>
          <p:spPr>
            <a:xfrm>
              <a:off x="1064477" y="887975"/>
              <a:ext cx="17597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Kang et al, 1401.5078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70899D2-8CED-C84D-BB7E-A5B50D0AB2D5}"/>
              </a:ext>
            </a:extLst>
          </p:cNvPr>
          <p:cNvSpPr txBox="1"/>
          <p:nvPr/>
        </p:nvSpPr>
        <p:spPr>
          <a:xfrm>
            <a:off x="2099458" y="3959051"/>
            <a:ext cx="1101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COMPASS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6C805A7-A389-8049-8B70-3FBABCDCE3BA}"/>
              </a:ext>
            </a:extLst>
          </p:cNvPr>
          <p:cNvGrpSpPr/>
          <p:nvPr/>
        </p:nvGrpSpPr>
        <p:grpSpPr>
          <a:xfrm>
            <a:off x="249487" y="3287383"/>
            <a:ext cx="4215487" cy="3599912"/>
            <a:chOff x="249487" y="3287383"/>
            <a:chExt cx="4215487" cy="359991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F3EBF76-73C8-A240-8B59-A18DD55A0D5B}"/>
                </a:ext>
              </a:extLst>
            </p:cNvPr>
            <p:cNvGrpSpPr/>
            <p:nvPr/>
          </p:nvGrpSpPr>
          <p:grpSpPr>
            <a:xfrm>
              <a:off x="249487" y="3287383"/>
              <a:ext cx="4215487" cy="3599912"/>
              <a:chOff x="4772966" y="3258089"/>
              <a:chExt cx="4215487" cy="3599912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00AD21C3-7F8F-A04B-9D22-BC5A6300310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0521"/>
              <a:stretch/>
            </p:blipFill>
            <p:spPr>
              <a:xfrm>
                <a:off x="4772966" y="3258089"/>
                <a:ext cx="4215487" cy="3599912"/>
              </a:xfrm>
              <a:prstGeom prst="rect">
                <a:avLst/>
              </a:prstGeom>
            </p:spPr>
          </p:pic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32F9A5FF-FE56-9441-A8E9-3FA4F5C2B396}"/>
                  </a:ext>
                </a:extLst>
              </p:cNvPr>
              <p:cNvCxnSpPr/>
              <p:nvPr/>
            </p:nvCxnSpPr>
            <p:spPr>
              <a:xfrm>
                <a:off x="6330462" y="5058045"/>
                <a:ext cx="793819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F5EE043-1621-5144-96DF-10C7E4173BD2}"/>
                </a:ext>
              </a:extLst>
            </p:cNvPr>
            <p:cNvSpPr txBox="1"/>
            <p:nvPr/>
          </p:nvSpPr>
          <p:spPr>
            <a:xfrm>
              <a:off x="1820546" y="3657544"/>
              <a:ext cx="16280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solidFill>
                    <a:srgbClr val="FF0000"/>
                  </a:solidFill>
                </a:rPr>
                <a:t>SeaQuest</a:t>
              </a:r>
              <a:r>
                <a:rPr lang="en-US" b="1" dirty="0">
                  <a:solidFill>
                    <a:srgbClr val="FF0000"/>
                  </a:solidFill>
                </a:rPr>
                <a:t>: </a:t>
              </a:r>
              <a:r>
                <a:rPr lang="en-US" b="1" dirty="0" err="1">
                  <a:solidFill>
                    <a:srgbClr val="FF0000"/>
                  </a:solidFill>
                </a:rPr>
                <a:t>p+p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0F56BED-A41F-464F-9B14-0BCEAF58D307}"/>
              </a:ext>
            </a:extLst>
          </p:cNvPr>
          <p:cNvGrpSpPr/>
          <p:nvPr/>
        </p:nvGrpSpPr>
        <p:grpSpPr>
          <a:xfrm>
            <a:off x="4843306" y="797283"/>
            <a:ext cx="4300694" cy="3531100"/>
            <a:chOff x="4724763" y="3258088"/>
            <a:chExt cx="4278132" cy="359991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BB4C088-6C81-4846-AD6A-7097B87334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49786"/>
            <a:stretch/>
          </p:blipFill>
          <p:spPr>
            <a:xfrm>
              <a:off x="4724763" y="3258088"/>
              <a:ext cx="4278132" cy="359991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645600E-ACE7-304F-AD5B-9A9CB18A8F7E}"/>
                </a:ext>
              </a:extLst>
            </p:cNvPr>
            <p:cNvSpPr txBox="1"/>
            <p:nvPr/>
          </p:nvSpPr>
          <p:spPr>
            <a:xfrm>
              <a:off x="6370655" y="3959051"/>
              <a:ext cx="11017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COMPASS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C4357423-FF65-7342-93C3-00EB91EEEB84}"/>
                </a:ext>
              </a:extLst>
            </p:cNvPr>
            <p:cNvCxnSpPr/>
            <p:nvPr/>
          </p:nvCxnSpPr>
          <p:spPr>
            <a:xfrm>
              <a:off x="6109352" y="4998578"/>
              <a:ext cx="793819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5DBAABF-E437-FE49-9BF6-E40A0C3811E9}"/>
              </a:ext>
            </a:extLst>
          </p:cNvPr>
          <p:cNvSpPr txBox="1"/>
          <p:nvPr/>
        </p:nvSpPr>
        <p:spPr>
          <a:xfrm>
            <a:off x="2765420" y="4227949"/>
            <a:ext cx="1366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1F28FF"/>
                </a:solidFill>
              </a:rPr>
              <a:t>n+p</a:t>
            </a:r>
            <a:r>
              <a:rPr lang="en-US" b="1" dirty="0">
                <a:solidFill>
                  <a:srgbClr val="1F28FF"/>
                </a:solidFill>
              </a:rPr>
              <a:t> desired!</a:t>
            </a:r>
          </a:p>
        </p:txBody>
      </p:sp>
      <p:sp>
        <p:nvSpPr>
          <p:cNvPr id="30" name="Date Placeholder 29">
            <a:extLst>
              <a:ext uri="{FF2B5EF4-FFF2-40B4-BE49-F238E27FC236}">
                <a16:creationId xmlns:a16="http://schemas.microsoft.com/office/drawing/2014/main" id="{CF31059B-4DD9-F74D-8119-7D31B942A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DA8D5-7637-3E47-ABC1-EDABB603BB69}" type="datetime1">
              <a:rPr lang="en-US" smtClean="0"/>
              <a:t>3/7/19</a:t>
            </a:fld>
            <a:endParaRPr lang="en-US"/>
          </a:p>
        </p:txBody>
      </p:sp>
      <p:sp>
        <p:nvSpPr>
          <p:cNvPr id="31" name="Footer Placeholder 30">
            <a:extLst>
              <a:ext uri="{FF2B5EF4-FFF2-40B4-BE49-F238E27FC236}">
                <a16:creationId xmlns:a16="http://schemas.microsoft.com/office/drawing/2014/main" id="{19E1E2AC-75A2-3448-92B8-2CA9B1501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"/>
              <a:t>Ming Liu, E1039 Collab. Mtg</a:t>
            </a:r>
            <a:endParaRPr lang="en-US"/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884533B8-DFB9-D046-81B9-78BB09383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855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D73FF-2586-E64E-ADA3-1C40FEDC9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12" y="20646"/>
            <a:ext cx="8794376" cy="994172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+mn-lt"/>
              </a:rPr>
              <a:t>Large TSSA Challenge: TMD Physics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108968-6AD4-4E41-9DBF-5A55F10A0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BE093-5052-AA42-B996-85107BCB0C74}" type="datetime1">
              <a:rPr lang="en-US" smtClean="0"/>
              <a:t>3/7/19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0C002-C67A-DA4C-A6BC-552A09F99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"/>
              <a:t>Ming Liu, E1039 Collab. Mtg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A8ACE-2D49-8745-8394-F34876314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3</a:t>
            </a:fld>
            <a:endParaRPr lang="en-US"/>
          </a:p>
        </p:txBody>
      </p:sp>
      <p:pic>
        <p:nvPicPr>
          <p:cNvPr id="7170" name="Picture 2" descr="Image result for transverse single spin">
            <a:extLst>
              <a:ext uri="{FF2B5EF4-FFF2-40B4-BE49-F238E27FC236}">
                <a16:creationId xmlns:a16="http://schemas.microsoft.com/office/drawing/2014/main" id="{133E2AD6-A3C9-0943-B2C0-255E79B021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2" t="10812" b="23457"/>
          <a:stretch/>
        </p:blipFill>
        <p:spPr bwMode="auto">
          <a:xfrm>
            <a:off x="1188717" y="2341468"/>
            <a:ext cx="4158271" cy="403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A5C5539-EC60-E549-8D68-16F42B352AFF}"/>
              </a:ext>
            </a:extLst>
          </p:cNvPr>
          <p:cNvSpPr txBox="1"/>
          <p:nvPr/>
        </p:nvSpPr>
        <p:spPr>
          <a:xfrm>
            <a:off x="704254" y="3714121"/>
            <a:ext cx="103105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/>
              <a:t>Fermilab</a:t>
            </a:r>
            <a:endParaRPr lang="en-US" sz="1350" dirty="0"/>
          </a:p>
          <a:p>
            <a:r>
              <a:rPr lang="en-US" sz="1350" dirty="0"/>
              <a:t>E704 (1991)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8873AB4-06ED-F543-AA34-0FDE38096AE3}"/>
              </a:ext>
            </a:extLst>
          </p:cNvPr>
          <p:cNvGrpSpPr/>
          <p:nvPr/>
        </p:nvGrpSpPr>
        <p:grpSpPr>
          <a:xfrm>
            <a:off x="6687880" y="2833395"/>
            <a:ext cx="2101511" cy="2572556"/>
            <a:chOff x="10575293" y="3842267"/>
            <a:chExt cx="1548584" cy="199920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06CFCE2-5761-DC42-93E7-5635E1A2E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75293" y="3842267"/>
              <a:ext cx="1507545" cy="55365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464196B-C322-D44E-A353-79147F35D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62404" y="5493484"/>
              <a:ext cx="1285415" cy="34798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AE017FE-DE33-D34F-8D54-D98ADAA22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30077" y="4612409"/>
              <a:ext cx="1193800" cy="723900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A47901C-E118-A146-9989-1C11DF05BE7D}"/>
              </a:ext>
            </a:extLst>
          </p:cNvPr>
          <p:cNvSpPr txBox="1"/>
          <p:nvPr/>
        </p:nvSpPr>
        <p:spPr>
          <a:xfrm>
            <a:off x="6587537" y="2337834"/>
            <a:ext cx="224721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Kane, </a:t>
            </a:r>
            <a:r>
              <a:rPr lang="en-US" sz="1350" dirty="0" err="1"/>
              <a:t>Pumplin</a:t>
            </a:r>
            <a:r>
              <a:rPr lang="en-US" sz="1350" dirty="0"/>
              <a:t>, Repko (1978) </a:t>
            </a:r>
          </a:p>
        </p:txBody>
      </p:sp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6D546D52-768B-A44F-99A1-A43CF02FD3EB}"/>
              </a:ext>
            </a:extLst>
          </p:cNvPr>
          <p:cNvSpPr txBox="1">
            <a:spLocks/>
          </p:cNvSpPr>
          <p:nvPr/>
        </p:nvSpPr>
        <p:spPr>
          <a:xfrm>
            <a:off x="666452" y="1110977"/>
            <a:ext cx="7811097" cy="120196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100" dirty="0">
                <a:solidFill>
                  <a:srgbClr val="FF0000"/>
                </a:solidFill>
                <a:latin typeface="Calibri" charset="0"/>
              </a:rPr>
              <a:t>Large Transverse Single Spin Asymmetry (TSSA) in forward hadron production persists up to top RHIC energy.</a:t>
            </a:r>
            <a:endParaRPr lang="en-US" sz="1500" dirty="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ACF8B9-D01D-9642-B507-F9F3F6D78C0B}"/>
              </a:ext>
            </a:extLst>
          </p:cNvPr>
          <p:cNvSpPr txBox="1"/>
          <p:nvPr/>
        </p:nvSpPr>
        <p:spPr>
          <a:xfrm>
            <a:off x="704253" y="2608884"/>
            <a:ext cx="151676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solidFill>
                  <a:srgbClr val="0432FF"/>
                </a:solidFill>
              </a:rPr>
              <a:t>A</a:t>
            </a:r>
            <a:r>
              <a:rPr lang="en-US" sz="2100" baseline="-25000" dirty="0">
                <a:solidFill>
                  <a:srgbClr val="0432FF"/>
                </a:solidFill>
              </a:rPr>
              <a:t>N</a:t>
            </a:r>
            <a:r>
              <a:rPr lang="en-US" sz="2100" dirty="0">
                <a:solidFill>
                  <a:srgbClr val="0432FF"/>
                </a:solidFill>
              </a:rPr>
              <a:t> ~ </a:t>
            </a:r>
            <a:r>
              <a:rPr lang="en-US" sz="2100" i="1" dirty="0">
                <a:solidFill>
                  <a:srgbClr val="0432FF"/>
                </a:solidFill>
              </a:rPr>
              <a:t>O(10%)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BA7B843-630D-9042-BADA-801E5D6CC8F7}"/>
              </a:ext>
            </a:extLst>
          </p:cNvPr>
          <p:cNvGrpSpPr/>
          <p:nvPr/>
        </p:nvGrpSpPr>
        <p:grpSpPr>
          <a:xfrm>
            <a:off x="5088310" y="3654417"/>
            <a:ext cx="1499228" cy="1264516"/>
            <a:chOff x="6904383" y="3996451"/>
            <a:chExt cx="2163596" cy="13589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05AE77F-B52F-F441-8183-5E0024732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23279" y="3996451"/>
              <a:ext cx="2044700" cy="135890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13A9B15-14B3-444B-A48C-49A68B2BB28B}"/>
                </a:ext>
              </a:extLst>
            </p:cNvPr>
            <p:cNvSpPr/>
            <p:nvPr/>
          </p:nvSpPr>
          <p:spPr>
            <a:xfrm>
              <a:off x="6904383" y="4675901"/>
              <a:ext cx="490330" cy="3731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9741801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14A96-2789-3940-A19A-503ACC14C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Open Charm via high </a:t>
            </a:r>
            <a:r>
              <a:rPr lang="en-US" sz="3600" dirty="0" err="1"/>
              <a:t>pT</a:t>
            </a:r>
            <a:r>
              <a:rPr lang="en-US" sz="3600" dirty="0"/>
              <a:t> Single muons?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91969-2CD2-B04B-97F9-1449A0CBA1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8800"/>
            <a:ext cx="7886700" cy="4629517"/>
          </a:xfrm>
        </p:spPr>
        <p:txBody>
          <a:bodyPr/>
          <a:lstStyle/>
          <a:p>
            <a:r>
              <a:rPr lang="en-US" dirty="0"/>
              <a:t>Open charm cross section </a:t>
            </a:r>
          </a:p>
          <a:p>
            <a:pPr lvl="1"/>
            <a:r>
              <a:rPr lang="en-US" dirty="0"/>
              <a:t>Test NLO </a:t>
            </a:r>
            <a:r>
              <a:rPr lang="en-US" dirty="0" err="1"/>
              <a:t>pQCD</a:t>
            </a:r>
            <a:r>
              <a:rPr lang="en-US" dirty="0"/>
              <a:t> framework</a:t>
            </a:r>
          </a:p>
          <a:p>
            <a:r>
              <a:rPr lang="en-US" dirty="0"/>
              <a:t>Open charm TSSA  </a:t>
            </a:r>
          </a:p>
          <a:p>
            <a:pPr lvl="1"/>
            <a:r>
              <a:rPr lang="en-US" dirty="0"/>
              <a:t>test </a:t>
            </a:r>
            <a:r>
              <a:rPr lang="en-US" dirty="0" err="1"/>
              <a:t>pQCD</a:t>
            </a:r>
            <a:r>
              <a:rPr lang="en-US" dirty="0"/>
              <a:t> twist-3 framework </a:t>
            </a:r>
          </a:p>
          <a:p>
            <a:endParaRPr lang="en-US" dirty="0"/>
          </a:p>
          <a:p>
            <a:r>
              <a:rPr lang="en-US" dirty="0"/>
              <a:t>High </a:t>
            </a:r>
            <a:r>
              <a:rPr lang="en-US" dirty="0" err="1"/>
              <a:t>pT</a:t>
            </a:r>
            <a:r>
              <a:rPr lang="en-US" dirty="0"/>
              <a:t> single muon trigger</a:t>
            </a:r>
          </a:p>
          <a:p>
            <a:r>
              <a:rPr lang="en-US" dirty="0"/>
              <a:t>Target and dump separation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D0A34-E889-D54B-B839-D1B1DE420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0CFDC-D13A-034C-890C-CD246EB8C967}" type="datetime1">
              <a:rPr lang="en-US" smtClean="0"/>
              <a:t>3/7/19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D88F6C-F2EE-094A-B03D-4488BDB51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"/>
              <a:t>Ming Liu, E1039 Collab. Mtg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D6DE35-8104-B245-B71B-FDF1A7675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70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043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solidFill>
                  <a:srgbClr val="FF0000"/>
                </a:solidFill>
                <a:ea typeface="+mj-ea"/>
                <a:cs typeface="+mj-cs"/>
              </a:rPr>
              <a:t>TSSA in Heavy Quark Production in </a:t>
            </a:r>
            <a:r>
              <a:rPr lang="en-US" sz="3600" dirty="0" err="1">
                <a:solidFill>
                  <a:srgbClr val="FF0000"/>
                </a:solidFill>
                <a:ea typeface="+mj-ea"/>
                <a:cs typeface="+mj-cs"/>
              </a:rPr>
              <a:t>p+p</a:t>
            </a:r>
            <a:endParaRPr lang="en-US" sz="3600" dirty="0">
              <a:solidFill>
                <a:srgbClr val="FF0000"/>
              </a:solidFill>
              <a:ea typeface="+mj-ea"/>
              <a:cs typeface="+mj-cs"/>
            </a:endParaRPr>
          </a:p>
        </p:txBody>
      </p:sp>
      <p:pic>
        <p:nvPicPr>
          <p:cNvPr id="24579" name="Picture 4"/>
          <p:cNvPicPr>
            <a:picLocks noChangeAspect="1"/>
          </p:cNvPicPr>
          <p:nvPr/>
        </p:nvPicPr>
        <p:blipFill rotWithShape="1">
          <a:blip r:embed="rId2"/>
          <a:srcRect l="-30" t="1611" r="30" b="11145"/>
          <a:stretch/>
        </p:blipFill>
        <p:spPr bwMode="auto">
          <a:xfrm>
            <a:off x="740664" y="1207008"/>
            <a:ext cx="7761288" cy="501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extBox 5"/>
          <p:cNvSpPr txBox="1">
            <a:spLocks noChangeArrowheads="1"/>
          </p:cNvSpPr>
          <p:nvPr/>
        </p:nvSpPr>
        <p:spPr bwMode="auto">
          <a:xfrm>
            <a:off x="5381625" y="774700"/>
            <a:ext cx="37258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charset="0"/>
              </a:rPr>
              <a:t>Kang, Qiu, Vogelsang, Yuan, PRD 2008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AE7BC78-9127-3D4B-A046-E796AAA463CB}" type="datetime1">
              <a:rPr lang="en-US" smtClean="0"/>
              <a:t>3/7/19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EB036A-C40C-E745-938B-86772EF25766}" type="slidenum">
              <a:rPr lang="en-US"/>
              <a:pPr>
                <a:defRPr/>
              </a:pPr>
              <a:t>31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"/>
              <a:t>Ming Liu, E1039 Collab. Mtg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2577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628650" y="230380"/>
            <a:ext cx="7886700" cy="13255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More on Open Charm Production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sz="half" idx="1"/>
          </p:nvPr>
        </p:nvSpPr>
        <p:spPr>
          <a:xfrm>
            <a:off x="542611" y="1597688"/>
            <a:ext cx="3972239" cy="3717262"/>
          </a:xfrm>
        </p:spPr>
        <p:txBody>
          <a:bodyPr/>
          <a:lstStyle/>
          <a:p>
            <a:r>
              <a:rPr lang="en-US" dirty="0"/>
              <a:t>Fixed targets </a:t>
            </a:r>
            <a:r>
              <a:rPr lang="en-US" dirty="0" err="1"/>
              <a:t>vs</a:t>
            </a:r>
            <a:r>
              <a:rPr lang="en-US" dirty="0"/>
              <a:t> NLO</a:t>
            </a:r>
          </a:p>
        </p:txBody>
      </p:sp>
      <p:sp>
        <p:nvSpPr>
          <p:cNvPr id="43012" name="Content Placeholder 4"/>
          <p:cNvSpPr>
            <a:spLocks noGrp="1"/>
          </p:cNvSpPr>
          <p:nvPr>
            <p:ph sz="half" idx="2"/>
          </p:nvPr>
        </p:nvSpPr>
        <p:spPr>
          <a:xfrm>
            <a:off x="4629149" y="1597688"/>
            <a:ext cx="3580353" cy="3717262"/>
          </a:xfrm>
        </p:spPr>
        <p:txBody>
          <a:bodyPr/>
          <a:lstStyle/>
          <a:p>
            <a:r>
              <a:rPr lang="en-US" dirty="0"/>
              <a:t>Collider mode @RHIC</a:t>
            </a:r>
          </a:p>
        </p:txBody>
      </p:sp>
      <p:pic>
        <p:nvPicPr>
          <p:cNvPr id="4301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5581" y="2566988"/>
            <a:ext cx="4253569" cy="3729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21851" y="2623666"/>
            <a:ext cx="2616347" cy="1899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64525" y="4325541"/>
            <a:ext cx="2864264" cy="2030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6" name="TextBox 7"/>
          <p:cNvSpPr txBox="1">
            <a:spLocks noChangeArrowheads="1"/>
          </p:cNvSpPr>
          <p:nvPr/>
        </p:nvSpPr>
        <p:spPr bwMode="auto">
          <a:xfrm>
            <a:off x="5503249" y="2336156"/>
            <a:ext cx="2618024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900" dirty="0">
                <a:latin typeface="Calibri" charset="0"/>
              </a:rPr>
              <a:t>PRL 95, 122001 (2005) M. </a:t>
            </a:r>
            <a:r>
              <a:rPr lang="en-US" sz="900" dirty="0" err="1">
                <a:latin typeface="Calibri" charset="0"/>
              </a:rPr>
              <a:t>Cacciari</a:t>
            </a:r>
            <a:r>
              <a:rPr lang="en-US" sz="900" dirty="0">
                <a:latin typeface="Calibri" charset="0"/>
              </a:rPr>
              <a:t>, P. </a:t>
            </a:r>
            <a:r>
              <a:rPr lang="en-US" sz="900" dirty="0" err="1">
                <a:latin typeface="Calibri" charset="0"/>
              </a:rPr>
              <a:t>Nason</a:t>
            </a:r>
            <a:r>
              <a:rPr lang="en-US" sz="900" dirty="0">
                <a:latin typeface="Calibri" charset="0"/>
              </a:rPr>
              <a:t>, R. Vogt</a:t>
            </a:r>
          </a:p>
        </p:txBody>
      </p:sp>
      <p:sp>
        <p:nvSpPr>
          <p:cNvPr id="43017" name="TextBox 8"/>
          <p:cNvSpPr txBox="1">
            <a:spLocks noChangeArrowheads="1"/>
          </p:cNvSpPr>
          <p:nvPr/>
        </p:nvSpPr>
        <p:spPr bwMode="auto">
          <a:xfrm>
            <a:off x="1582342" y="2566988"/>
            <a:ext cx="269977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900">
                <a:latin typeface="Calibri" charset="0"/>
              </a:rPr>
              <a:t>EPJ C 52, 987 (2007) J. Riedl, A. Schafer, M. Stratmann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A246FA8-829C-DC40-BFA5-AADE610DC1F8}" type="datetime1">
              <a:rPr lang="en-US" smtClean="0"/>
              <a:t>3/7/19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F705B6-DC6A-D141-9D94-8385CC3EDF31}" type="slidenum">
              <a:rPr lang="en-US"/>
              <a:pPr>
                <a:defRPr/>
              </a:pPr>
              <a:t>32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"/>
              <a:t>Ming Liu, E1039 Collab. Mtg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3D29B4-F340-824C-A543-DFD9DBD6C3EC}"/>
              </a:ext>
            </a:extLst>
          </p:cNvPr>
          <p:cNvSpPr txBox="1"/>
          <p:nvPr/>
        </p:nvSpPr>
        <p:spPr>
          <a:xfrm>
            <a:off x="1455359" y="5190264"/>
            <a:ext cx="1089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70C0"/>
                </a:solidFill>
              </a:rPr>
              <a:t>SeaQuest</a:t>
            </a:r>
            <a:endParaRPr lang="en-US" b="1" dirty="0">
              <a:solidFill>
                <a:srgbClr val="0070C0"/>
              </a:solidFill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48DC7AC-68CE-6F46-B463-F228431ED69B}"/>
              </a:ext>
            </a:extLst>
          </p:cNvPr>
          <p:cNvCxnSpPr/>
          <p:nvPr/>
        </p:nvCxnSpPr>
        <p:spPr>
          <a:xfrm flipV="1">
            <a:off x="1961900" y="4903596"/>
            <a:ext cx="0" cy="286668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70407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2FB60-FFCC-4B4D-837A-B0707F782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505" y="79541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 err="1"/>
              <a:t>SeaQuest</a:t>
            </a:r>
            <a:r>
              <a:rPr lang="en-US" dirty="0"/>
              <a:t> Dimuons: </a:t>
            </a:r>
            <a:br>
              <a:rPr lang="en-US" dirty="0"/>
            </a:br>
            <a:r>
              <a:rPr lang="en-US" sz="3100" dirty="0"/>
              <a:t>Improve acceptance for low mass dimuons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2A3A68-704F-9B44-AFD1-90EB175C1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8789" y="2824807"/>
            <a:ext cx="4063494" cy="3153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B8FAE9-50C3-F447-9A88-09994429B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38" y="2815280"/>
            <a:ext cx="4483557" cy="34850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871E58-AAC3-2E44-BF91-2EE6A3A0066D}"/>
              </a:ext>
            </a:extLst>
          </p:cNvPr>
          <p:cNvSpPr txBox="1"/>
          <p:nvPr/>
        </p:nvSpPr>
        <p:spPr>
          <a:xfrm>
            <a:off x="442129" y="1523124"/>
            <a:ext cx="50945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Open up dimuon acceptance at trigger level:</a:t>
            </a:r>
          </a:p>
          <a:p>
            <a:pPr marL="285750" indent="-285750">
              <a:buFontTx/>
              <a:buChar char="-"/>
            </a:pPr>
            <a:r>
              <a:rPr lang="en-US" dirty="0"/>
              <a:t>Possible with the dark photon triggers</a:t>
            </a:r>
          </a:p>
          <a:p>
            <a:pPr marL="285750" indent="-285750">
              <a:buFontTx/>
              <a:buChar char="-"/>
            </a:pPr>
            <a:r>
              <a:rPr lang="en-US" dirty="0"/>
              <a:t>Improved DAQ </a:t>
            </a:r>
          </a:p>
          <a:p>
            <a:pPr marL="285750" indent="-285750">
              <a:buFontTx/>
              <a:buChar char="-"/>
            </a:pPr>
            <a:r>
              <a:rPr lang="en-US" dirty="0"/>
              <a:t>Better background determination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7D3513-792E-5D44-86E2-E801CF5E3565}"/>
              </a:ext>
            </a:extLst>
          </p:cNvPr>
          <p:cNvSpPr txBox="1"/>
          <p:nvPr/>
        </p:nvSpPr>
        <p:spPr>
          <a:xfrm>
            <a:off x="6731199" y="2538787"/>
            <a:ext cx="1754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PHENIX dimuons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402398C-7463-EB4D-8B63-407A47B16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F34E1-CFFD-544E-9464-ED4808E58A2C}" type="datetime1">
              <a:rPr lang="en-US" smtClean="0"/>
              <a:t>3/7/19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15978B1-072B-9E4B-84E7-880F01417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"/>
              <a:t>Ming Liu, E1039 Collab. Mtg</a:t>
            </a:r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0EF2AA6-EFC9-A547-BFBA-D2D48C09C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1076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62BE1-00FE-7241-A615-1D89C1A3C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29" y="80388"/>
            <a:ext cx="8318778" cy="108522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First Precision Open HF A</a:t>
            </a:r>
            <a:r>
              <a:rPr lang="en-US" baseline="-25000" dirty="0">
                <a:solidFill>
                  <a:srgbClr val="FF0000"/>
                </a:solidFill>
              </a:rPr>
              <a:t>N</a:t>
            </a:r>
            <a:r>
              <a:rPr lang="en-US" dirty="0">
                <a:solidFill>
                  <a:srgbClr val="FF0000"/>
                </a:solidFill>
              </a:rPr>
              <a:t> from PHENIX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9F40E99-405B-B046-99B5-2154D9D20CF8}"/>
              </a:ext>
            </a:extLst>
          </p:cNvPr>
          <p:cNvGrpSpPr/>
          <p:nvPr/>
        </p:nvGrpSpPr>
        <p:grpSpPr>
          <a:xfrm>
            <a:off x="1497205" y="994788"/>
            <a:ext cx="5285432" cy="5506496"/>
            <a:chOff x="542611" y="1397053"/>
            <a:chExt cx="4833257" cy="512432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D4DAA30-86A3-F240-BB2E-5A3452615DA9}"/>
                </a:ext>
              </a:extLst>
            </p:cNvPr>
            <p:cNvGrpSpPr/>
            <p:nvPr/>
          </p:nvGrpSpPr>
          <p:grpSpPr>
            <a:xfrm>
              <a:off x="542611" y="1600253"/>
              <a:ext cx="4833257" cy="4921127"/>
              <a:chOff x="2200589" y="1690689"/>
              <a:chExt cx="4230705" cy="4466741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9C083D0-A684-B148-82EF-E3C3F5818A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491991" y="1690689"/>
                <a:ext cx="3939303" cy="4466741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4BEC688-87F5-844F-ABCE-0184A424985B}"/>
                  </a:ext>
                </a:extLst>
              </p:cNvPr>
              <p:cNvSpPr/>
              <p:nvPr/>
            </p:nvSpPr>
            <p:spPr>
              <a:xfrm>
                <a:off x="2200589" y="2461846"/>
                <a:ext cx="572756" cy="153739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7584B6B-6863-414C-A13E-7570686F72E4}"/>
                  </a:ext>
                </a:extLst>
              </p:cNvPr>
              <p:cNvSpPr/>
              <p:nvPr/>
            </p:nvSpPr>
            <p:spPr>
              <a:xfrm>
                <a:off x="2200589" y="4770401"/>
                <a:ext cx="572756" cy="7963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E6E3F44-549E-7B4E-81F7-F154873FC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25692" y="1397053"/>
              <a:ext cx="1930400" cy="203200"/>
            </a:xfrm>
            <a:prstGeom prst="rect">
              <a:avLst/>
            </a:prstGeom>
          </p:spPr>
        </p:pic>
      </p:grp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E1D9844-AD3B-4043-BC33-041A8A2A9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26CB3-707B-0244-9FE7-06B85B74B761}" type="datetime1">
              <a:rPr lang="en-US" smtClean="0"/>
              <a:t>3/7/19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EA4CEE8-7565-7E45-B6DA-67067D3CC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"/>
              <a:t>Ming Liu, E1039 Collab. Mtg</a:t>
            </a:r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122FB3D-42B6-154F-8176-2CB77E554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528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4475163" y="1268573"/>
            <a:ext cx="457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ja-JP" sz="2400" b="1" dirty="0">
                <a:solidFill>
                  <a:srgbClr val="0000CC"/>
                </a:solidFill>
              </a:rPr>
              <a:t>(ii) Collins mechanism:</a:t>
            </a:r>
            <a:r>
              <a:rPr kumimoji="0" lang="en-US" altLang="ja-JP" sz="2400" dirty="0"/>
              <a:t> </a:t>
            </a:r>
            <a:r>
              <a:rPr kumimoji="0" lang="en-US" altLang="ja-JP" sz="2000" dirty="0" err="1">
                <a:solidFill>
                  <a:srgbClr val="000000"/>
                </a:solidFill>
              </a:rPr>
              <a:t>Transversity</a:t>
            </a:r>
            <a:r>
              <a:rPr kumimoji="0" lang="en-US" altLang="ja-JP" sz="2000" dirty="0">
                <a:solidFill>
                  <a:srgbClr val="000000"/>
                </a:solidFill>
              </a:rPr>
              <a:t> × spin-</a:t>
            </a:r>
            <a:r>
              <a:rPr kumimoji="0" lang="en-US" altLang="ja-JP" sz="2000" dirty="0" err="1">
                <a:solidFill>
                  <a:srgbClr val="000000"/>
                </a:solidFill>
              </a:rPr>
              <a:t>dep</a:t>
            </a:r>
            <a:r>
              <a:rPr kumimoji="0" lang="en-US" altLang="ja-JP" sz="2000" dirty="0">
                <a:solidFill>
                  <a:srgbClr val="000000"/>
                </a:solidFill>
              </a:rPr>
              <a:t> fragmentation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228600" y="1268573"/>
            <a:ext cx="405402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ja-JP" sz="2400" b="1" dirty="0">
                <a:solidFill>
                  <a:srgbClr val="0000CC"/>
                </a:solidFill>
              </a:rPr>
              <a:t>(</a:t>
            </a:r>
            <a:r>
              <a:rPr kumimoji="0" lang="en-US" altLang="ja-JP" sz="2400" b="1" dirty="0" err="1">
                <a:solidFill>
                  <a:srgbClr val="0000CC"/>
                </a:solidFill>
              </a:rPr>
              <a:t>i</a:t>
            </a:r>
            <a:r>
              <a:rPr kumimoji="0" lang="en-US" altLang="ja-JP" sz="2400" b="1" dirty="0">
                <a:solidFill>
                  <a:srgbClr val="0000CC"/>
                </a:solidFill>
              </a:rPr>
              <a:t>) </a:t>
            </a:r>
            <a:r>
              <a:rPr kumimoji="0" lang="en-US" altLang="ja-JP" sz="2400" b="1" dirty="0" err="1">
                <a:solidFill>
                  <a:srgbClr val="0000CC"/>
                </a:solidFill>
              </a:rPr>
              <a:t>Sivers</a:t>
            </a:r>
            <a:r>
              <a:rPr kumimoji="0" lang="en-US" altLang="ja-JP" sz="2400" b="1" dirty="0">
                <a:solidFill>
                  <a:srgbClr val="0000CC"/>
                </a:solidFill>
              </a:rPr>
              <a:t> mechanism:</a:t>
            </a:r>
            <a:r>
              <a:rPr kumimoji="0" lang="en-US" altLang="ja-JP" sz="2400" dirty="0">
                <a:solidFill>
                  <a:srgbClr val="0000CC"/>
                </a:solidFill>
              </a:rPr>
              <a:t> </a:t>
            </a:r>
            <a:br>
              <a:rPr kumimoji="0" lang="en-US" altLang="ja-JP" sz="2400" dirty="0">
                <a:solidFill>
                  <a:srgbClr val="0000CC"/>
                </a:solidFill>
              </a:rPr>
            </a:br>
            <a:r>
              <a:rPr kumimoji="0" lang="en-US" altLang="ja-JP" sz="2000" dirty="0"/>
              <a:t>correlation proton spin &amp; </a:t>
            </a:r>
            <a:r>
              <a:rPr kumimoji="0" lang="en-US" altLang="ja-JP" sz="2000" dirty="0" err="1"/>
              <a:t>parton</a:t>
            </a:r>
            <a:r>
              <a:rPr kumimoji="0" lang="en-US" altLang="ja-JP" sz="2000" dirty="0"/>
              <a:t> </a:t>
            </a:r>
            <a:r>
              <a:rPr kumimoji="0" lang="en-US" altLang="ja-JP" sz="2000" dirty="0" err="1"/>
              <a:t>k</a:t>
            </a:r>
            <a:r>
              <a:rPr kumimoji="0" lang="en-US" altLang="ja-JP" sz="2000" baseline="-25000" dirty="0" err="1"/>
              <a:t>T</a:t>
            </a:r>
            <a:endParaRPr kumimoji="0" lang="en-US" altLang="ja-JP" sz="2000" dirty="0">
              <a:latin typeface="Symbol" pitchFamily="18" charset="2"/>
            </a:endParaRPr>
          </a:p>
        </p:txBody>
      </p:sp>
      <p:grpSp>
        <p:nvGrpSpPr>
          <p:cNvPr id="25604" name="Group 4"/>
          <p:cNvGrpSpPr>
            <a:grpSpLocks/>
          </p:cNvGrpSpPr>
          <p:nvPr/>
        </p:nvGrpSpPr>
        <p:grpSpPr bwMode="auto">
          <a:xfrm>
            <a:off x="4716463" y="2348880"/>
            <a:ext cx="4114800" cy="2890838"/>
            <a:chOff x="2976" y="1104"/>
            <a:chExt cx="2592" cy="1821"/>
          </a:xfrm>
        </p:grpSpPr>
        <p:sp>
          <p:nvSpPr>
            <p:cNvPr id="25628" name="Line 5"/>
            <p:cNvSpPr>
              <a:spLocks noChangeShapeType="1"/>
            </p:cNvSpPr>
            <p:nvPr/>
          </p:nvSpPr>
          <p:spPr bwMode="auto">
            <a:xfrm>
              <a:off x="2976" y="1440"/>
              <a:ext cx="864" cy="384"/>
            </a:xfrm>
            <a:prstGeom prst="line">
              <a:avLst/>
            </a:prstGeom>
            <a:noFill/>
            <a:ln w="1016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9" name="Line 6"/>
            <p:cNvSpPr>
              <a:spLocks noChangeShapeType="1"/>
            </p:cNvSpPr>
            <p:nvPr/>
          </p:nvSpPr>
          <p:spPr bwMode="auto">
            <a:xfrm flipV="1">
              <a:off x="3168" y="1344"/>
              <a:ext cx="0" cy="336"/>
            </a:xfrm>
            <a:prstGeom prst="line">
              <a:avLst/>
            </a:prstGeom>
            <a:noFill/>
            <a:ln w="50800" cmpd="dbl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0" name="Text Box 7"/>
            <p:cNvSpPr txBox="1">
              <a:spLocks noChangeArrowheads="1"/>
            </p:cNvSpPr>
            <p:nvPr/>
          </p:nvSpPr>
          <p:spPr bwMode="auto">
            <a:xfrm>
              <a:off x="3024" y="1104"/>
              <a:ext cx="38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 sz="2000" b="1">
                  <a:solidFill>
                    <a:srgbClr val="FF0000"/>
                  </a:solidFill>
                </a:rPr>
                <a:t>S</a:t>
              </a:r>
              <a:r>
                <a:rPr kumimoji="0" lang="en-US" altLang="ja-JP" sz="2000" b="1" baseline="-25000">
                  <a:solidFill>
                    <a:srgbClr val="FF0000"/>
                  </a:solidFill>
                </a:rPr>
                <a:t>P</a:t>
              </a:r>
              <a:endParaRPr kumimoji="0" lang="en-US" altLang="ja-JP" sz="2000" b="1">
                <a:solidFill>
                  <a:srgbClr val="FF0000"/>
                </a:solidFill>
              </a:endParaRPr>
            </a:p>
          </p:txBody>
        </p:sp>
        <p:sp>
          <p:nvSpPr>
            <p:cNvPr id="25631" name="Line 8"/>
            <p:cNvSpPr>
              <a:spLocks noChangeShapeType="1"/>
            </p:cNvSpPr>
            <p:nvPr/>
          </p:nvSpPr>
          <p:spPr bwMode="auto">
            <a:xfrm rot="20678397" flipV="1">
              <a:off x="4800" y="2496"/>
              <a:ext cx="432" cy="192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2" name="Line 9"/>
            <p:cNvSpPr>
              <a:spLocks noChangeShapeType="1"/>
            </p:cNvSpPr>
            <p:nvPr/>
          </p:nvSpPr>
          <p:spPr bwMode="auto">
            <a:xfrm>
              <a:off x="4704" y="1872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3" name="Line 10"/>
            <p:cNvSpPr>
              <a:spLocks noChangeShapeType="1"/>
            </p:cNvSpPr>
            <p:nvPr/>
          </p:nvSpPr>
          <p:spPr bwMode="auto">
            <a:xfrm>
              <a:off x="3840" y="1824"/>
              <a:ext cx="1008" cy="192"/>
            </a:xfrm>
            <a:prstGeom prst="line">
              <a:avLst/>
            </a:prstGeom>
            <a:noFill/>
            <a:ln w="57150">
              <a:solidFill>
                <a:srgbClr val="33CC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4" name="Line 11"/>
            <p:cNvSpPr>
              <a:spLocks noChangeShapeType="1"/>
            </p:cNvSpPr>
            <p:nvPr/>
          </p:nvSpPr>
          <p:spPr bwMode="auto">
            <a:xfrm>
              <a:off x="4848" y="2016"/>
              <a:ext cx="677" cy="5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5" name="Line 12"/>
            <p:cNvSpPr>
              <a:spLocks noChangeShapeType="1"/>
            </p:cNvSpPr>
            <p:nvPr/>
          </p:nvSpPr>
          <p:spPr bwMode="auto">
            <a:xfrm rot="2215248" flipV="1">
              <a:off x="4853" y="1996"/>
              <a:ext cx="620" cy="2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6" name="Line 13"/>
            <p:cNvSpPr>
              <a:spLocks noChangeShapeType="1"/>
            </p:cNvSpPr>
            <p:nvPr/>
          </p:nvSpPr>
          <p:spPr bwMode="auto">
            <a:xfrm rot="1381992">
              <a:off x="3760" y="2020"/>
              <a:ext cx="1008" cy="192"/>
            </a:xfrm>
            <a:prstGeom prst="line">
              <a:avLst/>
            </a:prstGeom>
            <a:noFill/>
            <a:ln w="57150">
              <a:solidFill>
                <a:srgbClr val="33CC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7" name="Line 14"/>
            <p:cNvSpPr>
              <a:spLocks noChangeShapeType="1"/>
            </p:cNvSpPr>
            <p:nvPr/>
          </p:nvSpPr>
          <p:spPr bwMode="auto">
            <a:xfrm rot="1381992">
              <a:off x="4652" y="2533"/>
              <a:ext cx="677" cy="5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8" name="Line 15"/>
            <p:cNvSpPr>
              <a:spLocks noChangeShapeType="1"/>
            </p:cNvSpPr>
            <p:nvPr/>
          </p:nvSpPr>
          <p:spPr bwMode="auto">
            <a:xfrm rot="3597241" flipV="1">
              <a:off x="4632" y="2497"/>
              <a:ext cx="620" cy="2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9" name="Line 16"/>
            <p:cNvSpPr>
              <a:spLocks noChangeShapeType="1"/>
            </p:cNvSpPr>
            <p:nvPr/>
          </p:nvSpPr>
          <p:spPr bwMode="auto">
            <a:xfrm rot="10800000">
              <a:off x="3840" y="1824"/>
              <a:ext cx="816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40" name="Text Box 17"/>
            <p:cNvSpPr txBox="1">
              <a:spLocks noChangeArrowheads="1"/>
            </p:cNvSpPr>
            <p:nvPr/>
          </p:nvSpPr>
          <p:spPr bwMode="auto">
            <a:xfrm>
              <a:off x="3216" y="1596"/>
              <a:ext cx="21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kumimoji="0" lang="en-US" altLang="ja-JP" sz="2000" b="1">
                  <a:solidFill>
                    <a:srgbClr val="0000CC"/>
                  </a:solidFill>
                </a:rPr>
                <a:t>p</a:t>
              </a:r>
            </a:p>
          </p:txBody>
        </p:sp>
        <p:sp>
          <p:nvSpPr>
            <p:cNvPr id="25641" name="Text Box 18"/>
            <p:cNvSpPr txBox="1">
              <a:spLocks noChangeArrowheads="1"/>
            </p:cNvSpPr>
            <p:nvPr/>
          </p:nvSpPr>
          <p:spPr bwMode="auto">
            <a:xfrm>
              <a:off x="4608" y="2016"/>
              <a:ext cx="1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/>
                <a:t>p</a:t>
              </a:r>
            </a:p>
          </p:txBody>
        </p:sp>
        <p:sp>
          <p:nvSpPr>
            <p:cNvPr id="25642" name="Line 19"/>
            <p:cNvSpPr>
              <a:spLocks noChangeShapeType="1"/>
            </p:cNvSpPr>
            <p:nvPr/>
          </p:nvSpPr>
          <p:spPr bwMode="auto">
            <a:xfrm flipV="1">
              <a:off x="4272" y="1968"/>
              <a:ext cx="0" cy="336"/>
            </a:xfrm>
            <a:prstGeom prst="line">
              <a:avLst/>
            </a:prstGeom>
            <a:noFill/>
            <a:ln w="50800" cmpd="dbl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43" name="Text Box 20"/>
            <p:cNvSpPr txBox="1">
              <a:spLocks noChangeArrowheads="1"/>
            </p:cNvSpPr>
            <p:nvPr/>
          </p:nvSpPr>
          <p:spPr bwMode="auto">
            <a:xfrm>
              <a:off x="4176" y="2256"/>
              <a:ext cx="28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 sz="2000" b="1">
                  <a:solidFill>
                    <a:srgbClr val="FF0000"/>
                  </a:solidFill>
                </a:rPr>
                <a:t>S</a:t>
              </a:r>
              <a:r>
                <a:rPr kumimoji="0" lang="en-US" altLang="ja-JP" sz="2000" b="1" baseline="-25000">
                  <a:solidFill>
                    <a:srgbClr val="FF0000"/>
                  </a:solidFill>
                </a:rPr>
                <a:t>q</a:t>
              </a:r>
              <a:endParaRPr kumimoji="0" lang="en-US" altLang="ja-JP" sz="2000" b="1">
                <a:solidFill>
                  <a:srgbClr val="FF0000"/>
                </a:solidFill>
              </a:endParaRPr>
            </a:p>
          </p:txBody>
        </p:sp>
        <p:sp>
          <p:nvSpPr>
            <p:cNvPr id="25644" name="Text Box 21"/>
            <p:cNvSpPr txBox="1">
              <a:spLocks noChangeArrowheads="1"/>
            </p:cNvSpPr>
            <p:nvPr/>
          </p:nvSpPr>
          <p:spPr bwMode="auto">
            <a:xfrm>
              <a:off x="5184" y="2304"/>
              <a:ext cx="384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 sz="2000" b="1">
                  <a:solidFill>
                    <a:srgbClr val="006600"/>
                  </a:solidFill>
                </a:rPr>
                <a:t>k</a:t>
              </a:r>
              <a:r>
                <a:rPr kumimoji="0" lang="en-US" altLang="ja-JP" sz="2000" b="1" baseline="-25000">
                  <a:solidFill>
                    <a:srgbClr val="006600"/>
                  </a:solidFill>
                </a:rPr>
                <a:t>T,</a:t>
              </a:r>
              <a:r>
                <a:rPr kumimoji="0" lang="el-GR" altLang="ja-JP" sz="2000" b="1" baseline="-2500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π</a:t>
              </a:r>
              <a:endParaRPr kumimoji="0" lang="en-US" altLang="ja-JP" sz="2000" b="1">
                <a:solidFill>
                  <a:srgbClr val="006600"/>
                </a:solidFill>
              </a:endParaRPr>
            </a:p>
          </p:txBody>
        </p:sp>
      </p:grpSp>
      <p:sp>
        <p:nvSpPr>
          <p:cNvPr id="25605" name="Rectangle 22"/>
          <p:cNvSpPr>
            <a:spLocks noGrp="1" noChangeArrowheads="1"/>
          </p:cNvSpPr>
          <p:nvPr>
            <p:ph type="title"/>
          </p:nvPr>
        </p:nvSpPr>
        <p:spPr>
          <a:xfrm>
            <a:off x="0" y="1177"/>
            <a:ext cx="9045677" cy="1263666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ja-JP" sz="3200" dirty="0"/>
              <a:t>Probe the Underlying Physics via Hard Scatterings</a:t>
            </a:r>
            <a:br>
              <a:rPr lang="en-US" altLang="ja-JP" sz="3200" dirty="0"/>
            </a:br>
            <a:r>
              <a:rPr lang="en-US" altLang="ja-JP" sz="2800" dirty="0">
                <a:solidFill>
                  <a:schemeClr val="tx1"/>
                </a:solidFill>
              </a:rPr>
              <a:t>TMD vs Collinear Twist-3 Factorizations</a:t>
            </a:r>
            <a:endParaRPr lang="en-US" altLang="ja-JP" sz="3200" dirty="0">
              <a:solidFill>
                <a:schemeClr val="tx1"/>
              </a:solidFill>
            </a:endParaRPr>
          </a:p>
        </p:txBody>
      </p:sp>
      <p:grpSp>
        <p:nvGrpSpPr>
          <p:cNvPr id="25606" name="Group 23"/>
          <p:cNvGrpSpPr>
            <a:grpSpLocks/>
          </p:cNvGrpSpPr>
          <p:nvPr/>
        </p:nvGrpSpPr>
        <p:grpSpPr bwMode="auto">
          <a:xfrm>
            <a:off x="304800" y="2168622"/>
            <a:ext cx="4046538" cy="2890838"/>
            <a:chOff x="192" y="960"/>
            <a:chExt cx="2549" cy="1821"/>
          </a:xfrm>
        </p:grpSpPr>
        <p:sp>
          <p:nvSpPr>
            <p:cNvPr id="25614" name="Line 24"/>
            <p:cNvSpPr>
              <a:spLocks noChangeShapeType="1"/>
            </p:cNvSpPr>
            <p:nvPr/>
          </p:nvSpPr>
          <p:spPr bwMode="auto">
            <a:xfrm>
              <a:off x="192" y="1296"/>
              <a:ext cx="864" cy="384"/>
            </a:xfrm>
            <a:prstGeom prst="line">
              <a:avLst/>
            </a:prstGeom>
            <a:noFill/>
            <a:ln w="1016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15" name="Line 25"/>
            <p:cNvSpPr>
              <a:spLocks noChangeShapeType="1"/>
            </p:cNvSpPr>
            <p:nvPr/>
          </p:nvSpPr>
          <p:spPr bwMode="auto">
            <a:xfrm flipV="1">
              <a:off x="384" y="1200"/>
              <a:ext cx="0" cy="336"/>
            </a:xfrm>
            <a:prstGeom prst="line">
              <a:avLst/>
            </a:prstGeom>
            <a:noFill/>
            <a:ln w="50800" cmpd="dbl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16" name="Text Box 26"/>
            <p:cNvSpPr txBox="1">
              <a:spLocks noChangeArrowheads="1"/>
            </p:cNvSpPr>
            <p:nvPr/>
          </p:nvSpPr>
          <p:spPr bwMode="auto">
            <a:xfrm>
              <a:off x="240" y="960"/>
              <a:ext cx="38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 sz="2000" b="1">
                  <a:solidFill>
                    <a:srgbClr val="FF0000"/>
                  </a:solidFill>
                </a:rPr>
                <a:t>S</a:t>
              </a:r>
              <a:r>
                <a:rPr kumimoji="0" lang="en-US" altLang="ja-JP" sz="2000" b="1" baseline="-25000">
                  <a:solidFill>
                    <a:srgbClr val="FF0000"/>
                  </a:solidFill>
                </a:rPr>
                <a:t>P</a:t>
              </a:r>
              <a:endParaRPr kumimoji="0" lang="en-US" altLang="ja-JP" sz="2000" b="1">
                <a:solidFill>
                  <a:srgbClr val="FF0000"/>
                </a:solidFill>
              </a:endParaRPr>
            </a:p>
          </p:txBody>
        </p:sp>
        <p:sp>
          <p:nvSpPr>
            <p:cNvPr id="25617" name="Text Box 27"/>
            <p:cNvSpPr txBox="1">
              <a:spLocks noChangeArrowheads="1"/>
            </p:cNvSpPr>
            <p:nvPr/>
          </p:nvSpPr>
          <p:spPr bwMode="auto">
            <a:xfrm>
              <a:off x="1488" y="1430"/>
              <a:ext cx="38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 sz="2000" b="1">
                  <a:solidFill>
                    <a:srgbClr val="006600"/>
                  </a:solidFill>
                </a:rPr>
                <a:t>k</a:t>
              </a:r>
              <a:r>
                <a:rPr kumimoji="0" lang="en-US" altLang="ja-JP" sz="2000" b="1" baseline="-25000">
                  <a:solidFill>
                    <a:srgbClr val="006600"/>
                  </a:solidFill>
                </a:rPr>
                <a:t>T,q</a:t>
              </a:r>
              <a:endParaRPr kumimoji="0" lang="en-US" altLang="ja-JP" sz="2000" b="1">
                <a:solidFill>
                  <a:srgbClr val="006600"/>
                </a:solidFill>
              </a:endParaRPr>
            </a:p>
          </p:txBody>
        </p:sp>
        <p:sp>
          <p:nvSpPr>
            <p:cNvPr id="25618" name="Line 28"/>
            <p:cNvSpPr>
              <a:spLocks noChangeShapeType="1"/>
            </p:cNvSpPr>
            <p:nvPr/>
          </p:nvSpPr>
          <p:spPr bwMode="auto">
            <a:xfrm>
              <a:off x="1056" y="1680"/>
              <a:ext cx="1008" cy="192"/>
            </a:xfrm>
            <a:prstGeom prst="line">
              <a:avLst/>
            </a:prstGeom>
            <a:noFill/>
            <a:ln w="76200">
              <a:solidFill>
                <a:srgbClr val="33CC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19" name="Line 29"/>
            <p:cNvSpPr>
              <a:spLocks noChangeShapeType="1"/>
            </p:cNvSpPr>
            <p:nvPr/>
          </p:nvSpPr>
          <p:spPr bwMode="auto">
            <a:xfrm>
              <a:off x="2064" y="1872"/>
              <a:ext cx="677" cy="5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0" name="Line 30"/>
            <p:cNvSpPr>
              <a:spLocks noChangeShapeType="1"/>
            </p:cNvSpPr>
            <p:nvPr/>
          </p:nvSpPr>
          <p:spPr bwMode="auto">
            <a:xfrm rot="2215248" flipV="1">
              <a:off x="2069" y="1852"/>
              <a:ext cx="620" cy="23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1" name="Line 31"/>
            <p:cNvSpPr>
              <a:spLocks noChangeShapeType="1"/>
            </p:cNvSpPr>
            <p:nvPr/>
          </p:nvSpPr>
          <p:spPr bwMode="auto">
            <a:xfrm rot="1381992">
              <a:off x="976" y="1876"/>
              <a:ext cx="1008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2" name="Line 32"/>
            <p:cNvSpPr>
              <a:spLocks noChangeShapeType="1"/>
            </p:cNvSpPr>
            <p:nvPr/>
          </p:nvSpPr>
          <p:spPr bwMode="auto">
            <a:xfrm rot="1381992">
              <a:off x="1868" y="2389"/>
              <a:ext cx="677" cy="5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3" name="Line 33"/>
            <p:cNvSpPr>
              <a:spLocks noChangeShapeType="1"/>
            </p:cNvSpPr>
            <p:nvPr/>
          </p:nvSpPr>
          <p:spPr bwMode="auto">
            <a:xfrm rot="3597241" flipV="1">
              <a:off x="1848" y="2353"/>
              <a:ext cx="620" cy="2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4" name="Line 34"/>
            <p:cNvSpPr>
              <a:spLocks noChangeShapeType="1"/>
            </p:cNvSpPr>
            <p:nvPr/>
          </p:nvSpPr>
          <p:spPr bwMode="auto">
            <a:xfrm rot="10800000">
              <a:off x="1056" y="1680"/>
              <a:ext cx="816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5" name="Text Box 35"/>
            <p:cNvSpPr txBox="1">
              <a:spLocks noChangeArrowheads="1"/>
            </p:cNvSpPr>
            <p:nvPr/>
          </p:nvSpPr>
          <p:spPr bwMode="auto">
            <a:xfrm>
              <a:off x="432" y="1452"/>
              <a:ext cx="21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kumimoji="0" lang="en-US" altLang="ja-JP" sz="2000" b="1">
                  <a:solidFill>
                    <a:srgbClr val="0000CC"/>
                  </a:solidFill>
                </a:rPr>
                <a:t>p</a:t>
              </a:r>
            </a:p>
          </p:txBody>
        </p:sp>
        <p:sp>
          <p:nvSpPr>
            <p:cNvPr id="25626" name="Text Box 36"/>
            <p:cNvSpPr txBox="1">
              <a:spLocks noChangeArrowheads="1"/>
            </p:cNvSpPr>
            <p:nvPr/>
          </p:nvSpPr>
          <p:spPr bwMode="auto">
            <a:xfrm>
              <a:off x="1824" y="1872"/>
              <a:ext cx="1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/>
                <a:t>p</a:t>
              </a:r>
            </a:p>
          </p:txBody>
        </p:sp>
        <p:sp>
          <p:nvSpPr>
            <p:cNvPr id="25627" name="Line 37"/>
            <p:cNvSpPr>
              <a:spLocks noChangeShapeType="1"/>
            </p:cNvSpPr>
            <p:nvPr/>
          </p:nvSpPr>
          <p:spPr bwMode="auto">
            <a:xfrm flipV="1">
              <a:off x="1200" y="1632"/>
              <a:ext cx="336" cy="288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25607" name="Line 38"/>
          <p:cNvSpPr>
            <a:spLocks noChangeShapeType="1"/>
          </p:cNvSpPr>
          <p:nvPr/>
        </p:nvSpPr>
        <p:spPr bwMode="auto">
          <a:xfrm flipV="1">
            <a:off x="7078663" y="2974355"/>
            <a:ext cx="0" cy="533400"/>
          </a:xfrm>
          <a:prstGeom prst="line">
            <a:avLst/>
          </a:prstGeom>
          <a:noFill/>
          <a:ln w="50800" cmpd="dbl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5608" name="Text Box 39"/>
          <p:cNvSpPr txBox="1">
            <a:spLocks noChangeArrowheads="1"/>
          </p:cNvSpPr>
          <p:nvPr/>
        </p:nvSpPr>
        <p:spPr bwMode="auto">
          <a:xfrm>
            <a:off x="6926263" y="2593355"/>
            <a:ext cx="457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ja-JP" sz="2000" b="1">
                <a:solidFill>
                  <a:srgbClr val="FF0000"/>
                </a:solidFill>
              </a:rPr>
              <a:t>S</a:t>
            </a:r>
            <a:r>
              <a:rPr kumimoji="0" lang="en-US" altLang="ja-JP" sz="2000" b="1" baseline="-25000">
                <a:solidFill>
                  <a:srgbClr val="FF0000"/>
                </a:solidFill>
              </a:rPr>
              <a:t>q</a:t>
            </a:r>
            <a:endParaRPr kumimoji="0" lang="en-US" altLang="ja-JP" sz="2000" b="1">
              <a:solidFill>
                <a:srgbClr val="FF0000"/>
              </a:solidFill>
            </a:endParaRPr>
          </a:p>
        </p:txBody>
      </p:sp>
      <p:sp>
        <p:nvSpPr>
          <p:cNvPr id="25609" name="Rectangle 64"/>
          <p:cNvSpPr>
            <a:spLocks noChangeArrowheads="1"/>
          </p:cNvSpPr>
          <p:nvPr/>
        </p:nvSpPr>
        <p:spPr bwMode="auto">
          <a:xfrm>
            <a:off x="938477" y="2425080"/>
            <a:ext cx="30924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kumimoji="0" lang="en-US" altLang="ja-JP" sz="1400" b="1" dirty="0" err="1">
                <a:latin typeface="Times" pitchFamily="18" charset="0"/>
              </a:rPr>
              <a:t>Phys</a:t>
            </a:r>
            <a:r>
              <a:rPr kumimoji="0" lang="en-US" altLang="ja-JP" sz="1400" b="1" dirty="0">
                <a:latin typeface="Times" pitchFamily="18" charset="0"/>
              </a:rPr>
              <a:t> Rev D41 (1990) 83; 43 (1991) 261</a:t>
            </a:r>
          </a:p>
        </p:txBody>
      </p:sp>
      <p:sp>
        <p:nvSpPr>
          <p:cNvPr id="25610" name="Rectangle 65"/>
          <p:cNvSpPr>
            <a:spLocks noChangeArrowheads="1"/>
          </p:cNvSpPr>
          <p:nvPr/>
        </p:nvSpPr>
        <p:spPr bwMode="auto">
          <a:xfrm>
            <a:off x="6762386" y="2348880"/>
            <a:ext cx="2209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ja-JP" sz="1400" b="1" dirty="0" err="1">
                <a:latin typeface="Times" pitchFamily="18" charset="0"/>
              </a:rPr>
              <a:t>Nucl</a:t>
            </a:r>
            <a:r>
              <a:rPr lang="en-US" altLang="ja-JP" sz="1400" b="1" dirty="0">
                <a:latin typeface="Times" pitchFamily="18" charset="0"/>
              </a:rPr>
              <a:t> </a:t>
            </a:r>
            <a:r>
              <a:rPr lang="en-US" altLang="ja-JP" sz="1400" b="1" dirty="0" err="1">
                <a:latin typeface="Times" pitchFamily="18" charset="0"/>
              </a:rPr>
              <a:t>Phys</a:t>
            </a:r>
            <a:r>
              <a:rPr lang="en-US" altLang="ja-JP" sz="1400" b="1" dirty="0">
                <a:latin typeface="Times" pitchFamily="18" charset="0"/>
              </a:rPr>
              <a:t> B396 (1993) 161</a:t>
            </a:r>
          </a:p>
        </p:txBody>
      </p:sp>
      <p:sp>
        <p:nvSpPr>
          <p:cNvPr id="25613" name="スライド番号プレースホルダ 4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fld id="{2DA9CB6D-7461-4C4E-98E8-E428BAC778CC}" type="slidenum">
              <a:rPr lang="en-US" altLang="ja-JP" smtClean="0"/>
              <a:pPr eaLnBrk="1" hangingPunct="1"/>
              <a:t>4</a:t>
            </a:fld>
            <a:endParaRPr lang="en-US" altLang="ja-JP"/>
          </a:p>
        </p:txBody>
      </p:sp>
      <p:sp>
        <p:nvSpPr>
          <p:cNvPr id="45" name="Text Box 3"/>
          <p:cNvSpPr txBox="1">
            <a:spLocks noChangeArrowheads="1"/>
          </p:cNvSpPr>
          <p:nvPr/>
        </p:nvSpPr>
        <p:spPr bwMode="auto">
          <a:xfrm>
            <a:off x="323527" y="5434107"/>
            <a:ext cx="87221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ja-JP" sz="2400" b="1" dirty="0">
                <a:solidFill>
                  <a:srgbClr val="FF0000"/>
                </a:solidFill>
              </a:rPr>
              <a:t>Collinear Twist-3 (RHIC, </a:t>
            </a:r>
            <a:r>
              <a:rPr kumimoji="0" lang="en-US" altLang="ja-JP" sz="2400" b="1" dirty="0" err="1">
                <a:solidFill>
                  <a:srgbClr val="FF0000"/>
                </a:solidFill>
              </a:rPr>
              <a:t>Fermilab</a:t>
            </a:r>
            <a:r>
              <a:rPr kumimoji="0" lang="en-US" altLang="ja-JP" sz="2400" b="1" dirty="0">
                <a:solidFill>
                  <a:srgbClr val="FF0000"/>
                </a:solidFill>
              </a:rPr>
              <a:t>):</a:t>
            </a:r>
            <a:r>
              <a:rPr kumimoji="0" lang="en-US" altLang="ja-JP" sz="2400" dirty="0">
                <a:solidFill>
                  <a:srgbClr val="FF0000"/>
                </a:solidFill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ja-JP" sz="2000" dirty="0"/>
              <a:t>    quark-gluon/gluon-gluon correlation</a:t>
            </a:r>
            <a:endParaRPr kumimoji="0" lang="en-US" altLang="ja-JP" sz="2000" dirty="0">
              <a:latin typeface="Symbol" pitchFamily="18" charset="2"/>
            </a:endParaRPr>
          </a:p>
        </p:txBody>
      </p:sp>
      <p:graphicFrame>
        <p:nvGraphicFramePr>
          <p:cNvPr id="44" name="Object 10"/>
          <p:cNvGraphicFramePr>
            <a:graphicFrameLocks noChangeAspect="1"/>
          </p:cNvGraphicFramePr>
          <p:nvPr>
            <p:extLst/>
          </p:nvPr>
        </p:nvGraphicFramePr>
        <p:xfrm>
          <a:off x="228600" y="4631326"/>
          <a:ext cx="3040036" cy="5542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9" name="Equation" r:id="rId4" imgW="1397000" imgH="254000" progId="Equation.3">
                  <p:embed/>
                </p:oleObj>
              </mc:Choice>
              <mc:Fallback>
                <p:oleObj name="Equation" r:id="rId4" imgW="1397000" imgH="254000" progId="Equation.3">
                  <p:embed/>
                  <p:pic>
                    <p:nvPicPr>
                      <p:cNvPr id="44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4631326"/>
                        <a:ext cx="3040036" cy="55426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8"/>
          <p:cNvGraphicFramePr>
            <a:graphicFrameLocks noChangeAspect="1"/>
          </p:cNvGraphicFramePr>
          <p:nvPr>
            <p:extLst/>
          </p:nvPr>
        </p:nvGraphicFramePr>
        <p:xfrm>
          <a:off x="4572000" y="4714613"/>
          <a:ext cx="3034488" cy="5363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0" name="Equation" r:id="rId6" imgW="1435100" imgH="254000" progId="Equation.3">
                  <p:embed/>
                </p:oleObj>
              </mc:Choice>
              <mc:Fallback>
                <p:oleObj name="Equation" r:id="rId6" imgW="1435100" imgH="254000" progId="Equation.3">
                  <p:embed/>
                  <p:pic>
                    <p:nvPicPr>
                      <p:cNvPr id="48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4714613"/>
                        <a:ext cx="3034488" cy="53636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77335-AE88-A943-9577-C974109E4B6B}" type="datetime1">
              <a:rPr lang="en-US" smtClean="0"/>
              <a:t>3/7/19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"/>
              <a:t>Ming Liu, E1039 Collab. Mtg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538335-AFF2-3B4F-9FC2-394454E8CB52}"/>
              </a:ext>
            </a:extLst>
          </p:cNvPr>
          <p:cNvSpPr txBox="1"/>
          <p:nvPr/>
        </p:nvSpPr>
        <p:spPr>
          <a:xfrm>
            <a:off x="5121826" y="5987614"/>
            <a:ext cx="3144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for hadron production @E1039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BAB704-43CF-4741-9553-BC1DDCC201B7}"/>
              </a:ext>
            </a:extLst>
          </p:cNvPr>
          <p:cNvSpPr txBox="1"/>
          <p:nvPr/>
        </p:nvSpPr>
        <p:spPr>
          <a:xfrm>
            <a:off x="249048" y="4137665"/>
            <a:ext cx="1665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 </a:t>
            </a:r>
            <a:r>
              <a:rPr lang="en-US" dirty="0" err="1"/>
              <a:t>pT</a:t>
            </a:r>
            <a:r>
              <a:rPr lang="en-US" dirty="0"/>
              <a:t> DY TSSA</a:t>
            </a:r>
          </a:p>
        </p:txBody>
      </p:sp>
    </p:spTree>
    <p:extLst>
      <p:ext uri="{BB962C8B-B14F-4D97-AF65-F5344CB8AC3E}">
        <p14:creationId xmlns:p14="http://schemas.microsoft.com/office/powerpoint/2010/main" val="502462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A422C-D8F5-E445-82F3-C2E86F5C7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600" y="175389"/>
            <a:ext cx="8357233" cy="1016781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Nucleon Structure and TMD</a:t>
            </a:r>
          </a:p>
        </p:txBody>
      </p:sp>
      <p:pic>
        <p:nvPicPr>
          <p:cNvPr id="3" name="Picture 27">
            <a:extLst>
              <a:ext uri="{FF2B5EF4-FFF2-40B4-BE49-F238E27FC236}">
                <a16:creationId xmlns:a16="http://schemas.microsoft.com/office/drawing/2014/main" id="{4E532107-54EE-4744-8531-EFD7DB9DDC5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 rot="6344901">
            <a:off x="6147661" y="1151680"/>
            <a:ext cx="2243012" cy="1957045"/>
          </a:xfrm>
          <a:prstGeom prst="rect">
            <a:avLst/>
          </a:prstGeom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D5C458-B449-AC44-83B3-24714B0D6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71" y="1296854"/>
            <a:ext cx="4795576" cy="42597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FE1ABE-1AE8-794F-BFDA-AE699FD23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5764" y="3475195"/>
            <a:ext cx="3758084" cy="21904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924217-8DBC-514C-BA76-7FA386263617}"/>
              </a:ext>
            </a:extLst>
          </p:cNvPr>
          <p:cNvSpPr txBox="1"/>
          <p:nvPr/>
        </p:nvSpPr>
        <p:spPr>
          <a:xfrm>
            <a:off x="897157" y="5486478"/>
            <a:ext cx="51258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TMD: f(x, </a:t>
            </a:r>
            <a:r>
              <a:rPr lang="en-US" sz="2400" b="1" dirty="0" err="1">
                <a:solidFill>
                  <a:srgbClr val="FF0000"/>
                </a:solidFill>
              </a:rPr>
              <a:t>k</a:t>
            </a:r>
            <a:r>
              <a:rPr lang="en-US" sz="2400" b="1" baseline="-25000" dirty="0" err="1">
                <a:solidFill>
                  <a:srgbClr val="FF0000"/>
                </a:solidFill>
              </a:rPr>
              <a:t>T</a:t>
            </a:r>
            <a:r>
              <a:rPr lang="en-US" sz="2400" b="1" dirty="0">
                <a:solidFill>
                  <a:srgbClr val="FF0000"/>
                </a:solidFill>
              </a:rPr>
              <a:t>) </a:t>
            </a:r>
          </a:p>
          <a:p>
            <a:r>
              <a:rPr lang="en-US" sz="2400" dirty="0" err="1"/>
              <a:t>Sivers</a:t>
            </a:r>
            <a:r>
              <a:rPr lang="en-US" sz="2400" dirty="0"/>
              <a:t> functions, quark </a:t>
            </a:r>
            <a:r>
              <a:rPr lang="en-US" sz="2400" dirty="0" err="1"/>
              <a:t>transversity</a:t>
            </a:r>
            <a:r>
              <a:rPr lang="en-US" sz="2400" dirty="0"/>
              <a:t> etc.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802CED-C9E4-CC4F-B74B-1EDECFA6E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D34AC-5172-1040-9F3D-E66B31F6BFF0}" type="datetime1">
              <a:rPr lang="en-US" smtClean="0"/>
              <a:t>3/7/19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690E30-8D43-CF49-8B65-BED3CA7CD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"/>
              <a:t>Ming Liu, E1039 Collab. Mtg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5CB53F-53BB-E24E-BDBB-D4C7C15E2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915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5E52E-63DC-424F-9D97-A6510C910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673" y="0"/>
            <a:ext cx="7886700" cy="935593"/>
          </a:xfrm>
        </p:spPr>
        <p:txBody>
          <a:bodyPr/>
          <a:lstStyle/>
          <a:p>
            <a:r>
              <a:rPr lang="en-US" dirty="0"/>
              <a:t>E1039 Dimuon Acceptance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14302-FECB-7F4F-8BE6-DC050B7B0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4BC4F-EF33-794E-B99E-F0E898E199FA}" type="datetime1">
              <a:rPr lang="en-US" smtClean="0"/>
              <a:t>3/7/19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9E4B4F-195D-6648-B7BE-E1FEB05DE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"/>
              <a:t>Ming Liu, E1039 Collab. Mtg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1D4966-E419-A24C-A371-8E8EDC398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0F86C3-6361-394F-AEC7-D0B139017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050" y="935593"/>
            <a:ext cx="5839026" cy="5420758"/>
          </a:xfrm>
          <a:prstGeom prst="rect">
            <a:avLst/>
          </a:prstGeom>
        </p:spPr>
      </p:pic>
      <p:sp>
        <p:nvSpPr>
          <p:cNvPr id="3" name="Up-Down Arrow 2">
            <a:extLst>
              <a:ext uri="{FF2B5EF4-FFF2-40B4-BE49-F238E27FC236}">
                <a16:creationId xmlns:a16="http://schemas.microsoft.com/office/drawing/2014/main" id="{95FACD78-FDB0-A84F-86E5-69FFD96A4A84}"/>
              </a:ext>
            </a:extLst>
          </p:cNvPr>
          <p:cNvSpPr/>
          <p:nvPr/>
        </p:nvSpPr>
        <p:spPr>
          <a:xfrm>
            <a:off x="2209036" y="3441263"/>
            <a:ext cx="415290" cy="1832412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F25267-15A3-2342-9518-BA2AE41E71CC}"/>
              </a:ext>
            </a:extLst>
          </p:cNvPr>
          <p:cNvSpPr txBox="1"/>
          <p:nvPr/>
        </p:nvSpPr>
        <p:spPr>
          <a:xfrm>
            <a:off x="351960" y="1065043"/>
            <a:ext cx="261077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1F28FF"/>
                </a:solidFill>
              </a:rPr>
              <a:t>Polarized target </a:t>
            </a:r>
          </a:p>
          <a:p>
            <a:r>
              <a:rPr lang="en-US" sz="2800" b="1" dirty="0">
                <a:solidFill>
                  <a:srgbClr val="1F28FF"/>
                </a:solidFill>
              </a:rPr>
              <a:t>coverage: </a:t>
            </a:r>
          </a:p>
          <a:p>
            <a:endParaRPr lang="en-US" sz="2800" b="1" dirty="0">
              <a:solidFill>
                <a:srgbClr val="1F28FF"/>
              </a:solidFill>
            </a:endParaRPr>
          </a:p>
          <a:p>
            <a:r>
              <a:rPr lang="en-US" sz="2800" b="1" dirty="0">
                <a:solidFill>
                  <a:srgbClr val="1F28FF"/>
                </a:solidFill>
              </a:rPr>
              <a:t>Sea quarks at</a:t>
            </a:r>
          </a:p>
          <a:p>
            <a:r>
              <a:rPr lang="en-US" sz="2800" b="1" dirty="0">
                <a:solidFill>
                  <a:srgbClr val="1F28FF"/>
                </a:solidFill>
              </a:rPr>
              <a:t> x = 0.1~ 0.5</a:t>
            </a:r>
          </a:p>
        </p:txBody>
      </p:sp>
    </p:spTree>
    <p:extLst>
      <p:ext uri="{BB962C8B-B14F-4D97-AF65-F5344CB8AC3E}">
        <p14:creationId xmlns:p14="http://schemas.microsoft.com/office/powerpoint/2010/main" val="39617355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BA874-0E5D-5348-AF71-4FA1F98BE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964" y="1653"/>
            <a:ext cx="8832072" cy="879754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Sivers</a:t>
            </a:r>
            <a:r>
              <a:rPr lang="en-US" dirty="0">
                <a:solidFill>
                  <a:srgbClr val="FF0000"/>
                </a:solidFill>
              </a:rPr>
              <a:t>: Global Fits w/ TMD Evolution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BDC1E20-C589-714D-B87C-B612B811887A}"/>
              </a:ext>
            </a:extLst>
          </p:cNvPr>
          <p:cNvGrpSpPr/>
          <p:nvPr/>
        </p:nvGrpSpPr>
        <p:grpSpPr>
          <a:xfrm>
            <a:off x="-19501" y="851267"/>
            <a:ext cx="9782972" cy="5790668"/>
            <a:chOff x="560837" y="919368"/>
            <a:chExt cx="4812111" cy="236801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14C728D-94BA-C344-B133-D7AE489166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350" r="15131" b="16957"/>
            <a:stretch/>
          </p:blipFill>
          <p:spPr>
            <a:xfrm>
              <a:off x="560837" y="1023809"/>
              <a:ext cx="4413784" cy="226357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24CFE8B-822D-9745-A737-E649E213CE48}"/>
                </a:ext>
              </a:extLst>
            </p:cNvPr>
            <p:cNvSpPr txBox="1"/>
            <p:nvPr/>
          </p:nvSpPr>
          <p:spPr>
            <a:xfrm>
              <a:off x="3613236" y="919368"/>
              <a:ext cx="17597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Kang et al, 1401.5078</a:t>
              </a:r>
            </a:p>
          </p:txBody>
        </p:sp>
      </p:grpSp>
      <p:sp>
        <p:nvSpPr>
          <p:cNvPr id="30" name="Date Placeholder 29">
            <a:extLst>
              <a:ext uri="{FF2B5EF4-FFF2-40B4-BE49-F238E27FC236}">
                <a16:creationId xmlns:a16="http://schemas.microsoft.com/office/drawing/2014/main" id="{CF31059B-4DD9-F74D-8119-7D31B942A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05A1D-498E-5342-85B8-236D3ED84988}" type="datetime1">
              <a:rPr lang="en-US" smtClean="0"/>
              <a:t>3/7/19</a:t>
            </a:fld>
            <a:endParaRPr lang="en-US"/>
          </a:p>
        </p:txBody>
      </p:sp>
      <p:sp>
        <p:nvSpPr>
          <p:cNvPr id="31" name="Footer Placeholder 30">
            <a:extLst>
              <a:ext uri="{FF2B5EF4-FFF2-40B4-BE49-F238E27FC236}">
                <a16:creationId xmlns:a16="http://schemas.microsoft.com/office/drawing/2014/main" id="{19E1E2AC-75A2-3448-92B8-2CA9B1501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"/>
              <a:t>Ming Liu, E1039 Collab. Mtg</a:t>
            </a:r>
            <a:endParaRPr lang="en-US"/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884533B8-DFB9-D046-81B9-78BB09383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7</a:t>
            </a:fld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4C3652B-7B83-D447-8221-29DC6D9E8BC2}"/>
              </a:ext>
            </a:extLst>
          </p:cNvPr>
          <p:cNvSpPr/>
          <p:nvPr/>
        </p:nvSpPr>
        <p:spPr>
          <a:xfrm>
            <a:off x="5354265" y="2438402"/>
            <a:ext cx="575723" cy="1872341"/>
          </a:xfrm>
          <a:prstGeom prst="rect">
            <a:avLst/>
          </a:prstGeom>
          <a:noFill/>
          <a:ln w="31750">
            <a:solidFill>
              <a:srgbClr val="1F28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165F5C-C139-614E-B0EB-D91CA994A99C}"/>
              </a:ext>
            </a:extLst>
          </p:cNvPr>
          <p:cNvSpPr txBox="1"/>
          <p:nvPr/>
        </p:nvSpPr>
        <p:spPr>
          <a:xfrm>
            <a:off x="5236029" y="2057400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F28FF"/>
                </a:solidFill>
              </a:rPr>
              <a:t>E1039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0ADF3F-136B-4B41-A68E-7FA9DBB52B07}"/>
              </a:ext>
            </a:extLst>
          </p:cNvPr>
          <p:cNvSpPr txBox="1"/>
          <p:nvPr/>
        </p:nvSpPr>
        <p:spPr>
          <a:xfrm>
            <a:off x="3699865" y="881407"/>
            <a:ext cx="24861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1F28FF"/>
                </a:solidFill>
              </a:rPr>
              <a:t>Sivers</a:t>
            </a:r>
            <a:r>
              <a:rPr lang="en-US" sz="2000" dirty="0">
                <a:solidFill>
                  <a:srgbClr val="1F28FF"/>
                </a:solidFill>
              </a:rPr>
              <a:t> fits: </a:t>
            </a:r>
          </a:p>
          <a:p>
            <a:r>
              <a:rPr lang="en-US" sz="2000" dirty="0">
                <a:solidFill>
                  <a:srgbClr val="1F28FF"/>
                </a:solidFill>
              </a:rPr>
              <a:t>small </a:t>
            </a:r>
            <a:r>
              <a:rPr lang="en-US" sz="2000" dirty="0" err="1">
                <a:solidFill>
                  <a:srgbClr val="1F28FF"/>
                </a:solidFill>
              </a:rPr>
              <a:t>ubar</a:t>
            </a:r>
            <a:r>
              <a:rPr lang="en-US" sz="2000" dirty="0">
                <a:solidFill>
                  <a:srgbClr val="1F28FF"/>
                </a:solidFill>
              </a:rPr>
              <a:t>, large </a:t>
            </a:r>
            <a:r>
              <a:rPr lang="en-US" sz="2000" dirty="0" err="1">
                <a:solidFill>
                  <a:srgbClr val="1F28FF"/>
                </a:solidFill>
              </a:rPr>
              <a:t>dbar</a:t>
            </a:r>
            <a:r>
              <a:rPr lang="en-US" sz="2000" dirty="0">
                <a:solidFill>
                  <a:srgbClr val="1F28FF"/>
                </a:solidFill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02E5A1-0CC4-6E46-AD99-22ED958AECBA}"/>
              </a:ext>
            </a:extLst>
          </p:cNvPr>
          <p:cNvSpPr txBox="1"/>
          <p:nvPr/>
        </p:nvSpPr>
        <p:spPr>
          <a:xfrm>
            <a:off x="1270520" y="881407"/>
            <a:ext cx="17584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Large TSSA from </a:t>
            </a:r>
          </a:p>
          <a:p>
            <a:r>
              <a:rPr lang="en-US" dirty="0"/>
              <a:t>valence quarks</a:t>
            </a:r>
          </a:p>
        </p:txBody>
      </p:sp>
    </p:spTree>
    <p:extLst>
      <p:ext uri="{BB962C8B-B14F-4D97-AF65-F5344CB8AC3E}">
        <p14:creationId xmlns:p14="http://schemas.microsoft.com/office/powerpoint/2010/main" val="8914483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5C6F9-69E7-0D43-BE79-E367AEE4D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701" y="50150"/>
            <a:ext cx="8852598" cy="1162258"/>
          </a:xfrm>
        </p:spPr>
        <p:txBody>
          <a:bodyPr>
            <a:normAutofit/>
          </a:bodyPr>
          <a:lstStyle/>
          <a:p>
            <a:r>
              <a:rPr lang="en-US" sz="4000" dirty="0" err="1"/>
              <a:t>Sivers</a:t>
            </a:r>
            <a:r>
              <a:rPr lang="en-US" sz="4000" dirty="0"/>
              <a:t> Functions from Global Fits – Quarks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71D3D4-908B-DD4A-A202-D1471D9C4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860" y="1012542"/>
            <a:ext cx="7886700" cy="654055"/>
          </a:xfrm>
        </p:spPr>
        <p:txBody>
          <a:bodyPr>
            <a:normAutofit/>
          </a:bodyPr>
          <a:lstStyle/>
          <a:p>
            <a:r>
              <a:rPr lang="en-US" dirty="0"/>
              <a:t>Sea Quark </a:t>
            </a:r>
            <a:r>
              <a:rPr lang="en-US" dirty="0" err="1"/>
              <a:t>Sivers</a:t>
            </a:r>
            <a:r>
              <a:rPr lang="en-US" dirty="0"/>
              <a:t> poorly constrained, but small </a:t>
            </a:r>
          </a:p>
          <a:p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1A4B9A8-701D-5941-A0FC-AA5A9D08EB25}"/>
              </a:ext>
            </a:extLst>
          </p:cNvPr>
          <p:cNvGrpSpPr/>
          <p:nvPr/>
        </p:nvGrpSpPr>
        <p:grpSpPr>
          <a:xfrm>
            <a:off x="313860" y="1515246"/>
            <a:ext cx="8425543" cy="5181474"/>
            <a:chOff x="145701" y="1826697"/>
            <a:chExt cx="8065094" cy="487002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EE59D15-44BE-B74C-BB7F-9203BE14975C}"/>
                </a:ext>
              </a:extLst>
            </p:cNvPr>
            <p:cNvGrpSpPr/>
            <p:nvPr/>
          </p:nvGrpSpPr>
          <p:grpSpPr>
            <a:xfrm>
              <a:off x="145701" y="1826697"/>
              <a:ext cx="8065094" cy="4870022"/>
              <a:chOff x="43926" y="1786503"/>
              <a:chExt cx="8065094" cy="4870022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D5E1909B-37C3-8B46-9869-6CF8FC040F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b="27352"/>
              <a:stretch/>
            </p:blipFill>
            <p:spPr>
              <a:xfrm>
                <a:off x="43926" y="1899138"/>
                <a:ext cx="8065094" cy="4757387"/>
              </a:xfrm>
              <a:prstGeom prst="rect">
                <a:avLst/>
              </a:prstGeom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1ABEF71-A5C2-E24A-8F23-90B258AAD5F2}"/>
                  </a:ext>
                </a:extLst>
              </p:cNvPr>
              <p:cNvSpPr txBox="1"/>
              <p:nvPr/>
            </p:nvSpPr>
            <p:spPr>
              <a:xfrm>
                <a:off x="5466976" y="1786503"/>
                <a:ext cx="250805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1612.06413, M. </a:t>
                </a:r>
                <a:r>
                  <a:rPr lang="en-US" sz="1400" dirty="0" err="1"/>
                  <a:t>Anselmino</a:t>
                </a:r>
                <a:r>
                  <a:rPr lang="en-US" sz="1400" dirty="0"/>
                  <a:t> et al</a:t>
                </a:r>
              </a:p>
            </p:txBody>
          </p:sp>
        </p:grpSp>
        <p:sp>
          <p:nvSpPr>
            <p:cNvPr id="8" name="Frame 7">
              <a:extLst>
                <a:ext uri="{FF2B5EF4-FFF2-40B4-BE49-F238E27FC236}">
                  <a16:creationId xmlns:a16="http://schemas.microsoft.com/office/drawing/2014/main" id="{44E9AC9D-5A88-9846-86C1-C28B0AA7DD5E}"/>
                </a:ext>
              </a:extLst>
            </p:cNvPr>
            <p:cNvSpPr/>
            <p:nvPr/>
          </p:nvSpPr>
          <p:spPr>
            <a:xfrm>
              <a:off x="994787" y="4139921"/>
              <a:ext cx="2954215" cy="2009670"/>
            </a:xfrm>
            <a:prstGeom prst="frame">
              <a:avLst/>
            </a:prstGeom>
            <a:solidFill>
              <a:srgbClr val="00B050">
                <a:alpha val="2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AD5E8C54-B121-FE40-922E-B74CD8065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04975-2724-9740-9385-2D9997BB2251}" type="datetime1">
              <a:rPr lang="en-US" smtClean="0"/>
              <a:t>3/7/19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E1FB8D6-09D4-2446-AB07-4377C27BC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"/>
              <a:t>Ming Liu, E1039 Collab. Mtg</a:t>
            </a:r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CEB482B-0B61-1645-84B5-54EB097B5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8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AD1B43-3D4E-0349-B886-FBF1F9B1C325}"/>
              </a:ext>
            </a:extLst>
          </p:cNvPr>
          <p:cNvSpPr/>
          <p:nvPr/>
        </p:nvSpPr>
        <p:spPr>
          <a:xfrm>
            <a:off x="3427499" y="4256316"/>
            <a:ext cx="462456" cy="1599824"/>
          </a:xfrm>
          <a:prstGeom prst="rect">
            <a:avLst/>
          </a:prstGeom>
          <a:noFill/>
          <a:ln w="317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243AA6-3143-6748-BEC7-F122CC270F25}"/>
              </a:ext>
            </a:extLst>
          </p:cNvPr>
          <p:cNvSpPr txBox="1"/>
          <p:nvPr/>
        </p:nvSpPr>
        <p:spPr>
          <a:xfrm>
            <a:off x="2564645" y="6052028"/>
            <a:ext cx="1660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E1039 coverage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78BA82-031A-5541-95BE-31EB1E28F003}"/>
              </a:ext>
            </a:extLst>
          </p:cNvPr>
          <p:cNvSpPr txBox="1"/>
          <p:nvPr/>
        </p:nvSpPr>
        <p:spPr>
          <a:xfrm>
            <a:off x="185071" y="6171685"/>
            <a:ext cx="2421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 Test pion cloud model </a:t>
            </a:r>
          </a:p>
        </p:txBody>
      </p:sp>
    </p:spTree>
    <p:extLst>
      <p:ext uri="{BB962C8B-B14F-4D97-AF65-F5344CB8AC3E}">
        <p14:creationId xmlns:p14="http://schemas.microsoft.com/office/powerpoint/2010/main" val="3960687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1FD4A-5B6B-144B-8818-D291D247A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487" y="21339"/>
            <a:ext cx="7886700" cy="13255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E1039 DY A</a:t>
            </a:r>
            <a:r>
              <a:rPr lang="en-US" baseline="-25000" dirty="0">
                <a:solidFill>
                  <a:srgbClr val="FF0000"/>
                </a:solidFill>
              </a:rPr>
              <a:t>N</a:t>
            </a:r>
            <a:r>
              <a:rPr lang="en-US" dirty="0">
                <a:solidFill>
                  <a:srgbClr val="FF0000"/>
                </a:solidFill>
              </a:rPr>
              <a:t> Sensitivity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B08EDC-2B31-5B4E-AF1A-295719745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6902"/>
            <a:ext cx="4621837" cy="51807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0F714A4-536D-B44A-BE23-FBA077B096D1}"/>
              </a:ext>
            </a:extLst>
          </p:cNvPr>
          <p:cNvSpPr txBox="1"/>
          <p:nvPr/>
        </p:nvSpPr>
        <p:spPr>
          <a:xfrm>
            <a:off x="4830021" y="1309364"/>
            <a:ext cx="36056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Control of systematic errors for high </a:t>
            </a:r>
          </a:p>
          <a:p>
            <a:r>
              <a:rPr lang="en-US" dirty="0"/>
              <a:t>precision measurements</a:t>
            </a:r>
          </a:p>
          <a:p>
            <a:pPr marL="285750" indent="-285750">
              <a:buFontTx/>
              <a:buChar char="-"/>
            </a:pPr>
            <a:r>
              <a:rPr lang="en-US" dirty="0"/>
              <a:t>ND</a:t>
            </a:r>
            <a:r>
              <a:rPr lang="en-US" baseline="-25000" dirty="0"/>
              <a:t>3</a:t>
            </a:r>
          </a:p>
          <a:p>
            <a:pPr marL="285750" indent="-285750">
              <a:buFontTx/>
              <a:buChar char="-"/>
            </a:pPr>
            <a:r>
              <a:rPr lang="en-US" dirty="0"/>
              <a:t>NH</a:t>
            </a:r>
            <a:r>
              <a:rPr lang="en-US" baseline="-25000" dirty="0"/>
              <a:t>3</a:t>
            </a:r>
            <a:r>
              <a:rPr lang="en-US" dirty="0"/>
              <a:t>    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2C1F03B6-C1D0-AE48-B619-5E306CB0E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E6172-A19D-114A-B45B-248B466E8365}" type="datetime1">
              <a:rPr lang="en-US" smtClean="0"/>
              <a:t>3/7/19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D9C96C7-4564-D147-81DB-31E226B6D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"/>
              <a:t>Ming Liu, E1039 Collab. Mtg</a:t>
            </a:r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A57CD63-F866-6B4C-91FA-EEF408710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9</a:t>
            </a:fld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4F8831E-EB58-8348-843B-FF4CC79FF351}"/>
              </a:ext>
            </a:extLst>
          </p:cNvPr>
          <p:cNvGrpSpPr/>
          <p:nvPr/>
        </p:nvGrpSpPr>
        <p:grpSpPr>
          <a:xfrm>
            <a:off x="4301101" y="2672465"/>
            <a:ext cx="4621836" cy="4064104"/>
            <a:chOff x="4301101" y="2672465"/>
            <a:chExt cx="4621836" cy="406410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8E76B19-8A29-D442-8BE5-154874961468}"/>
                </a:ext>
              </a:extLst>
            </p:cNvPr>
            <p:cNvGrpSpPr/>
            <p:nvPr/>
          </p:nvGrpSpPr>
          <p:grpSpPr>
            <a:xfrm>
              <a:off x="4301101" y="2672465"/>
              <a:ext cx="4621836" cy="4064104"/>
              <a:chOff x="249487" y="3287383"/>
              <a:chExt cx="4215487" cy="3599912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F2AED649-D456-5F48-AE5F-4EDBC71DB2F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0521"/>
              <a:stretch/>
            </p:blipFill>
            <p:spPr>
              <a:xfrm>
                <a:off x="249487" y="3287383"/>
                <a:ext cx="4215487" cy="3599912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53DE322-AFAE-C649-B8D3-D1FFD773F17D}"/>
                  </a:ext>
                </a:extLst>
              </p:cNvPr>
              <p:cNvSpPr txBox="1"/>
              <p:nvPr/>
            </p:nvSpPr>
            <p:spPr>
              <a:xfrm>
                <a:off x="1842374" y="3718674"/>
                <a:ext cx="1196265" cy="3271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E1039:  NH</a:t>
                </a:r>
                <a:r>
                  <a:rPr lang="en-US" b="1" baseline="-25000" dirty="0">
                    <a:solidFill>
                      <a:srgbClr val="FF0000"/>
                    </a:solidFill>
                  </a:rPr>
                  <a:t>3</a:t>
                </a: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3E5AFE9-9FD0-3944-BFB2-97AA046A719F}"/>
                </a:ext>
              </a:extLst>
            </p:cNvPr>
            <p:cNvSpPr/>
            <p:nvPr/>
          </p:nvSpPr>
          <p:spPr>
            <a:xfrm>
              <a:off x="6163310" y="4063229"/>
              <a:ext cx="589280" cy="10160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7369DAD-1413-AA43-939B-803E4D5AFFCD}"/>
              </a:ext>
            </a:extLst>
          </p:cNvPr>
          <p:cNvSpPr txBox="1"/>
          <p:nvPr/>
        </p:nvSpPr>
        <p:spPr>
          <a:xfrm>
            <a:off x="7087434" y="2487799"/>
            <a:ext cx="1623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Kang et al 2014</a:t>
            </a:r>
          </a:p>
        </p:txBody>
      </p:sp>
    </p:spTree>
    <p:extLst>
      <p:ext uri="{BB962C8B-B14F-4D97-AF65-F5344CB8AC3E}">
        <p14:creationId xmlns:p14="http://schemas.microsoft.com/office/powerpoint/2010/main" val="36786970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5164</TotalTime>
  <Words>1361</Words>
  <Application>Microsoft Macintosh PowerPoint</Application>
  <PresentationFormat>On-screen Show (4:3)</PresentationFormat>
  <Paragraphs>327</Paragraphs>
  <Slides>34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Tekton Pro Bold</vt:lpstr>
      <vt:lpstr>Arial</vt:lpstr>
      <vt:lpstr>Calibri</vt:lpstr>
      <vt:lpstr>Calibri Light</vt:lpstr>
      <vt:lpstr>Cambria Math</vt:lpstr>
      <vt:lpstr>Symbol</vt:lpstr>
      <vt:lpstr>Times</vt:lpstr>
      <vt:lpstr>Times New Roman</vt:lpstr>
      <vt:lpstr>Wingdings</vt:lpstr>
      <vt:lpstr>Office Theme</vt:lpstr>
      <vt:lpstr>Equation</vt:lpstr>
      <vt:lpstr>Transverse Spin Physics at SpinQuest</vt:lpstr>
      <vt:lpstr>Outline</vt:lpstr>
      <vt:lpstr>Large TSSA Challenge: TMD Physics</vt:lpstr>
      <vt:lpstr>Probe the Underlying Physics via Hard Scatterings TMD vs Collinear Twist-3 Factorizations</vt:lpstr>
      <vt:lpstr>Nucleon Structure and TMD</vt:lpstr>
      <vt:lpstr>E1039 Dimuon Acceptance</vt:lpstr>
      <vt:lpstr>Sivers: Global Fits w/ TMD Evolution</vt:lpstr>
      <vt:lpstr>Sivers Functions from Global Fits – Quarks </vt:lpstr>
      <vt:lpstr>E1039 DY AN Sensitivity</vt:lpstr>
      <vt:lpstr>E1039 Polarized Targets and TSSA</vt:lpstr>
      <vt:lpstr>Sea Quarks Probed at RHIC 500GeV p+p</vt:lpstr>
      <vt:lpstr>PowerPoint Presentation</vt:lpstr>
      <vt:lpstr>PowerPoint Presentation</vt:lpstr>
      <vt:lpstr>SeaQuest/E1039 Projected Drell-Yan AN</vt:lpstr>
      <vt:lpstr>PowerPoint Presentation</vt:lpstr>
      <vt:lpstr>Study Gluon Sivers at high-x - a lot of gluons but poorly known!</vt:lpstr>
      <vt:lpstr>Open Charm Production in p+p at LO - access gluon distribution </vt:lpstr>
      <vt:lpstr>Gluon Sivers from a Model Fit</vt:lpstr>
      <vt:lpstr>PowerPoint Presentation</vt:lpstr>
      <vt:lpstr>Heavy Quark TSSA @Fermilab Twist-3 quark-gluon correlation functions </vt:lpstr>
      <vt:lpstr>Open Charm TSSA at Low Energy</vt:lpstr>
      <vt:lpstr>J/ψ AN</vt:lpstr>
      <vt:lpstr>Single &amp; Dimuon Triggers:  Target-Dump Separation with DP trigger detectors? (dZ~30cm)</vt:lpstr>
      <vt:lpstr>Summary</vt:lpstr>
      <vt:lpstr>Backup slides</vt:lpstr>
      <vt:lpstr>Target and Beam Dump Event Separation target at upstream: Z=-3.5m </vt:lpstr>
      <vt:lpstr>Drell-Yan AN from COMPASS Polarized Target</vt:lpstr>
      <vt:lpstr>PowerPoint Presentation</vt:lpstr>
      <vt:lpstr>Drell-Yan Sivers Asymmetries</vt:lpstr>
      <vt:lpstr>Open Charm via high pT Single muons?</vt:lpstr>
      <vt:lpstr>TSSA in Heavy Quark Production in p+p</vt:lpstr>
      <vt:lpstr>More on Open Charm Production</vt:lpstr>
      <vt:lpstr>SeaQuest Dimuons:  Improve acceptance for low mass dimuons</vt:lpstr>
      <vt:lpstr>First Precision Open HF AN from PHENIX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Exploring Transverse Spin Physics at SeaQuest </dc:title>
  <dc:creator>Ming Liu</dc:creator>
  <cp:lastModifiedBy>Ming Liu</cp:lastModifiedBy>
  <cp:revision>284</cp:revision>
  <cp:lastPrinted>2019-03-07T06:36:45Z</cp:lastPrinted>
  <dcterms:created xsi:type="dcterms:W3CDTF">2018-06-11T16:38:12Z</dcterms:created>
  <dcterms:modified xsi:type="dcterms:W3CDTF">2019-03-07T14:24:32Z</dcterms:modified>
</cp:coreProperties>
</file>