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57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xliu:work:e906:Beam:M3TGT_MeanSig_13360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M3TGT_MeanSig_13360.csv!$B$1</c:f>
              <c:strCache>
                <c:ptCount val="1"/>
                <c:pt idx="0">
                  <c:v>xMean</c:v>
                </c:pt>
              </c:strCache>
            </c:strRef>
          </c:tx>
          <c:xVal>
            <c:numRef>
              <c:f>M3TGT_MeanSig_13360.csv!$A$2:$A$41</c:f>
              <c:numCache>
                <c:formatCode>General</c:formatCode>
                <c:ptCount val="40"/>
                <c:pt idx="0">
                  <c:v>527406.0</c:v>
                </c:pt>
                <c:pt idx="1">
                  <c:v>527407.0</c:v>
                </c:pt>
                <c:pt idx="2">
                  <c:v>527408.0</c:v>
                </c:pt>
                <c:pt idx="3">
                  <c:v>527409.0</c:v>
                </c:pt>
                <c:pt idx="4">
                  <c:v>527410.0</c:v>
                </c:pt>
                <c:pt idx="5">
                  <c:v>527411.0</c:v>
                </c:pt>
                <c:pt idx="6">
                  <c:v>527412.0</c:v>
                </c:pt>
                <c:pt idx="7">
                  <c:v>527413.0</c:v>
                </c:pt>
                <c:pt idx="8">
                  <c:v>527414.0</c:v>
                </c:pt>
                <c:pt idx="9">
                  <c:v>527415.0</c:v>
                </c:pt>
                <c:pt idx="10">
                  <c:v>527416.0</c:v>
                </c:pt>
                <c:pt idx="11">
                  <c:v>527417.0</c:v>
                </c:pt>
                <c:pt idx="12">
                  <c:v>527418.0</c:v>
                </c:pt>
                <c:pt idx="13">
                  <c:v>527419.0</c:v>
                </c:pt>
                <c:pt idx="14">
                  <c:v>527420.0</c:v>
                </c:pt>
                <c:pt idx="15">
                  <c:v>527421.0</c:v>
                </c:pt>
                <c:pt idx="16">
                  <c:v>527422.0</c:v>
                </c:pt>
                <c:pt idx="17">
                  <c:v>527423.0</c:v>
                </c:pt>
                <c:pt idx="18">
                  <c:v>527424.0</c:v>
                </c:pt>
                <c:pt idx="19">
                  <c:v>527425.0</c:v>
                </c:pt>
                <c:pt idx="20">
                  <c:v>527426.0</c:v>
                </c:pt>
                <c:pt idx="21">
                  <c:v>527427.0</c:v>
                </c:pt>
                <c:pt idx="22">
                  <c:v>527428.0</c:v>
                </c:pt>
                <c:pt idx="23">
                  <c:v>527429.0</c:v>
                </c:pt>
                <c:pt idx="24">
                  <c:v>527430.0</c:v>
                </c:pt>
                <c:pt idx="25">
                  <c:v>527431.0</c:v>
                </c:pt>
                <c:pt idx="26">
                  <c:v>527432.0</c:v>
                </c:pt>
                <c:pt idx="27">
                  <c:v>527433.0</c:v>
                </c:pt>
                <c:pt idx="28">
                  <c:v>527434.0</c:v>
                </c:pt>
                <c:pt idx="29">
                  <c:v>527435.0</c:v>
                </c:pt>
                <c:pt idx="30">
                  <c:v>527436.0</c:v>
                </c:pt>
                <c:pt idx="31">
                  <c:v>527437.0</c:v>
                </c:pt>
                <c:pt idx="32">
                  <c:v>527438.0</c:v>
                </c:pt>
                <c:pt idx="33">
                  <c:v>527439.0</c:v>
                </c:pt>
                <c:pt idx="34">
                  <c:v>527440.0</c:v>
                </c:pt>
                <c:pt idx="35">
                  <c:v>527441.0</c:v>
                </c:pt>
                <c:pt idx="36">
                  <c:v>527442.0</c:v>
                </c:pt>
                <c:pt idx="37">
                  <c:v>527443.0</c:v>
                </c:pt>
                <c:pt idx="38">
                  <c:v>527444.0</c:v>
                </c:pt>
                <c:pt idx="39">
                  <c:v>527445.0</c:v>
                </c:pt>
              </c:numCache>
            </c:numRef>
          </c:xVal>
          <c:yVal>
            <c:numRef>
              <c:f>M3TGT_MeanSig_13360.csv!$B$2:$B$41</c:f>
              <c:numCache>
                <c:formatCode>General</c:formatCode>
                <c:ptCount val="40"/>
                <c:pt idx="0">
                  <c:v>0.0685119628906</c:v>
                </c:pt>
                <c:pt idx="1">
                  <c:v>-0.754539489746</c:v>
                </c:pt>
                <c:pt idx="2">
                  <c:v>-0.702671051025</c:v>
                </c:pt>
                <c:pt idx="3">
                  <c:v>-0.78066444397</c:v>
                </c:pt>
                <c:pt idx="4">
                  <c:v>-0.667432785034</c:v>
                </c:pt>
                <c:pt idx="5">
                  <c:v>-0.0372905731201</c:v>
                </c:pt>
                <c:pt idx="6">
                  <c:v>-0.377882003784</c:v>
                </c:pt>
                <c:pt idx="7">
                  <c:v>-0.978385925293</c:v>
                </c:pt>
                <c:pt idx="8">
                  <c:v>-0.573863983154</c:v>
                </c:pt>
                <c:pt idx="9">
                  <c:v>-0.381313323975</c:v>
                </c:pt>
                <c:pt idx="10">
                  <c:v>0.0722751617432</c:v>
                </c:pt>
                <c:pt idx="11">
                  <c:v>-0.227571487427</c:v>
                </c:pt>
                <c:pt idx="12">
                  <c:v>-0.05322265625</c:v>
                </c:pt>
                <c:pt idx="13">
                  <c:v>0.0302181243896</c:v>
                </c:pt>
                <c:pt idx="14">
                  <c:v>-0.401308059692</c:v>
                </c:pt>
                <c:pt idx="15">
                  <c:v>-0.32816696167</c:v>
                </c:pt>
                <c:pt idx="16">
                  <c:v>-0.42674446106</c:v>
                </c:pt>
                <c:pt idx="17">
                  <c:v>-2.126953125</c:v>
                </c:pt>
                <c:pt idx="18">
                  <c:v>-1.40191078186</c:v>
                </c:pt>
                <c:pt idx="19">
                  <c:v>-0.45464515686</c:v>
                </c:pt>
                <c:pt idx="20">
                  <c:v>-0.740642547607</c:v>
                </c:pt>
                <c:pt idx="21">
                  <c:v>-0.991178512573</c:v>
                </c:pt>
                <c:pt idx="22">
                  <c:v>0.0556831359863</c:v>
                </c:pt>
                <c:pt idx="23">
                  <c:v>-0.4714012146</c:v>
                </c:pt>
                <c:pt idx="24">
                  <c:v>-0.754375457764</c:v>
                </c:pt>
                <c:pt idx="25">
                  <c:v>-0.885271072388</c:v>
                </c:pt>
                <c:pt idx="26">
                  <c:v>-0.208629608154</c:v>
                </c:pt>
                <c:pt idx="27">
                  <c:v>-0.11981010437</c:v>
                </c:pt>
                <c:pt idx="28">
                  <c:v>-0.376613616943</c:v>
                </c:pt>
                <c:pt idx="29">
                  <c:v>-0.607465744019</c:v>
                </c:pt>
                <c:pt idx="30">
                  <c:v>-0.986652374268</c:v>
                </c:pt>
                <c:pt idx="31">
                  <c:v>-1.16238594055</c:v>
                </c:pt>
                <c:pt idx="32">
                  <c:v>-0.75625038147</c:v>
                </c:pt>
                <c:pt idx="33">
                  <c:v>-0.893854141235</c:v>
                </c:pt>
                <c:pt idx="34">
                  <c:v>0.169860839844</c:v>
                </c:pt>
                <c:pt idx="35">
                  <c:v>-0.149299621582</c:v>
                </c:pt>
                <c:pt idx="36">
                  <c:v>-0.0381450653076</c:v>
                </c:pt>
                <c:pt idx="37">
                  <c:v>-0.27173614502</c:v>
                </c:pt>
                <c:pt idx="38">
                  <c:v>-0.709371566772</c:v>
                </c:pt>
                <c:pt idx="39">
                  <c:v>-0.605571746826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M3TGT_MeanSig_13360.csv!$C$1</c:f>
              <c:strCache>
                <c:ptCount val="1"/>
                <c:pt idx="0">
                  <c:v>xSigma</c:v>
                </c:pt>
              </c:strCache>
            </c:strRef>
          </c:tx>
          <c:xVal>
            <c:numRef>
              <c:f>M3TGT_MeanSig_13360.csv!$A$2:$A$41</c:f>
              <c:numCache>
                <c:formatCode>General</c:formatCode>
                <c:ptCount val="40"/>
                <c:pt idx="0">
                  <c:v>527406.0</c:v>
                </c:pt>
                <c:pt idx="1">
                  <c:v>527407.0</c:v>
                </c:pt>
                <c:pt idx="2">
                  <c:v>527408.0</c:v>
                </c:pt>
                <c:pt idx="3">
                  <c:v>527409.0</c:v>
                </c:pt>
                <c:pt idx="4">
                  <c:v>527410.0</c:v>
                </c:pt>
                <c:pt idx="5">
                  <c:v>527411.0</c:v>
                </c:pt>
                <c:pt idx="6">
                  <c:v>527412.0</c:v>
                </c:pt>
                <c:pt idx="7">
                  <c:v>527413.0</c:v>
                </c:pt>
                <c:pt idx="8">
                  <c:v>527414.0</c:v>
                </c:pt>
                <c:pt idx="9">
                  <c:v>527415.0</c:v>
                </c:pt>
                <c:pt idx="10">
                  <c:v>527416.0</c:v>
                </c:pt>
                <c:pt idx="11">
                  <c:v>527417.0</c:v>
                </c:pt>
                <c:pt idx="12">
                  <c:v>527418.0</c:v>
                </c:pt>
                <c:pt idx="13">
                  <c:v>527419.0</c:v>
                </c:pt>
                <c:pt idx="14">
                  <c:v>527420.0</c:v>
                </c:pt>
                <c:pt idx="15">
                  <c:v>527421.0</c:v>
                </c:pt>
                <c:pt idx="16">
                  <c:v>527422.0</c:v>
                </c:pt>
                <c:pt idx="17">
                  <c:v>527423.0</c:v>
                </c:pt>
                <c:pt idx="18">
                  <c:v>527424.0</c:v>
                </c:pt>
                <c:pt idx="19">
                  <c:v>527425.0</c:v>
                </c:pt>
                <c:pt idx="20">
                  <c:v>527426.0</c:v>
                </c:pt>
                <c:pt idx="21">
                  <c:v>527427.0</c:v>
                </c:pt>
                <c:pt idx="22">
                  <c:v>527428.0</c:v>
                </c:pt>
                <c:pt idx="23">
                  <c:v>527429.0</c:v>
                </c:pt>
                <c:pt idx="24">
                  <c:v>527430.0</c:v>
                </c:pt>
                <c:pt idx="25">
                  <c:v>527431.0</c:v>
                </c:pt>
                <c:pt idx="26">
                  <c:v>527432.0</c:v>
                </c:pt>
                <c:pt idx="27">
                  <c:v>527433.0</c:v>
                </c:pt>
                <c:pt idx="28">
                  <c:v>527434.0</c:v>
                </c:pt>
                <c:pt idx="29">
                  <c:v>527435.0</c:v>
                </c:pt>
                <c:pt idx="30">
                  <c:v>527436.0</c:v>
                </c:pt>
                <c:pt idx="31">
                  <c:v>527437.0</c:v>
                </c:pt>
                <c:pt idx="32">
                  <c:v>527438.0</c:v>
                </c:pt>
                <c:pt idx="33">
                  <c:v>527439.0</c:v>
                </c:pt>
                <c:pt idx="34">
                  <c:v>527440.0</c:v>
                </c:pt>
                <c:pt idx="35">
                  <c:v>527441.0</c:v>
                </c:pt>
                <c:pt idx="36">
                  <c:v>527442.0</c:v>
                </c:pt>
                <c:pt idx="37">
                  <c:v>527443.0</c:v>
                </c:pt>
                <c:pt idx="38">
                  <c:v>527444.0</c:v>
                </c:pt>
                <c:pt idx="39">
                  <c:v>527445.0</c:v>
                </c:pt>
              </c:numCache>
            </c:numRef>
          </c:xVal>
          <c:yVal>
            <c:numRef>
              <c:f>M3TGT_MeanSig_13360.csv!$C$2:$C$41</c:f>
              <c:numCache>
                <c:formatCode>General</c:formatCode>
                <c:ptCount val="40"/>
                <c:pt idx="0">
                  <c:v>5.02683067322</c:v>
                </c:pt>
                <c:pt idx="1">
                  <c:v>5.09171819687</c:v>
                </c:pt>
                <c:pt idx="2">
                  <c:v>4.72461414337</c:v>
                </c:pt>
                <c:pt idx="3">
                  <c:v>4.9616150856</c:v>
                </c:pt>
                <c:pt idx="4">
                  <c:v>4.92688894272</c:v>
                </c:pt>
                <c:pt idx="5">
                  <c:v>5.00693035126</c:v>
                </c:pt>
                <c:pt idx="6">
                  <c:v>4.90433311462</c:v>
                </c:pt>
                <c:pt idx="7">
                  <c:v>5.04042196274</c:v>
                </c:pt>
                <c:pt idx="8">
                  <c:v>4.99383401871</c:v>
                </c:pt>
                <c:pt idx="9">
                  <c:v>4.8455414772</c:v>
                </c:pt>
                <c:pt idx="10">
                  <c:v>4.90016269684</c:v>
                </c:pt>
                <c:pt idx="11">
                  <c:v>4.67067193985</c:v>
                </c:pt>
                <c:pt idx="12">
                  <c:v>4.89422178268</c:v>
                </c:pt>
                <c:pt idx="13">
                  <c:v>4.77522134781</c:v>
                </c:pt>
                <c:pt idx="14">
                  <c:v>4.89227485657</c:v>
                </c:pt>
                <c:pt idx="15">
                  <c:v>4.92120838165</c:v>
                </c:pt>
                <c:pt idx="16">
                  <c:v>4.93054151535</c:v>
                </c:pt>
                <c:pt idx="17">
                  <c:v>4.80356025696</c:v>
                </c:pt>
                <c:pt idx="18">
                  <c:v>4.94776105881</c:v>
                </c:pt>
                <c:pt idx="19">
                  <c:v>4.72133255005</c:v>
                </c:pt>
                <c:pt idx="20">
                  <c:v>4.91808271408</c:v>
                </c:pt>
                <c:pt idx="21">
                  <c:v>4.89220762253</c:v>
                </c:pt>
                <c:pt idx="22">
                  <c:v>4.72154712677</c:v>
                </c:pt>
                <c:pt idx="23">
                  <c:v>4.96480083466</c:v>
                </c:pt>
                <c:pt idx="24">
                  <c:v>4.83290815353</c:v>
                </c:pt>
                <c:pt idx="25">
                  <c:v>4.61971473694</c:v>
                </c:pt>
                <c:pt idx="26">
                  <c:v>4.87686109543</c:v>
                </c:pt>
                <c:pt idx="27">
                  <c:v>4.82377052307</c:v>
                </c:pt>
                <c:pt idx="28">
                  <c:v>4.93219804764</c:v>
                </c:pt>
                <c:pt idx="29">
                  <c:v>5.0078587532</c:v>
                </c:pt>
                <c:pt idx="30">
                  <c:v>4.76188564301</c:v>
                </c:pt>
                <c:pt idx="31">
                  <c:v>4.83237314224</c:v>
                </c:pt>
                <c:pt idx="32">
                  <c:v>4.90275335312</c:v>
                </c:pt>
                <c:pt idx="33">
                  <c:v>4.817091465</c:v>
                </c:pt>
                <c:pt idx="34">
                  <c:v>4.79526376724</c:v>
                </c:pt>
                <c:pt idx="35">
                  <c:v>4.82563686371</c:v>
                </c:pt>
                <c:pt idx="36">
                  <c:v>5.08352994919</c:v>
                </c:pt>
                <c:pt idx="37">
                  <c:v>4.91263246536</c:v>
                </c:pt>
                <c:pt idx="38">
                  <c:v>4.96974897385</c:v>
                </c:pt>
                <c:pt idx="39">
                  <c:v>4.99151659012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M3TGT_MeanSig_13360.csv!$D$1</c:f>
              <c:strCache>
                <c:ptCount val="1"/>
                <c:pt idx="0">
                  <c:v>yMean</c:v>
                </c:pt>
              </c:strCache>
            </c:strRef>
          </c:tx>
          <c:xVal>
            <c:numRef>
              <c:f>M3TGT_MeanSig_13360.csv!$A$2:$A$41</c:f>
              <c:numCache>
                <c:formatCode>General</c:formatCode>
                <c:ptCount val="40"/>
                <c:pt idx="0">
                  <c:v>527406.0</c:v>
                </c:pt>
                <c:pt idx="1">
                  <c:v>527407.0</c:v>
                </c:pt>
                <c:pt idx="2">
                  <c:v>527408.0</c:v>
                </c:pt>
                <c:pt idx="3">
                  <c:v>527409.0</c:v>
                </c:pt>
                <c:pt idx="4">
                  <c:v>527410.0</c:v>
                </c:pt>
                <c:pt idx="5">
                  <c:v>527411.0</c:v>
                </c:pt>
                <c:pt idx="6">
                  <c:v>527412.0</c:v>
                </c:pt>
                <c:pt idx="7">
                  <c:v>527413.0</c:v>
                </c:pt>
                <c:pt idx="8">
                  <c:v>527414.0</c:v>
                </c:pt>
                <c:pt idx="9">
                  <c:v>527415.0</c:v>
                </c:pt>
                <c:pt idx="10">
                  <c:v>527416.0</c:v>
                </c:pt>
                <c:pt idx="11">
                  <c:v>527417.0</c:v>
                </c:pt>
                <c:pt idx="12">
                  <c:v>527418.0</c:v>
                </c:pt>
                <c:pt idx="13">
                  <c:v>527419.0</c:v>
                </c:pt>
                <c:pt idx="14">
                  <c:v>527420.0</c:v>
                </c:pt>
                <c:pt idx="15">
                  <c:v>527421.0</c:v>
                </c:pt>
                <c:pt idx="16">
                  <c:v>527422.0</c:v>
                </c:pt>
                <c:pt idx="17">
                  <c:v>527423.0</c:v>
                </c:pt>
                <c:pt idx="18">
                  <c:v>527424.0</c:v>
                </c:pt>
                <c:pt idx="19">
                  <c:v>527425.0</c:v>
                </c:pt>
                <c:pt idx="20">
                  <c:v>527426.0</c:v>
                </c:pt>
                <c:pt idx="21">
                  <c:v>527427.0</c:v>
                </c:pt>
                <c:pt idx="22">
                  <c:v>527428.0</c:v>
                </c:pt>
                <c:pt idx="23">
                  <c:v>527429.0</c:v>
                </c:pt>
                <c:pt idx="24">
                  <c:v>527430.0</c:v>
                </c:pt>
                <c:pt idx="25">
                  <c:v>527431.0</c:v>
                </c:pt>
                <c:pt idx="26">
                  <c:v>527432.0</c:v>
                </c:pt>
                <c:pt idx="27">
                  <c:v>527433.0</c:v>
                </c:pt>
                <c:pt idx="28">
                  <c:v>527434.0</c:v>
                </c:pt>
                <c:pt idx="29">
                  <c:v>527435.0</c:v>
                </c:pt>
                <c:pt idx="30">
                  <c:v>527436.0</c:v>
                </c:pt>
                <c:pt idx="31">
                  <c:v>527437.0</c:v>
                </c:pt>
                <c:pt idx="32">
                  <c:v>527438.0</c:v>
                </c:pt>
                <c:pt idx="33">
                  <c:v>527439.0</c:v>
                </c:pt>
                <c:pt idx="34">
                  <c:v>527440.0</c:v>
                </c:pt>
                <c:pt idx="35">
                  <c:v>527441.0</c:v>
                </c:pt>
                <c:pt idx="36">
                  <c:v>527442.0</c:v>
                </c:pt>
                <c:pt idx="37">
                  <c:v>527443.0</c:v>
                </c:pt>
                <c:pt idx="38">
                  <c:v>527444.0</c:v>
                </c:pt>
                <c:pt idx="39">
                  <c:v>527445.0</c:v>
                </c:pt>
              </c:numCache>
            </c:numRef>
          </c:xVal>
          <c:yVal>
            <c:numRef>
              <c:f>M3TGT_MeanSig_13360.csv!$D$2:$D$41</c:f>
              <c:numCache>
                <c:formatCode>General</c:formatCode>
                <c:ptCount val="40"/>
                <c:pt idx="0">
                  <c:v>-0.430746078491</c:v>
                </c:pt>
                <c:pt idx="1">
                  <c:v>0.151809692383</c:v>
                </c:pt>
                <c:pt idx="2">
                  <c:v>-0.424282073975</c:v>
                </c:pt>
                <c:pt idx="3">
                  <c:v>-0.453441619873</c:v>
                </c:pt>
                <c:pt idx="4">
                  <c:v>-0.981309890747</c:v>
                </c:pt>
                <c:pt idx="5">
                  <c:v>-0.149833679199</c:v>
                </c:pt>
                <c:pt idx="6">
                  <c:v>-0.233648300171</c:v>
                </c:pt>
                <c:pt idx="7">
                  <c:v>0.0821094512939</c:v>
                </c:pt>
                <c:pt idx="8">
                  <c:v>-0.252262115479</c:v>
                </c:pt>
                <c:pt idx="9">
                  <c:v>-0.7545337677</c:v>
                </c:pt>
                <c:pt idx="10">
                  <c:v>-0.445117950439</c:v>
                </c:pt>
                <c:pt idx="11">
                  <c:v>-0.434972763062</c:v>
                </c:pt>
                <c:pt idx="12">
                  <c:v>-0.129705429077</c:v>
                </c:pt>
                <c:pt idx="13">
                  <c:v>-0.142904281616</c:v>
                </c:pt>
                <c:pt idx="14">
                  <c:v>-0.411701202393</c:v>
                </c:pt>
                <c:pt idx="15">
                  <c:v>-0.272815704346</c:v>
                </c:pt>
                <c:pt idx="16">
                  <c:v>-0.296663284302</c:v>
                </c:pt>
                <c:pt idx="17">
                  <c:v>0.445850372314</c:v>
                </c:pt>
                <c:pt idx="18">
                  <c:v>0.124015808105</c:v>
                </c:pt>
                <c:pt idx="19">
                  <c:v>-0.404079437256</c:v>
                </c:pt>
                <c:pt idx="20">
                  <c:v>-0.92643737793</c:v>
                </c:pt>
                <c:pt idx="21">
                  <c:v>-0.328279495239</c:v>
                </c:pt>
                <c:pt idx="22">
                  <c:v>-0.0635452270508</c:v>
                </c:pt>
                <c:pt idx="23">
                  <c:v>-0.557550430298</c:v>
                </c:pt>
                <c:pt idx="24">
                  <c:v>-0.47576713562</c:v>
                </c:pt>
                <c:pt idx="25">
                  <c:v>-0.0655860900879</c:v>
                </c:pt>
                <c:pt idx="26">
                  <c:v>-0.519866943359</c:v>
                </c:pt>
                <c:pt idx="27">
                  <c:v>-0.317422866821</c:v>
                </c:pt>
                <c:pt idx="28">
                  <c:v>-0.346769332886</c:v>
                </c:pt>
                <c:pt idx="29">
                  <c:v>-0.510824203491</c:v>
                </c:pt>
                <c:pt idx="30">
                  <c:v>-0.707601547241</c:v>
                </c:pt>
                <c:pt idx="31">
                  <c:v>-0.773902893066</c:v>
                </c:pt>
                <c:pt idx="32">
                  <c:v>-0.801416397095</c:v>
                </c:pt>
                <c:pt idx="33">
                  <c:v>-0.789035797119</c:v>
                </c:pt>
                <c:pt idx="34">
                  <c:v>-0.0599613189697</c:v>
                </c:pt>
                <c:pt idx="35">
                  <c:v>0.013162612915</c:v>
                </c:pt>
                <c:pt idx="36">
                  <c:v>-0.586204528809</c:v>
                </c:pt>
                <c:pt idx="37">
                  <c:v>-0.29363822937</c:v>
                </c:pt>
                <c:pt idx="38">
                  <c:v>0.290121078491</c:v>
                </c:pt>
                <c:pt idx="39">
                  <c:v>0.0333290100098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M3TGT_MeanSig_13360.csv!$E$1</c:f>
              <c:strCache>
                <c:ptCount val="1"/>
                <c:pt idx="0">
                  <c:v>ySigma</c:v>
                </c:pt>
              </c:strCache>
            </c:strRef>
          </c:tx>
          <c:xVal>
            <c:numRef>
              <c:f>M3TGT_MeanSig_13360.csv!$A$2:$A$41</c:f>
              <c:numCache>
                <c:formatCode>General</c:formatCode>
                <c:ptCount val="40"/>
                <c:pt idx="0">
                  <c:v>527406.0</c:v>
                </c:pt>
                <c:pt idx="1">
                  <c:v>527407.0</c:v>
                </c:pt>
                <c:pt idx="2">
                  <c:v>527408.0</c:v>
                </c:pt>
                <c:pt idx="3">
                  <c:v>527409.0</c:v>
                </c:pt>
                <c:pt idx="4">
                  <c:v>527410.0</c:v>
                </c:pt>
                <c:pt idx="5">
                  <c:v>527411.0</c:v>
                </c:pt>
                <c:pt idx="6">
                  <c:v>527412.0</c:v>
                </c:pt>
                <c:pt idx="7">
                  <c:v>527413.0</c:v>
                </c:pt>
                <c:pt idx="8">
                  <c:v>527414.0</c:v>
                </c:pt>
                <c:pt idx="9">
                  <c:v>527415.0</c:v>
                </c:pt>
                <c:pt idx="10">
                  <c:v>527416.0</c:v>
                </c:pt>
                <c:pt idx="11">
                  <c:v>527417.0</c:v>
                </c:pt>
                <c:pt idx="12">
                  <c:v>527418.0</c:v>
                </c:pt>
                <c:pt idx="13">
                  <c:v>527419.0</c:v>
                </c:pt>
                <c:pt idx="14">
                  <c:v>527420.0</c:v>
                </c:pt>
                <c:pt idx="15">
                  <c:v>527421.0</c:v>
                </c:pt>
                <c:pt idx="16">
                  <c:v>527422.0</c:v>
                </c:pt>
                <c:pt idx="17">
                  <c:v>527423.0</c:v>
                </c:pt>
                <c:pt idx="18">
                  <c:v>527424.0</c:v>
                </c:pt>
                <c:pt idx="19">
                  <c:v>527425.0</c:v>
                </c:pt>
                <c:pt idx="20">
                  <c:v>527426.0</c:v>
                </c:pt>
                <c:pt idx="21">
                  <c:v>527427.0</c:v>
                </c:pt>
                <c:pt idx="22">
                  <c:v>527428.0</c:v>
                </c:pt>
                <c:pt idx="23">
                  <c:v>527429.0</c:v>
                </c:pt>
                <c:pt idx="24">
                  <c:v>527430.0</c:v>
                </c:pt>
                <c:pt idx="25">
                  <c:v>527431.0</c:v>
                </c:pt>
                <c:pt idx="26">
                  <c:v>527432.0</c:v>
                </c:pt>
                <c:pt idx="27">
                  <c:v>527433.0</c:v>
                </c:pt>
                <c:pt idx="28">
                  <c:v>527434.0</c:v>
                </c:pt>
                <c:pt idx="29">
                  <c:v>527435.0</c:v>
                </c:pt>
                <c:pt idx="30">
                  <c:v>527436.0</c:v>
                </c:pt>
                <c:pt idx="31">
                  <c:v>527437.0</c:v>
                </c:pt>
                <c:pt idx="32">
                  <c:v>527438.0</c:v>
                </c:pt>
                <c:pt idx="33">
                  <c:v>527439.0</c:v>
                </c:pt>
                <c:pt idx="34">
                  <c:v>527440.0</c:v>
                </c:pt>
                <c:pt idx="35">
                  <c:v>527441.0</c:v>
                </c:pt>
                <c:pt idx="36">
                  <c:v>527442.0</c:v>
                </c:pt>
                <c:pt idx="37">
                  <c:v>527443.0</c:v>
                </c:pt>
                <c:pt idx="38">
                  <c:v>527444.0</c:v>
                </c:pt>
                <c:pt idx="39">
                  <c:v>527445.0</c:v>
                </c:pt>
              </c:numCache>
            </c:numRef>
          </c:xVal>
          <c:yVal>
            <c:numRef>
              <c:f>M3TGT_MeanSig_13360.csv!$E$2:$E$41</c:f>
              <c:numCache>
                <c:formatCode>General</c:formatCode>
                <c:ptCount val="40"/>
                <c:pt idx="0">
                  <c:v>3.49564290047</c:v>
                </c:pt>
                <c:pt idx="1">
                  <c:v>3.60846972466</c:v>
                </c:pt>
                <c:pt idx="2">
                  <c:v>3.40532207489</c:v>
                </c:pt>
                <c:pt idx="3">
                  <c:v>3.75388503075</c:v>
                </c:pt>
                <c:pt idx="4">
                  <c:v>3.66177916527</c:v>
                </c:pt>
                <c:pt idx="5">
                  <c:v>3.62985920906</c:v>
                </c:pt>
                <c:pt idx="6">
                  <c:v>3.87611413002</c:v>
                </c:pt>
                <c:pt idx="7">
                  <c:v>3.64471364021</c:v>
                </c:pt>
                <c:pt idx="8">
                  <c:v>3.50883769989</c:v>
                </c:pt>
                <c:pt idx="9">
                  <c:v>3.67373180389</c:v>
                </c:pt>
                <c:pt idx="10">
                  <c:v>3.50001120567</c:v>
                </c:pt>
                <c:pt idx="11">
                  <c:v>3.62794184685</c:v>
                </c:pt>
                <c:pt idx="12">
                  <c:v>3.67228770256</c:v>
                </c:pt>
                <c:pt idx="13">
                  <c:v>3.61106872559</c:v>
                </c:pt>
                <c:pt idx="14">
                  <c:v>3.87282347679</c:v>
                </c:pt>
                <c:pt idx="15">
                  <c:v>3.47070169449</c:v>
                </c:pt>
                <c:pt idx="16">
                  <c:v>3.47659659386</c:v>
                </c:pt>
                <c:pt idx="17">
                  <c:v>3.46003031731</c:v>
                </c:pt>
                <c:pt idx="18">
                  <c:v>3.63001227379</c:v>
                </c:pt>
                <c:pt idx="19">
                  <c:v>3.62939739227</c:v>
                </c:pt>
                <c:pt idx="20">
                  <c:v>3.59225344658</c:v>
                </c:pt>
                <c:pt idx="21">
                  <c:v>3.67073059082</c:v>
                </c:pt>
                <c:pt idx="22">
                  <c:v>3.60774731636</c:v>
                </c:pt>
                <c:pt idx="23">
                  <c:v>3.50743508339</c:v>
                </c:pt>
                <c:pt idx="24">
                  <c:v>3.47388696671</c:v>
                </c:pt>
                <c:pt idx="25">
                  <c:v>3.80801224709</c:v>
                </c:pt>
                <c:pt idx="26">
                  <c:v>3.50310635567</c:v>
                </c:pt>
                <c:pt idx="27">
                  <c:v>3.80849480629</c:v>
                </c:pt>
                <c:pt idx="28">
                  <c:v>3.77663874626</c:v>
                </c:pt>
                <c:pt idx="29">
                  <c:v>3.90351986885</c:v>
                </c:pt>
                <c:pt idx="30">
                  <c:v>3.56973576546</c:v>
                </c:pt>
                <c:pt idx="31">
                  <c:v>3.64595150948</c:v>
                </c:pt>
                <c:pt idx="32">
                  <c:v>3.692445755</c:v>
                </c:pt>
                <c:pt idx="33">
                  <c:v>3.59141993523</c:v>
                </c:pt>
                <c:pt idx="34">
                  <c:v>3.62038135529</c:v>
                </c:pt>
                <c:pt idx="35">
                  <c:v>3.33651947975</c:v>
                </c:pt>
                <c:pt idx="36">
                  <c:v>3.50933170319</c:v>
                </c:pt>
                <c:pt idx="37">
                  <c:v>3.6186273098</c:v>
                </c:pt>
                <c:pt idx="38">
                  <c:v>3.70672750473</c:v>
                </c:pt>
                <c:pt idx="39">
                  <c:v>3.62215304375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3002568"/>
        <c:axId val="1841590648"/>
      </c:scatterChart>
      <c:valAx>
        <c:axId val="-203300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1590648"/>
        <c:crosses val="autoZero"/>
        <c:crossBetween val="midCat"/>
      </c:valAx>
      <c:valAx>
        <c:axId val="1841590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30025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D1CA0-6CDB-7044-B6A9-B060426C451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EF83-BE4B-F44E-88E3-138AFAAE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4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144FE-FAD9-4742-BD36-96178C8E333A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4C3D-A8CF-3B49-AD01-2808000F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6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C91-F0C4-0A41-ADCF-EDB4C262FBA7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4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BA2E-50E9-3C42-B642-53F49A6145C3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0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BFA9-57FD-A043-AA3D-6E4280389FB1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FFB-122F-854D-A446-35B4F5FD8C6D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1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7E6C-5A33-7740-8A49-AF839B040C78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C3E0-7951-B54B-9FC3-FD23136069E1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535-5EF9-0848-B99D-07B936E7DF78}" type="datetime1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202A-C85D-DE4B-B87D-40B3C50862F7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2228-E403-C54C-BB23-EBD157076351}" type="datetime1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1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C9A3-AF17-4A42-88F1-8708FD9E0AEC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7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0B36-ECA9-3E4D-99A8-2CA92A6570ED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4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6C0F-5218-7049-A299-EDED1D76EC2E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1AEC-DA1C-8E4A-8740-4E5E3C38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160" y="0"/>
            <a:ext cx="905684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Preparation for E1039 Summer Shutdown Work Plan – Draft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 smtClean="0">
                <a:solidFill>
                  <a:srgbClr val="0000FF"/>
                </a:solidFill>
              </a:rPr>
              <a:t>3/11/15 meeting w/ </a:t>
            </a:r>
            <a:r>
              <a:rPr lang="en-US" sz="2700" dirty="0" err="1" smtClean="0">
                <a:solidFill>
                  <a:srgbClr val="0000FF"/>
                </a:solidFill>
              </a:rPr>
              <a:t>Fermilab</a:t>
            </a:r>
            <a:r>
              <a:rPr lang="en-US" sz="2700" dirty="0" smtClean="0">
                <a:solidFill>
                  <a:srgbClr val="0000FF"/>
                </a:solidFill>
              </a:rPr>
              <a:t> Management for Labor and Support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E906 work</a:t>
            </a:r>
          </a:p>
          <a:p>
            <a:pPr lvl="1"/>
            <a:r>
              <a:rPr lang="en-US" dirty="0" smtClean="0"/>
              <a:t>St-1 chamber work</a:t>
            </a:r>
          </a:p>
          <a:p>
            <a:pPr lvl="1"/>
            <a:r>
              <a:rPr lang="en-US" dirty="0" smtClean="0"/>
              <a:t>Other small projects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IR work for E1039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Install L/R telescopes?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Beam on target </a:t>
            </a:r>
            <a:r>
              <a:rPr lang="en-US" dirty="0" err="1" smtClean="0">
                <a:solidFill>
                  <a:srgbClr val="FF0000"/>
                </a:solidFill>
              </a:rPr>
              <a:t>luminoity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X-Y Position monitor?</a:t>
            </a:r>
          </a:p>
          <a:p>
            <a:pPr lvl="1"/>
            <a:r>
              <a:rPr lang="en-US" dirty="0" smtClean="0"/>
              <a:t>Target support/platform</a:t>
            </a:r>
          </a:p>
          <a:p>
            <a:pPr lvl="1"/>
            <a:r>
              <a:rPr lang="en-US" dirty="0" smtClean="0"/>
              <a:t>Power, water cooling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Other work?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Shielding </a:t>
            </a:r>
          </a:p>
          <a:p>
            <a:pPr lvl="1"/>
            <a:r>
              <a:rPr lang="en-US" dirty="0" smtClean="0"/>
              <a:t>MARS calculation?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9190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DAQ and slow control signal integration at Counting House</a:t>
            </a:r>
          </a:p>
          <a:p>
            <a:pPr lvl="1"/>
            <a:r>
              <a:rPr lang="en-US" dirty="0" smtClean="0"/>
              <a:t>E906 approach: </a:t>
            </a:r>
          </a:p>
          <a:p>
            <a:pPr lvl="2"/>
            <a:r>
              <a:rPr lang="en-US" dirty="0" smtClean="0"/>
              <a:t>HV monitoring etc.</a:t>
            </a:r>
          </a:p>
          <a:p>
            <a:pPr lvl="2"/>
            <a:r>
              <a:rPr lang="en-US" dirty="0" smtClean="0"/>
              <a:t>Server pull the information from </a:t>
            </a:r>
            <a:r>
              <a:rPr lang="en-US" dirty="0" err="1" smtClean="0"/>
              <a:t>Keithley</a:t>
            </a:r>
            <a:r>
              <a:rPr lang="en-US" dirty="0" smtClean="0"/>
              <a:t> every ~3min and send them to MySQL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E1039 NMR/Target information </a:t>
            </a:r>
          </a:p>
          <a:p>
            <a:pPr lvl="2"/>
            <a:r>
              <a:rPr lang="en-US" dirty="0" smtClean="0"/>
              <a:t>Windows/</a:t>
            </a:r>
            <a:r>
              <a:rPr lang="en-US" dirty="0" err="1" smtClean="0"/>
              <a:t>LabView</a:t>
            </a:r>
            <a:r>
              <a:rPr lang="en-US" dirty="0" smtClean="0"/>
              <a:t> send the information to MySQL</a:t>
            </a:r>
          </a:p>
          <a:p>
            <a:pPr lvl="2"/>
            <a:r>
              <a:rPr lang="en-US" dirty="0" smtClean="0"/>
              <a:t>Shielding for electronics?</a:t>
            </a:r>
          </a:p>
          <a:p>
            <a:pPr lvl="2"/>
            <a:r>
              <a:rPr lang="en-US" dirty="0" smtClean="0"/>
              <a:t>Install Ethernet cable in the target area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F37-540A-FE4E-9355-1FB2F8255D62}" type="datetime1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2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932" y="133138"/>
            <a:ext cx="6055735" cy="158032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Conceptual Design of the New </a:t>
            </a:r>
            <a:br>
              <a:rPr lang="en-US" sz="3100" dirty="0" smtClean="0"/>
            </a:br>
            <a:r>
              <a:rPr lang="en-US" sz="3100" dirty="0" smtClean="0"/>
              <a:t>Polarized Target Area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 smtClean="0">
                <a:solidFill>
                  <a:srgbClr val="0000FF"/>
                </a:solidFill>
              </a:rPr>
              <a:t>- new services and modifications needed to operate the polarized target: </a:t>
            </a:r>
            <a:br>
              <a:rPr lang="en-US" sz="2700" dirty="0" smtClean="0">
                <a:solidFill>
                  <a:srgbClr val="0000FF"/>
                </a:solidFill>
              </a:rPr>
            </a:br>
            <a:r>
              <a:rPr lang="en-US" sz="2700" dirty="0" smtClean="0">
                <a:solidFill>
                  <a:srgbClr val="0000FF"/>
                </a:solidFill>
              </a:rPr>
              <a:t>- pumps, </a:t>
            </a:r>
            <a:r>
              <a:rPr lang="en-US" sz="2700" dirty="0" err="1" smtClean="0">
                <a:solidFill>
                  <a:srgbClr val="0000FF"/>
                </a:solidFill>
              </a:rPr>
              <a:t>cryo</a:t>
            </a:r>
            <a:r>
              <a:rPr lang="en-US" sz="2700" dirty="0" smtClean="0">
                <a:solidFill>
                  <a:srgbClr val="0000FF"/>
                </a:solidFill>
              </a:rPr>
              <a:t>, electrical, microwave, NMR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3" name="Picture 2" descr="pac_view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0318" y="-47100"/>
            <a:ext cx="5619646" cy="7272482"/>
          </a:xfrm>
          <a:prstGeom prst="rect">
            <a:avLst/>
          </a:prstGeom>
        </p:spPr>
      </p:pic>
      <p:pic>
        <p:nvPicPr>
          <p:cNvPr id="5" name="Picture 4" descr="slac_polt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626" y="110456"/>
            <a:ext cx="2277401" cy="33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6310" y="3945421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620cm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6310" y="3950021"/>
            <a:ext cx="7791" cy="203344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ag_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79" y="4490003"/>
            <a:ext cx="579746" cy="803155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61EB-3809-CF4D-BB23-BD859A549680}" type="datetime1">
              <a:rPr lang="en-US" smtClean="0"/>
              <a:t>2/26/15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991932" y="6384883"/>
            <a:ext cx="2895600" cy="365125"/>
          </a:xfrm>
        </p:spPr>
        <p:txBody>
          <a:bodyPr/>
          <a:lstStyle/>
          <a:p>
            <a:r>
              <a:rPr lang="en-US" smtClean="0"/>
              <a:t>Ming Liu, E906 Summer Work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93E-FDC2-9348-A05A-C1CAB3CA8D92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62223" y="2305095"/>
            <a:ext cx="1059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-3.5m</a:t>
            </a:r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470125" y="4236086"/>
            <a:ext cx="2913766" cy="2240133"/>
            <a:chOff x="166335" y="2313253"/>
            <a:chExt cx="8171201" cy="5398004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625" y="2313253"/>
              <a:ext cx="6799911" cy="417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 flipV="1">
              <a:off x="1058333" y="2508250"/>
              <a:ext cx="10584" cy="38481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524000" y="6721475"/>
              <a:ext cx="3005667" cy="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-714296" y="3704384"/>
              <a:ext cx="2796996" cy="1035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ekton Pro Bold"/>
                  <a:cs typeface="Tekton Pro Bold"/>
                </a:rPr>
                <a:t>457 cm </a:t>
              </a:r>
              <a:endParaRPr lang="en-US" b="1" dirty="0">
                <a:solidFill>
                  <a:srgbClr val="FF0000"/>
                </a:solidFill>
                <a:latin typeface="Tekton Pro Bold"/>
                <a:cs typeface="Tekton Pro Bol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3139" y="6821285"/>
              <a:ext cx="5588975" cy="88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ekton Pro Bold"/>
                  <a:cs typeface="Tekton Pro Bold"/>
                </a:rPr>
                <a:t>178 cm</a:t>
              </a:r>
              <a:endParaRPr lang="en-US" b="1" dirty="0">
                <a:solidFill>
                  <a:srgbClr val="FF0000"/>
                </a:solidFill>
                <a:latin typeface="Tekton Pro Bold"/>
                <a:cs typeface="Tekton Pro Bold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682443" y="3257920"/>
            <a:ext cx="1704963" cy="1232083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83365" y="3699676"/>
            <a:ext cx="145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Modifications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needed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1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63" y="0"/>
            <a:ext cx="8229600" cy="875615"/>
          </a:xfrm>
        </p:spPr>
        <p:txBody>
          <a:bodyPr/>
          <a:lstStyle/>
          <a:p>
            <a:r>
              <a:rPr lang="en-US" dirty="0" smtClean="0"/>
              <a:t>Schedule and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63" y="1009075"/>
            <a:ext cx="8229600" cy="1401357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900" dirty="0" smtClean="0"/>
              <a:t>New </a:t>
            </a:r>
            <a:r>
              <a:rPr lang="en-US" sz="4900" dirty="0"/>
              <a:t>t</a:t>
            </a:r>
            <a:r>
              <a:rPr lang="en-US" sz="4900" dirty="0" smtClean="0"/>
              <a:t>arget area and radiation shielding design and safety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900" dirty="0" smtClean="0"/>
              <a:t>Cryogenics System design and installation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900" dirty="0" smtClean="0"/>
              <a:t>Beam line modifications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300" dirty="0"/>
              <a:t>B</a:t>
            </a:r>
            <a:r>
              <a:rPr lang="en-US" sz="5300" dirty="0" smtClean="0"/>
              <a:t>eam </a:t>
            </a:r>
            <a:r>
              <a:rPr lang="en-US" sz="5300" dirty="0"/>
              <a:t>on target monitoring telescopes </a:t>
            </a:r>
            <a:endParaRPr lang="en-US" sz="4900" dirty="0" smtClean="0"/>
          </a:p>
          <a:p>
            <a:pPr lvl="1"/>
            <a:endParaRPr lang="en-US" sz="49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4FA6-0ECD-F24F-B9AC-7045D2D74306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93E-FDC2-9348-A05A-C1CAB3CA8D92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2561" y="3455136"/>
            <a:ext cx="33681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50676" y="3179047"/>
            <a:ext cx="0" cy="293449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763" y="2614196"/>
            <a:ext cx="130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 of E906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9/2016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2561" y="3912670"/>
            <a:ext cx="3368115" cy="11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668135"/>
            <a:ext cx="3073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area shielding design and safety review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372487" y="3108051"/>
            <a:ext cx="16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E906 Operation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38607" y="5596356"/>
            <a:ext cx="15460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67480" y="5170978"/>
            <a:ext cx="1201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Shielding block </a:t>
            </a:r>
          </a:p>
          <a:p>
            <a:r>
              <a:rPr lang="en-US" sz="1200" dirty="0" smtClean="0"/>
              <a:t>Installation</a:t>
            </a:r>
          </a:p>
          <a:p>
            <a:r>
              <a:rPr lang="en-US" sz="1200" dirty="0" smtClean="0"/>
              <a:t>- Safety reviews</a:t>
            </a:r>
          </a:p>
          <a:p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57617" y="4751080"/>
            <a:ext cx="18545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96119" y="4097845"/>
            <a:ext cx="171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Target stand design 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nd preparation </a:t>
            </a:r>
          </a:p>
          <a:p>
            <a:r>
              <a:rPr lang="en-US" sz="1200" dirty="0" smtClean="0"/>
              <a:t>- Safety interlock system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800847" y="3636180"/>
            <a:ext cx="125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Remove E906 </a:t>
            </a:r>
          </a:p>
          <a:p>
            <a:r>
              <a:rPr lang="en-US" sz="1200" dirty="0" smtClean="0"/>
              <a:t>shielding blocks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58893" y="4110202"/>
            <a:ext cx="13639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22835" y="4894497"/>
            <a:ext cx="14871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293609" y="6114185"/>
            <a:ext cx="2418565" cy="15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72487" y="4960531"/>
            <a:ext cx="2237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Service line layout &amp; preparation</a:t>
            </a:r>
            <a:endParaRPr lang="en-US" sz="1200" dirty="0">
              <a:solidFill>
                <a:srgbClr val="0000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Cryogenics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Electrical and water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Pumps, vacuum</a:t>
            </a:r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Microwave system</a:t>
            </a:r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NMR and DAQ</a:t>
            </a:r>
          </a:p>
          <a:p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122835" y="4265952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Target and service </a:t>
            </a:r>
          </a:p>
          <a:p>
            <a:r>
              <a:rPr lang="en-US" sz="1200" dirty="0" smtClean="0"/>
              <a:t>line installations</a:t>
            </a:r>
          </a:p>
          <a:p>
            <a:r>
              <a:rPr lang="en-US" sz="1200" dirty="0" smtClean="0"/>
              <a:t>- System test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5122835" y="4157530"/>
            <a:ext cx="0" cy="73696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084656" y="6079458"/>
            <a:ext cx="6816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089619" y="5652520"/>
            <a:ext cx="111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E1039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commissioning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</a:t>
            </a:r>
            <a:r>
              <a:rPr lang="en-US" sz="1200" dirty="0" smtClean="0">
                <a:solidFill>
                  <a:srgbClr val="FF0000"/>
                </a:solidFill>
              </a:rPr>
              <a:t>ata taking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8084656" y="5596356"/>
            <a:ext cx="0" cy="48310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562271" y="4886609"/>
            <a:ext cx="0" cy="73696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800847" y="5940649"/>
            <a:ext cx="42838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24368" y="5419002"/>
            <a:ext cx="2505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 line work:</a:t>
            </a:r>
          </a:p>
          <a:p>
            <a:r>
              <a:rPr lang="en-US" sz="1200" dirty="0" smtClean="0"/>
              <a:t> - collimator and Q3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Kmag</a:t>
            </a:r>
            <a:r>
              <a:rPr lang="en-US" sz="1200" dirty="0" smtClean="0"/>
              <a:t>/</a:t>
            </a:r>
            <a:r>
              <a:rPr lang="en-US" sz="1200" dirty="0" err="1" smtClean="0"/>
              <a:t>FMag</a:t>
            </a:r>
            <a:r>
              <a:rPr lang="en-US" sz="1200" dirty="0" smtClean="0"/>
              <a:t> new switch and controls</a:t>
            </a:r>
          </a:p>
          <a:p>
            <a:r>
              <a:rPr lang="en-US" sz="1200" dirty="0" smtClean="0"/>
              <a:t>New beam monitoring telescopes  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903076" y="3455136"/>
            <a:ext cx="418158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42037" y="2993471"/>
            <a:ext cx="158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 6 months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348" y="4097845"/>
            <a:ext cx="1644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during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2015 shutdown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7/4-9/26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906_KTEV_BEAM_LAYOUT_2 Layou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9185" y="1421301"/>
            <a:ext cx="4739686" cy="6133711"/>
          </a:xfrm>
          <a:prstGeom prst="rect">
            <a:avLst/>
          </a:prstGeom>
        </p:spPr>
      </p:pic>
      <p:pic>
        <p:nvPicPr>
          <p:cNvPr id="9" name="Picture 8" descr="mag_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8715" y="5364128"/>
            <a:ext cx="243422" cy="389704"/>
          </a:xfrm>
          <a:prstGeom prst="rect">
            <a:avLst/>
          </a:prstGeom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168794" y="33513"/>
            <a:ext cx="8841578" cy="834537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Beam Collimator, Focusing Q3 and Target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67137" y="5689978"/>
            <a:ext cx="2234508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lgDashDot"/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44307" y="5443829"/>
            <a:ext cx="514596" cy="4922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54537" y="6028121"/>
            <a:ext cx="1417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Final focusing Q3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341" y="5136052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Beam collimator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7425" y="1029660"/>
            <a:ext cx="333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Target cross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ection</a:t>
            </a:r>
            <a:r>
              <a:rPr lang="en-US" dirty="0" smtClean="0"/>
              <a:t>: 18 x 28 </a:t>
            </a:r>
            <a:r>
              <a:rPr lang="en-US" dirty="0"/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35052" y="878277"/>
            <a:ext cx="1136201" cy="1783201"/>
            <a:chOff x="443341" y="878277"/>
            <a:chExt cx="861654" cy="1537827"/>
          </a:xfrm>
        </p:grpSpPr>
        <p:sp>
          <p:nvSpPr>
            <p:cNvPr id="26" name="Oval 25"/>
            <p:cNvSpPr/>
            <p:nvPr/>
          </p:nvSpPr>
          <p:spPr>
            <a:xfrm>
              <a:off x="443341" y="878277"/>
              <a:ext cx="861654" cy="15378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27994" y="1322599"/>
              <a:ext cx="289361" cy="63855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43381" y="1420392"/>
            <a:ext cx="31379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cross section: </a:t>
            </a:r>
          </a:p>
          <a:p>
            <a:r>
              <a:rPr lang="en-US" dirty="0" smtClean="0"/>
              <a:t>Need be well contained within </a:t>
            </a:r>
          </a:p>
          <a:p>
            <a:r>
              <a:rPr lang="en-US" dirty="0" smtClean="0"/>
              <a:t>4 sigma, required by </a:t>
            </a:r>
            <a:r>
              <a:rPr lang="en-US" dirty="0" err="1" smtClean="0"/>
              <a:t>dR</a:t>
            </a:r>
            <a:r>
              <a:rPr lang="en-US" dirty="0" smtClean="0"/>
              <a:t>&lt; 2x10</a:t>
            </a:r>
            <a:r>
              <a:rPr lang="en-US" baseline="30000" dirty="0" smtClean="0"/>
              <a:t>-4</a:t>
            </a:r>
          </a:p>
          <a:p>
            <a:endParaRPr lang="en-US" baseline="30000" dirty="0" smtClean="0"/>
          </a:p>
          <a:p>
            <a:r>
              <a:rPr lang="en-US" dirty="0" err="1" smtClean="0"/>
              <a:t>sigX</a:t>
            </a:r>
            <a:r>
              <a:rPr lang="en-US" dirty="0" smtClean="0"/>
              <a:t> = 18/2/4 = </a:t>
            </a:r>
            <a:r>
              <a:rPr lang="en-US" dirty="0" smtClean="0">
                <a:solidFill>
                  <a:srgbClr val="FF0000"/>
                </a:solidFill>
              </a:rPr>
              <a:t>2.2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</a:p>
          <a:p>
            <a:r>
              <a:rPr lang="en-US" dirty="0" err="1" smtClean="0"/>
              <a:t>sigY</a:t>
            </a:r>
            <a:r>
              <a:rPr lang="en-US" dirty="0" smtClean="0"/>
              <a:t> = 28/2/4 = </a:t>
            </a:r>
            <a:r>
              <a:rPr lang="en-US" dirty="0" smtClean="0">
                <a:solidFill>
                  <a:srgbClr val="FF0000"/>
                </a:solidFill>
              </a:rPr>
              <a:t>3.5 mm</a:t>
            </a:r>
          </a:p>
          <a:p>
            <a:r>
              <a:rPr lang="en-US" dirty="0" smtClean="0"/>
              <a:t>Beam jitter: </a:t>
            </a:r>
            <a:r>
              <a:rPr lang="en-US" dirty="0" err="1" smtClean="0"/>
              <a:t>dX</a:t>
            </a:r>
            <a:r>
              <a:rPr lang="en-US" dirty="0" smtClean="0"/>
              <a:t>=</a:t>
            </a:r>
            <a:r>
              <a:rPr lang="en-US" dirty="0" err="1" smtClean="0"/>
              <a:t>dY</a:t>
            </a:r>
            <a:r>
              <a:rPr lang="en-US" dirty="0" smtClean="0"/>
              <a:t> ~ </a:t>
            </a:r>
            <a:r>
              <a:rPr lang="en-US" dirty="0" smtClean="0"/>
              <a:t>2mm</a:t>
            </a:r>
            <a:endParaRPr lang="en-US" dirty="0"/>
          </a:p>
        </p:txBody>
      </p:sp>
      <p:pic>
        <p:nvPicPr>
          <p:cNvPr id="30" name="Picture 29" descr="20141112_091441_E906_BeamProfi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2320" y="1562307"/>
            <a:ext cx="2434959" cy="13696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46807" y="1135615"/>
            <a:ext cx="1959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E906 beam profile:</a:t>
            </a:r>
          </a:p>
          <a:p>
            <a:r>
              <a:rPr lang="en-US" dirty="0" err="1" smtClean="0"/>
              <a:t>SigX</a:t>
            </a:r>
            <a:r>
              <a:rPr lang="en-US" dirty="0" smtClean="0"/>
              <a:t> =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.0mm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SigY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3.5mm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8873" y="3464619"/>
            <a:ext cx="158532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sig = 0.68269</a:t>
            </a:r>
          </a:p>
          <a:p>
            <a:r>
              <a:rPr lang="en-US" dirty="0" smtClean="0"/>
              <a:t>2 sig = 0.95450</a:t>
            </a:r>
          </a:p>
          <a:p>
            <a:r>
              <a:rPr lang="en-US" dirty="0" smtClean="0"/>
              <a:t>3 sig = 0.99730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 sig = 0.99994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593" y="2392255"/>
            <a:ext cx="2057291" cy="437523"/>
          </a:xfrm>
          <a:prstGeom prst="rect">
            <a:avLst/>
          </a:prstGeom>
        </p:spPr>
      </p:pic>
      <p:sp>
        <p:nvSpPr>
          <p:cNvPr id="34" name="Frame 33"/>
          <p:cNvSpPr/>
          <p:nvPr/>
        </p:nvSpPr>
        <p:spPr>
          <a:xfrm>
            <a:off x="796587" y="5580904"/>
            <a:ext cx="640838" cy="215576"/>
          </a:xfrm>
          <a:prstGeom prst="frame">
            <a:avLst/>
          </a:prstGeom>
          <a:solidFill>
            <a:srgbClr val="3366FF"/>
          </a:solidFill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29B-DAAA-8644-8E99-1A32DADE680F}" type="datetime1">
              <a:rPr lang="en-US" smtClean="0"/>
              <a:t>2/26/15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93E-FDC2-9348-A05A-C1CAB3CA8D92}" type="slidenum">
              <a:rPr lang="en-US" smtClean="0"/>
              <a:t>4</a:t>
            </a:fld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63166" y="5621686"/>
            <a:ext cx="529804" cy="136585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166" y="5918455"/>
            <a:ext cx="76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120GeV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beam</a:t>
            </a:r>
            <a:endParaRPr lang="en-US" sz="1400" dirty="0">
              <a:solidFill>
                <a:srgbClr val="8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966" y="2829778"/>
            <a:ext cx="1136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2864" y="2862909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18mm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8794" y="868050"/>
            <a:ext cx="0" cy="17934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135047" y="1602551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43"/>
            <a:ext cx="8229600" cy="10328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Run-3 Beam X Position Stability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Spill_ID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Run = 13360,  M3TGHM/HS; VM/VS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202A-C85D-DE4B-B87D-40B3C50862F7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AEC-DA1C-8E4A-8740-4E5E3C3812A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943320"/>
              </p:ext>
            </p:extLst>
          </p:nvPr>
        </p:nvGraphicFramePr>
        <p:xfrm>
          <a:off x="0" y="1045977"/>
          <a:ext cx="9144000" cy="511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8639" y="861311"/>
            <a:ext cx="69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45940" y="5987018"/>
            <a:ext cx="84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Spill-ID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2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6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442654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Target and Beam Control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068" y="1047930"/>
            <a:ext cx="4846778" cy="54103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changes @IR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space </a:t>
            </a:r>
            <a:r>
              <a:rPr lang="en-US" dirty="0">
                <a:solidFill>
                  <a:srgbClr val="FF0000"/>
                </a:solidFill>
              </a:rPr>
              <a:t>for operation, target change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New target stand (a platform 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Radiation shielding around the target area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Target operation and </a:t>
            </a:r>
            <a:r>
              <a:rPr lang="en-US" dirty="0" smtClean="0"/>
              <a:t>maintenance related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Service lines, Power, Cryogenic systems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NMR system, radiation shielding for electronics, network access</a:t>
            </a:r>
          </a:p>
          <a:p>
            <a:pPr lvl="1"/>
            <a:r>
              <a:rPr lang="en-US" dirty="0" smtClean="0"/>
              <a:t>Space for target changes etc.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Beam control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new final focusing </a:t>
            </a:r>
            <a:r>
              <a:rPr lang="en-US" dirty="0" err="1" smtClean="0">
                <a:solidFill>
                  <a:srgbClr val="FF0000"/>
                </a:solidFill>
              </a:rPr>
              <a:t>quadrapoles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Beam collimator, target magnet quench protection </a:t>
            </a:r>
          </a:p>
          <a:p>
            <a:pPr lvl="1"/>
            <a:r>
              <a:rPr lang="en-US" dirty="0" smtClean="0"/>
              <a:t>Beam spot position/direction/size monitors</a:t>
            </a:r>
          </a:p>
          <a:p>
            <a:pPr lvl="1"/>
            <a:r>
              <a:rPr lang="en-US" dirty="0" smtClean="0"/>
              <a:t>Beam position/direction stability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Luminosity monitors, Cerenkov, new telescopes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Fermilab Engineering and Safety Review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28846" y="446505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DAQ and Spectrometers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928846" y="1123867"/>
            <a:ext cx="4041775" cy="49372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Spectrometers</a:t>
            </a:r>
            <a:endParaRPr lang="en-US" dirty="0"/>
          </a:p>
          <a:p>
            <a:pPr lvl="1"/>
            <a:r>
              <a:rPr lang="en-US" dirty="0"/>
              <a:t>New </a:t>
            </a:r>
            <a:r>
              <a:rPr lang="en-US" dirty="0" smtClean="0"/>
              <a:t>switches </a:t>
            </a:r>
            <a:r>
              <a:rPr lang="en-US" dirty="0"/>
              <a:t>to Reverse fields of </a:t>
            </a:r>
            <a:r>
              <a:rPr lang="en-US" dirty="0" err="1"/>
              <a:t>FMag</a:t>
            </a:r>
            <a:r>
              <a:rPr lang="en-US" dirty="0"/>
              <a:t> and </a:t>
            </a:r>
            <a:r>
              <a:rPr lang="en-US" dirty="0" err="1" smtClean="0"/>
              <a:t>KMag</a:t>
            </a:r>
            <a:r>
              <a:rPr lang="en-US" dirty="0" smtClean="0"/>
              <a:t> for spin asymmetry systematic control  </a:t>
            </a:r>
          </a:p>
          <a:p>
            <a:pPr lvl="1"/>
            <a:endParaRPr lang="en-US" dirty="0"/>
          </a:p>
          <a:p>
            <a:r>
              <a:rPr lang="en-US" dirty="0"/>
              <a:t>Triggers</a:t>
            </a:r>
          </a:p>
          <a:p>
            <a:pPr lvl="1"/>
            <a:r>
              <a:rPr lang="en-US" dirty="0"/>
              <a:t>A new trigger road map to </a:t>
            </a:r>
            <a:r>
              <a:rPr lang="en-US" dirty="0" smtClean="0"/>
              <a:t>optimize signal from target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DAQ</a:t>
            </a:r>
          </a:p>
          <a:p>
            <a:pPr lvl="1"/>
            <a:r>
              <a:rPr lang="en-US" dirty="0" smtClean="0"/>
              <a:t>Improve DAQ bandwidth</a:t>
            </a:r>
          </a:p>
          <a:p>
            <a:pPr lvl="1"/>
            <a:r>
              <a:rPr lang="en-US" dirty="0" smtClean="0"/>
              <a:t>Slow </a:t>
            </a:r>
            <a:r>
              <a:rPr lang="en-US" dirty="0"/>
              <a:t>control </a:t>
            </a:r>
            <a:r>
              <a:rPr lang="en-US" dirty="0" smtClean="0"/>
              <a:t>integration </a:t>
            </a:r>
            <a:r>
              <a:rPr lang="en-US" dirty="0"/>
              <a:t>into </a:t>
            </a:r>
            <a:r>
              <a:rPr lang="en-US" dirty="0" smtClean="0"/>
              <a:t>DAQ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Physics </a:t>
            </a:r>
            <a:r>
              <a:rPr lang="en-US" dirty="0" smtClean="0"/>
              <a:t>asymmetry systematic controls</a:t>
            </a:r>
            <a:endParaRPr lang="en-US" dirty="0"/>
          </a:p>
          <a:p>
            <a:pPr lvl="1"/>
            <a:r>
              <a:rPr lang="en-US" dirty="0" smtClean="0"/>
              <a:t>Precision </a:t>
            </a:r>
            <a:r>
              <a:rPr lang="en-US" dirty="0"/>
              <a:t>luminosity 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CF9-7A3F-824F-AFC8-2C2DDDF4CE00}" type="datetime1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E906 Summer Work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93E-FDC2-9348-A05A-C1CAB3CA8D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557</Words>
  <Application>Microsoft Macintosh PowerPoint</Application>
  <PresentationFormat>On-screen Show (4:3)</PresentationFormat>
  <Paragraphs>149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Preparation for E1039 Summer Shutdown Work Plan – Draft 3/11/15 meeting w/ Fermilab Management for Labor and Support</vt:lpstr>
      <vt:lpstr>Conceptual Design of the New  Polarized Target Area - new services and modifications needed to operate the polarized target:  - pumps, cryo, electrical, microwave, NMR</vt:lpstr>
      <vt:lpstr>Schedule and Timeline </vt:lpstr>
      <vt:lpstr>New Beam Collimator, Focusing Q3 and Target</vt:lpstr>
      <vt:lpstr>Run-3 Beam X Position Stability vs Spill_ID Run = 13360,  M3TGHM/HS; VM/VS </vt:lpstr>
      <vt:lpstr>To Do List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Shutdown Work: E1039?</dc:title>
  <dc:creator>Ming Liu</dc:creator>
  <cp:lastModifiedBy>Ming Liu</cp:lastModifiedBy>
  <cp:revision>36</cp:revision>
  <dcterms:created xsi:type="dcterms:W3CDTF">2015-02-24T15:14:45Z</dcterms:created>
  <dcterms:modified xsi:type="dcterms:W3CDTF">2015-02-26T21:32:40Z</dcterms:modified>
</cp:coreProperties>
</file>