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7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7" r:id="rId3"/>
    <p:sldId id="268" r:id="rId4"/>
    <p:sldId id="269" r:id="rId5"/>
    <p:sldId id="273" r:id="rId6"/>
    <p:sldId id="261" r:id="rId7"/>
    <p:sldId id="262" r:id="rId8"/>
    <p:sldId id="257" r:id="rId9"/>
    <p:sldId id="259" r:id="rId10"/>
    <p:sldId id="258" r:id="rId11"/>
    <p:sldId id="271" r:id="rId12"/>
    <p:sldId id="274" r:id="rId13"/>
    <p:sldId id="266" r:id="rId14"/>
    <p:sldId id="270" r:id="rId15"/>
    <p:sldId id="275" r:id="rId16"/>
    <p:sldId id="276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31" d="100"/>
          <a:sy n="131" d="100"/>
        </p:scale>
        <p:origin x="-167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9FAA1-DBE2-9644-A9D7-81F70EFFDF4A}" type="datetimeFigureOut">
              <a:rPr lang="en-US" smtClean="0"/>
              <a:t>8/10/11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D028E-DF80-8D41-9138-98529411B39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D3682-6592-164A-963C-62875CE163DA}" type="datetimeFigureOut">
              <a:rPr lang="en-US" smtClean="0"/>
              <a:t>8/10/11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7FC4F-4633-1641-8A50-978A37AB623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E906 Collaboration Meeting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06DE4-F66E-9740-A8D0-9860B6E913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09538"/>
            <a:ext cx="7772400" cy="1470025"/>
          </a:xfrm>
        </p:spPr>
        <p:txBody>
          <a:bodyPr/>
          <a:lstStyle/>
          <a:p>
            <a:r>
              <a:rPr lang="en-US" dirty="0" smtClean="0"/>
              <a:t>Station 4 Prop Tubes</a:t>
            </a:r>
            <a:br>
              <a:rPr lang="en-US" dirty="0" smtClean="0"/>
            </a:br>
            <a:r>
              <a:rPr lang="en-US" dirty="0" smtClean="0"/>
              <a:t>Status and Plan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20671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Ming Liu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Los Alamos National Lab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Flamebloc</a:t>
            </a:r>
            <a:r>
              <a:rPr lang="en-US" dirty="0" smtClean="0"/>
              <a:t> GS 200</a:t>
            </a:r>
            <a:endParaRPr lang="en-US" dirty="0"/>
          </a:p>
        </p:txBody>
      </p:sp>
      <p:pic>
        <p:nvPicPr>
          <p:cNvPr id="4" name="Picture 3" descr="P10004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13892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10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More on </a:t>
            </a:r>
            <a:r>
              <a:rPr lang="en-US" dirty="0" err="1" smtClean="0"/>
              <a:t>Flamebloc</a:t>
            </a:r>
            <a:r>
              <a:rPr lang="en-US" dirty="0" smtClean="0"/>
              <a:t> Clean up Work</a:t>
            </a:r>
            <a:br>
              <a:rPr lang="en-US" dirty="0" smtClean="0"/>
            </a:br>
            <a:r>
              <a:rPr lang="en-US" dirty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roblem Fixed!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P10005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4982789" cy="2800327"/>
          </a:xfrm>
          <a:prstGeom prst="rect">
            <a:avLst/>
          </a:prstGeom>
        </p:spPr>
      </p:pic>
      <p:pic>
        <p:nvPicPr>
          <p:cNvPr id="4" name="Picture 3" descr="P100057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751" y="3654027"/>
            <a:ext cx="4568365" cy="25674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399" y="4744120"/>
            <a:ext cx="35786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Apply Corona Dope to the exposed </a:t>
            </a:r>
          </a:p>
          <a:p>
            <a:r>
              <a:rPr lang="en-US" dirty="0" smtClean="0"/>
              <a:t>HV posts at end of tubes</a:t>
            </a:r>
          </a:p>
          <a:p>
            <a:endParaRPr lang="en-US" dirty="0" smtClean="0"/>
          </a:p>
          <a:p>
            <a:r>
              <a:rPr lang="en-US" dirty="0" smtClean="0"/>
              <a:t>- Apply flam-retardant “white paint”</a:t>
            </a:r>
          </a:p>
          <a:p>
            <a:r>
              <a:rPr lang="en-US" dirty="0" smtClean="0"/>
              <a:t>  Thanks Mike </a:t>
            </a:r>
            <a:r>
              <a:rPr lang="en-US" dirty="0" err="1" smtClean="0"/>
              <a:t>Geelhoed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44028" y="1900220"/>
            <a:ext cx="350608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dirty="0" err="1" smtClean="0"/>
              <a:t>Flamebloc</a:t>
            </a:r>
            <a:r>
              <a:rPr lang="en-US" dirty="0" smtClean="0"/>
              <a:t> cleaned with water</a:t>
            </a:r>
          </a:p>
          <a:p>
            <a:pPr>
              <a:buFontTx/>
              <a:buChar char="-"/>
            </a:pPr>
            <a:r>
              <a:rPr lang="en-US" dirty="0" smtClean="0"/>
              <a:t>HV come back to normal operation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11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9244" cy="811202"/>
          </a:xfrm>
        </p:spPr>
        <p:txBody>
          <a:bodyPr/>
          <a:lstStyle/>
          <a:p>
            <a:r>
              <a:rPr lang="en-US" dirty="0" smtClean="0"/>
              <a:t>HV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777" y="1085841"/>
            <a:ext cx="7375667" cy="170631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One HV channel per plane (for now): </a:t>
            </a:r>
          </a:p>
          <a:p>
            <a:pPr lvl="1"/>
            <a:r>
              <a:rPr lang="en-US" dirty="0" smtClean="0"/>
              <a:t>HV = +1800~2100V, </a:t>
            </a:r>
          </a:p>
          <a:p>
            <a:pPr lvl="1"/>
            <a:r>
              <a:rPr lang="en-US" dirty="0" smtClean="0"/>
              <a:t>I </a:t>
            </a:r>
            <a:r>
              <a:rPr lang="en-US" dirty="0"/>
              <a:t>~</a:t>
            </a:r>
            <a:r>
              <a:rPr lang="en-US" dirty="0" smtClean="0"/>
              <a:t> 10s </a:t>
            </a:r>
            <a:r>
              <a:rPr lang="en-US" dirty="0" err="1" smtClean="0"/>
              <a:t>nA</a:t>
            </a:r>
            <a:r>
              <a:rPr lang="en-US" dirty="0" smtClean="0"/>
              <a:t> per module @2KV</a:t>
            </a:r>
          </a:p>
          <a:p>
            <a:pPr lvl="1"/>
            <a:r>
              <a:rPr lang="en-US" dirty="0" smtClean="0"/>
              <a:t>4 channels total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12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  <p:pic>
        <p:nvPicPr>
          <p:cNvPr id="8" name="Picture 7" descr="P10005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10" y="2840635"/>
            <a:ext cx="6155780" cy="345954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577139" y="4828110"/>
            <a:ext cx="591343" cy="1270044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8700"/>
            <a:ext cx="3707164" cy="1143000"/>
          </a:xfrm>
        </p:spPr>
        <p:txBody>
          <a:bodyPr/>
          <a:lstStyle/>
          <a:p>
            <a:r>
              <a:rPr lang="en-US" dirty="0" smtClean="0"/>
              <a:t>LV system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86336" y="1128845"/>
            <a:ext cx="3797958" cy="496930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UCLA</a:t>
            </a:r>
            <a:r>
              <a:rPr lang="en-US" dirty="0" smtClean="0"/>
              <a:t> </a:t>
            </a:r>
            <a:r>
              <a:rPr lang="en-US" dirty="0" smtClean="0"/>
              <a:t>LV PS: </a:t>
            </a:r>
          </a:p>
          <a:p>
            <a:pPr lvl="1"/>
            <a:r>
              <a:rPr lang="en-US" dirty="0" smtClean="0"/>
              <a:t>5V &amp;</a:t>
            </a:r>
            <a:r>
              <a:rPr lang="en-US" dirty="0" smtClean="0"/>
              <a:t> </a:t>
            </a:r>
            <a:r>
              <a:rPr lang="en-US" dirty="0" smtClean="0"/>
              <a:t>18</a:t>
            </a:r>
            <a:r>
              <a:rPr lang="en-US" dirty="0" smtClean="0"/>
              <a:t>A </a:t>
            </a:r>
            <a:r>
              <a:rPr lang="en-US" dirty="0" smtClean="0"/>
              <a:t>each</a:t>
            </a:r>
            <a:endParaRPr lang="en-US" dirty="0" smtClean="0"/>
          </a:p>
          <a:p>
            <a:pPr lvl="1"/>
            <a:r>
              <a:rPr lang="en-US" dirty="0" smtClean="0"/>
              <a:t>Fixed and certified by D0 group!</a:t>
            </a:r>
          </a:p>
          <a:p>
            <a:pPr lvl="1"/>
            <a:r>
              <a:rPr lang="en-US" dirty="0" smtClean="0"/>
              <a:t>4 PS total 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Per </a:t>
            </a:r>
            <a:r>
              <a:rPr lang="en-US" dirty="0" smtClean="0"/>
              <a:t>plane (9 modules)</a:t>
            </a:r>
          </a:p>
          <a:p>
            <a:pPr lvl="1"/>
            <a:r>
              <a:rPr lang="en-US" dirty="0" smtClean="0"/>
              <a:t> +5V, 0.5x9=4.0A</a:t>
            </a:r>
          </a:p>
          <a:p>
            <a:pPr lvl="1"/>
            <a:r>
              <a:rPr lang="en-US" dirty="0" smtClean="0"/>
              <a:t>-5V, 0.75x9=</a:t>
            </a:r>
            <a:r>
              <a:rPr lang="en-US" dirty="0" smtClean="0"/>
              <a:t>6.8A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Ground configuration</a:t>
            </a:r>
          </a:p>
          <a:p>
            <a:pPr lvl="1"/>
            <a:r>
              <a:rPr lang="en-US" dirty="0" smtClean="0"/>
              <a:t>A common Floating ground for +/- 5V</a:t>
            </a:r>
          </a:p>
          <a:p>
            <a:pPr lvl="1"/>
            <a:r>
              <a:rPr lang="en-US" dirty="0" smtClean="0"/>
              <a:t>Chase ground available</a:t>
            </a:r>
          </a:p>
        </p:txBody>
      </p:sp>
      <p:pic>
        <p:nvPicPr>
          <p:cNvPr id="10" name="Picture 9" descr="LV-patch-pan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577" y="0"/>
            <a:ext cx="4522436" cy="3391827"/>
          </a:xfrm>
          <a:prstGeom prst="rect">
            <a:avLst/>
          </a:prstGeom>
        </p:spPr>
      </p:pic>
      <p:pic>
        <p:nvPicPr>
          <p:cNvPr id="5" name="Picture 4" descr="P10005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590" y="3936558"/>
            <a:ext cx="4669423" cy="262421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8/11/11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13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 Tube Circuit </a:t>
            </a:r>
            <a:r>
              <a:rPr lang="en-US" dirty="0" smtClean="0"/>
              <a:t>Diagram and Electrical Groundings</a:t>
            </a:r>
            <a:endParaRPr lang="en-US" dirty="0"/>
          </a:p>
        </p:txBody>
      </p:sp>
      <p:grpSp>
        <p:nvGrpSpPr>
          <p:cNvPr id="2" name="Group 27"/>
          <p:cNvGrpSpPr/>
          <p:nvPr/>
        </p:nvGrpSpPr>
        <p:grpSpPr>
          <a:xfrm>
            <a:off x="1064134" y="1862851"/>
            <a:ext cx="2376011" cy="2006248"/>
            <a:chOff x="1064134" y="1862851"/>
            <a:chExt cx="2376011" cy="2006248"/>
          </a:xfrm>
        </p:grpSpPr>
        <p:sp>
          <p:nvSpPr>
            <p:cNvPr id="7" name="Can 6"/>
            <p:cNvSpPr/>
            <p:nvPr/>
          </p:nvSpPr>
          <p:spPr>
            <a:xfrm rot="5400000">
              <a:off x="1900053" y="1657844"/>
              <a:ext cx="1335086" cy="1745099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/>
            <p:cNvSpPr/>
            <p:nvPr/>
          </p:nvSpPr>
          <p:spPr>
            <a:xfrm rot="10800000">
              <a:off x="1064134" y="3578250"/>
              <a:ext cx="630912" cy="290849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hape 26"/>
            <p:cNvCxnSpPr>
              <a:endCxn id="25" idx="3"/>
            </p:cNvCxnSpPr>
            <p:nvPr/>
          </p:nvCxnSpPr>
          <p:spPr>
            <a:xfrm rot="10800000" flipV="1">
              <a:off x="1379591" y="3198730"/>
              <a:ext cx="452603" cy="379519"/>
            </a:xfrm>
            <a:prstGeom prst="bentConnector2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7076725" y="1678645"/>
            <a:ext cx="136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+HV (2000V)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380249" y="2113049"/>
            <a:ext cx="856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R=10M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096415" y="4294885"/>
            <a:ext cx="104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R=6.5 K ?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380249" y="3014065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 = 10? </a:t>
            </a:r>
            <a:r>
              <a:rPr lang="en-US" dirty="0" err="1" smtClean="0"/>
              <a:t>pf</a:t>
            </a:r>
            <a:endParaRPr lang="en-US" dirty="0"/>
          </a:p>
        </p:txBody>
      </p:sp>
      <p:grpSp>
        <p:nvGrpSpPr>
          <p:cNvPr id="3" name="Group 42"/>
          <p:cNvGrpSpPr/>
          <p:nvPr/>
        </p:nvGrpSpPr>
        <p:grpSpPr>
          <a:xfrm>
            <a:off x="1996993" y="1765900"/>
            <a:ext cx="5079732" cy="4002624"/>
            <a:chOff x="1996993" y="1765900"/>
            <a:chExt cx="5079732" cy="4002624"/>
          </a:xfrm>
        </p:grpSpPr>
        <p:grpSp>
          <p:nvGrpSpPr>
            <p:cNvPr id="5" name="Group 35"/>
            <p:cNvGrpSpPr/>
            <p:nvPr/>
          </p:nvGrpSpPr>
          <p:grpSpPr>
            <a:xfrm>
              <a:off x="1996993" y="1765900"/>
              <a:ext cx="4827683" cy="4002624"/>
              <a:chOff x="1996993" y="1765900"/>
              <a:chExt cx="4827683" cy="4002624"/>
            </a:xfrm>
          </p:grpSpPr>
          <p:grpSp>
            <p:nvGrpSpPr>
              <p:cNvPr id="6" name="Group 28"/>
              <p:cNvGrpSpPr/>
              <p:nvPr/>
            </p:nvGrpSpPr>
            <p:grpSpPr>
              <a:xfrm>
                <a:off x="1996993" y="1863643"/>
                <a:ext cx="3099422" cy="3904881"/>
                <a:chOff x="1996993" y="1863643"/>
                <a:chExt cx="3099422" cy="3904881"/>
              </a:xfrm>
            </p:grpSpPr>
            <p:grpSp>
              <p:nvGrpSpPr>
                <p:cNvPr id="8" name="Group 11"/>
                <p:cNvGrpSpPr/>
                <p:nvPr/>
              </p:nvGrpSpPr>
              <p:grpSpPr>
                <a:xfrm>
                  <a:off x="1996993" y="1863643"/>
                  <a:ext cx="2744238" cy="1335087"/>
                  <a:chOff x="1996993" y="1863643"/>
                  <a:chExt cx="2744238" cy="1335087"/>
                </a:xfrm>
              </p:grpSpPr>
              <p:cxnSp>
                <p:nvCxnSpPr>
                  <p:cNvPr id="9" name="Straight Connector 8"/>
                  <p:cNvCxnSpPr/>
                  <p:nvPr/>
                </p:nvCxnSpPr>
                <p:spPr>
                  <a:xfrm flipV="1">
                    <a:off x="1996993" y="2530395"/>
                    <a:ext cx="2743443" cy="9695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Connector 10"/>
                  <p:cNvCxnSpPr/>
                  <p:nvPr/>
                </p:nvCxnSpPr>
                <p:spPr>
                  <a:xfrm rot="5400000">
                    <a:off x="4072893" y="2530393"/>
                    <a:ext cx="1335087" cy="1588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4" name="Straight Connector 13"/>
                <p:cNvCxnSpPr/>
                <p:nvPr/>
              </p:nvCxnSpPr>
              <p:spPr>
                <a:xfrm flipV="1">
                  <a:off x="4420529" y="3197937"/>
                  <a:ext cx="668896" cy="79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4427519" y="3350337"/>
                  <a:ext cx="668896" cy="79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rot="5400000">
                  <a:off x="4482644" y="3609718"/>
                  <a:ext cx="517174" cy="158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4642702" y="3869099"/>
                  <a:ext cx="223759" cy="852366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3" name="Straight Connector 22"/>
                <p:cNvCxnSpPr>
                  <a:stCxn id="18" idx="2"/>
                </p:cNvCxnSpPr>
                <p:nvPr/>
              </p:nvCxnSpPr>
              <p:spPr>
                <a:xfrm rot="5400000">
                  <a:off x="4369404" y="5092497"/>
                  <a:ext cx="756210" cy="1414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/>
                <p:cNvSpPr/>
                <p:nvPr/>
              </p:nvSpPr>
              <p:spPr>
                <a:xfrm rot="10800000">
                  <a:off x="4439128" y="5477675"/>
                  <a:ext cx="630912" cy="290849"/>
                </a:xfrm>
                <a:prstGeom prst="triangl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1" name="Straight Connector 30"/>
              <p:cNvCxnSpPr/>
              <p:nvPr/>
            </p:nvCxnSpPr>
            <p:spPr>
              <a:xfrm>
                <a:off x="4740436" y="1862850"/>
                <a:ext cx="63981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/>
              <p:cNvSpPr/>
              <p:nvPr/>
            </p:nvSpPr>
            <p:spPr>
              <a:xfrm>
                <a:off x="5380249" y="1765900"/>
                <a:ext cx="882167" cy="22157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/>
              <p:cNvCxnSpPr>
                <a:stCxn id="32" idx="3"/>
              </p:cNvCxnSpPr>
              <p:nvPr/>
            </p:nvCxnSpPr>
            <p:spPr>
              <a:xfrm>
                <a:off x="6262416" y="1876688"/>
                <a:ext cx="562260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Arrow Connector 41"/>
            <p:cNvCxnSpPr/>
            <p:nvPr/>
          </p:nvCxnSpPr>
          <p:spPr>
            <a:xfrm>
              <a:off x="4754582" y="3578250"/>
              <a:ext cx="232214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Freeform 43"/>
          <p:cNvSpPr/>
          <p:nvPr/>
        </p:nvSpPr>
        <p:spPr>
          <a:xfrm>
            <a:off x="6265606" y="3606541"/>
            <a:ext cx="570122" cy="429284"/>
          </a:xfrm>
          <a:custGeom>
            <a:avLst/>
            <a:gdLst>
              <a:gd name="connsiteX0" fmla="*/ 0 w 1037273"/>
              <a:gd name="connsiteY0" fmla="*/ 0 h 786911"/>
              <a:gd name="connsiteX1" fmla="*/ 155106 w 1037273"/>
              <a:gd name="connsiteY1" fmla="*/ 96950 h 786911"/>
              <a:gd name="connsiteX2" fmla="*/ 242354 w 1037273"/>
              <a:gd name="connsiteY2" fmla="*/ 475055 h 786911"/>
              <a:gd name="connsiteX3" fmla="*/ 281130 w 1037273"/>
              <a:gd name="connsiteY3" fmla="*/ 785295 h 786911"/>
              <a:gd name="connsiteX4" fmla="*/ 475013 w 1037273"/>
              <a:gd name="connsiteY4" fmla="*/ 484750 h 786911"/>
              <a:gd name="connsiteX5" fmla="*/ 659202 w 1037273"/>
              <a:gd name="connsiteY5" fmla="*/ 96950 h 786911"/>
              <a:gd name="connsiteX6" fmla="*/ 1037273 w 1037273"/>
              <a:gd name="connsiteY6" fmla="*/ 0 h 786911"/>
              <a:gd name="connsiteX7" fmla="*/ 1037273 w 1037273"/>
              <a:gd name="connsiteY7" fmla="*/ 0 h 78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7273" h="786911">
                <a:moveTo>
                  <a:pt x="0" y="0"/>
                </a:moveTo>
                <a:cubicBezTo>
                  <a:pt x="57357" y="8887"/>
                  <a:pt x="114714" y="17774"/>
                  <a:pt x="155106" y="96950"/>
                </a:cubicBezTo>
                <a:cubicBezTo>
                  <a:pt x="195498" y="176126"/>
                  <a:pt x="221350" y="360331"/>
                  <a:pt x="242354" y="475055"/>
                </a:cubicBezTo>
                <a:cubicBezTo>
                  <a:pt x="263358" y="589779"/>
                  <a:pt x="242354" y="783679"/>
                  <a:pt x="281130" y="785295"/>
                </a:cubicBezTo>
                <a:cubicBezTo>
                  <a:pt x="319906" y="786911"/>
                  <a:pt x="412001" y="599474"/>
                  <a:pt x="475013" y="484750"/>
                </a:cubicBezTo>
                <a:cubicBezTo>
                  <a:pt x="538025" y="370026"/>
                  <a:pt x="565492" y="177742"/>
                  <a:pt x="659202" y="96950"/>
                </a:cubicBezTo>
                <a:cubicBezTo>
                  <a:pt x="752912" y="16158"/>
                  <a:pt x="1037273" y="0"/>
                  <a:pt x="1037273" y="0"/>
                </a:cubicBezTo>
                <a:lnTo>
                  <a:pt x="1037273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57200" y="5623099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dV</a:t>
            </a:r>
            <a:r>
              <a:rPr lang="en-US" dirty="0" smtClean="0"/>
              <a:t>= 10M </a:t>
            </a:r>
            <a:r>
              <a:rPr lang="en-US" dirty="0" err="1" smtClean="0"/>
              <a:t>x</a:t>
            </a:r>
            <a:r>
              <a:rPr lang="en-US" dirty="0" smtClean="0"/>
              <a:t> 1 </a:t>
            </a:r>
            <a:r>
              <a:rPr lang="en-US" dirty="0" err="1" smtClean="0"/>
              <a:t>uA</a:t>
            </a:r>
            <a:r>
              <a:rPr lang="en-US" dirty="0" smtClean="0"/>
              <a:t> = 10V</a:t>
            </a:r>
            <a:endParaRPr lang="en-US" dirty="0"/>
          </a:p>
        </p:txBody>
      </p:sp>
      <p:grpSp>
        <p:nvGrpSpPr>
          <p:cNvPr id="10" name="Group 48"/>
          <p:cNvGrpSpPr/>
          <p:nvPr/>
        </p:nvGrpSpPr>
        <p:grpSpPr>
          <a:xfrm>
            <a:off x="6501069" y="2113049"/>
            <a:ext cx="421198" cy="369332"/>
            <a:chOff x="6501069" y="2113049"/>
            <a:chExt cx="421198" cy="369332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6501069" y="2113049"/>
              <a:ext cx="323607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Isosceles Triangle 34"/>
            <p:cNvSpPr/>
            <p:nvPr/>
          </p:nvSpPr>
          <p:spPr>
            <a:xfrm rot="10800000">
              <a:off x="6670218" y="2282425"/>
              <a:ext cx="252049" cy="199956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/>
            <p:nvPr/>
          </p:nvCxnSpPr>
          <p:spPr>
            <a:xfrm rot="5400000">
              <a:off x="6726820" y="2205196"/>
              <a:ext cx="167788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Isosceles Triangle 49"/>
          <p:cNvSpPr/>
          <p:nvPr/>
        </p:nvSpPr>
        <p:spPr>
          <a:xfrm rot="5400000">
            <a:off x="6864702" y="3461498"/>
            <a:ext cx="1234327" cy="815202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56"/>
          <p:cNvGrpSpPr/>
          <p:nvPr/>
        </p:nvGrpSpPr>
        <p:grpSpPr>
          <a:xfrm>
            <a:off x="6552555" y="4187306"/>
            <a:ext cx="501475" cy="849473"/>
            <a:chOff x="6552555" y="4187306"/>
            <a:chExt cx="501475" cy="849473"/>
          </a:xfrm>
        </p:grpSpPr>
        <p:cxnSp>
          <p:nvCxnSpPr>
            <p:cNvPr id="52" name="Straight Connector 51"/>
            <p:cNvCxnSpPr/>
            <p:nvPr/>
          </p:nvCxnSpPr>
          <p:spPr>
            <a:xfrm rot="10800000">
              <a:off x="6704543" y="4187306"/>
              <a:ext cx="349487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>
              <a:off x="6438256" y="4455180"/>
              <a:ext cx="532574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Isosceles Triangle 55"/>
            <p:cNvSpPr/>
            <p:nvPr/>
          </p:nvSpPr>
          <p:spPr>
            <a:xfrm rot="10800000">
              <a:off x="6552555" y="4722261"/>
              <a:ext cx="323607" cy="314518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9" name="Straight Arrow Connector 58"/>
          <p:cNvCxnSpPr>
            <a:stCxn id="50" idx="0"/>
          </p:cNvCxnSpPr>
          <p:nvPr/>
        </p:nvCxnSpPr>
        <p:spPr>
          <a:xfrm flipV="1">
            <a:off x="7889467" y="3869099"/>
            <a:ext cx="905935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72"/>
          <p:cNvGrpSpPr/>
          <p:nvPr/>
        </p:nvGrpSpPr>
        <p:grpSpPr>
          <a:xfrm>
            <a:off x="7983858" y="4035824"/>
            <a:ext cx="811544" cy="342348"/>
            <a:chOff x="7983858" y="4035824"/>
            <a:chExt cx="811544" cy="342348"/>
          </a:xfrm>
        </p:grpSpPr>
        <p:cxnSp>
          <p:nvCxnSpPr>
            <p:cNvPr id="62" name="Elbow Connector 61"/>
            <p:cNvCxnSpPr/>
            <p:nvPr/>
          </p:nvCxnSpPr>
          <p:spPr>
            <a:xfrm>
              <a:off x="7983858" y="4035824"/>
              <a:ext cx="600664" cy="342348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lbow Connector 63"/>
            <p:cNvCxnSpPr/>
            <p:nvPr/>
          </p:nvCxnSpPr>
          <p:spPr>
            <a:xfrm flipV="1">
              <a:off x="8313555" y="4035824"/>
              <a:ext cx="481847" cy="333767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86"/>
          <p:cNvGrpSpPr/>
          <p:nvPr/>
        </p:nvGrpSpPr>
        <p:grpSpPr>
          <a:xfrm>
            <a:off x="7335858" y="3040601"/>
            <a:ext cx="1044259" cy="369333"/>
            <a:chOff x="7335859" y="3040601"/>
            <a:chExt cx="223896" cy="369333"/>
          </a:xfrm>
        </p:grpSpPr>
        <p:cxnSp>
          <p:nvCxnSpPr>
            <p:cNvPr id="77" name="Straight Connector 76"/>
            <p:cNvCxnSpPr/>
            <p:nvPr/>
          </p:nvCxnSpPr>
          <p:spPr>
            <a:xfrm rot="5400000" flipH="1" flipV="1">
              <a:off x="7151986" y="3224474"/>
              <a:ext cx="369333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7335859" y="3040601"/>
              <a:ext cx="22389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85"/>
          <p:cNvGrpSpPr/>
          <p:nvPr/>
        </p:nvGrpSpPr>
        <p:grpSpPr>
          <a:xfrm>
            <a:off x="7334271" y="4327184"/>
            <a:ext cx="452244" cy="369334"/>
            <a:chOff x="7334271" y="4327184"/>
            <a:chExt cx="240193" cy="369334"/>
          </a:xfrm>
        </p:grpSpPr>
        <p:cxnSp>
          <p:nvCxnSpPr>
            <p:cNvPr id="79" name="Straight Connector 78"/>
            <p:cNvCxnSpPr/>
            <p:nvPr/>
          </p:nvCxnSpPr>
          <p:spPr>
            <a:xfrm rot="5400000" flipH="1" flipV="1">
              <a:off x="7150398" y="4511057"/>
              <a:ext cx="369333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7350568" y="4694930"/>
              <a:ext cx="22389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/>
          <p:cNvSpPr txBox="1"/>
          <p:nvPr/>
        </p:nvSpPr>
        <p:spPr>
          <a:xfrm>
            <a:off x="7889467" y="2672857"/>
            <a:ext cx="1031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+5V @PS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7846063" y="4664217"/>
            <a:ext cx="934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-5V@PS</a:t>
            </a:r>
            <a:endParaRPr lang="en-US" dirty="0"/>
          </a:p>
        </p:txBody>
      </p:sp>
      <p:cxnSp>
        <p:nvCxnSpPr>
          <p:cNvPr id="89" name="Straight Connector 88"/>
          <p:cNvCxnSpPr/>
          <p:nvPr/>
        </p:nvCxnSpPr>
        <p:spPr>
          <a:xfrm>
            <a:off x="7956014" y="3251935"/>
            <a:ext cx="424103" cy="1588"/>
          </a:xfrm>
          <a:prstGeom prst="line">
            <a:avLst/>
          </a:prstGeom>
          <a:ln w="28575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>
            <a:off x="8162420" y="3412973"/>
            <a:ext cx="366472" cy="6038"/>
          </a:xfrm>
          <a:prstGeom prst="line">
            <a:avLst/>
          </a:prstGeom>
          <a:ln w="28575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Isosceles Triangle 92"/>
          <p:cNvSpPr/>
          <p:nvPr/>
        </p:nvSpPr>
        <p:spPr>
          <a:xfrm rot="10800000">
            <a:off x="8264984" y="3450068"/>
            <a:ext cx="166353" cy="196606"/>
          </a:xfrm>
          <a:prstGeom prst="triangle">
            <a:avLst/>
          </a:prstGeom>
          <a:noFill/>
          <a:ln w="1905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94"/>
          <p:cNvGrpSpPr/>
          <p:nvPr/>
        </p:nvGrpSpPr>
        <p:grpSpPr>
          <a:xfrm>
            <a:off x="7362412" y="4868487"/>
            <a:ext cx="593602" cy="394764"/>
            <a:chOff x="7559755" y="3211777"/>
            <a:chExt cx="424103" cy="394764"/>
          </a:xfrm>
        </p:grpSpPr>
        <p:grpSp>
          <p:nvGrpSpPr>
            <p:cNvPr id="26" name="Group 91"/>
            <p:cNvGrpSpPr/>
            <p:nvPr/>
          </p:nvGrpSpPr>
          <p:grpSpPr>
            <a:xfrm>
              <a:off x="7559755" y="3211777"/>
              <a:ext cx="315044" cy="172414"/>
              <a:chOff x="7559755" y="3211777"/>
              <a:chExt cx="315044" cy="172414"/>
            </a:xfrm>
          </p:grpSpPr>
          <p:cxnSp>
            <p:nvCxnSpPr>
              <p:cNvPr id="98" name="Straight Connector 97"/>
              <p:cNvCxnSpPr/>
              <p:nvPr/>
            </p:nvCxnSpPr>
            <p:spPr>
              <a:xfrm>
                <a:off x="7559755" y="3211777"/>
                <a:ext cx="314250" cy="1588"/>
              </a:xfrm>
              <a:prstGeom prst="line">
                <a:avLst/>
              </a:prstGeom>
              <a:ln w="28575" cmpd="sng"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rot="5400000">
                <a:off x="7788195" y="3297587"/>
                <a:ext cx="171620" cy="1588"/>
              </a:xfrm>
              <a:prstGeom prst="line">
                <a:avLst/>
              </a:prstGeom>
              <a:ln w="28575" cmpd="sng"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Isosceles Triangle 96"/>
            <p:cNvSpPr/>
            <p:nvPr/>
          </p:nvSpPr>
          <p:spPr>
            <a:xfrm rot="10800000">
              <a:off x="7765696" y="3409935"/>
              <a:ext cx="218162" cy="196606"/>
            </a:xfrm>
            <a:prstGeom prst="triangle">
              <a:avLst/>
            </a:prstGeom>
            <a:noFill/>
            <a:ln w="1905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467987" y="3946745"/>
            <a:ext cx="3058011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Frame ground</a:t>
            </a:r>
          </a:p>
          <a:p>
            <a:r>
              <a:rPr lang="en-US" dirty="0" smtClean="0"/>
              <a:t>- AL tubes+ frames</a:t>
            </a:r>
          </a:p>
          <a:p>
            <a:r>
              <a:rPr lang="en-US" dirty="0" smtClean="0"/>
              <a:t>- Poor earth ground via I-beam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4004861" y="5807765"/>
            <a:ext cx="153269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F.G.@detector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6942825" y="2282425"/>
            <a:ext cx="10107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F.G. @PS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5577284" y="5066645"/>
            <a:ext cx="158487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F.G. @detector</a:t>
            </a:r>
            <a:endParaRPr lang="en-US" dirty="0"/>
          </a:p>
        </p:txBody>
      </p:sp>
      <p:sp>
        <p:nvSpPr>
          <p:cNvPr id="66" name="Date Placeholder 6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67" name="Slide Number Placeholder 6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14</a:t>
            </a:fld>
            <a:endParaRPr lang="en-US"/>
          </a:p>
        </p:txBody>
      </p:sp>
      <p:sp>
        <p:nvSpPr>
          <p:cNvPr id="68" name="Footer Placeholder 6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Stacked ECL Output Cables</a:t>
            </a:r>
            <a:br>
              <a:rPr lang="en-US" dirty="0" smtClean="0"/>
            </a:br>
            <a:r>
              <a:rPr lang="en-US" sz="3111" dirty="0" smtClean="0">
                <a:solidFill>
                  <a:srgbClr val="0000FF"/>
                </a:solidFill>
              </a:rPr>
              <a:t>Source of Cross Talks and Cross Module Ringing</a:t>
            </a:r>
            <a:endParaRPr lang="en-US" sz="3111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P10005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22" y="1770037"/>
            <a:ext cx="7735778" cy="434750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4632225" cy="1143000"/>
          </a:xfrm>
        </p:spPr>
        <p:txBody>
          <a:bodyPr/>
          <a:lstStyle/>
          <a:p>
            <a:r>
              <a:rPr lang="en-US" dirty="0" smtClean="0"/>
              <a:t>A Solution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017976"/>
            <a:ext cx="4632225" cy="235309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Increased space/gap between cables ¼” foam</a:t>
            </a:r>
          </a:p>
          <a:p>
            <a:pPr lvl="1"/>
            <a:r>
              <a:rPr lang="en-US" dirty="0" smtClean="0"/>
              <a:t>Or metal jacked-shield cable?</a:t>
            </a:r>
          </a:p>
          <a:p>
            <a:r>
              <a:rPr lang="en-US" dirty="0" smtClean="0"/>
              <a:t>Works for Modules 8 and 7</a:t>
            </a:r>
          </a:p>
          <a:p>
            <a:r>
              <a:rPr lang="en-US" dirty="0" smtClean="0"/>
              <a:t>Clean cosmic hits seen! (was ringing badly)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P10005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14076" y="1395167"/>
            <a:ext cx="6370618" cy="3580287"/>
          </a:xfrm>
          <a:prstGeom prst="rect">
            <a:avLst/>
          </a:prstGeom>
        </p:spPr>
      </p:pic>
      <p:pic>
        <p:nvPicPr>
          <p:cNvPr id="8" name="Picture 7" descr="P10005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16" y="3496093"/>
            <a:ext cx="5089425" cy="286025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System Integration Plan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6484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Individual module works fine in stand alone mode</a:t>
            </a:r>
          </a:p>
          <a:p>
            <a:pPr lvl="1"/>
            <a:r>
              <a:rPr lang="en-US" dirty="0" smtClean="0"/>
              <a:t>LV on</a:t>
            </a:r>
          </a:p>
          <a:p>
            <a:pPr lvl="1"/>
            <a:r>
              <a:rPr lang="en-US" dirty="0" smtClean="0"/>
              <a:t>HV on</a:t>
            </a:r>
          </a:p>
          <a:p>
            <a:pPr lvl="1"/>
            <a:r>
              <a:rPr lang="en-US" dirty="0" smtClean="0"/>
              <a:t>Readout cables connected and checked with scope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PreAmps</a:t>
            </a:r>
            <a:r>
              <a:rPr lang="en-US" dirty="0" smtClean="0"/>
              <a:t>  develop ringing when multiple module LV cables are connected, clearly a electrical grounding issue</a:t>
            </a:r>
          </a:p>
          <a:p>
            <a:pPr lvl="1"/>
            <a:r>
              <a:rPr lang="en-US" dirty="0" smtClean="0"/>
              <a:t>HV cables seems having no effect</a:t>
            </a:r>
          </a:p>
          <a:p>
            <a:pPr lvl="1"/>
            <a:r>
              <a:rPr lang="en-US" dirty="0" smtClean="0"/>
              <a:t>Mainly from cross talks via output ECL cables</a:t>
            </a:r>
          </a:p>
          <a:p>
            <a:pPr lvl="1"/>
            <a:r>
              <a:rPr lang="en-US" dirty="0" smtClean="0"/>
              <a:t>Increased gap proved eliminate the cross module ringing problem!  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Plan</a:t>
            </a:r>
          </a:p>
          <a:p>
            <a:pPr lvl="1"/>
            <a:r>
              <a:rPr lang="en-US" dirty="0" smtClean="0"/>
              <a:t>Address the grounding/cross talk issues before the detector is moved back to the experimental area, i.e. @ loading dock</a:t>
            </a:r>
          </a:p>
          <a:p>
            <a:pPr lvl="2"/>
            <a:r>
              <a:rPr lang="en-US" dirty="0" smtClean="0"/>
              <a:t>New ECL cable layout</a:t>
            </a:r>
          </a:p>
          <a:p>
            <a:pPr lvl="2"/>
            <a:r>
              <a:rPr lang="en-US" dirty="0" smtClean="0"/>
              <a:t>Test with </a:t>
            </a:r>
            <a:r>
              <a:rPr lang="en-US" dirty="0"/>
              <a:t>e</a:t>
            </a:r>
            <a:r>
              <a:rPr lang="en-US" dirty="0" smtClean="0"/>
              <a:t>xternal </a:t>
            </a:r>
            <a:r>
              <a:rPr lang="en-US" dirty="0" err="1" smtClean="0"/>
              <a:t>pulser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Test with cosmic rays	  </a:t>
            </a:r>
          </a:p>
          <a:p>
            <a:pPr lvl="1"/>
            <a:r>
              <a:rPr lang="en-US" dirty="0" smtClean="0"/>
              <a:t> Need ~4 weeks @ one plane</a:t>
            </a:r>
            <a:r>
              <a:rPr lang="en-US" smtClean="0"/>
              <a:t>/week	</a:t>
            </a:r>
            <a:endParaRPr lang="en-US" dirty="0" smtClean="0"/>
          </a:p>
          <a:p>
            <a:pPr lvl="1"/>
            <a:r>
              <a:rPr lang="en-US" dirty="0" smtClean="0"/>
              <a:t>Complete installation and electrical test by the end of September.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Station-4 </a:t>
            </a:r>
            <a:r>
              <a:rPr lang="en-US" dirty="0" err="1" smtClean="0"/>
              <a:t>Muon</a:t>
            </a:r>
            <a:r>
              <a:rPr lang="en-US" dirty="0" smtClean="0"/>
              <a:t> Prop Tubes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3459234" cy="111593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Installed in March, 2011</a:t>
            </a:r>
          </a:p>
          <a:p>
            <a:r>
              <a:rPr lang="en-US" dirty="0" smtClean="0"/>
              <a:t>Tested with cosmic rays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ST4-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03" y="1124620"/>
            <a:ext cx="3918857" cy="5225143"/>
          </a:xfrm>
          <a:prstGeom prst="rect">
            <a:avLst/>
          </a:prstGeom>
        </p:spPr>
      </p:pic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752475" y="5571094"/>
            <a:ext cx="3163959" cy="736600"/>
            <a:chOff x="1457" y="2158"/>
            <a:chExt cx="2085" cy="471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1457" y="2158"/>
              <a:ext cx="1973" cy="255"/>
              <a:chOff x="1457" y="2158"/>
              <a:chExt cx="1973" cy="255"/>
            </a:xfrm>
          </p:grpSpPr>
          <p:sp>
            <p:nvSpPr>
              <p:cNvPr id="18" name="Oval 7"/>
              <p:cNvSpPr>
                <a:spLocks noChangeArrowheads="1"/>
              </p:cNvSpPr>
              <p:nvPr/>
            </p:nvSpPr>
            <p:spPr bwMode="auto">
              <a:xfrm>
                <a:off x="1457" y="2161"/>
                <a:ext cx="241" cy="2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8"/>
              <p:cNvSpPr>
                <a:spLocks noChangeArrowheads="1"/>
              </p:cNvSpPr>
              <p:nvPr/>
            </p:nvSpPr>
            <p:spPr bwMode="auto">
              <a:xfrm>
                <a:off x="1704" y="2163"/>
                <a:ext cx="241" cy="2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9"/>
              <p:cNvSpPr>
                <a:spLocks noChangeArrowheads="1"/>
              </p:cNvSpPr>
              <p:nvPr/>
            </p:nvSpPr>
            <p:spPr bwMode="auto">
              <a:xfrm>
                <a:off x="1952" y="2159"/>
                <a:ext cx="241" cy="2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10"/>
              <p:cNvSpPr>
                <a:spLocks noChangeArrowheads="1"/>
              </p:cNvSpPr>
              <p:nvPr/>
            </p:nvSpPr>
            <p:spPr bwMode="auto">
              <a:xfrm>
                <a:off x="2195" y="2161"/>
                <a:ext cx="241" cy="2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11"/>
              <p:cNvSpPr>
                <a:spLocks noChangeArrowheads="1"/>
              </p:cNvSpPr>
              <p:nvPr/>
            </p:nvSpPr>
            <p:spPr bwMode="auto">
              <a:xfrm>
                <a:off x="2443" y="2158"/>
                <a:ext cx="241" cy="2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12"/>
              <p:cNvSpPr>
                <a:spLocks noChangeArrowheads="1"/>
              </p:cNvSpPr>
              <p:nvPr/>
            </p:nvSpPr>
            <p:spPr bwMode="auto">
              <a:xfrm>
                <a:off x="2689" y="2161"/>
                <a:ext cx="241" cy="2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13"/>
              <p:cNvSpPr>
                <a:spLocks noChangeArrowheads="1"/>
              </p:cNvSpPr>
              <p:nvPr/>
            </p:nvSpPr>
            <p:spPr bwMode="auto">
              <a:xfrm>
                <a:off x="2941" y="2161"/>
                <a:ext cx="241" cy="2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Oval 14"/>
              <p:cNvSpPr>
                <a:spLocks noChangeArrowheads="1"/>
              </p:cNvSpPr>
              <p:nvPr/>
            </p:nvSpPr>
            <p:spPr bwMode="auto">
              <a:xfrm>
                <a:off x="3189" y="2165"/>
                <a:ext cx="241" cy="2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1569" y="2374"/>
              <a:ext cx="1973" cy="255"/>
              <a:chOff x="1457" y="2158"/>
              <a:chExt cx="1973" cy="255"/>
            </a:xfrm>
          </p:grpSpPr>
          <p:sp>
            <p:nvSpPr>
              <p:cNvPr id="10" name="Oval 18"/>
              <p:cNvSpPr>
                <a:spLocks noChangeArrowheads="1"/>
              </p:cNvSpPr>
              <p:nvPr/>
            </p:nvSpPr>
            <p:spPr bwMode="auto">
              <a:xfrm>
                <a:off x="1457" y="2161"/>
                <a:ext cx="241" cy="2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Oval 19"/>
              <p:cNvSpPr>
                <a:spLocks noChangeArrowheads="1"/>
              </p:cNvSpPr>
              <p:nvPr/>
            </p:nvSpPr>
            <p:spPr bwMode="auto">
              <a:xfrm>
                <a:off x="1704" y="2163"/>
                <a:ext cx="241" cy="2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Oval 20"/>
              <p:cNvSpPr>
                <a:spLocks noChangeArrowheads="1"/>
              </p:cNvSpPr>
              <p:nvPr/>
            </p:nvSpPr>
            <p:spPr bwMode="auto">
              <a:xfrm>
                <a:off x="1952" y="2159"/>
                <a:ext cx="241" cy="2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Oval 21"/>
              <p:cNvSpPr>
                <a:spLocks noChangeArrowheads="1"/>
              </p:cNvSpPr>
              <p:nvPr/>
            </p:nvSpPr>
            <p:spPr bwMode="auto">
              <a:xfrm>
                <a:off x="2195" y="2161"/>
                <a:ext cx="241" cy="2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Oval 22"/>
              <p:cNvSpPr>
                <a:spLocks noChangeArrowheads="1"/>
              </p:cNvSpPr>
              <p:nvPr/>
            </p:nvSpPr>
            <p:spPr bwMode="auto">
              <a:xfrm>
                <a:off x="2443" y="2158"/>
                <a:ext cx="241" cy="2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Oval 23"/>
              <p:cNvSpPr>
                <a:spLocks noChangeArrowheads="1"/>
              </p:cNvSpPr>
              <p:nvPr/>
            </p:nvSpPr>
            <p:spPr bwMode="auto">
              <a:xfrm>
                <a:off x="2689" y="2161"/>
                <a:ext cx="241" cy="2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Oval 24"/>
              <p:cNvSpPr>
                <a:spLocks noChangeArrowheads="1"/>
              </p:cNvSpPr>
              <p:nvPr/>
            </p:nvSpPr>
            <p:spPr bwMode="auto">
              <a:xfrm>
                <a:off x="2941" y="2161"/>
                <a:ext cx="241" cy="2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Oval 25"/>
              <p:cNvSpPr>
                <a:spLocks noChangeArrowheads="1"/>
              </p:cNvSpPr>
              <p:nvPr/>
            </p:nvSpPr>
            <p:spPr bwMode="auto">
              <a:xfrm>
                <a:off x="3189" y="2165"/>
                <a:ext cx="241" cy="2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" name="Line 27"/>
          <p:cNvSpPr>
            <a:spLocks noChangeShapeType="1"/>
          </p:cNvSpPr>
          <p:nvPr/>
        </p:nvSpPr>
        <p:spPr bwMode="auto">
          <a:xfrm>
            <a:off x="2418675" y="5238356"/>
            <a:ext cx="204787" cy="11763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2072994" y="5039918"/>
            <a:ext cx="330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sym typeface="Symbol" pitchFamily="53" charset="2"/>
              </a:rPr>
              <a:t></a:t>
            </a:r>
            <a:endParaRPr lang="en-US" dirty="0"/>
          </a:p>
        </p:txBody>
      </p:sp>
      <p:pic>
        <p:nvPicPr>
          <p:cNvPr id="28" name="Picture 34" descr="LMT_module_closeup"/>
          <p:cNvPicPr>
            <a:picLocks noChangeAspect="1" noChangeArrowheads="1"/>
          </p:cNvPicPr>
          <p:nvPr/>
        </p:nvPicPr>
        <p:blipFill>
          <a:blip r:embed="rId3">
            <a:lum bright="18000"/>
          </a:blip>
          <a:srcRect/>
          <a:stretch>
            <a:fillRect/>
          </a:stretch>
        </p:blipFill>
        <p:spPr bwMode="auto">
          <a:xfrm>
            <a:off x="381464" y="2008453"/>
            <a:ext cx="4043460" cy="3031465"/>
          </a:xfrm>
          <a:prstGeom prst="rect">
            <a:avLst/>
          </a:prstGeom>
          <a:noFill/>
        </p:spPr>
      </p:pic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2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16"/>
          <p:cNvGrpSpPr>
            <a:grpSpLocks/>
          </p:cNvGrpSpPr>
          <p:nvPr/>
        </p:nvGrpSpPr>
        <p:grpSpPr bwMode="auto">
          <a:xfrm>
            <a:off x="384859" y="631270"/>
            <a:ext cx="1507669" cy="381190"/>
            <a:chOff x="599118" y="3309624"/>
            <a:chExt cx="5427094" cy="1016169"/>
          </a:xfrm>
        </p:grpSpPr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762001" y="3330524"/>
              <a:ext cx="4830301" cy="995033"/>
              <a:chOff x="762000" y="1219200"/>
              <a:chExt cx="12344400" cy="274255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14475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895801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4344025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5792252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7240477" y="1219200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8688704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01328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1581098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762000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210225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658452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5106676" y="2513928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554903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7999073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9447297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0895524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5" name="TextBox 918"/>
            <p:cNvSpPr txBox="1">
              <a:spLocks noChangeArrowheads="1"/>
            </p:cNvSpPr>
            <p:nvPr/>
          </p:nvSpPr>
          <p:spPr bwMode="auto">
            <a:xfrm>
              <a:off x="599118" y="3309624"/>
              <a:ext cx="5427094" cy="984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900" dirty="0" smtClean="0">
                  <a:latin typeface="Times New Roman" charset="0"/>
                  <a:ea typeface="Times New Roman" charset="0"/>
                  <a:cs typeface="Times New Roman" charset="0"/>
                </a:rPr>
                <a:t>16   </a:t>
              </a:r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15 14  13  12   11 10   9</a:t>
              </a:r>
            </a:p>
            <a:p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8    7   6    5    4    3    2    1 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49411" y="1249986"/>
            <a:ext cx="1849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NIM channel map</a:t>
            </a:r>
          </a:p>
          <a:p>
            <a:r>
              <a:rPr lang="en-US" dirty="0" smtClean="0"/>
              <a:t>Front View</a:t>
            </a:r>
            <a:endParaRPr lang="en-US" dirty="0"/>
          </a:p>
        </p:txBody>
      </p:sp>
      <p:grpSp>
        <p:nvGrpSpPr>
          <p:cNvPr id="4" name="Group 916"/>
          <p:cNvGrpSpPr>
            <a:grpSpLocks/>
          </p:cNvGrpSpPr>
          <p:nvPr/>
        </p:nvGrpSpPr>
        <p:grpSpPr bwMode="auto">
          <a:xfrm rot="5400000">
            <a:off x="3764475" y="885248"/>
            <a:ext cx="1507669" cy="381102"/>
            <a:chOff x="599118" y="3309622"/>
            <a:chExt cx="5427094" cy="1015935"/>
          </a:xfrm>
        </p:grpSpPr>
        <p:grpSp>
          <p:nvGrpSpPr>
            <p:cNvPr id="23" name="Group 19"/>
            <p:cNvGrpSpPr>
              <a:grpSpLocks/>
            </p:cNvGrpSpPr>
            <p:nvPr/>
          </p:nvGrpSpPr>
          <p:grpSpPr bwMode="auto">
            <a:xfrm>
              <a:off x="762001" y="3330524"/>
              <a:ext cx="4830301" cy="995033"/>
              <a:chOff x="762000" y="1219200"/>
              <a:chExt cx="12344400" cy="274255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14475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895801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4344025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792252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7240477" y="1219200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dirty="0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8688704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01328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1581098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762000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2210225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658452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5106676" y="2513928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6554903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7999073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9447297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10895524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25" name="TextBox 918"/>
            <p:cNvSpPr txBox="1">
              <a:spLocks noChangeArrowheads="1"/>
            </p:cNvSpPr>
            <p:nvPr/>
          </p:nvSpPr>
          <p:spPr bwMode="auto">
            <a:xfrm>
              <a:off x="599118" y="3309622"/>
              <a:ext cx="5427094" cy="984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900" dirty="0" smtClean="0">
                  <a:latin typeface="Times New Roman" charset="0"/>
                  <a:ea typeface="Times New Roman" charset="0"/>
                  <a:cs typeface="Times New Roman" charset="0"/>
                </a:rPr>
                <a:t>16   </a:t>
              </a:r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15 14  13  12   11 10   9</a:t>
              </a:r>
            </a:p>
            <a:p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8    7   6    5    4    3    2    1 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84859" y="3309929"/>
            <a:ext cx="1293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IP, </a:t>
            </a:r>
            <a:r>
              <a:rPr lang="en-US" dirty="0" smtClean="0">
                <a:solidFill>
                  <a:srgbClr val="FF0000"/>
                </a:solidFill>
              </a:rPr>
              <a:t>Top View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4" name="Group 916"/>
          <p:cNvGrpSpPr>
            <a:grpSpLocks/>
          </p:cNvGrpSpPr>
          <p:nvPr/>
        </p:nvGrpSpPr>
        <p:grpSpPr bwMode="auto">
          <a:xfrm rot="5400000">
            <a:off x="3741547" y="2247473"/>
            <a:ext cx="1507669" cy="381100"/>
            <a:chOff x="599118" y="3309627"/>
            <a:chExt cx="5427094" cy="1015930"/>
          </a:xfrm>
        </p:grpSpPr>
        <p:grpSp>
          <p:nvGrpSpPr>
            <p:cNvPr id="43" name="Group 19"/>
            <p:cNvGrpSpPr>
              <a:grpSpLocks/>
            </p:cNvGrpSpPr>
            <p:nvPr/>
          </p:nvGrpSpPr>
          <p:grpSpPr bwMode="auto">
            <a:xfrm>
              <a:off x="762001" y="3330524"/>
              <a:ext cx="4830301" cy="995033"/>
              <a:chOff x="762000" y="1219200"/>
              <a:chExt cx="12344400" cy="2742550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14475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2895801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344025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792252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7240477" y="1219200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8688704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101328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11581098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62000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2210225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3658452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106676" y="2513928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6554903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7999073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9447297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10895524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45" name="TextBox 918"/>
            <p:cNvSpPr txBox="1">
              <a:spLocks noChangeArrowheads="1"/>
            </p:cNvSpPr>
            <p:nvPr/>
          </p:nvSpPr>
          <p:spPr bwMode="auto">
            <a:xfrm>
              <a:off x="599118" y="3309627"/>
              <a:ext cx="5427094" cy="984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900" dirty="0" smtClean="0">
                  <a:latin typeface="Times New Roman" charset="0"/>
                  <a:ea typeface="Times New Roman" charset="0"/>
                  <a:cs typeface="Times New Roman" charset="0"/>
                </a:rPr>
                <a:t>16   </a:t>
              </a:r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15 14  13  12   11 10   9</a:t>
              </a:r>
            </a:p>
            <a:p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8    7   6    5    4    3    2    1 </a:t>
              </a:r>
            </a:p>
          </p:txBody>
        </p:sp>
      </p:grpSp>
      <p:grpSp>
        <p:nvGrpSpPr>
          <p:cNvPr id="44" name="Group 916"/>
          <p:cNvGrpSpPr>
            <a:grpSpLocks/>
          </p:cNvGrpSpPr>
          <p:nvPr/>
        </p:nvGrpSpPr>
        <p:grpSpPr bwMode="auto">
          <a:xfrm rot="5400000">
            <a:off x="3770972" y="5476945"/>
            <a:ext cx="1507669" cy="381100"/>
            <a:chOff x="599118" y="3309627"/>
            <a:chExt cx="5427094" cy="1015930"/>
          </a:xfrm>
        </p:grpSpPr>
        <p:grpSp>
          <p:nvGrpSpPr>
            <p:cNvPr id="62" name="Group 19"/>
            <p:cNvGrpSpPr>
              <a:grpSpLocks/>
            </p:cNvGrpSpPr>
            <p:nvPr/>
          </p:nvGrpSpPr>
          <p:grpSpPr bwMode="auto">
            <a:xfrm>
              <a:off x="762001" y="3330524"/>
              <a:ext cx="4830301" cy="995033"/>
              <a:chOff x="762000" y="1219200"/>
              <a:chExt cx="12344400" cy="2742550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14475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2895801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4344025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792252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7240477" y="1219200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8688704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101328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11581098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762000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2210225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3658452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5106676" y="2513928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6554903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7999073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9447297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10895524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64" name="TextBox 918"/>
            <p:cNvSpPr txBox="1">
              <a:spLocks noChangeArrowheads="1"/>
            </p:cNvSpPr>
            <p:nvPr/>
          </p:nvSpPr>
          <p:spPr bwMode="auto">
            <a:xfrm>
              <a:off x="599118" y="3309627"/>
              <a:ext cx="5427094" cy="984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900" dirty="0" smtClean="0">
                  <a:latin typeface="Times New Roman" charset="0"/>
                  <a:ea typeface="Times New Roman" charset="0"/>
                  <a:cs typeface="Times New Roman" charset="0"/>
                </a:rPr>
                <a:t>16   </a:t>
              </a:r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15 14  13  12   11 10   9</a:t>
              </a:r>
            </a:p>
            <a:p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8    7   6    5    4    3    2    1 </a:t>
              </a:r>
            </a:p>
          </p:txBody>
        </p:sp>
      </p:grpSp>
      <p:cxnSp>
        <p:nvCxnSpPr>
          <p:cNvPr id="82" name="Straight Arrow Connector 81"/>
          <p:cNvCxnSpPr/>
          <p:nvPr/>
        </p:nvCxnSpPr>
        <p:spPr>
          <a:xfrm>
            <a:off x="384859" y="3819889"/>
            <a:ext cx="331940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3704263" y="2168674"/>
            <a:ext cx="43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 rot="5400000">
            <a:off x="4227862" y="3819889"/>
            <a:ext cx="51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……</a:t>
            </a:r>
            <a:endParaRPr lang="en-US" dirty="0"/>
          </a:p>
        </p:txBody>
      </p:sp>
      <p:grpSp>
        <p:nvGrpSpPr>
          <p:cNvPr id="63" name="Group 916"/>
          <p:cNvGrpSpPr>
            <a:grpSpLocks/>
          </p:cNvGrpSpPr>
          <p:nvPr/>
        </p:nvGrpSpPr>
        <p:grpSpPr bwMode="auto">
          <a:xfrm rot="5400000">
            <a:off x="6621213" y="842581"/>
            <a:ext cx="1507669" cy="381102"/>
            <a:chOff x="599118" y="3309622"/>
            <a:chExt cx="5427094" cy="1015935"/>
          </a:xfrm>
        </p:grpSpPr>
        <p:grpSp>
          <p:nvGrpSpPr>
            <p:cNvPr id="81" name="Group 19"/>
            <p:cNvGrpSpPr>
              <a:grpSpLocks/>
            </p:cNvGrpSpPr>
            <p:nvPr/>
          </p:nvGrpSpPr>
          <p:grpSpPr bwMode="auto">
            <a:xfrm>
              <a:off x="762001" y="3330524"/>
              <a:ext cx="4830301" cy="995033"/>
              <a:chOff x="762000" y="1219200"/>
              <a:chExt cx="12344400" cy="2742550"/>
            </a:xfrm>
          </p:grpSpPr>
          <p:sp>
            <p:nvSpPr>
              <p:cNvPr id="88" name="Oval 87"/>
              <p:cNvSpPr/>
              <p:nvPr/>
            </p:nvSpPr>
            <p:spPr>
              <a:xfrm>
                <a:off x="14475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2895801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4344025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5792252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7240477" y="1219200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8688704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101328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11581098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762000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210225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3658452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106676" y="2513928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6554903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7999073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9447297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10895524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87" name="TextBox 918"/>
            <p:cNvSpPr txBox="1">
              <a:spLocks noChangeArrowheads="1"/>
            </p:cNvSpPr>
            <p:nvPr/>
          </p:nvSpPr>
          <p:spPr bwMode="auto">
            <a:xfrm>
              <a:off x="599118" y="3309622"/>
              <a:ext cx="5427094" cy="984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900" dirty="0" smtClean="0">
                  <a:latin typeface="Times New Roman" charset="0"/>
                  <a:ea typeface="Times New Roman" charset="0"/>
                  <a:cs typeface="Times New Roman" charset="0"/>
                </a:rPr>
                <a:t>16   </a:t>
              </a:r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15 14  13  12   11 10   9</a:t>
              </a:r>
            </a:p>
            <a:p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8    7   6    5    4    3    2    1 </a:t>
              </a:r>
            </a:p>
          </p:txBody>
        </p:sp>
      </p:grpSp>
      <p:grpSp>
        <p:nvGrpSpPr>
          <p:cNvPr id="85" name="Group 916"/>
          <p:cNvGrpSpPr>
            <a:grpSpLocks/>
          </p:cNvGrpSpPr>
          <p:nvPr/>
        </p:nvGrpSpPr>
        <p:grpSpPr bwMode="auto">
          <a:xfrm rot="5400000">
            <a:off x="6617527" y="2214428"/>
            <a:ext cx="1507669" cy="381100"/>
            <a:chOff x="599118" y="3309627"/>
            <a:chExt cx="5427094" cy="1015930"/>
          </a:xfrm>
        </p:grpSpPr>
        <p:grpSp>
          <p:nvGrpSpPr>
            <p:cNvPr id="86" name="Group 19"/>
            <p:cNvGrpSpPr>
              <a:grpSpLocks/>
            </p:cNvGrpSpPr>
            <p:nvPr/>
          </p:nvGrpSpPr>
          <p:grpSpPr bwMode="auto">
            <a:xfrm>
              <a:off x="762001" y="3330524"/>
              <a:ext cx="4830301" cy="995033"/>
              <a:chOff x="762000" y="1219200"/>
              <a:chExt cx="12344400" cy="2742550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14475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2895801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4344025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5792252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7240477" y="1219200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8688704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101328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11581098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762000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2210225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3658452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5106676" y="2513928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6554903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7999073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9447297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10895524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06" name="TextBox 918"/>
            <p:cNvSpPr txBox="1">
              <a:spLocks noChangeArrowheads="1"/>
            </p:cNvSpPr>
            <p:nvPr/>
          </p:nvSpPr>
          <p:spPr bwMode="auto">
            <a:xfrm>
              <a:off x="599118" y="3309627"/>
              <a:ext cx="5427094" cy="984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900" dirty="0" smtClean="0">
                  <a:latin typeface="Times New Roman" charset="0"/>
                  <a:ea typeface="Times New Roman" charset="0"/>
                  <a:cs typeface="Times New Roman" charset="0"/>
                </a:rPr>
                <a:t>16   </a:t>
              </a:r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15 14  13  12   11 10   9</a:t>
              </a:r>
            </a:p>
            <a:p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8    7   6    5    4    3    2    1 </a:t>
              </a:r>
            </a:p>
          </p:txBody>
        </p:sp>
      </p:grpSp>
      <p:grpSp>
        <p:nvGrpSpPr>
          <p:cNvPr id="104" name="Group 916"/>
          <p:cNvGrpSpPr>
            <a:grpSpLocks/>
          </p:cNvGrpSpPr>
          <p:nvPr/>
        </p:nvGrpSpPr>
        <p:grpSpPr bwMode="auto">
          <a:xfrm rot="5400000">
            <a:off x="6627710" y="5434278"/>
            <a:ext cx="1507669" cy="381100"/>
            <a:chOff x="599118" y="3309627"/>
            <a:chExt cx="5427094" cy="1015930"/>
          </a:xfrm>
        </p:grpSpPr>
        <p:grpSp>
          <p:nvGrpSpPr>
            <p:cNvPr id="105" name="Group 19"/>
            <p:cNvGrpSpPr>
              <a:grpSpLocks/>
            </p:cNvGrpSpPr>
            <p:nvPr/>
          </p:nvGrpSpPr>
          <p:grpSpPr bwMode="auto">
            <a:xfrm>
              <a:off x="762001" y="3330524"/>
              <a:ext cx="4830301" cy="995033"/>
              <a:chOff x="762000" y="1219200"/>
              <a:chExt cx="12344400" cy="2742550"/>
            </a:xfrm>
          </p:grpSpPr>
          <p:sp>
            <p:nvSpPr>
              <p:cNvPr id="126" name="Oval 125"/>
              <p:cNvSpPr/>
              <p:nvPr/>
            </p:nvSpPr>
            <p:spPr>
              <a:xfrm>
                <a:off x="14475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2895801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4344025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5792252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7240477" y="1219200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8688704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101328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11581098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762000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2210225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3658452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5106676" y="2513928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6554903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7999073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9447297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10895524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25" name="TextBox 918"/>
            <p:cNvSpPr txBox="1">
              <a:spLocks noChangeArrowheads="1"/>
            </p:cNvSpPr>
            <p:nvPr/>
          </p:nvSpPr>
          <p:spPr bwMode="auto">
            <a:xfrm>
              <a:off x="599118" y="3309627"/>
              <a:ext cx="5427094" cy="984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900" dirty="0" smtClean="0">
                  <a:latin typeface="Times New Roman" charset="0"/>
                  <a:ea typeface="Times New Roman" charset="0"/>
                  <a:cs typeface="Times New Roman" charset="0"/>
                </a:rPr>
                <a:t>16   </a:t>
              </a:r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15 14  13  12   11 10   9</a:t>
              </a:r>
            </a:p>
            <a:p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8    7   6    5    4    3    2    1 </a:t>
              </a:r>
            </a:p>
          </p:txBody>
        </p:sp>
      </p:grpSp>
      <p:sp>
        <p:nvSpPr>
          <p:cNvPr id="142" name="TextBox 141"/>
          <p:cNvSpPr txBox="1"/>
          <p:nvPr/>
        </p:nvSpPr>
        <p:spPr>
          <a:xfrm rot="5400000">
            <a:off x="7084600" y="3777222"/>
            <a:ext cx="51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……</a:t>
            </a:r>
            <a:endParaRPr lang="en-US" dirty="0"/>
          </a:p>
        </p:txBody>
      </p:sp>
      <p:sp>
        <p:nvSpPr>
          <p:cNvPr id="144" name="Rectangle 143"/>
          <p:cNvSpPr/>
          <p:nvPr/>
        </p:nvSpPr>
        <p:spPr>
          <a:xfrm>
            <a:off x="5036837" y="441738"/>
            <a:ext cx="182808" cy="58911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5219645" y="441738"/>
            <a:ext cx="182808" cy="58911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7937708" y="335110"/>
            <a:ext cx="182808" cy="58911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8120516" y="335110"/>
            <a:ext cx="182808" cy="58911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extBox 147"/>
          <p:cNvSpPr txBox="1"/>
          <p:nvPr/>
        </p:nvSpPr>
        <p:spPr>
          <a:xfrm>
            <a:off x="6626382" y="1152172"/>
            <a:ext cx="43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49" name="TextBox 148"/>
          <p:cNvSpPr txBox="1"/>
          <p:nvPr/>
        </p:nvSpPr>
        <p:spPr>
          <a:xfrm>
            <a:off x="5522721" y="1169996"/>
            <a:ext cx="764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P1Hxx</a:t>
            </a:r>
            <a:endParaRPr lang="en-US" dirty="0"/>
          </a:p>
        </p:txBody>
      </p:sp>
      <p:sp>
        <p:nvSpPr>
          <p:cNvPr id="150" name="TextBox 149"/>
          <p:cNvSpPr txBox="1"/>
          <p:nvPr/>
        </p:nvSpPr>
        <p:spPr>
          <a:xfrm>
            <a:off x="8319163" y="1170825"/>
            <a:ext cx="764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P2Hxx</a:t>
            </a:r>
            <a:endParaRPr lang="en-US" dirty="0"/>
          </a:p>
        </p:txBody>
      </p:sp>
      <p:sp>
        <p:nvSpPr>
          <p:cNvPr id="151" name="TextBox 150"/>
          <p:cNvSpPr txBox="1"/>
          <p:nvPr/>
        </p:nvSpPr>
        <p:spPr>
          <a:xfrm>
            <a:off x="1697461" y="6068836"/>
            <a:ext cx="1454244" cy="646331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READOUT</a:t>
            </a:r>
          </a:p>
          <a:p>
            <a:r>
              <a:rPr lang="en-US" dirty="0" smtClean="0"/>
              <a:t>ELECTRONICS</a:t>
            </a:r>
            <a:endParaRPr lang="en-US" dirty="0"/>
          </a:p>
        </p:txBody>
      </p:sp>
      <p:cxnSp>
        <p:nvCxnSpPr>
          <p:cNvPr id="153" name="Straight Arrow Connector 152"/>
          <p:cNvCxnSpPr/>
          <p:nvPr/>
        </p:nvCxnSpPr>
        <p:spPr>
          <a:xfrm rot="16200000" flipV="1">
            <a:off x="-279522" y="3110255"/>
            <a:ext cx="1420057" cy="7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TextBox 153"/>
          <p:cNvSpPr txBox="1"/>
          <p:nvPr/>
        </p:nvSpPr>
        <p:spPr>
          <a:xfrm>
            <a:off x="605849" y="2400625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55" name="TextBox 154"/>
          <p:cNvSpPr txBox="1"/>
          <p:nvPr/>
        </p:nvSpPr>
        <p:spPr>
          <a:xfrm>
            <a:off x="3557886" y="4036649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57" name="TextBox 156"/>
          <p:cNvSpPr txBox="1"/>
          <p:nvPr/>
        </p:nvSpPr>
        <p:spPr>
          <a:xfrm>
            <a:off x="3704263" y="5691126"/>
            <a:ext cx="598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58" name="TextBox 157"/>
          <p:cNvSpPr txBox="1"/>
          <p:nvPr/>
        </p:nvSpPr>
        <p:spPr>
          <a:xfrm>
            <a:off x="4395736" y="6465142"/>
            <a:ext cx="891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Plane-1</a:t>
            </a:r>
            <a:endParaRPr lang="en-US" dirty="0"/>
          </a:p>
        </p:txBody>
      </p:sp>
      <p:sp>
        <p:nvSpPr>
          <p:cNvPr id="159" name="TextBox 158"/>
          <p:cNvSpPr txBox="1"/>
          <p:nvPr/>
        </p:nvSpPr>
        <p:spPr>
          <a:xfrm>
            <a:off x="7357023" y="6421330"/>
            <a:ext cx="891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Plane-2</a:t>
            </a:r>
            <a:endParaRPr lang="en-US" dirty="0"/>
          </a:p>
        </p:txBody>
      </p:sp>
      <p:sp>
        <p:nvSpPr>
          <p:cNvPr id="160" name="TextBox 159"/>
          <p:cNvSpPr txBox="1"/>
          <p:nvPr/>
        </p:nvSpPr>
        <p:spPr>
          <a:xfrm>
            <a:off x="4136893" y="0"/>
            <a:ext cx="751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P1Vxx</a:t>
            </a:r>
            <a:endParaRPr lang="en-US" dirty="0"/>
          </a:p>
        </p:txBody>
      </p:sp>
      <p:sp>
        <p:nvSpPr>
          <p:cNvPr id="162" name="TextBox 161"/>
          <p:cNvSpPr txBox="1"/>
          <p:nvPr/>
        </p:nvSpPr>
        <p:spPr>
          <a:xfrm>
            <a:off x="3639906" y="1079384"/>
            <a:ext cx="43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63" name="TextBox 162"/>
          <p:cNvSpPr txBox="1"/>
          <p:nvPr/>
        </p:nvSpPr>
        <p:spPr>
          <a:xfrm>
            <a:off x="6570653" y="5684076"/>
            <a:ext cx="598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66" name="TextBox 165"/>
          <p:cNvSpPr txBox="1"/>
          <p:nvPr/>
        </p:nvSpPr>
        <p:spPr>
          <a:xfrm>
            <a:off x="7059012" y="29739"/>
            <a:ext cx="751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P2Vxx</a:t>
            </a:r>
            <a:endParaRPr lang="en-US" dirty="0"/>
          </a:p>
        </p:txBody>
      </p:sp>
      <p:sp>
        <p:nvSpPr>
          <p:cNvPr id="167" name="TextBox 166"/>
          <p:cNvSpPr txBox="1"/>
          <p:nvPr/>
        </p:nvSpPr>
        <p:spPr>
          <a:xfrm>
            <a:off x="6626382" y="2146800"/>
            <a:ext cx="43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61" name="TextBox 160"/>
          <p:cNvSpPr txBox="1"/>
          <p:nvPr/>
        </p:nvSpPr>
        <p:spPr>
          <a:xfrm>
            <a:off x="413201" y="4792798"/>
            <a:ext cx="223691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Document committed</a:t>
            </a:r>
          </a:p>
          <a:p>
            <a:r>
              <a:rPr lang="en-US" dirty="0"/>
              <a:t>i</a:t>
            </a:r>
            <a:r>
              <a:rPr lang="en-US" dirty="0" smtClean="0"/>
              <a:t>n E906 Doc Server </a:t>
            </a:r>
            <a:endParaRPr lang="en-US" dirty="0"/>
          </a:p>
        </p:txBody>
      </p:sp>
      <p:sp>
        <p:nvSpPr>
          <p:cNvPr id="164" name="Date Placeholder 16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3</a:t>
            </a:fld>
            <a:endParaRPr lang="en-US"/>
          </a:p>
        </p:txBody>
      </p:sp>
      <p:sp>
        <p:nvSpPr>
          <p:cNvPr id="168" name="Footer Placeholder 16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16"/>
          <p:cNvGrpSpPr>
            <a:grpSpLocks/>
          </p:cNvGrpSpPr>
          <p:nvPr/>
        </p:nvGrpSpPr>
        <p:grpSpPr bwMode="auto">
          <a:xfrm>
            <a:off x="384859" y="631270"/>
            <a:ext cx="1507669" cy="381190"/>
            <a:chOff x="599118" y="3309624"/>
            <a:chExt cx="5427094" cy="1016169"/>
          </a:xfrm>
        </p:grpSpPr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762001" y="3330524"/>
              <a:ext cx="4830301" cy="995033"/>
              <a:chOff x="762000" y="1219200"/>
              <a:chExt cx="12344400" cy="274255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14475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895801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4344025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5792252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7240477" y="1219200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8688704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01328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1581098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762000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210225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658452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5106676" y="2513928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554903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7999073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9447297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0895524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5" name="TextBox 918"/>
            <p:cNvSpPr txBox="1">
              <a:spLocks noChangeArrowheads="1"/>
            </p:cNvSpPr>
            <p:nvPr/>
          </p:nvSpPr>
          <p:spPr bwMode="auto">
            <a:xfrm>
              <a:off x="599118" y="3309624"/>
              <a:ext cx="5427094" cy="984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900" dirty="0" smtClean="0">
                  <a:latin typeface="Times New Roman" charset="0"/>
                  <a:ea typeface="Times New Roman" charset="0"/>
                  <a:cs typeface="Times New Roman" charset="0"/>
                </a:rPr>
                <a:t>16   </a:t>
              </a:r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15 14  13  12   11 10   9</a:t>
              </a:r>
            </a:p>
            <a:p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8    7   6    5    4    3    2    1 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49411" y="1249986"/>
            <a:ext cx="1849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NIM channel map</a:t>
            </a:r>
          </a:p>
          <a:p>
            <a:r>
              <a:rPr lang="en-US" dirty="0" smtClean="0"/>
              <a:t>Front View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059817" y="4092462"/>
            <a:ext cx="135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IP, </a:t>
            </a:r>
            <a:r>
              <a:rPr lang="en-US" dirty="0" smtClean="0">
                <a:solidFill>
                  <a:srgbClr val="FF0000"/>
                </a:solidFill>
              </a:rPr>
              <a:t>Side View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384859" y="3819889"/>
            <a:ext cx="331940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3949831" y="80112"/>
            <a:ext cx="751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P1Vxx</a:t>
            </a:r>
            <a:endParaRPr lang="en-US" dirty="0"/>
          </a:p>
        </p:txBody>
      </p:sp>
      <p:grpSp>
        <p:nvGrpSpPr>
          <p:cNvPr id="4" name="Group 153"/>
          <p:cNvGrpSpPr/>
          <p:nvPr/>
        </p:nvGrpSpPr>
        <p:grpSpPr>
          <a:xfrm>
            <a:off x="5109987" y="335110"/>
            <a:ext cx="412734" cy="6099365"/>
            <a:chOff x="4302623" y="321964"/>
            <a:chExt cx="412734" cy="6099365"/>
          </a:xfrm>
        </p:grpSpPr>
        <p:grpSp>
          <p:nvGrpSpPr>
            <p:cNvPr id="23" name="Group 916"/>
            <p:cNvGrpSpPr>
              <a:grpSpLocks/>
            </p:cNvGrpSpPr>
            <p:nvPr/>
          </p:nvGrpSpPr>
          <p:grpSpPr bwMode="auto">
            <a:xfrm rot="5400000">
              <a:off x="3764475" y="885248"/>
              <a:ext cx="1507669" cy="381102"/>
              <a:chOff x="599118" y="3309622"/>
              <a:chExt cx="5427094" cy="1015935"/>
            </a:xfrm>
          </p:grpSpPr>
          <p:grpSp>
            <p:nvGrpSpPr>
              <p:cNvPr id="24" name="Group 19"/>
              <p:cNvGrpSpPr>
                <a:grpSpLocks/>
              </p:cNvGrpSpPr>
              <p:nvPr/>
            </p:nvGrpSpPr>
            <p:grpSpPr bwMode="auto">
              <a:xfrm>
                <a:off x="762001" y="3330524"/>
                <a:ext cx="4830301" cy="995033"/>
                <a:chOff x="762000" y="1219200"/>
                <a:chExt cx="12344400" cy="2742550"/>
              </a:xfrm>
            </p:grpSpPr>
            <p:sp>
              <p:nvSpPr>
                <p:cNvPr id="26" name="Oval 25"/>
                <p:cNvSpPr/>
                <p:nvPr/>
              </p:nvSpPr>
              <p:spPr>
                <a:xfrm>
                  <a:off x="1447573" y="1219200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2895801" y="1219200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4344025" y="1219200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5792252" y="1219200"/>
                  <a:ext cx="1521244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7240477" y="1219200"/>
                  <a:ext cx="1521247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8688704" y="1219200"/>
                  <a:ext cx="1521244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10132873" y="1219200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1581098" y="1219200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762000" y="2513928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2210225" y="2513928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3658452" y="2513928"/>
                  <a:ext cx="1521244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5106676" y="2513928"/>
                  <a:ext cx="1521247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6554903" y="2513928"/>
                  <a:ext cx="1521244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7999073" y="2513928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9447297" y="2513928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0895524" y="2513928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25" name="TextBox 918"/>
              <p:cNvSpPr txBox="1">
                <a:spLocks noChangeArrowheads="1"/>
              </p:cNvSpPr>
              <p:nvPr/>
            </p:nvSpPr>
            <p:spPr bwMode="auto">
              <a:xfrm>
                <a:off x="599118" y="3309622"/>
                <a:ext cx="5427094" cy="9845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16   </a:t>
                </a:r>
                <a:r>
                  <a:rPr lang="en-US" sz="900" dirty="0">
                    <a:latin typeface="Times New Roman" charset="0"/>
                    <a:ea typeface="Times New Roman" charset="0"/>
                    <a:cs typeface="Times New Roman" charset="0"/>
                  </a:rPr>
                  <a:t>15 14  13  12   11 10   9</a:t>
                </a:r>
              </a:p>
              <a:p>
                <a:r>
                  <a:rPr lang="en-US" sz="900" dirty="0">
                    <a:latin typeface="Times New Roman" charset="0"/>
                    <a:ea typeface="Times New Roman" charset="0"/>
                    <a:cs typeface="Times New Roman" charset="0"/>
                  </a:rPr>
                  <a:t>8    7   6    5    4    3    2    1 </a:t>
                </a:r>
              </a:p>
            </p:txBody>
          </p:sp>
        </p:grpSp>
        <p:grpSp>
          <p:nvGrpSpPr>
            <p:cNvPr id="43" name="Group 916"/>
            <p:cNvGrpSpPr>
              <a:grpSpLocks/>
            </p:cNvGrpSpPr>
            <p:nvPr/>
          </p:nvGrpSpPr>
          <p:grpSpPr bwMode="auto">
            <a:xfrm rot="5400000">
              <a:off x="3741547" y="2247473"/>
              <a:ext cx="1507669" cy="381100"/>
              <a:chOff x="599118" y="3309627"/>
              <a:chExt cx="5427094" cy="1015930"/>
            </a:xfrm>
          </p:grpSpPr>
          <p:grpSp>
            <p:nvGrpSpPr>
              <p:cNvPr id="44" name="Group 19"/>
              <p:cNvGrpSpPr>
                <a:grpSpLocks/>
              </p:cNvGrpSpPr>
              <p:nvPr/>
            </p:nvGrpSpPr>
            <p:grpSpPr bwMode="auto">
              <a:xfrm>
                <a:off x="762001" y="3330524"/>
                <a:ext cx="4830301" cy="995033"/>
                <a:chOff x="762000" y="1219200"/>
                <a:chExt cx="12344400" cy="2742550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1447573" y="1219200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2895801" y="1219200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4344025" y="1219200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5792252" y="1219200"/>
                  <a:ext cx="1521244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7240477" y="1219200"/>
                  <a:ext cx="1521247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8688704" y="1219200"/>
                  <a:ext cx="1521244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10132873" y="1219200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11581098" y="1219200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762000" y="2513928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2210225" y="2513928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3658452" y="2513928"/>
                  <a:ext cx="1521244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5106676" y="2513928"/>
                  <a:ext cx="1521247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6554903" y="2513928"/>
                  <a:ext cx="1521244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7999073" y="2513928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9447297" y="2513928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10895524" y="2513928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45" name="TextBox 918"/>
              <p:cNvSpPr txBox="1">
                <a:spLocks noChangeArrowheads="1"/>
              </p:cNvSpPr>
              <p:nvPr/>
            </p:nvSpPr>
            <p:spPr bwMode="auto">
              <a:xfrm>
                <a:off x="599118" y="3309627"/>
                <a:ext cx="5427094" cy="9845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16   </a:t>
                </a:r>
                <a:r>
                  <a:rPr lang="en-US" sz="900" dirty="0">
                    <a:latin typeface="Times New Roman" charset="0"/>
                    <a:ea typeface="Times New Roman" charset="0"/>
                    <a:cs typeface="Times New Roman" charset="0"/>
                  </a:rPr>
                  <a:t>15 14  13  12   11 10   9</a:t>
                </a:r>
              </a:p>
              <a:p>
                <a:r>
                  <a:rPr lang="en-US" sz="900" dirty="0">
                    <a:latin typeface="Times New Roman" charset="0"/>
                    <a:ea typeface="Times New Roman" charset="0"/>
                    <a:cs typeface="Times New Roman" charset="0"/>
                  </a:rPr>
                  <a:t>8    7   6    5    4    3    2    1 </a:t>
                </a:r>
              </a:p>
            </p:txBody>
          </p:sp>
        </p:grpSp>
        <p:grpSp>
          <p:nvGrpSpPr>
            <p:cNvPr id="62" name="Group 916"/>
            <p:cNvGrpSpPr>
              <a:grpSpLocks/>
            </p:cNvGrpSpPr>
            <p:nvPr/>
          </p:nvGrpSpPr>
          <p:grpSpPr bwMode="auto">
            <a:xfrm rot="5400000">
              <a:off x="3770972" y="5476945"/>
              <a:ext cx="1507669" cy="381100"/>
              <a:chOff x="599118" y="3309627"/>
              <a:chExt cx="5427094" cy="1015930"/>
            </a:xfrm>
          </p:grpSpPr>
          <p:grpSp>
            <p:nvGrpSpPr>
              <p:cNvPr id="63" name="Group 19"/>
              <p:cNvGrpSpPr>
                <a:grpSpLocks/>
              </p:cNvGrpSpPr>
              <p:nvPr/>
            </p:nvGrpSpPr>
            <p:grpSpPr bwMode="auto">
              <a:xfrm>
                <a:off x="762001" y="3330524"/>
                <a:ext cx="4830301" cy="995033"/>
                <a:chOff x="762000" y="1219200"/>
                <a:chExt cx="12344400" cy="2742550"/>
              </a:xfrm>
            </p:grpSpPr>
            <p:sp>
              <p:nvSpPr>
                <p:cNvPr id="65" name="Oval 64"/>
                <p:cNvSpPr/>
                <p:nvPr/>
              </p:nvSpPr>
              <p:spPr>
                <a:xfrm>
                  <a:off x="1447573" y="1219200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2895801" y="1219200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4344025" y="1219200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5792252" y="1219200"/>
                  <a:ext cx="1521244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7240477" y="1219200"/>
                  <a:ext cx="1521247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8688704" y="1219200"/>
                  <a:ext cx="1521244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10132873" y="1219200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11581098" y="1219200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762000" y="2513928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2210225" y="2513928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3658452" y="2513928"/>
                  <a:ext cx="1521244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5106676" y="2513928"/>
                  <a:ext cx="1521247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6554903" y="2513928"/>
                  <a:ext cx="1521244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7999073" y="2513928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79" name="Oval 78"/>
                <p:cNvSpPr/>
                <p:nvPr/>
              </p:nvSpPr>
              <p:spPr>
                <a:xfrm>
                  <a:off x="9447297" y="2513928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10895524" y="2513928"/>
                  <a:ext cx="1525302" cy="1447822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solidFill>
                      <a:srgbClr val="008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64" name="TextBox 918"/>
              <p:cNvSpPr txBox="1">
                <a:spLocks noChangeArrowheads="1"/>
              </p:cNvSpPr>
              <p:nvPr/>
            </p:nvSpPr>
            <p:spPr bwMode="auto">
              <a:xfrm>
                <a:off x="599118" y="3309627"/>
                <a:ext cx="5427094" cy="9845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16   </a:t>
                </a:r>
                <a:r>
                  <a:rPr lang="en-US" sz="900" dirty="0">
                    <a:latin typeface="Times New Roman" charset="0"/>
                    <a:ea typeface="Times New Roman" charset="0"/>
                    <a:cs typeface="Times New Roman" charset="0"/>
                  </a:rPr>
                  <a:t>15 14  13  12   11 10   9</a:t>
                </a:r>
              </a:p>
              <a:p>
                <a:r>
                  <a:rPr lang="en-US" sz="900" dirty="0">
                    <a:latin typeface="Times New Roman" charset="0"/>
                    <a:ea typeface="Times New Roman" charset="0"/>
                    <a:cs typeface="Times New Roman" charset="0"/>
                  </a:rPr>
                  <a:t>8    7   6    5    4    3    2    1 </a:t>
                </a:r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 rot="5400000">
              <a:off x="4227862" y="3819889"/>
              <a:ext cx="518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……</a:t>
              </a:r>
              <a:endParaRPr lang="en-US" dirty="0"/>
            </a:p>
          </p:txBody>
        </p:sp>
      </p:grpSp>
      <p:grpSp>
        <p:nvGrpSpPr>
          <p:cNvPr id="81" name="Group 19"/>
          <p:cNvGrpSpPr>
            <a:grpSpLocks/>
          </p:cNvGrpSpPr>
          <p:nvPr/>
        </p:nvGrpSpPr>
        <p:grpSpPr bwMode="auto">
          <a:xfrm rot="5400000">
            <a:off x="7087786" y="776325"/>
            <a:ext cx="1341877" cy="373261"/>
            <a:chOff x="762000" y="1219200"/>
            <a:chExt cx="12344400" cy="2742550"/>
          </a:xfrm>
          <a:solidFill>
            <a:srgbClr val="FF6600"/>
          </a:solidFill>
        </p:grpSpPr>
        <p:sp>
          <p:nvSpPr>
            <p:cNvPr id="88" name="Oval 87"/>
            <p:cNvSpPr/>
            <p:nvPr/>
          </p:nvSpPr>
          <p:spPr>
            <a:xfrm>
              <a:off x="1447573" y="1219200"/>
              <a:ext cx="1525302" cy="1447822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2895801" y="1219200"/>
              <a:ext cx="1525302" cy="1447822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4344025" y="1219200"/>
              <a:ext cx="1525302" cy="1447822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5792252" y="1219200"/>
              <a:ext cx="1521244" cy="1447822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7240477" y="1219200"/>
              <a:ext cx="1521247" cy="1447822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8688704" y="1219200"/>
              <a:ext cx="1521244" cy="1447822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10132873" y="1219200"/>
              <a:ext cx="1525302" cy="1447822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11581098" y="1219200"/>
              <a:ext cx="1525302" cy="1447822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762000" y="2513928"/>
              <a:ext cx="1525302" cy="1447822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2210225" y="2513928"/>
              <a:ext cx="1525302" cy="1447822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3658452" y="2513928"/>
              <a:ext cx="1521244" cy="1447822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5106676" y="2513928"/>
              <a:ext cx="1521247" cy="1447822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6554903" y="2513928"/>
              <a:ext cx="1521244" cy="1447822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7999073" y="2513928"/>
              <a:ext cx="1525302" cy="1447822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9447297" y="2513928"/>
              <a:ext cx="1525302" cy="1447822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10895524" y="2513928"/>
              <a:ext cx="1525302" cy="1447822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87" name="TextBox 918"/>
          <p:cNvSpPr txBox="1">
            <a:spLocks noChangeArrowheads="1"/>
          </p:cNvSpPr>
          <p:nvPr/>
        </p:nvSpPr>
        <p:spPr bwMode="auto">
          <a:xfrm rot="5400000">
            <a:off x="7036594" y="792505"/>
            <a:ext cx="14788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228600" indent="-228600"/>
            <a:r>
              <a:rPr lang="en-US" sz="900" dirty="0" smtClean="0">
                <a:latin typeface="Times New Roman" charset="0"/>
                <a:ea typeface="Times New Roman" charset="0"/>
                <a:cs typeface="Times New Roman" charset="0"/>
              </a:rPr>
              <a:t>   9  10  11  12 13  14 15  16</a:t>
            </a:r>
          </a:p>
          <a:p>
            <a:pPr marL="228600" indent="-228600"/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sz="900" dirty="0" smtClean="0">
                <a:latin typeface="Times New Roman" charset="0"/>
                <a:ea typeface="Times New Roman" charset="0"/>
                <a:cs typeface="Times New Roman" charset="0"/>
              </a:rPr>
              <a:t>   </a:t>
            </a: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900" dirty="0" smtClean="0">
                <a:latin typeface="Times New Roman" charset="0"/>
                <a:ea typeface="Times New Roman" charset="0"/>
                <a:cs typeface="Times New Roman" charset="0"/>
              </a:rPr>
              <a:t>   </a:t>
            </a: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sz="900" dirty="0" smtClean="0">
                <a:latin typeface="Times New Roman" charset="0"/>
                <a:ea typeface="Times New Roman" charset="0"/>
                <a:cs typeface="Times New Roman" charset="0"/>
              </a:rPr>
              <a:t>    </a:t>
            </a: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4</a:t>
            </a:r>
            <a:r>
              <a:rPr lang="en-US" sz="900" dirty="0" smtClean="0">
                <a:latin typeface="Times New Roman" charset="0"/>
                <a:ea typeface="Times New Roman" charset="0"/>
                <a:cs typeface="Times New Roman" charset="0"/>
              </a:rPr>
              <a:t>    </a:t>
            </a: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5</a:t>
            </a:r>
            <a:r>
              <a:rPr lang="en-US" sz="900" dirty="0" smtClean="0">
                <a:latin typeface="Times New Roman" charset="0"/>
                <a:ea typeface="Times New Roman" charset="0"/>
                <a:cs typeface="Times New Roman" charset="0"/>
              </a:rPr>
              <a:t>    </a:t>
            </a: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6</a:t>
            </a:r>
            <a:r>
              <a:rPr lang="en-US" sz="900" dirty="0" smtClean="0">
                <a:latin typeface="Times New Roman" charset="0"/>
                <a:ea typeface="Times New Roman" charset="0"/>
                <a:cs typeface="Times New Roman" charset="0"/>
              </a:rPr>
              <a:t>    </a:t>
            </a: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7</a:t>
            </a:r>
            <a:r>
              <a:rPr lang="en-US" sz="900" dirty="0" smtClean="0">
                <a:latin typeface="Times New Roman" charset="0"/>
                <a:ea typeface="Times New Roman" charset="0"/>
                <a:cs typeface="Times New Roman" charset="0"/>
              </a:rPr>
              <a:t>   8  </a:t>
            </a:r>
            <a:endParaRPr lang="en-US" sz="9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85" name="Group 916"/>
          <p:cNvGrpSpPr>
            <a:grpSpLocks/>
          </p:cNvGrpSpPr>
          <p:nvPr/>
        </p:nvGrpSpPr>
        <p:grpSpPr bwMode="auto">
          <a:xfrm rot="5400000">
            <a:off x="7020579" y="2365545"/>
            <a:ext cx="1507669" cy="381100"/>
            <a:chOff x="599118" y="3309627"/>
            <a:chExt cx="5427094" cy="1015930"/>
          </a:xfrm>
        </p:grpSpPr>
        <p:grpSp>
          <p:nvGrpSpPr>
            <p:cNvPr id="86" name="Group 19"/>
            <p:cNvGrpSpPr>
              <a:grpSpLocks/>
            </p:cNvGrpSpPr>
            <p:nvPr/>
          </p:nvGrpSpPr>
          <p:grpSpPr bwMode="auto">
            <a:xfrm>
              <a:off x="762001" y="3330524"/>
              <a:ext cx="4830301" cy="995033"/>
              <a:chOff x="762000" y="1219200"/>
              <a:chExt cx="12344400" cy="2742550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14475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2895801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4344025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5792252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7240477" y="1219200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8688704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101328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11581098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762000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2210225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3658452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5106676" y="2513928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6554903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7999073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9447297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10895524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06" name="TextBox 918"/>
            <p:cNvSpPr txBox="1">
              <a:spLocks noChangeArrowheads="1"/>
            </p:cNvSpPr>
            <p:nvPr/>
          </p:nvSpPr>
          <p:spPr bwMode="auto">
            <a:xfrm>
              <a:off x="599118" y="3309627"/>
              <a:ext cx="5427094" cy="984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900" dirty="0" smtClean="0">
                  <a:latin typeface="Times New Roman" charset="0"/>
                  <a:ea typeface="Times New Roman" charset="0"/>
                  <a:cs typeface="Times New Roman" charset="0"/>
                </a:rPr>
                <a:t>16   </a:t>
              </a:r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15 14  13  12   11 10   9</a:t>
              </a:r>
            </a:p>
            <a:p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8    7   6    5    4    3    2    1 </a:t>
              </a:r>
            </a:p>
          </p:txBody>
        </p:sp>
      </p:grpSp>
      <p:grpSp>
        <p:nvGrpSpPr>
          <p:cNvPr id="104" name="Group 916"/>
          <p:cNvGrpSpPr>
            <a:grpSpLocks/>
          </p:cNvGrpSpPr>
          <p:nvPr/>
        </p:nvGrpSpPr>
        <p:grpSpPr bwMode="auto">
          <a:xfrm rot="5400000">
            <a:off x="7032961" y="5411214"/>
            <a:ext cx="1507669" cy="381100"/>
            <a:chOff x="599118" y="3309627"/>
            <a:chExt cx="5427094" cy="1015930"/>
          </a:xfrm>
        </p:grpSpPr>
        <p:grpSp>
          <p:nvGrpSpPr>
            <p:cNvPr id="105" name="Group 19"/>
            <p:cNvGrpSpPr>
              <a:grpSpLocks/>
            </p:cNvGrpSpPr>
            <p:nvPr/>
          </p:nvGrpSpPr>
          <p:grpSpPr bwMode="auto">
            <a:xfrm>
              <a:off x="762001" y="3330524"/>
              <a:ext cx="4830301" cy="995033"/>
              <a:chOff x="762000" y="1219200"/>
              <a:chExt cx="12344400" cy="2742550"/>
            </a:xfrm>
          </p:grpSpPr>
          <p:sp>
            <p:nvSpPr>
              <p:cNvPr id="126" name="Oval 125"/>
              <p:cNvSpPr/>
              <p:nvPr/>
            </p:nvSpPr>
            <p:spPr>
              <a:xfrm>
                <a:off x="14475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2895801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4344025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5792252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7240477" y="1219200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8688704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101328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11581098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762000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2210225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3658452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5106676" y="2513928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6554903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7999073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9447297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10895524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25" name="TextBox 918"/>
            <p:cNvSpPr txBox="1">
              <a:spLocks noChangeArrowheads="1"/>
            </p:cNvSpPr>
            <p:nvPr/>
          </p:nvSpPr>
          <p:spPr bwMode="auto">
            <a:xfrm>
              <a:off x="599118" y="3309627"/>
              <a:ext cx="5427094" cy="984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900" dirty="0" smtClean="0">
                  <a:latin typeface="Times New Roman" charset="0"/>
                  <a:ea typeface="Times New Roman" charset="0"/>
                  <a:cs typeface="Times New Roman" charset="0"/>
                </a:rPr>
                <a:t>16   </a:t>
              </a:r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15 14  13  12   11 10   9</a:t>
              </a:r>
            </a:p>
            <a:p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8    7   6    5    4    3    2    1 </a:t>
              </a:r>
            </a:p>
          </p:txBody>
        </p:sp>
      </p:grpSp>
      <p:sp>
        <p:nvSpPr>
          <p:cNvPr id="142" name="TextBox 141"/>
          <p:cNvSpPr txBox="1"/>
          <p:nvPr/>
        </p:nvSpPr>
        <p:spPr>
          <a:xfrm rot="5400000">
            <a:off x="7521485" y="3683333"/>
            <a:ext cx="51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……</a:t>
            </a:r>
            <a:endParaRPr lang="en-US" dirty="0"/>
          </a:p>
        </p:txBody>
      </p:sp>
      <p:grpSp>
        <p:nvGrpSpPr>
          <p:cNvPr id="123" name="Group 154"/>
          <p:cNvGrpSpPr/>
          <p:nvPr/>
        </p:nvGrpSpPr>
        <p:grpSpPr>
          <a:xfrm>
            <a:off x="4136894" y="401966"/>
            <a:ext cx="365616" cy="5891153"/>
            <a:chOff x="5036837" y="441738"/>
            <a:chExt cx="365616" cy="5891153"/>
          </a:xfrm>
        </p:grpSpPr>
        <p:sp>
          <p:nvSpPr>
            <p:cNvPr id="144" name="Rectangle 143"/>
            <p:cNvSpPr/>
            <p:nvPr/>
          </p:nvSpPr>
          <p:spPr>
            <a:xfrm>
              <a:off x="5036837" y="441738"/>
              <a:ext cx="182808" cy="589115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219645" y="441738"/>
              <a:ext cx="182808" cy="589115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Group 155"/>
          <p:cNvGrpSpPr/>
          <p:nvPr/>
        </p:nvGrpSpPr>
        <p:grpSpPr>
          <a:xfrm>
            <a:off x="6850483" y="380360"/>
            <a:ext cx="365616" cy="5891153"/>
            <a:chOff x="7937708" y="335110"/>
            <a:chExt cx="365616" cy="5891153"/>
          </a:xfrm>
        </p:grpSpPr>
        <p:sp>
          <p:nvSpPr>
            <p:cNvPr id="146" name="Rectangle 145"/>
            <p:cNvSpPr/>
            <p:nvPr/>
          </p:nvSpPr>
          <p:spPr>
            <a:xfrm>
              <a:off x="7937708" y="335110"/>
              <a:ext cx="182808" cy="589115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8120516" y="335110"/>
              <a:ext cx="182808" cy="589115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8" name="TextBox 147"/>
          <p:cNvSpPr txBox="1"/>
          <p:nvPr/>
        </p:nvSpPr>
        <p:spPr>
          <a:xfrm>
            <a:off x="6657377" y="53097"/>
            <a:ext cx="751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P2Vxx</a:t>
            </a:r>
            <a:endParaRPr lang="en-US" dirty="0"/>
          </a:p>
        </p:txBody>
      </p:sp>
      <p:sp>
        <p:nvSpPr>
          <p:cNvPr id="149" name="TextBox 148"/>
          <p:cNvSpPr txBox="1"/>
          <p:nvPr/>
        </p:nvSpPr>
        <p:spPr>
          <a:xfrm>
            <a:off x="5522721" y="1169996"/>
            <a:ext cx="445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50" name="TextBox 149"/>
          <p:cNvSpPr txBox="1"/>
          <p:nvPr/>
        </p:nvSpPr>
        <p:spPr>
          <a:xfrm>
            <a:off x="8051729" y="1190316"/>
            <a:ext cx="445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dirty="0"/>
              <a:t>1</a:t>
            </a:r>
          </a:p>
        </p:txBody>
      </p:sp>
      <p:cxnSp>
        <p:nvCxnSpPr>
          <p:cNvPr id="152" name="Straight Connector 151"/>
          <p:cNvCxnSpPr/>
          <p:nvPr/>
        </p:nvCxnSpPr>
        <p:spPr>
          <a:xfrm>
            <a:off x="384859" y="6421330"/>
            <a:ext cx="846978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733938" y="605358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 Floor</a:t>
            </a:r>
            <a:endParaRPr lang="en-US" dirty="0"/>
          </a:p>
        </p:txBody>
      </p:sp>
      <p:cxnSp>
        <p:nvCxnSpPr>
          <p:cNvPr id="159" name="Straight Arrow Connector 158"/>
          <p:cNvCxnSpPr/>
          <p:nvPr/>
        </p:nvCxnSpPr>
        <p:spPr>
          <a:xfrm rot="5400000" flipH="1" flipV="1">
            <a:off x="-260446" y="3174584"/>
            <a:ext cx="129061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453259" y="2474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61" name="TextBox 160"/>
          <p:cNvSpPr txBox="1"/>
          <p:nvPr/>
        </p:nvSpPr>
        <p:spPr>
          <a:xfrm>
            <a:off x="3383913" y="3821477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62" name="TextBox 161"/>
          <p:cNvSpPr txBox="1"/>
          <p:nvPr/>
        </p:nvSpPr>
        <p:spPr>
          <a:xfrm>
            <a:off x="8051729" y="315944"/>
            <a:ext cx="119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Wrong </a:t>
            </a:r>
          </a:p>
          <a:p>
            <a:r>
              <a:rPr lang="en-US" dirty="0" err="1" smtClean="0"/>
              <a:t>Shpd</a:t>
            </a:r>
            <a:r>
              <a:rPr lang="en-US" dirty="0" smtClean="0"/>
              <a:t> mod.</a:t>
            </a:r>
            <a:endParaRPr lang="en-US" dirty="0"/>
          </a:p>
        </p:txBody>
      </p:sp>
      <p:sp>
        <p:nvSpPr>
          <p:cNvPr id="156" name="TextBox 155"/>
          <p:cNvSpPr txBox="1"/>
          <p:nvPr/>
        </p:nvSpPr>
        <p:spPr>
          <a:xfrm>
            <a:off x="4701659" y="107871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57" name="TextBox 156"/>
          <p:cNvSpPr txBox="1"/>
          <p:nvPr/>
        </p:nvSpPr>
        <p:spPr>
          <a:xfrm>
            <a:off x="4701659" y="237229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58" name="TextBox 157"/>
          <p:cNvSpPr txBox="1"/>
          <p:nvPr/>
        </p:nvSpPr>
        <p:spPr>
          <a:xfrm>
            <a:off x="4701659" y="568825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  <p:grpSp>
        <p:nvGrpSpPr>
          <p:cNvPr id="143" name="Group 165"/>
          <p:cNvGrpSpPr/>
          <p:nvPr/>
        </p:nvGrpSpPr>
        <p:grpSpPr>
          <a:xfrm>
            <a:off x="1892528" y="1632573"/>
            <a:ext cx="1207557" cy="1010010"/>
            <a:chOff x="1892528" y="1632573"/>
            <a:chExt cx="1207557" cy="1010010"/>
          </a:xfrm>
        </p:grpSpPr>
        <p:sp>
          <p:nvSpPr>
            <p:cNvPr id="163" name="Rectangle 162"/>
            <p:cNvSpPr/>
            <p:nvPr/>
          </p:nvSpPr>
          <p:spPr>
            <a:xfrm>
              <a:off x="1892528" y="2013315"/>
              <a:ext cx="1207557" cy="6292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FEM Card</a:t>
              </a:r>
              <a:endParaRPr lang="en-US" dirty="0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2162534" y="1847510"/>
              <a:ext cx="677544" cy="15742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1992534" y="1632573"/>
              <a:ext cx="9194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16, 15, … 3, 2, 1</a:t>
              </a:r>
              <a:endParaRPr lang="en-US" sz="900" dirty="0"/>
            </a:p>
          </p:txBody>
        </p:sp>
      </p:grpSp>
      <p:sp>
        <p:nvSpPr>
          <p:cNvPr id="167" name="TextBox 166"/>
          <p:cNvSpPr txBox="1"/>
          <p:nvPr/>
        </p:nvSpPr>
        <p:spPr>
          <a:xfrm>
            <a:off x="5522721" y="401966"/>
            <a:ext cx="681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P1H1</a:t>
            </a:r>
            <a:endParaRPr lang="en-US" dirty="0"/>
          </a:p>
        </p:txBody>
      </p:sp>
      <p:sp>
        <p:nvSpPr>
          <p:cNvPr id="168" name="TextBox 167"/>
          <p:cNvSpPr txBox="1"/>
          <p:nvPr/>
        </p:nvSpPr>
        <p:spPr>
          <a:xfrm>
            <a:off x="5522721" y="2352991"/>
            <a:ext cx="445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dirty="0"/>
              <a:t>2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5516225" y="5684254"/>
            <a:ext cx="445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dirty="0"/>
              <a:t>9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8051729" y="2402693"/>
            <a:ext cx="445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dirty="0"/>
              <a:t>2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8015355" y="2919891"/>
            <a:ext cx="821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(P2H2)</a:t>
            </a:r>
            <a:endParaRPr lang="en-US" dirty="0"/>
          </a:p>
        </p:txBody>
      </p:sp>
      <p:cxnSp>
        <p:nvCxnSpPr>
          <p:cNvPr id="173" name="Straight Arrow Connector 172"/>
          <p:cNvCxnSpPr/>
          <p:nvPr/>
        </p:nvCxnSpPr>
        <p:spPr>
          <a:xfrm rot="5400000" flipH="1" flipV="1">
            <a:off x="382657" y="3292220"/>
            <a:ext cx="530666" cy="5246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" name="TextBox 173"/>
          <p:cNvSpPr txBox="1"/>
          <p:nvPr/>
        </p:nvSpPr>
        <p:spPr>
          <a:xfrm>
            <a:off x="856914" y="3049199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75" name="TextBox 174"/>
          <p:cNvSpPr txBox="1"/>
          <p:nvPr/>
        </p:nvSpPr>
        <p:spPr>
          <a:xfrm>
            <a:off x="5003319" y="21990"/>
            <a:ext cx="764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P1Hxx</a:t>
            </a:r>
            <a:endParaRPr lang="en-US" dirty="0"/>
          </a:p>
        </p:txBody>
      </p:sp>
      <p:sp>
        <p:nvSpPr>
          <p:cNvPr id="176" name="TextBox 175"/>
          <p:cNvSpPr txBox="1"/>
          <p:nvPr/>
        </p:nvSpPr>
        <p:spPr>
          <a:xfrm>
            <a:off x="7413295" y="-34222"/>
            <a:ext cx="764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P2Hxx</a:t>
            </a:r>
            <a:endParaRPr lang="en-US" dirty="0"/>
          </a:p>
        </p:txBody>
      </p:sp>
      <p:sp>
        <p:nvSpPr>
          <p:cNvPr id="172" name="Date Placeholder 17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177" name="Slide Number Placeholder 1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4</a:t>
            </a:fld>
            <a:endParaRPr lang="en-US"/>
          </a:p>
        </p:txBody>
      </p:sp>
      <p:sp>
        <p:nvSpPr>
          <p:cNvPr id="178" name="Footer Placeholder 17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5718" y="274638"/>
            <a:ext cx="8811976" cy="1143000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/>
              <a:t>Progress on the </a:t>
            </a:r>
            <a:r>
              <a:rPr kumimoji="1" lang="en-US" altLang="zh-CN" dirty="0" smtClean="0"/>
              <a:t>decoder/offline analysis</a:t>
            </a:r>
            <a:br>
              <a:rPr kumimoji="1" lang="en-US" altLang="zh-CN" dirty="0" smtClean="0"/>
            </a:br>
            <a:r>
              <a:rPr kumimoji="1" lang="en-US" altLang="zh-CN" sz="3556" dirty="0" smtClean="0">
                <a:solidFill>
                  <a:schemeClr val="tx1"/>
                </a:solidFill>
              </a:rPr>
              <a:t>(Kun Liu, a new LANL local student)</a:t>
            </a:r>
            <a:endParaRPr kumimoji="1" lang="zh-CN" altLang="en-US" sz="3556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8999"/>
          </a:xfrm>
        </p:spPr>
        <p:txBody>
          <a:bodyPr>
            <a:normAutofit/>
          </a:bodyPr>
          <a:lstStyle/>
          <a:p>
            <a:r>
              <a:rPr kumimoji="1" lang="en-US" altLang="zh-CN" sz="2800" dirty="0" smtClean="0"/>
              <a:t>Reproduce </a:t>
            </a:r>
            <a:r>
              <a:rPr kumimoji="1" lang="en-US" altLang="zh-CN" sz="2800" dirty="0" err="1" smtClean="0"/>
              <a:t>Kaz’s</a:t>
            </a:r>
            <a:r>
              <a:rPr kumimoji="1" lang="en-US" altLang="zh-CN" sz="2800" dirty="0" smtClean="0"/>
              <a:t> plots based on old TDC format</a:t>
            </a:r>
          </a:p>
          <a:p>
            <a:endParaRPr kumimoji="1" lang="en-US" altLang="zh-CN" sz="2800" dirty="0"/>
          </a:p>
          <a:p>
            <a:endParaRPr kumimoji="1" lang="en-US" altLang="zh-CN" sz="2800" dirty="0" smtClean="0"/>
          </a:p>
          <a:p>
            <a:endParaRPr kumimoji="1" lang="en-US" altLang="zh-CN" sz="2800" dirty="0"/>
          </a:p>
          <a:p>
            <a:endParaRPr kumimoji="1" lang="en-US" altLang="zh-CN" sz="2800" dirty="0" smtClean="0"/>
          </a:p>
          <a:p>
            <a:endParaRPr kumimoji="1" lang="en-US" altLang="zh-CN" sz="2800" dirty="0" smtClean="0"/>
          </a:p>
          <a:p>
            <a:endParaRPr kumimoji="1" lang="en-US" altLang="zh-CN" sz="2800" dirty="0" smtClean="0"/>
          </a:p>
          <a:p>
            <a:endParaRPr kumimoji="1" lang="en-US" altLang="zh-CN" sz="700" dirty="0"/>
          </a:p>
          <a:p>
            <a:r>
              <a:rPr kumimoji="1" lang="en-US" altLang="zh-CN" sz="2800" dirty="0" smtClean="0"/>
              <a:t>Working on a handy decoder with new TDC format for the test </a:t>
            </a:r>
            <a:r>
              <a:rPr kumimoji="1" lang="en-US" altLang="zh-CN" sz="2800" dirty="0" smtClean="0"/>
              <a:t>runs and detector commissioning</a:t>
            </a:r>
            <a:endParaRPr kumimoji="1" lang="zh-CN" altLang="en-US" sz="2800" dirty="0"/>
          </a:p>
        </p:txBody>
      </p:sp>
      <p:pic>
        <p:nvPicPr>
          <p:cNvPr id="5" name="图片 4" descr="Screen Shot 2011-08-09 at 12.11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84061" y="3813826"/>
            <a:ext cx="3142019" cy="1451737"/>
          </a:xfrm>
          <a:prstGeom prst="rect">
            <a:avLst/>
          </a:prstGeom>
        </p:spPr>
      </p:pic>
      <p:pic>
        <p:nvPicPr>
          <p:cNvPr id="6" name="图片 5" descr="Screen Shot 2011-08-09 at 12.11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180295" y="2229976"/>
            <a:ext cx="3142019" cy="1451737"/>
          </a:xfrm>
          <a:prstGeom prst="rect">
            <a:avLst/>
          </a:prstGeom>
        </p:spPr>
      </p:pic>
      <p:pic>
        <p:nvPicPr>
          <p:cNvPr id="7" name="图片 6" descr="Screen Shot 2011-08-09 at 12.11.3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626875" y="2229976"/>
            <a:ext cx="3142019" cy="1451737"/>
          </a:xfrm>
          <a:prstGeom prst="rect">
            <a:avLst/>
          </a:prstGeom>
        </p:spPr>
      </p:pic>
      <p:pic>
        <p:nvPicPr>
          <p:cNvPr id="8" name="图片 7" descr="Screen Shot 2011-08-09 at 1.00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180295" y="3813826"/>
            <a:ext cx="3142019" cy="145173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14078" y="2910860"/>
            <a:ext cx="69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Kaz’s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714078" y="4309212"/>
            <a:ext cx="677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Kun’s</a:t>
            </a:r>
            <a:endParaRPr kumimoji="1" lang="zh-CN" alt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6725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447497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Y1-plane installation</a:t>
            </a:r>
            <a:br>
              <a:rPr lang="en-US" dirty="0" smtClean="0"/>
            </a:br>
            <a:r>
              <a:rPr lang="en-US" dirty="0" smtClean="0"/>
              <a:t>2/28/2011</a:t>
            </a:r>
            <a:endParaRPr lang="en-US" dirty="0"/>
          </a:p>
        </p:txBody>
      </p:sp>
      <p:pic>
        <p:nvPicPr>
          <p:cNvPr id="4" name="Picture 3" descr="Y-plane-install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5512"/>
            <a:ext cx="5978399" cy="4483799"/>
          </a:xfrm>
          <a:prstGeom prst="rect">
            <a:avLst/>
          </a:prstGeom>
        </p:spPr>
      </p:pic>
      <p:pic>
        <p:nvPicPr>
          <p:cNvPr id="5" name="Picture 4" descr="Y-plane-instal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979" y="632639"/>
            <a:ext cx="4669021" cy="622536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X1 plane installation 3/1/2011</a:t>
            </a:r>
            <a:endParaRPr lang="en-US" dirty="0"/>
          </a:p>
        </p:txBody>
      </p:sp>
      <p:pic>
        <p:nvPicPr>
          <p:cNvPr id="5" name="Picture 4" descr="V-plane-install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354" y="1036758"/>
            <a:ext cx="4323646" cy="5764861"/>
          </a:xfrm>
          <a:prstGeom prst="rect">
            <a:avLst/>
          </a:prstGeom>
        </p:spPr>
      </p:pic>
      <p:pic>
        <p:nvPicPr>
          <p:cNvPr id="6" name="Picture 5" descr="X-plan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6758"/>
            <a:ext cx="4365932" cy="5821242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Current Status and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866"/>
            <a:ext cx="8229600" cy="524248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Detectors are in place</a:t>
            </a:r>
          </a:p>
          <a:p>
            <a:pPr lvl="1"/>
            <a:r>
              <a:rPr lang="en-US" dirty="0" smtClean="0"/>
              <a:t>LV, HV connected</a:t>
            </a:r>
          </a:p>
          <a:p>
            <a:pPr lvl="1"/>
            <a:r>
              <a:rPr lang="en-US" dirty="0" smtClean="0"/>
              <a:t>Signal connected, but no TDC cards yet </a:t>
            </a:r>
          </a:p>
          <a:p>
            <a:pPr lvl="1"/>
            <a:r>
              <a:rPr lang="en-US" dirty="0" smtClean="0"/>
              <a:t>Gas lines installed and connected</a:t>
            </a:r>
          </a:p>
          <a:p>
            <a:r>
              <a:rPr lang="en-US" dirty="0" smtClean="0"/>
              <a:t>Issues and to-do list</a:t>
            </a:r>
          </a:p>
          <a:p>
            <a:pPr lvl="1"/>
            <a:r>
              <a:rPr lang="en-US" dirty="0" smtClean="0"/>
              <a:t>(new) </a:t>
            </a:r>
            <a:r>
              <a:rPr lang="en-US" dirty="0" err="1" smtClean="0"/>
              <a:t>flamebloc</a:t>
            </a:r>
            <a:r>
              <a:rPr lang="en-US" dirty="0" smtClean="0"/>
              <a:t> spray caused a shortage in HV for all modules </a:t>
            </a:r>
          </a:p>
          <a:p>
            <a:pPr lvl="2"/>
            <a:r>
              <a:rPr lang="en-US" dirty="0" smtClean="0"/>
              <a:t>Found a solution this week, can be cleaned up with water, </a:t>
            </a:r>
          </a:p>
          <a:p>
            <a:pPr lvl="2"/>
            <a:r>
              <a:rPr lang="en-US" dirty="0" smtClean="0"/>
              <a:t>work in progress (next a few slides)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Need to take all planes out from the experimental area</a:t>
            </a:r>
          </a:p>
          <a:p>
            <a:pPr lvl="2"/>
            <a:r>
              <a:rPr lang="en-US" dirty="0" smtClean="0"/>
              <a:t>Clean up with water, </a:t>
            </a:r>
          </a:p>
          <a:p>
            <a:pPr lvl="2"/>
            <a:r>
              <a:rPr lang="en-US" dirty="0" smtClean="0"/>
              <a:t>Apply corona dope (HV coating)</a:t>
            </a:r>
          </a:p>
          <a:p>
            <a:pPr lvl="2"/>
            <a:r>
              <a:rPr lang="en-US" dirty="0" smtClean="0"/>
              <a:t>apply “white paint” to wood lumbers 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Electronics noise and ringing </a:t>
            </a:r>
          </a:p>
          <a:p>
            <a:pPr lvl="2"/>
            <a:r>
              <a:rPr lang="en-US" dirty="0" smtClean="0"/>
              <a:t>Need to work on the electrical ground</a:t>
            </a:r>
          </a:p>
          <a:p>
            <a:pPr lvl="2"/>
            <a:r>
              <a:rPr lang="en-US" dirty="0" smtClean="0"/>
              <a:t>Major source of problem identified this week! </a:t>
            </a:r>
          </a:p>
          <a:p>
            <a:pPr lvl="2"/>
            <a:r>
              <a:rPr lang="en-US" dirty="0" smtClean="0"/>
              <a:t>need to rework the output ECL cable layout  (next a few slides)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004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7422"/>
            <a:ext cx="9144000" cy="513892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5717" y="74422"/>
            <a:ext cx="8802281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Flamebolc</a:t>
            </a:r>
            <a:r>
              <a:rPr lang="en-US" dirty="0" smtClean="0"/>
              <a:t> and HV shortage problem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8/11/11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6DE4-F66E-9740-A8D0-9860B6E91338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3106</TotalTime>
  <Words>1080</Words>
  <Application>Microsoft Macintosh PowerPoint</Application>
  <PresentationFormat>On-screen Show (4:3)</PresentationFormat>
  <Paragraphs>237</Paragraphs>
  <Slides>17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Station 4 Prop Tubes Status and Plan</vt:lpstr>
      <vt:lpstr>Station-4 Muon Prop Tubes</vt:lpstr>
      <vt:lpstr>Slide 3</vt:lpstr>
      <vt:lpstr>Slide 4</vt:lpstr>
      <vt:lpstr>Progress on the decoder/offline analysis (Kun Liu, a new LANL local student)</vt:lpstr>
      <vt:lpstr>Y1-plane installation 2/28/2011</vt:lpstr>
      <vt:lpstr>X1 plane installation 3/1/2011</vt:lpstr>
      <vt:lpstr>Current Status and Plan</vt:lpstr>
      <vt:lpstr>Flamebolc and HV shortage problem</vt:lpstr>
      <vt:lpstr>Flamebloc GS 200</vt:lpstr>
      <vt:lpstr>More on Flamebloc Clean up Work Problem Fixed! </vt:lpstr>
      <vt:lpstr>HV system</vt:lpstr>
      <vt:lpstr>LV system</vt:lpstr>
      <vt:lpstr>Prop Tube Circuit Diagram and Electrical Groundings</vt:lpstr>
      <vt:lpstr>Stacked ECL Output Cables Source of Cross Talks and Cross Module Ringing</vt:lpstr>
      <vt:lpstr>A Solution</vt:lpstr>
      <vt:lpstr>System Integration Plan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Station 4 Prop Tubes Status and Plan</dc:title>
  <dc:creator>Ming Liu</dc:creator>
  <cp:lastModifiedBy>Ming Liu</cp:lastModifiedBy>
  <cp:revision>74</cp:revision>
  <dcterms:created xsi:type="dcterms:W3CDTF">2011-08-08T23:12:55Z</dcterms:created>
  <dcterms:modified xsi:type="dcterms:W3CDTF">2011-08-11T02:59:24Z</dcterms:modified>
</cp:coreProperties>
</file>