
<file path=[Content_Types].xml><?xml version="1.0" encoding="utf-8"?>
<Types xmlns="http://schemas.openxmlformats.org/package/2006/content-types">
  <Override PartName="/ppt/charts/chart1.xml" ContentType="application/vnd.openxmlformats-officedocument.drawingml.chart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drawings/drawing1.xml" ContentType="application/vnd.openxmlformats-officedocument.drawingml.chartshapes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Default Extension="pict" ContentType="image/pict"/>
  <Override PartName="/docProps/core.xml" ContentType="application/vnd.openxmlformats-package.core-properties+xml"/>
  <Override PartName="/ppt/charts/chart2.xml" ContentType="application/vnd.openxmlformats-officedocument.drawingml.chart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docProps/app.xml" ContentType="application/vnd.openxmlformats-officedocument.extended-properties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embeddings/Microsoft_Equation1.bin" ContentType="application/vnd.openxmlformats-officedocument.oleObject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1" r:id="rId3"/>
    <p:sldId id="262" r:id="rId4"/>
    <p:sldId id="264" r:id="rId5"/>
    <p:sldId id="265" r:id="rId6"/>
    <p:sldId id="266" r:id="rId7"/>
    <p:sldId id="267" r:id="rId8"/>
    <p:sldId id="263" r:id="rId9"/>
    <p:sldId id="258" r:id="rId10"/>
    <p:sldId id="268" r:id="rId11"/>
    <p:sldId id="257" r:id="rId12"/>
    <p:sldId id="269" r:id="rId13"/>
    <p:sldId id="270" r:id="rId14"/>
    <p:sldId id="271" r:id="rId15"/>
    <p:sldId id="259" r:id="rId16"/>
    <p:sldId id="26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 varScale="1">
        <p:scale>
          <a:sx n="131" d="100"/>
          <a:sy n="131" d="100"/>
        </p:scale>
        <p:origin x="-164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liu:Desktop:runR289H4x_v2.xls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liu:Desktop:runR289H4x_v2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gunr289 hits in h4x per 10 cm</a:t>
            </a:r>
          </a:p>
        </c:rich>
      </c:tx>
      <c:layout>
        <c:manualLayout>
          <c:xMode val="edge"/>
          <c:yMode val="edge"/>
          <c:x val="0.371851851851852"/>
          <c:y val="0.0196078431372549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0740680334520229"/>
          <c:y val="0.0347915974182991"/>
          <c:w val="0.915555555555556"/>
          <c:h val="0.749455337690632"/>
        </c:manualLayout>
      </c:layout>
      <c:barChart>
        <c:barDir val="col"/>
        <c:grouping val="clustered"/>
        <c:ser>
          <c:idx val="0"/>
          <c:order val="0"/>
          <c:tx>
            <c:strRef>
              <c:f>Sheet2!$B$1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Sheet2!$A$2:$A$83</c:f>
              <c:strCache>
                <c:ptCount val="82"/>
                <c:pt idx="0">
                  <c:v>-400</c:v>
                </c:pt>
                <c:pt idx="1">
                  <c:v>-390</c:v>
                </c:pt>
                <c:pt idx="2">
                  <c:v>-380</c:v>
                </c:pt>
                <c:pt idx="3">
                  <c:v>-370</c:v>
                </c:pt>
                <c:pt idx="4">
                  <c:v>-360</c:v>
                </c:pt>
                <c:pt idx="5">
                  <c:v>-350</c:v>
                </c:pt>
                <c:pt idx="6">
                  <c:v>-340</c:v>
                </c:pt>
                <c:pt idx="7">
                  <c:v>-330</c:v>
                </c:pt>
                <c:pt idx="8">
                  <c:v>-320</c:v>
                </c:pt>
                <c:pt idx="9">
                  <c:v>-310</c:v>
                </c:pt>
                <c:pt idx="10">
                  <c:v>-300</c:v>
                </c:pt>
                <c:pt idx="11">
                  <c:v>-290</c:v>
                </c:pt>
                <c:pt idx="12">
                  <c:v>-280</c:v>
                </c:pt>
                <c:pt idx="13">
                  <c:v>-270</c:v>
                </c:pt>
                <c:pt idx="14">
                  <c:v>-260</c:v>
                </c:pt>
                <c:pt idx="15">
                  <c:v>-250</c:v>
                </c:pt>
                <c:pt idx="16">
                  <c:v>-240</c:v>
                </c:pt>
                <c:pt idx="17">
                  <c:v>-230</c:v>
                </c:pt>
                <c:pt idx="18">
                  <c:v>-220</c:v>
                </c:pt>
                <c:pt idx="19">
                  <c:v>-210</c:v>
                </c:pt>
                <c:pt idx="20">
                  <c:v>-200</c:v>
                </c:pt>
                <c:pt idx="21">
                  <c:v>-190</c:v>
                </c:pt>
                <c:pt idx="22">
                  <c:v>-180</c:v>
                </c:pt>
                <c:pt idx="23">
                  <c:v>-170</c:v>
                </c:pt>
                <c:pt idx="24">
                  <c:v>-160</c:v>
                </c:pt>
                <c:pt idx="25">
                  <c:v>-150</c:v>
                </c:pt>
                <c:pt idx="26">
                  <c:v>-140</c:v>
                </c:pt>
                <c:pt idx="27">
                  <c:v>-130</c:v>
                </c:pt>
                <c:pt idx="28">
                  <c:v>-120</c:v>
                </c:pt>
                <c:pt idx="29">
                  <c:v>-110</c:v>
                </c:pt>
                <c:pt idx="30">
                  <c:v>-100</c:v>
                </c:pt>
                <c:pt idx="31">
                  <c:v>-90</c:v>
                </c:pt>
                <c:pt idx="32">
                  <c:v>-80</c:v>
                </c:pt>
                <c:pt idx="33">
                  <c:v>-70</c:v>
                </c:pt>
                <c:pt idx="34">
                  <c:v>-60</c:v>
                </c:pt>
                <c:pt idx="35">
                  <c:v>-50</c:v>
                </c:pt>
                <c:pt idx="36">
                  <c:v>-40</c:v>
                </c:pt>
                <c:pt idx="37">
                  <c:v>-30</c:v>
                </c:pt>
                <c:pt idx="38">
                  <c:v>-20</c:v>
                </c:pt>
                <c:pt idx="39">
                  <c:v>-10</c:v>
                </c:pt>
                <c:pt idx="40">
                  <c:v>0</c:v>
                </c:pt>
                <c:pt idx="41">
                  <c:v>10</c:v>
                </c:pt>
                <c:pt idx="42">
                  <c:v>20</c:v>
                </c:pt>
                <c:pt idx="43">
                  <c:v>30</c:v>
                </c:pt>
                <c:pt idx="44">
                  <c:v>40</c:v>
                </c:pt>
                <c:pt idx="45">
                  <c:v>50</c:v>
                </c:pt>
                <c:pt idx="46">
                  <c:v>60</c:v>
                </c:pt>
                <c:pt idx="47">
                  <c:v>70</c:v>
                </c:pt>
                <c:pt idx="48">
                  <c:v>80</c:v>
                </c:pt>
                <c:pt idx="49">
                  <c:v>90</c:v>
                </c:pt>
                <c:pt idx="50">
                  <c:v>100</c:v>
                </c:pt>
                <c:pt idx="51">
                  <c:v>110</c:v>
                </c:pt>
                <c:pt idx="52">
                  <c:v>120</c:v>
                </c:pt>
                <c:pt idx="53">
                  <c:v>130</c:v>
                </c:pt>
                <c:pt idx="54">
                  <c:v>140</c:v>
                </c:pt>
                <c:pt idx="55">
                  <c:v>150</c:v>
                </c:pt>
                <c:pt idx="56">
                  <c:v>160</c:v>
                </c:pt>
                <c:pt idx="57">
                  <c:v>170</c:v>
                </c:pt>
                <c:pt idx="58">
                  <c:v>180</c:v>
                </c:pt>
                <c:pt idx="59">
                  <c:v>190</c:v>
                </c:pt>
                <c:pt idx="60">
                  <c:v>200</c:v>
                </c:pt>
                <c:pt idx="61">
                  <c:v>210</c:v>
                </c:pt>
                <c:pt idx="62">
                  <c:v>220</c:v>
                </c:pt>
                <c:pt idx="63">
                  <c:v>230</c:v>
                </c:pt>
                <c:pt idx="64">
                  <c:v>240</c:v>
                </c:pt>
                <c:pt idx="65">
                  <c:v>250</c:v>
                </c:pt>
                <c:pt idx="66">
                  <c:v>260</c:v>
                </c:pt>
                <c:pt idx="67">
                  <c:v>270</c:v>
                </c:pt>
                <c:pt idx="68">
                  <c:v>280</c:v>
                </c:pt>
                <c:pt idx="69">
                  <c:v>290</c:v>
                </c:pt>
                <c:pt idx="70">
                  <c:v>300</c:v>
                </c:pt>
                <c:pt idx="71">
                  <c:v>310</c:v>
                </c:pt>
                <c:pt idx="72">
                  <c:v>320</c:v>
                </c:pt>
                <c:pt idx="73">
                  <c:v>330</c:v>
                </c:pt>
                <c:pt idx="74">
                  <c:v>340</c:v>
                </c:pt>
                <c:pt idx="75">
                  <c:v>350</c:v>
                </c:pt>
                <c:pt idx="76">
                  <c:v>360</c:v>
                </c:pt>
                <c:pt idx="77">
                  <c:v>370</c:v>
                </c:pt>
                <c:pt idx="78">
                  <c:v>380</c:v>
                </c:pt>
                <c:pt idx="79">
                  <c:v>390</c:v>
                </c:pt>
                <c:pt idx="80">
                  <c:v>400</c:v>
                </c:pt>
                <c:pt idx="81">
                  <c:v>More</c:v>
                </c:pt>
              </c:strCache>
            </c:strRef>
          </c:cat>
          <c:val>
            <c:numRef>
              <c:f>Sheet2!$B$2:$B$83</c:f>
              <c:numCache>
                <c:formatCode>General</c:formatCode>
                <c:ptCount val="8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25.0</c:v>
                </c:pt>
                <c:pt idx="26">
                  <c:v>38.0</c:v>
                </c:pt>
                <c:pt idx="27">
                  <c:v>46.0</c:v>
                </c:pt>
                <c:pt idx="28">
                  <c:v>34.0</c:v>
                </c:pt>
                <c:pt idx="29">
                  <c:v>28.0</c:v>
                </c:pt>
                <c:pt idx="30">
                  <c:v>15.0</c:v>
                </c:pt>
                <c:pt idx="31">
                  <c:v>14.0</c:v>
                </c:pt>
                <c:pt idx="32">
                  <c:v>12.0</c:v>
                </c:pt>
                <c:pt idx="33">
                  <c:v>3.0</c:v>
                </c:pt>
                <c:pt idx="34">
                  <c:v>3.0</c:v>
                </c:pt>
                <c:pt idx="35">
                  <c:v>4.0</c:v>
                </c:pt>
                <c:pt idx="36">
                  <c:v>0.0</c:v>
                </c:pt>
                <c:pt idx="37">
                  <c:v>1.0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1.0</c:v>
                </c:pt>
                <c:pt idx="42">
                  <c:v>0.0</c:v>
                </c:pt>
                <c:pt idx="43">
                  <c:v>1.0</c:v>
                </c:pt>
                <c:pt idx="44">
                  <c:v>0.0</c:v>
                </c:pt>
                <c:pt idx="45">
                  <c:v>1.0</c:v>
                </c:pt>
                <c:pt idx="46">
                  <c:v>1.0</c:v>
                </c:pt>
                <c:pt idx="47">
                  <c:v>1.0</c:v>
                </c:pt>
                <c:pt idx="48">
                  <c:v>0.0</c:v>
                </c:pt>
                <c:pt idx="49">
                  <c:v>11.0</c:v>
                </c:pt>
                <c:pt idx="50">
                  <c:v>5.0</c:v>
                </c:pt>
                <c:pt idx="51">
                  <c:v>10.0</c:v>
                </c:pt>
                <c:pt idx="52">
                  <c:v>14.0</c:v>
                </c:pt>
                <c:pt idx="53">
                  <c:v>3.0</c:v>
                </c:pt>
                <c:pt idx="54">
                  <c:v>15.0</c:v>
                </c:pt>
                <c:pt idx="55">
                  <c:v>18.0</c:v>
                </c:pt>
                <c:pt idx="56">
                  <c:v>10.0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</c:numCache>
            </c:numRef>
          </c:val>
        </c:ser>
        <c:axId val="569550888"/>
        <c:axId val="569562568"/>
      </c:barChart>
      <c:catAx>
        <c:axId val="56955088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x</a:t>
                </a:r>
              </a:p>
            </c:rich>
          </c:tx>
          <c:layout>
            <c:manualLayout>
              <c:xMode val="edge"/>
              <c:yMode val="edge"/>
              <c:x val="0.522962962962963"/>
              <c:y val="0.945533769063181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69562568"/>
        <c:crosses val="autoZero"/>
        <c:auto val="1"/>
        <c:lblAlgn val="ctr"/>
        <c:lblOffset val="100"/>
        <c:tickLblSkip val="3"/>
        <c:tickMarkSkip val="1"/>
      </c:catAx>
      <c:valAx>
        <c:axId val="569562568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coutns/0.77e5</a:t>
                </a:r>
              </a:p>
            </c:rich>
          </c:tx>
          <c:layout>
            <c:manualLayout>
              <c:xMode val="edge"/>
              <c:yMode val="edge"/>
              <c:x val="0.0133333333333333"/>
              <c:y val="0.418300653594771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69550888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Muon Energy Distribution</a:t>
            </a:r>
          </a:p>
        </c:rich>
      </c:tx>
      <c:layout>
        <c:manualLayout>
          <c:xMode val="edge"/>
          <c:yMode val="edge"/>
          <c:x val="0.388148148148148"/>
          <c:y val="0.0196078431372549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0543935485134844"/>
          <c:y val="0.0899018913776764"/>
          <c:w val="0.911111111111111"/>
          <c:h val="0.777777777777778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Sheet1!$A$2:$A$73</c:f>
              <c:strCache>
                <c:ptCount val="7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More</c:v>
                </c:pt>
              </c:strCache>
            </c:strRef>
          </c:cat>
          <c:val>
            <c:numRef>
              <c:f>Sheet1!$B$2:$B$73</c:f>
              <c:numCache>
                <c:formatCode>General</c:formatCode>
                <c:ptCount val="72"/>
                <c:pt idx="0">
                  <c:v>28.0</c:v>
                </c:pt>
                <c:pt idx="1">
                  <c:v>89.0</c:v>
                </c:pt>
                <c:pt idx="2">
                  <c:v>1.0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1.0</c:v>
                </c:pt>
                <c:pt idx="10">
                  <c:v>0.0</c:v>
                </c:pt>
                <c:pt idx="11">
                  <c:v>0.0</c:v>
                </c:pt>
                <c:pt idx="12">
                  <c:v>1.0</c:v>
                </c:pt>
                <c:pt idx="13">
                  <c:v>3.0</c:v>
                </c:pt>
                <c:pt idx="14">
                  <c:v>0.0</c:v>
                </c:pt>
                <c:pt idx="15">
                  <c:v>0.0</c:v>
                </c:pt>
                <c:pt idx="16">
                  <c:v>2.0</c:v>
                </c:pt>
                <c:pt idx="17">
                  <c:v>1.0</c:v>
                </c:pt>
                <c:pt idx="18">
                  <c:v>2.0</c:v>
                </c:pt>
                <c:pt idx="19">
                  <c:v>2.0</c:v>
                </c:pt>
                <c:pt idx="20">
                  <c:v>2.0</c:v>
                </c:pt>
                <c:pt idx="21">
                  <c:v>1.0</c:v>
                </c:pt>
                <c:pt idx="22">
                  <c:v>1.0</c:v>
                </c:pt>
                <c:pt idx="23">
                  <c:v>1.0</c:v>
                </c:pt>
                <c:pt idx="24">
                  <c:v>3.0</c:v>
                </c:pt>
                <c:pt idx="25">
                  <c:v>2.0</c:v>
                </c:pt>
                <c:pt idx="26">
                  <c:v>4.0</c:v>
                </c:pt>
                <c:pt idx="27">
                  <c:v>5.0</c:v>
                </c:pt>
                <c:pt idx="28">
                  <c:v>3.0</c:v>
                </c:pt>
                <c:pt idx="29">
                  <c:v>5.0</c:v>
                </c:pt>
                <c:pt idx="30">
                  <c:v>10.0</c:v>
                </c:pt>
                <c:pt idx="31">
                  <c:v>8.0</c:v>
                </c:pt>
                <c:pt idx="32">
                  <c:v>8.0</c:v>
                </c:pt>
                <c:pt idx="33">
                  <c:v>6.0</c:v>
                </c:pt>
                <c:pt idx="34">
                  <c:v>6.0</c:v>
                </c:pt>
                <c:pt idx="35">
                  <c:v>10.0</c:v>
                </c:pt>
                <c:pt idx="36">
                  <c:v>8.0</c:v>
                </c:pt>
                <c:pt idx="37">
                  <c:v>5.0</c:v>
                </c:pt>
                <c:pt idx="38">
                  <c:v>8.0</c:v>
                </c:pt>
                <c:pt idx="39">
                  <c:v>8.0</c:v>
                </c:pt>
                <c:pt idx="40">
                  <c:v>3.0</c:v>
                </c:pt>
                <c:pt idx="41">
                  <c:v>3.0</c:v>
                </c:pt>
                <c:pt idx="42">
                  <c:v>8.0</c:v>
                </c:pt>
                <c:pt idx="43">
                  <c:v>9.0</c:v>
                </c:pt>
                <c:pt idx="44">
                  <c:v>4.0</c:v>
                </c:pt>
                <c:pt idx="45">
                  <c:v>5.0</c:v>
                </c:pt>
                <c:pt idx="46">
                  <c:v>1.0</c:v>
                </c:pt>
                <c:pt idx="47">
                  <c:v>2.0</c:v>
                </c:pt>
                <c:pt idx="48">
                  <c:v>8.0</c:v>
                </c:pt>
                <c:pt idx="49">
                  <c:v>7.0</c:v>
                </c:pt>
                <c:pt idx="50">
                  <c:v>7.0</c:v>
                </c:pt>
                <c:pt idx="51">
                  <c:v>1.0</c:v>
                </c:pt>
                <c:pt idx="52">
                  <c:v>6.0</c:v>
                </c:pt>
                <c:pt idx="53">
                  <c:v>1.0</c:v>
                </c:pt>
                <c:pt idx="54">
                  <c:v>5.0</c:v>
                </c:pt>
                <c:pt idx="55">
                  <c:v>0.0</c:v>
                </c:pt>
                <c:pt idx="56">
                  <c:v>0.0</c:v>
                </c:pt>
                <c:pt idx="57">
                  <c:v>3.0</c:v>
                </c:pt>
                <c:pt idx="58">
                  <c:v>2.0</c:v>
                </c:pt>
                <c:pt idx="59">
                  <c:v>0.0</c:v>
                </c:pt>
                <c:pt idx="60">
                  <c:v>0.0</c:v>
                </c:pt>
                <c:pt idx="61">
                  <c:v>1.0</c:v>
                </c:pt>
                <c:pt idx="62">
                  <c:v>1.0</c:v>
                </c:pt>
                <c:pt idx="63">
                  <c:v>1.0</c:v>
                </c:pt>
                <c:pt idx="64">
                  <c:v>0.0</c:v>
                </c:pt>
                <c:pt idx="65">
                  <c:v>1.0</c:v>
                </c:pt>
                <c:pt idx="66">
                  <c:v>1.0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</c:numCache>
            </c:numRef>
          </c:val>
        </c:ser>
        <c:axId val="569499240"/>
        <c:axId val="569510872"/>
      </c:barChart>
      <c:catAx>
        <c:axId val="5694992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P_z in GeV</a:t>
                </a:r>
              </a:p>
            </c:rich>
          </c:tx>
          <c:layout>
            <c:manualLayout>
              <c:xMode val="edge"/>
              <c:yMode val="edge"/>
              <c:x val="0.49037037037037"/>
              <c:y val="0.945533769063181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69510872"/>
        <c:crosses val="autoZero"/>
        <c:auto val="1"/>
        <c:lblAlgn val="ctr"/>
        <c:lblOffset val="100"/>
        <c:tickLblSkip val="2"/>
        <c:tickMarkSkip val="1"/>
      </c:catAx>
      <c:valAx>
        <c:axId val="569510872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Counts per 0.77e5</a:t>
                </a:r>
              </a:p>
            </c:rich>
          </c:tx>
          <c:layout>
            <c:manualLayout>
              <c:xMode val="edge"/>
              <c:yMode val="edge"/>
              <c:x val="0.0133333333333333"/>
              <c:y val="0.4095860566448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69499240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ict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0.6845</cdr:x>
      <cdr:y>0.02175</cdr:y>
    </cdr:from>
    <cdr:to>
      <cdr:x>0.89625</cdr:x>
      <cdr:y>0.109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867876" y="126787"/>
          <a:ext cx="1815227" cy="50860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18288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hydrogen target cell size 5 cm</a:t>
          </a:r>
        </a:p>
        <a:p xmlns:a="http://schemas.openxmlformats.org/drawingml/2006/main">
          <a:pPr algn="l" rtl="0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25.8e6 protons  on target</a:t>
          </a:r>
        </a:p>
        <a:p xmlns:a="http://schemas.openxmlformats.org/drawingml/2006/main">
          <a:pPr algn="l" rtl="0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max rate 1.5 Mhz  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82582-74FF-1942-B961-8943BA406058}" type="datetimeFigureOut">
              <a:rPr lang="en-US" smtClean="0"/>
              <a:t>8/5/10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D040D-5D1D-7B47-85A0-2354DAB5741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0EAE1-FB3D-404B-B543-45CB33A75837}" type="datetimeFigureOut">
              <a:rPr lang="en-US" smtClean="0"/>
              <a:t>8/5/10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F45FB-D9DC-A640-8AB6-A7E9445433A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6497-E8B5-8341-BA9F-83EAF753C407}" type="datetime1">
              <a:rPr lang="en-US" smtClean="0"/>
              <a:t>8/5/10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54FF-AEE8-C541-AA5E-14D3C792E2EB}" type="datetime1">
              <a:rPr lang="en-US" smtClean="0"/>
              <a:t>8/5/10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801E-2E8A-A144-A4B3-DB12165D42C6}" type="datetime1">
              <a:rPr lang="en-US" smtClean="0"/>
              <a:t>8/5/10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E1829-43A0-B14F-B3C8-BB4B0A72479F}" type="datetime1">
              <a:rPr lang="en-US" smtClean="0"/>
              <a:t>8/5/10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245C-6460-A049-B58E-7B6262B6C8A2}" type="datetime1">
              <a:rPr lang="en-US" smtClean="0"/>
              <a:t>8/5/10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43D55-6550-B446-8767-A078722AA888}" type="datetime1">
              <a:rPr lang="en-US" smtClean="0"/>
              <a:t>8/5/10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CE8D-EC53-744A-A6EE-DDF9AD254698}" type="datetime1">
              <a:rPr lang="en-US" smtClean="0"/>
              <a:t>8/5/10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E0774-AB96-DB42-B86F-BD80AFED7C18}" type="datetime1">
              <a:rPr lang="en-US" smtClean="0"/>
              <a:t>8/5/10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50B8-EA4E-324C-9D65-8DDB7CE36CFB}" type="datetime1">
              <a:rPr lang="en-US" smtClean="0"/>
              <a:t>8/5/10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57209-8784-A542-BB30-D8B1E554C812}" type="datetime1">
              <a:rPr lang="en-US" smtClean="0"/>
              <a:t>8/5/10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2256-507E-9C43-B14A-DBC137A642F2}" type="datetime1">
              <a:rPr lang="en-US" smtClean="0"/>
              <a:t>8/5/10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4E043-DB46-AF41-98F3-C94DF5AD2D80}" type="datetime1">
              <a:rPr lang="en-US" smtClean="0"/>
              <a:t>8/5/10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X. Liu 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16241-50B9-274C-A28F-C4B779A84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Relationship Id="rId3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St-4 </a:t>
            </a:r>
            <a:r>
              <a:rPr lang="en-US" dirty="0" err="1" smtClean="0"/>
              <a:t>Muon</a:t>
            </a:r>
            <a:r>
              <a:rPr lang="en-US" dirty="0" smtClean="0"/>
              <a:t> Prop Tubes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Summer Work</a:t>
            </a:r>
          </a:p>
          <a:p>
            <a:pPr lvl="1"/>
            <a:r>
              <a:rPr lang="en-US" dirty="0" smtClean="0"/>
              <a:t>June: Lei and Ming</a:t>
            </a:r>
          </a:p>
          <a:p>
            <a:pPr lvl="1"/>
            <a:r>
              <a:rPr lang="en-US" dirty="0" smtClean="0"/>
              <a:t>July : Andrew, Christine, Lei and Ming</a:t>
            </a:r>
          </a:p>
          <a:p>
            <a:pPr lvl="1"/>
            <a:r>
              <a:rPr lang="en-US" dirty="0" smtClean="0"/>
              <a:t>Checked all modules with Ar/CO2 (80/20)</a:t>
            </a:r>
          </a:p>
          <a:p>
            <a:r>
              <a:rPr lang="en-US" dirty="0" smtClean="0"/>
              <a:t>Installation </a:t>
            </a:r>
            <a:r>
              <a:rPr lang="en-US" dirty="0" smtClean="0"/>
              <a:t>plan</a:t>
            </a:r>
          </a:p>
          <a:p>
            <a:r>
              <a:rPr lang="en-US" dirty="0" smtClean="0"/>
              <a:t>Background rate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55DE-1C57-1D46-BE20-2A1621DABE6E}" type="datetime1">
              <a:rPr lang="en-US" smtClean="0"/>
              <a:t>8/5/10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Max. Drift Time and Background </a:t>
            </a:r>
            <a:r>
              <a:rPr lang="en-US" dirty="0" smtClean="0"/>
              <a:t>R</a:t>
            </a:r>
            <a:r>
              <a:rPr lang="en-US" dirty="0" smtClean="0"/>
              <a:t>ate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 rates set the maximum Drift time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Can we reduce the BG?</a:t>
            </a:r>
          </a:p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137977" y="2869720"/>
          <a:ext cx="7074590" cy="1362188"/>
        </p:xfrm>
        <a:graphic>
          <a:graphicData uri="http://schemas.openxmlformats.org/presentationml/2006/ole">
            <p:oleObj spid="_x0000_s25602" name="Equation" r:id="rId3" imgW="2044700" imgH="393700" progId="Equation.3">
              <p:embed/>
            </p:oleObj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FB2D-FCB8-F54F-AC68-7BD7D0219E93}" type="datetime1">
              <a:rPr lang="en-US" smtClean="0"/>
              <a:t>8/5/10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756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Background rate (</a:t>
            </a:r>
            <a:r>
              <a:rPr lang="en-US" sz="3200" dirty="0" smtClean="0"/>
              <a:t>II)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000" dirty="0" err="1" smtClean="0"/>
              <a:t>muon</a:t>
            </a:r>
            <a:r>
              <a:rPr lang="en-US" sz="2000" dirty="0" smtClean="0"/>
              <a:t> energy spectrum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224" y="1143000"/>
            <a:ext cx="8229600" cy="107715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37% low energy </a:t>
            </a:r>
            <a:r>
              <a:rPr lang="en-US" sz="2000" dirty="0" err="1" smtClean="0"/>
              <a:t>muons</a:t>
            </a:r>
            <a:r>
              <a:rPr lang="en-US" sz="2000" dirty="0" smtClean="0"/>
              <a:t>, P &lt;</a:t>
            </a:r>
            <a:r>
              <a:rPr lang="en-US" sz="2000" dirty="0" smtClean="0"/>
              <a:t> 1.5 </a:t>
            </a:r>
            <a:r>
              <a:rPr lang="en-US" sz="2000" dirty="0" err="1" smtClean="0"/>
              <a:t>GeV</a:t>
            </a:r>
            <a:r>
              <a:rPr lang="en-US" sz="2000" dirty="0" smtClean="0"/>
              <a:t>, can be removed by thick (1 </a:t>
            </a:r>
            <a:r>
              <a:rPr lang="en-US" sz="2000" dirty="0" err="1" smtClean="0"/>
              <a:t>m</a:t>
            </a:r>
            <a:r>
              <a:rPr lang="en-US" sz="2000" dirty="0" smtClean="0"/>
              <a:t>) ion </a:t>
            </a:r>
            <a:r>
              <a:rPr lang="en-US" sz="2000" dirty="0" smtClean="0"/>
              <a:t>blocks</a:t>
            </a:r>
            <a:r>
              <a:rPr lang="en-US" sz="2000" dirty="0" smtClean="0"/>
              <a:t>, </a:t>
            </a:r>
            <a:r>
              <a:rPr lang="en-US" sz="2000" dirty="0" err="1" smtClean="0"/>
              <a:t>E_loss</a:t>
            </a:r>
            <a:r>
              <a:rPr lang="en-US" sz="2000" dirty="0" smtClean="0"/>
              <a:t> ~ 1.5GeV</a:t>
            </a:r>
            <a:endParaRPr lang="en-US" sz="2000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979108" y="1768641"/>
          <a:ext cx="7401705" cy="5089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79960" y="2540090"/>
            <a:ext cx="1366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Don G.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085745" y="2540090"/>
            <a:ext cx="765837" cy="4100984"/>
          </a:xfrm>
          <a:prstGeom prst="ellipse">
            <a:avLst/>
          </a:prstGeom>
          <a:solidFill>
            <a:schemeClr val="bg1">
              <a:alpha val="0"/>
            </a:schemeClr>
          </a:solidFill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D0C1C-A9FE-CA4B-9333-046BA2D5D4CA}" type="datetime1">
              <a:rPr lang="en-US" smtClean="0"/>
              <a:t>8/5/10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0262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More on background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29850"/>
            <a:ext cx="3575563" cy="3402944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Pz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X distribution</a:t>
            </a:r>
          </a:p>
          <a:p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 err="1" smtClean="0"/>
              <a:t>pz</a:t>
            </a:r>
            <a:r>
              <a:rPr lang="en-US" dirty="0" smtClean="0"/>
              <a:t> &lt; 1GeV removed</a:t>
            </a:r>
          </a:p>
          <a:p>
            <a:pPr lvl="1"/>
            <a:r>
              <a:rPr lang="en-US" dirty="0" smtClean="0"/>
              <a:t>Rate = 1.5 *0.63</a:t>
            </a:r>
          </a:p>
          <a:p>
            <a:pPr lvl="1">
              <a:buNone/>
            </a:pPr>
            <a:r>
              <a:rPr lang="en-US" dirty="0" smtClean="0"/>
              <a:t>  =  0.95MHz</a:t>
            </a:r>
          </a:p>
          <a:p>
            <a:endParaRPr lang="en-US" dirty="0" smtClean="0"/>
          </a:p>
          <a:p>
            <a:r>
              <a:rPr lang="en-US" dirty="0" smtClean="0"/>
              <a:t>Like to have more MC samples</a:t>
            </a:r>
            <a:endParaRPr lang="en-US" dirty="0"/>
          </a:p>
        </p:txBody>
      </p:sp>
      <p:pic>
        <p:nvPicPr>
          <p:cNvPr id="4" name="Picture 3" descr="pz-vs-x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333" y="3289892"/>
            <a:ext cx="4779667" cy="3568108"/>
          </a:xfrm>
          <a:prstGeom prst="rect">
            <a:avLst/>
          </a:prstGeom>
        </p:spPr>
      </p:pic>
      <p:pic>
        <p:nvPicPr>
          <p:cNvPr id="5" name="Picture 4" descr="pz-less-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104" y="13501"/>
            <a:ext cx="4388896" cy="327639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7BC0-8BC6-EB46-80C4-858C108942BC}" type="datetime1">
              <a:rPr lang="en-US" smtClean="0"/>
              <a:t>8/5/10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002178" y="5972120"/>
            <a:ext cx="3684622" cy="5235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Issues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More absorbers?</a:t>
            </a:r>
          </a:p>
          <a:p>
            <a:pPr lvl="1"/>
            <a:r>
              <a:rPr lang="en-US" dirty="0" smtClean="0"/>
              <a:t>Current ion blocks don’t cover the whole detectors</a:t>
            </a:r>
          </a:p>
          <a:p>
            <a:pPr lvl="1"/>
            <a:r>
              <a:rPr lang="en-US" dirty="0" smtClean="0"/>
              <a:t>More ion or concrete blocks?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Schedule of the I-beam support frame</a:t>
            </a:r>
          </a:p>
          <a:p>
            <a:endParaRPr lang="en-US" dirty="0" smtClean="0"/>
          </a:p>
          <a:p>
            <a:r>
              <a:rPr lang="en-US" dirty="0" smtClean="0"/>
              <a:t>Schedule of TDC electronics </a:t>
            </a:r>
            <a:r>
              <a:rPr lang="en-US" dirty="0" err="1" smtClean="0"/>
              <a:t>andDAQ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Check background rate with test beam, when?</a:t>
            </a:r>
          </a:p>
          <a:p>
            <a:endParaRPr lang="en-US" dirty="0" smtClean="0"/>
          </a:p>
          <a:p>
            <a:r>
              <a:rPr lang="en-US" dirty="0" smtClean="0"/>
              <a:t>Which Gas?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E0774-AB96-DB42-B86F-BD80AFED7C18}" type="datetime1">
              <a:rPr lang="en-US" smtClean="0"/>
              <a:t>8/5/10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05" y="302400"/>
            <a:ext cx="4596480" cy="3447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173" y="2798380"/>
            <a:ext cx="5412827" cy="40596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First TDC Readout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02" y="1262517"/>
            <a:ext cx="7255367" cy="5622167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4276-C5F7-1D42-B226-8DED70730059}" type="datetime1">
              <a:rPr lang="en-US" smtClean="0"/>
              <a:t>8/5/10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First TDC readout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31" y="1146178"/>
            <a:ext cx="7379433" cy="571182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A14CC-1BA2-A14D-BF6F-1954030835AA}" type="datetime1">
              <a:rPr lang="en-US" smtClean="0"/>
              <a:t>8/5/10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74" y="221880"/>
            <a:ext cx="8848160" cy="66361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2010 @NM4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138F2-C014-7F4B-AE13-ED34101CFF77}" type="datetime1">
              <a:rPr lang="en-US" smtClean="0"/>
              <a:t>8/5/10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Ion absorbers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54" y="1143000"/>
            <a:ext cx="7335127" cy="550134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4380F-AA4F-8442-9F7E-321CF3F890BF}" type="datetime1">
              <a:rPr lang="en-US" smtClean="0"/>
              <a:t>8/5/10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80-20 based ST</a:t>
            </a:r>
            <a:r>
              <a:rPr lang="en-US" dirty="0" smtClean="0"/>
              <a:t>-4</a:t>
            </a:r>
            <a:r>
              <a:rPr lang="en-US" dirty="0" smtClean="0"/>
              <a:t> Prop Tube Frame will look like this one…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00" y="1213320"/>
            <a:ext cx="7526240" cy="564468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3C260-4920-C04E-9E92-2DF82D74A9DB}" type="datetime1">
              <a:rPr lang="en-US" smtClean="0"/>
              <a:t>8/5/10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380"/>
            <a:ext cx="8229600" cy="1143000"/>
          </a:xfrm>
        </p:spPr>
        <p:txBody>
          <a:bodyPr/>
          <a:lstStyle/>
          <a:p>
            <a:r>
              <a:rPr lang="en-US" dirty="0" smtClean="0"/>
              <a:t>Prop Tube Lifting Points</a:t>
            </a:r>
            <a:br>
              <a:rPr lang="en-US" dirty="0" smtClean="0"/>
            </a:br>
            <a:r>
              <a:rPr lang="en-US" sz="2400" dirty="0" smtClean="0"/>
              <a:t>(similar to ST-2 chambers)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680" y="2528760"/>
            <a:ext cx="5772320" cy="4329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50" y="1150380"/>
            <a:ext cx="4283411" cy="3212558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0FA3-C264-FD4A-B96D-0C9222E1C089}" type="datetime1">
              <a:rPr lang="en-US" smtClean="0"/>
              <a:t>8/5/10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Assembling area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48" y="1034340"/>
            <a:ext cx="7764880" cy="582366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2304-80BE-6C47-AAA7-FAA16495551C}" type="datetime1">
              <a:rPr lang="en-US" smtClean="0"/>
              <a:t>8/5/10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Installation – drop in </a:t>
            </a:r>
            <a:r>
              <a:rPr lang="en-US" dirty="0" err="1" smtClean="0"/>
              <a:t>w</a:t>
            </a:r>
            <a:r>
              <a:rPr lang="en-US" dirty="0" smtClean="0"/>
              <a:t>/ crane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32" y="954174"/>
            <a:ext cx="7871768" cy="590382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5304-0AB0-7C4F-94D6-8C4ACF525FD9}" type="datetime1">
              <a:rPr lang="en-US" smtClean="0"/>
              <a:t>8/5/10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549" y="2496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TDC spectra: Mod. #35</a:t>
            </a:r>
            <a:br>
              <a:rPr lang="en-US" dirty="0" smtClean="0"/>
            </a:br>
            <a:r>
              <a:rPr lang="en-US" sz="2400" dirty="0" smtClean="0"/>
              <a:t>Ar/Co2 =80/20 HV=1900V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ΔT</a:t>
            </a:r>
            <a:r>
              <a:rPr lang="en-US" baseline="-25000" dirty="0" err="1" smtClean="0"/>
              <a:t>max</a:t>
            </a:r>
            <a:r>
              <a:rPr lang="en-US" dirty="0" smtClean="0"/>
              <a:t> ~ 2 </a:t>
            </a:r>
            <a:r>
              <a:rPr lang="en-US" dirty="0" err="1" smtClean="0"/>
              <a:t>uS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6073" y="3466540"/>
            <a:ext cx="211089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-478833" y="2661634"/>
            <a:ext cx="16098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25279" y="2531261"/>
            <a:ext cx="2111691" cy="85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240279" y="3088997"/>
            <a:ext cx="746507" cy="85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1250611" y="2657741"/>
            <a:ext cx="1609018" cy="85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029707" y="1964945"/>
            <a:ext cx="45719" cy="56631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90779" y="3722410"/>
            <a:ext cx="63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17113" y="3722410"/>
            <a:ext cx="146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Comm. Stop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57015" y="1585307"/>
            <a:ext cx="787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032582" y="3396873"/>
            <a:ext cx="68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4" idx="3"/>
          </p:cNvCxnSpPr>
          <p:nvPr/>
        </p:nvCxnSpPr>
        <p:spPr>
          <a:xfrm flipV="1">
            <a:off x="1075426" y="2242207"/>
            <a:ext cx="957156" cy="589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64559" y="1918131"/>
            <a:ext cx="65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TDC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617823" y="3030483"/>
            <a:ext cx="411884" cy="87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57015" y="3073541"/>
            <a:ext cx="117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Drift Time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463" y="1865315"/>
            <a:ext cx="6359456" cy="4927928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0" y="4552154"/>
            <a:ext cx="3013303" cy="1986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BLK = all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BLUE = 1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sample only, rings removed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A993-B130-2A46-BB39-D31026EC4439}" type="datetime1">
              <a:rPr lang="en-US" smtClean="0"/>
              <a:t>8/5/10</a:t>
            </a:fld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094926" y="1023277"/>
            <a:ext cx="128855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Thanks </a:t>
            </a:r>
            <a:r>
              <a:rPr lang="en-US" dirty="0" err="1" smtClean="0"/>
              <a:t>Kaz</a:t>
            </a:r>
            <a:r>
              <a:rPr lang="en-US" dirty="0" smtClean="0"/>
              <a:t>!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Background </a:t>
            </a:r>
            <a:r>
              <a:rPr lang="en-US" dirty="0" smtClean="0"/>
              <a:t>(I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720793" y="995343"/>
          <a:ext cx="7559756" cy="5862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2AC64-551D-8D4C-AD18-D7828D09938B}" type="datetime1">
              <a:rPr lang="en-US" smtClean="0"/>
              <a:t>8/5/10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6241-50B9-274C-A28F-C4B779A8455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LANL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19800" y="1725249"/>
            <a:ext cx="1366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Don G.</a:t>
            </a:r>
          </a:p>
          <a:p>
            <a:endParaRPr lang="en-US" dirty="0" smtClean="0"/>
          </a:p>
          <a:p>
            <a:r>
              <a:rPr lang="en-US" dirty="0" smtClean="0"/>
              <a:t>1.5 MHz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413</Words>
  <Application>Microsoft Macintosh PowerPoint</Application>
  <PresentationFormat>On-screen Show (4:3)</PresentationFormat>
  <Paragraphs>113</Paragraphs>
  <Slides>16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Microsoft Equation</vt:lpstr>
      <vt:lpstr>St-4 Muon Prop Tubes</vt:lpstr>
      <vt:lpstr>July 2010 @NM4</vt:lpstr>
      <vt:lpstr>Ion absorbers</vt:lpstr>
      <vt:lpstr>80-20 based ST-4 Prop Tube Frame will look like this one…</vt:lpstr>
      <vt:lpstr>Prop Tube Lifting Points (similar to ST-2 chambers)</vt:lpstr>
      <vt:lpstr>Assembling area</vt:lpstr>
      <vt:lpstr>Installation – drop in w/ crane</vt:lpstr>
      <vt:lpstr>TDC spectra: Mod. #35 Ar/Co2 =80/20 HV=1900V ΔTmax ~ 2 uS</vt:lpstr>
      <vt:lpstr>Background (I)</vt:lpstr>
      <vt:lpstr>Max. Drift Time and Background Rate</vt:lpstr>
      <vt:lpstr>Background rate (II) muon energy spectrum</vt:lpstr>
      <vt:lpstr>More on background </vt:lpstr>
      <vt:lpstr>Some Issues</vt:lpstr>
      <vt:lpstr>Slide 14</vt:lpstr>
      <vt:lpstr>First TDC Readout</vt:lpstr>
      <vt:lpstr>First TDC readout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St-4 Muon Prop Tubes</dc:title>
  <dc:creator>Ming Liu</dc:creator>
  <cp:lastModifiedBy>Ming Liu</cp:lastModifiedBy>
  <cp:revision>41</cp:revision>
  <dcterms:created xsi:type="dcterms:W3CDTF">2010-08-06T03:38:24Z</dcterms:created>
  <dcterms:modified xsi:type="dcterms:W3CDTF">2010-08-06T05:15:28Z</dcterms:modified>
</cp:coreProperties>
</file>