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76" r:id="rId4"/>
    <p:sldId id="257" r:id="rId5"/>
    <p:sldId id="262" r:id="rId6"/>
    <p:sldId id="266" r:id="rId7"/>
    <p:sldId id="263" r:id="rId8"/>
    <p:sldId id="264" r:id="rId9"/>
    <p:sldId id="265" r:id="rId10"/>
    <p:sldId id="258" r:id="rId11"/>
    <p:sldId id="260" r:id="rId12"/>
    <p:sldId id="261" r:id="rId13"/>
    <p:sldId id="268" r:id="rId14"/>
    <p:sldId id="269" r:id="rId15"/>
    <p:sldId id="267" r:id="rId16"/>
    <p:sldId id="273" r:id="rId17"/>
    <p:sldId id="270" r:id="rId18"/>
    <p:sldId id="271" r:id="rId19"/>
    <p:sldId id="272" r:id="rId20"/>
    <p:sldId id="275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5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0B4A7-9ACC-534D-BB52-FCF3C56F0DD5}" type="datetimeFigureOut">
              <a:rPr lang="en-US" smtClean="0"/>
              <a:t>5/25/10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164C4-8919-B749-91E5-AF40B70E1E2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51FC8-2084-2947-B05E-4125352F1766}" type="datetimeFigureOut">
              <a:rPr lang="en-US" smtClean="0"/>
              <a:t>5/25/10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EC5D3-2743-2940-B950-52294DA12B0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1D80-E241-F24F-B03B-B32A034B861B}" type="datetime1">
              <a:rPr lang="en-US" smtClean="0"/>
              <a:t>5/25/10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0DB2A-1DA9-DD46-A991-978C3B81BFB4}" type="datetime1">
              <a:rPr lang="en-US" smtClean="0"/>
              <a:t>5/25/10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84A14-49D7-D744-816D-FBD65B933506}" type="datetime1">
              <a:rPr lang="en-US" smtClean="0"/>
              <a:t>5/25/10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999FC-3694-EE44-BF11-FB7DBCACC782}" type="datetime1">
              <a:rPr lang="en-US" smtClean="0"/>
              <a:t>5/25/10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7AA26-2725-CF4A-9A9D-0507CA208539}" type="datetime1">
              <a:rPr lang="en-US" smtClean="0"/>
              <a:t>5/25/10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5A5E4-CE2F-C040-92BF-CAB39BE80293}" type="datetime1">
              <a:rPr lang="en-US" smtClean="0"/>
              <a:t>5/25/10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4AE38-C059-EA44-BC1E-14F6BCAE02C6}" type="datetime1">
              <a:rPr lang="en-US" smtClean="0"/>
              <a:t>5/25/10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FBFDB-9FF5-6D4F-8547-79C1B86AD872}" type="datetime1">
              <a:rPr lang="en-US" smtClean="0"/>
              <a:t>5/25/10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850DD-B7CF-BB4D-84FD-DC5AE3721170}" type="datetime1">
              <a:rPr lang="en-US" smtClean="0"/>
              <a:t>5/25/10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32EF-5338-2346-AFD1-FC11EE9C0BC0}" type="datetime1">
              <a:rPr lang="en-US" smtClean="0"/>
              <a:t>5/25/10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B08B4-2898-174F-B2A2-CFE1C4E9465D}" type="datetime1">
              <a:rPr lang="en-US" smtClean="0"/>
              <a:t>5/25/10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5D209-F4E5-6842-B236-BFE5042D329B}" type="datetime1">
              <a:rPr lang="en-US" smtClean="0"/>
              <a:t>5/25/10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Ming X Liu  E906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F565D-36A3-3A4F-807A-F52F02585C8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21733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Status of St-4 </a:t>
            </a:r>
            <a:r>
              <a:rPr lang="en-US" dirty="0" err="1" smtClean="0"/>
              <a:t>Muon</a:t>
            </a:r>
            <a:r>
              <a:rPr lang="en-US" dirty="0" smtClean="0"/>
              <a:t> Prop Tubes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05/27/2010</a:t>
            </a:r>
            <a:br>
              <a:rPr lang="en-US" sz="2800" dirty="0" smtClean="0"/>
            </a:br>
            <a:r>
              <a:rPr lang="en-US" sz="2800" dirty="0" smtClean="0"/>
              <a:t>E906 Collaboration Meeting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36582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Ming X. Liu</a:t>
            </a:r>
          </a:p>
          <a:p>
            <a:r>
              <a:rPr lang="en-US" dirty="0" smtClean="0"/>
              <a:t>LANL</a:t>
            </a:r>
          </a:p>
          <a:p>
            <a:endParaRPr lang="en-US" dirty="0" smtClean="0"/>
          </a:p>
          <a:p>
            <a:pPr algn="l">
              <a:buFontTx/>
              <a:buChar char="-"/>
            </a:pPr>
            <a:r>
              <a:rPr lang="en-US" dirty="0" smtClean="0"/>
              <a:t>Gas test</a:t>
            </a:r>
          </a:p>
          <a:p>
            <a:pPr algn="l">
              <a:buFontTx/>
              <a:buChar char="-"/>
            </a:pPr>
            <a:r>
              <a:rPr lang="en-US" dirty="0" smtClean="0"/>
              <a:t>Module test</a:t>
            </a:r>
          </a:p>
          <a:p>
            <a:pPr algn="l">
              <a:buFontTx/>
              <a:buChar char="-"/>
            </a:pPr>
            <a:r>
              <a:rPr lang="en-US" dirty="0" smtClean="0"/>
              <a:t>Installation and commissioning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Quantitative HV Plateau Scan with 8-ch Readout for all Tubes (May 2010)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Tested all individual tubes </a:t>
            </a:r>
            <a:r>
              <a:rPr lang="en-US" dirty="0" err="1" smtClean="0"/>
              <a:t>w</a:t>
            </a:r>
            <a:r>
              <a:rPr lang="en-US" dirty="0" smtClean="0"/>
              <a:t>/ DAQ, 8-channel scalar readout (Thanks Yen-Chu, </a:t>
            </a:r>
            <a:r>
              <a:rPr lang="en-US" dirty="0" err="1" smtClean="0"/>
              <a:t>Kaz</a:t>
            </a:r>
            <a:r>
              <a:rPr lang="en-US" dirty="0" smtClean="0"/>
              <a:t> and Josh!)</a:t>
            </a:r>
          </a:p>
          <a:p>
            <a:pPr lvl="1"/>
            <a:r>
              <a:rPr lang="en-US" dirty="0" err="1" smtClean="0"/>
              <a:t>Imran</a:t>
            </a:r>
            <a:r>
              <a:rPr lang="en-US" dirty="0" smtClean="0"/>
              <a:t>, Lei, Chuck, David C., David N., Ming …</a:t>
            </a:r>
          </a:p>
          <a:p>
            <a:pPr lvl="1"/>
            <a:r>
              <a:rPr lang="en-US" dirty="0" smtClean="0"/>
              <a:t>Ar/CO2 for most of the modules</a:t>
            </a:r>
          </a:p>
          <a:p>
            <a:pPr lvl="1"/>
            <a:r>
              <a:rPr lang="en-US" dirty="0" smtClean="0"/>
              <a:t>One stack with MIPP fast gas  (Mod. #34)</a:t>
            </a:r>
          </a:p>
          <a:p>
            <a:pPr lvl="2"/>
            <a:r>
              <a:rPr lang="en-US" dirty="0" smtClean="0"/>
              <a:t>CH4/CF4/Ar = 8.5% / 15% / bal.</a:t>
            </a:r>
          </a:p>
          <a:p>
            <a:pPr lvl="1"/>
            <a:r>
              <a:rPr lang="en-US" dirty="0" smtClean="0"/>
              <a:t>One module with D0 </a:t>
            </a:r>
            <a:r>
              <a:rPr lang="en-US" dirty="0" err="1" smtClean="0"/>
              <a:t>muon</a:t>
            </a:r>
            <a:r>
              <a:rPr lang="en-US" dirty="0" smtClean="0"/>
              <a:t> gas (Mod. #17)</a:t>
            </a:r>
          </a:p>
          <a:p>
            <a:pPr lvl="2"/>
            <a:r>
              <a:rPr lang="en-US" dirty="0" smtClean="0"/>
              <a:t>CO2/CF4/Ar = 8% / 8% / bal.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8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HV Scan with 8-ch Readout</a:t>
            </a:r>
            <a:br>
              <a:rPr lang="en-US" dirty="0" smtClean="0"/>
            </a:br>
            <a:r>
              <a:rPr lang="en-US" sz="3556" dirty="0" smtClean="0"/>
              <a:t>ECL to ECL scalar </a:t>
            </a:r>
            <a:endParaRPr lang="en-US" sz="3556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906" y="1402080"/>
            <a:ext cx="7179734" cy="5384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88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DAQ 8-ch Scalar Readout Screen Dump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6" y="869521"/>
            <a:ext cx="7792720" cy="58445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ule_3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5531"/>
            <a:ext cx="9144000" cy="60333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55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HV scan: MIPP Gas for Module #34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1504474" y="3922554"/>
            <a:ext cx="8534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225834" y="3953034"/>
            <a:ext cx="8534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99908" y="3157776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1850-2150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13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dule_3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0402"/>
            <a:ext cx="9144000" cy="603333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04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HV scan for Mod. #38 Ar/CO2 (80/20)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504474" y="3922554"/>
            <a:ext cx="8534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2103914" y="3953034"/>
            <a:ext cx="85344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9908" y="3157776"/>
            <a:ext cx="107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1850-2100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680" y="3312160"/>
            <a:ext cx="1202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Broken tube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76400" y="716280"/>
          <a:ext cx="5791200" cy="40843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5200"/>
                <a:gridCol w="965200"/>
                <a:gridCol w="965200"/>
                <a:gridCol w="965200"/>
                <a:gridCol w="965200"/>
                <a:gridCol w="965200"/>
              </a:tblGrid>
              <a:tr h="453813">
                <a:tc gridSpan="2">
                  <a:txBody>
                    <a:bodyPr/>
                    <a:lstStyle/>
                    <a:p>
                      <a:endParaRPr lang="en-US" sz="2100" b="1" dirty="0"/>
                    </a:p>
                  </a:txBody>
                  <a:tcPr marT="60960" marB="60960" anchor="ctr" anchorCtr="1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41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b="1" dirty="0"/>
                    </a:p>
                  </a:txBody>
                  <a:tcPr marT="60960" marB="60960" anchor="ctr" anchorCtr="1"/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34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b="1" dirty="0"/>
                    </a:p>
                  </a:txBody>
                  <a:tcPr marT="60960" marB="60960" anchor="ctr" anchorCtr="1"/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14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23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20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43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35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100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FF000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36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38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40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103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17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15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??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9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7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37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??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33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30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105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45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51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11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26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29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28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31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32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FF000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10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50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24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42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27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25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92D050"/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46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16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104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44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101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4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53813"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47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52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102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tx2"/>
                          </a:solidFill>
                        </a:rPr>
                        <a:t>48</a:t>
                      </a:r>
                      <a:endParaRPr lang="en-US" sz="2100" b="1" dirty="0">
                        <a:solidFill>
                          <a:schemeClr val="tx2"/>
                        </a:solidFill>
                      </a:endParaRPr>
                    </a:p>
                  </a:txBody>
                  <a:tcPr marT="60960" marB="60960" anchor="ctr" anchorCtr="1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18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dirty="0" smtClean="0"/>
                        <a:t>6</a:t>
                      </a:r>
                      <a:endParaRPr lang="en-US" sz="2100" b="1" dirty="0"/>
                    </a:p>
                  </a:txBody>
                  <a:tcPr marT="60960" marB="60960" anchor="ctr" anchorCtr="1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81574" y="4888230"/>
            <a:ext cx="687662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00B050"/>
                </a:solidFill>
              </a:rPr>
              <a:t> Good modules (mostly)</a:t>
            </a:r>
          </a:p>
          <a:p>
            <a:pPr>
              <a:buClr>
                <a:srgbClr val="92D05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rgbClr val="92D050"/>
                </a:solidFill>
              </a:rPr>
              <a:t> Draw high current above 2000 V due to a couple of bad channels.</a:t>
            </a:r>
          </a:p>
          <a:p>
            <a:pPr>
              <a:buClr>
                <a:schemeClr val="tx2">
                  <a:lumMod val="40000"/>
                  <a:lumOff val="60000"/>
                </a:schemeClr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Still need to be tested. (different shape modules).</a:t>
            </a:r>
          </a:p>
          <a:p>
            <a:pPr>
              <a:buClr>
                <a:srgbClr val="FF000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Draw very high current.</a:t>
            </a:r>
          </a:p>
          <a:p>
            <a:pPr>
              <a:buClr>
                <a:srgbClr val="FFC000"/>
              </a:buClr>
              <a:buSzPct val="150000"/>
              <a:buFont typeface="Wingdings" pitchFamily="2" charset="2"/>
              <a:buChar char="§"/>
            </a:pP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C000"/>
                </a:solidFill>
              </a:rPr>
              <a:t>Some unstable channels.</a:t>
            </a:r>
            <a:endParaRPr lang="en-US" sz="1600" b="1" dirty="0">
              <a:solidFill>
                <a:srgbClr val="FFC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85090"/>
            <a:ext cx="8229600" cy="571500"/>
          </a:xfrm>
        </p:spPr>
        <p:txBody>
          <a:bodyPr>
            <a:noAutofit/>
          </a:bodyPr>
          <a:lstStyle/>
          <a:p>
            <a:r>
              <a:rPr lang="en-US" sz="3600" dirty="0" smtClean="0"/>
              <a:t>Good Modules from Quantitative HV scan</a:t>
            </a:r>
            <a:endParaRPr lang="en-US" sz="3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Number of Good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0837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Need 2x8+2x9 = 34 modules </a:t>
            </a:r>
          </a:p>
          <a:p>
            <a:r>
              <a:rPr lang="en-US" dirty="0" smtClean="0"/>
              <a:t>Green ones:  24+7 =31    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we need 3 more good ones!</a:t>
            </a:r>
            <a:endParaRPr lang="en-US" dirty="0" smtClean="0"/>
          </a:p>
          <a:p>
            <a:r>
              <a:rPr lang="en-US" dirty="0" smtClean="0"/>
              <a:t> Possibly good ones:</a:t>
            </a:r>
          </a:p>
          <a:p>
            <a:pPr lvl="1"/>
            <a:r>
              <a:rPr lang="en-US" dirty="0" smtClean="0"/>
              <a:t>4 Modules: </a:t>
            </a:r>
          </a:p>
          <a:p>
            <a:pPr lvl="2"/>
            <a:r>
              <a:rPr lang="en-US" dirty="0" smtClean="0"/>
              <a:t># 6, 32, 42, 101 were tested good in April 2010.  High current problem probably due to poor gas and/or humidity, as we stopped flowing Ar/CO2 gas for a while for these modules. </a:t>
            </a:r>
          </a:p>
          <a:p>
            <a:pPr lvl="1"/>
            <a:r>
              <a:rPr lang="en-US" dirty="0" smtClean="0"/>
              <a:t>2 modules: </a:t>
            </a:r>
          </a:p>
          <a:p>
            <a:pPr lvl="2"/>
            <a:r>
              <a:rPr lang="en-US" dirty="0" smtClean="0"/>
              <a:t># 18 and #43, need to replace preamp board (#43) and preamp card(#18).</a:t>
            </a:r>
          </a:p>
          <a:p>
            <a:pPr lvl="1"/>
            <a:r>
              <a:rPr lang="en-US" dirty="0" smtClean="0"/>
              <a:t>Module #100 </a:t>
            </a:r>
          </a:p>
          <a:p>
            <a:pPr lvl="2"/>
            <a:r>
              <a:rPr lang="en-US" dirty="0" smtClean="0"/>
              <a:t>flaky FEM board and poor grounding?</a:t>
            </a:r>
          </a:p>
          <a:p>
            <a:pPr lvl="1"/>
            <a:r>
              <a:rPr lang="en-US" dirty="0" smtClean="0"/>
              <a:t>7 wrong shaped ones 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an we use 4 of them, but read them out from the opposite side?  </a:t>
            </a:r>
          </a:p>
          <a:p>
            <a:r>
              <a:rPr lang="en-US" dirty="0" smtClean="0"/>
              <a:t>Would like to run them all with MIPP gas and check their performances</a:t>
            </a:r>
          </a:p>
          <a:p>
            <a:r>
              <a:rPr lang="en-US" dirty="0"/>
              <a:t>W</a:t>
            </a:r>
            <a:r>
              <a:rPr lang="en-US" dirty="0" smtClean="0"/>
              <a:t>e will have enough good modules if we can recover these possibly good modules – very likely.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8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Picture Frames and </a:t>
            </a:r>
            <a:r>
              <a:rPr lang="en-US" dirty="0"/>
              <a:t>I</a:t>
            </a:r>
            <a:r>
              <a:rPr lang="en-US" dirty="0" smtClean="0"/>
              <a:t>nstallation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Initial design done, under Engineering evaluation at LANL</a:t>
            </a:r>
          </a:p>
          <a:p>
            <a:pPr lvl="1"/>
            <a:r>
              <a:rPr lang="en-US" dirty="0" smtClean="0"/>
              <a:t>Thanks Tom, David N., Walt/John/Matt (LANL)</a:t>
            </a:r>
          </a:p>
          <a:p>
            <a:r>
              <a:rPr lang="en-US" dirty="0" smtClean="0"/>
              <a:t>Got a Quote from 80-20 for the materials based on initial design</a:t>
            </a:r>
          </a:p>
          <a:p>
            <a:pPr lvl="1"/>
            <a:r>
              <a:rPr lang="en-US" dirty="0" smtClean="0"/>
              <a:t>Thanks Tom!</a:t>
            </a:r>
          </a:p>
          <a:p>
            <a:r>
              <a:rPr lang="en-US" dirty="0" smtClean="0"/>
              <a:t>Once Paul and Chuck obtain the green light from </a:t>
            </a:r>
            <a:r>
              <a:rPr lang="en-US" dirty="0" err="1" smtClean="0"/>
              <a:t>Fermilab</a:t>
            </a:r>
            <a:r>
              <a:rPr lang="en-US" dirty="0" smtClean="0"/>
              <a:t>, </a:t>
            </a:r>
            <a:r>
              <a:rPr lang="en-US" dirty="0"/>
              <a:t>I</a:t>
            </a:r>
            <a:r>
              <a:rPr lang="en-US" dirty="0" smtClean="0"/>
              <a:t> would like to place the order for materials ASAP (some time in June)</a:t>
            </a:r>
          </a:p>
          <a:p>
            <a:r>
              <a:rPr lang="en-US" dirty="0" smtClean="0"/>
              <a:t>Assembly and installation in late June - July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Design of the Picture Frames </a:t>
            </a:r>
            <a:br>
              <a:rPr lang="en-US" sz="3200" dirty="0" smtClean="0"/>
            </a:br>
            <a:r>
              <a:rPr lang="en-US" sz="2000" dirty="0" smtClean="0"/>
              <a:t>(2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version)</a:t>
            </a:r>
            <a:endParaRPr lang="en-US" sz="2000" dirty="0"/>
          </a:p>
        </p:txBody>
      </p:sp>
      <p:pic>
        <p:nvPicPr>
          <p:cNvPr id="4" name="Picture 3" descr="prop-tube-assy1-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More Details about Picture Frame</a:t>
            </a:r>
            <a:endParaRPr lang="en-US" dirty="0"/>
          </a:p>
        </p:txBody>
      </p:sp>
      <p:pic>
        <p:nvPicPr>
          <p:cNvPr id="6" name="Picture 5" descr="prop-tube-assy1A-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294"/>
            <a:ext cx="9144000" cy="591670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96"/>
            <a:ext cx="464989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Progress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" y="1625600"/>
            <a:ext cx="339344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03/4-7: fixed gas tubing, HV, signal lines …</a:t>
            </a:r>
          </a:p>
          <a:p>
            <a:pPr lvl="1"/>
            <a:r>
              <a:rPr lang="en-US" dirty="0" err="1" smtClean="0"/>
              <a:t>Imran</a:t>
            </a:r>
            <a:r>
              <a:rPr lang="en-US" dirty="0" smtClean="0"/>
              <a:t>, Andrew, Ming…</a:t>
            </a:r>
          </a:p>
          <a:p>
            <a:endParaRPr lang="en-US" dirty="0"/>
          </a:p>
          <a:p>
            <a:r>
              <a:rPr lang="en-US" dirty="0" smtClean="0"/>
              <a:t>04/19-24:  test gas &amp; fix broken modules</a:t>
            </a:r>
          </a:p>
          <a:p>
            <a:pPr lvl="1"/>
            <a:r>
              <a:rPr lang="en-US" dirty="0" smtClean="0"/>
              <a:t>Lei, Chuck, Ming et al.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05/9-16: HV scan, first time 8-ch readout</a:t>
            </a:r>
          </a:p>
          <a:p>
            <a:pPr lvl="1"/>
            <a:r>
              <a:rPr lang="en-US" dirty="0" err="1" smtClean="0"/>
              <a:t>Imran</a:t>
            </a:r>
            <a:r>
              <a:rPr lang="en-US" dirty="0" smtClean="0"/>
              <a:t>, Yen-Chu, </a:t>
            </a:r>
            <a:r>
              <a:rPr lang="en-US" dirty="0" err="1" smtClean="0"/>
              <a:t>Kaz</a:t>
            </a:r>
            <a:r>
              <a:rPr lang="en-US" dirty="0" smtClean="0"/>
              <a:t>, Chuck, Ming et al.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0" y="3072368"/>
            <a:ext cx="2912533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213" y="4836160"/>
            <a:ext cx="2695787" cy="202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33" y="0"/>
            <a:ext cx="2167467" cy="162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480" y="635000"/>
            <a:ext cx="2404534" cy="180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213" y="2446656"/>
            <a:ext cx="2695787" cy="2021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7398" y="3123922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9197" y="4836160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42211" y="2499360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8210" y="853322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9197" y="36196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3/10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8920"/>
            <a:ext cx="319024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Quote from 80-20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5120" y="1600201"/>
            <a:ext cx="2468880" cy="4058920"/>
          </a:xfrm>
        </p:spPr>
        <p:txBody>
          <a:bodyPr/>
          <a:lstStyle/>
          <a:p>
            <a:r>
              <a:rPr lang="en-US" dirty="0" smtClean="0"/>
              <a:t>4x1.8K =$7.2K</a:t>
            </a:r>
          </a:p>
          <a:p>
            <a:endParaRPr lang="en-US" dirty="0" smtClean="0"/>
          </a:p>
          <a:p>
            <a:r>
              <a:rPr lang="en-US" dirty="0" smtClean="0"/>
              <a:t>LANL Engineers’ efforts $xx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0"/>
            <a:ext cx="6350000" cy="666697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1920"/>
            <a:ext cx="8229600" cy="1143000"/>
          </a:xfrm>
        </p:spPr>
        <p:txBody>
          <a:bodyPr/>
          <a:lstStyle/>
          <a:p>
            <a:r>
              <a:rPr lang="en-US" dirty="0" smtClean="0"/>
              <a:t>Future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1080"/>
            <a:ext cx="8229600" cy="510508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Recover “bad” modules: </a:t>
            </a:r>
          </a:p>
          <a:p>
            <a:pPr lvl="1"/>
            <a:r>
              <a:rPr lang="en-US" dirty="0" smtClean="0"/>
              <a:t> Test 7 wrong shaped modules with Ar/CO2 at next visit, try to use 4 of them if possible.</a:t>
            </a:r>
          </a:p>
          <a:p>
            <a:pPr lvl="1"/>
            <a:r>
              <a:rPr lang="en-US" dirty="0" smtClean="0"/>
              <a:t> Test 4 modules that were tested good but failed at last checkup - likely due to bad gas. </a:t>
            </a:r>
          </a:p>
          <a:p>
            <a:r>
              <a:rPr lang="en-US" dirty="0" smtClean="0"/>
              <a:t>Would like to run “good fast gas” for all modules, scan for HV plateau for all tubes, identify 34+ good modules for the final assembly </a:t>
            </a:r>
          </a:p>
          <a:p>
            <a:pPr lvl="1"/>
            <a:r>
              <a:rPr lang="en-US" dirty="0" smtClean="0"/>
              <a:t>MIPP or D0 </a:t>
            </a:r>
            <a:r>
              <a:rPr lang="en-US" dirty="0" err="1" smtClean="0"/>
              <a:t>muon</a:t>
            </a:r>
            <a:r>
              <a:rPr lang="en-US" dirty="0" smtClean="0"/>
              <a:t> gas (or something similar)</a:t>
            </a:r>
          </a:p>
          <a:p>
            <a:r>
              <a:rPr lang="en-US" dirty="0" smtClean="0"/>
              <a:t>Assembly and installation:</a:t>
            </a:r>
          </a:p>
          <a:p>
            <a:pPr lvl="1"/>
            <a:r>
              <a:rPr lang="en-US" dirty="0" smtClean="0"/>
              <a:t>Get </a:t>
            </a:r>
            <a:r>
              <a:rPr lang="en-US" dirty="0" err="1" smtClean="0"/>
              <a:t>Fermilab</a:t>
            </a:r>
            <a:r>
              <a:rPr lang="en-US" dirty="0" smtClean="0"/>
              <a:t> structural engineers’ approval ASAP, order the materials from 80-20 in June.</a:t>
            </a:r>
          </a:p>
          <a:p>
            <a:pPr lvl="1"/>
            <a:r>
              <a:rPr lang="en-US" dirty="0" smtClean="0"/>
              <a:t>Assembly and installation in late June/July</a:t>
            </a:r>
          </a:p>
          <a:p>
            <a:r>
              <a:rPr lang="en-US" dirty="0" smtClean="0"/>
              <a:t>Electrical ground and noise</a:t>
            </a:r>
          </a:p>
          <a:p>
            <a:pPr lvl="1"/>
            <a:r>
              <a:rPr lang="en-US" dirty="0" smtClean="0"/>
              <a:t>Need to run the full DAQ and some sort of online/offline analysis code  </a:t>
            </a:r>
          </a:p>
          <a:p>
            <a:pPr lvl="1"/>
            <a:r>
              <a:rPr lang="en-US" dirty="0" smtClean="0"/>
              <a:t>Need ECL to ECL TDC, 34x16=544 channels </a:t>
            </a:r>
          </a:p>
          <a:p>
            <a:r>
              <a:rPr lang="en-US" dirty="0" smtClean="0"/>
              <a:t>Would like to get the detector in for the test beam and check the background rates this summer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Chicago’s Famous Pizza</a:t>
            </a:r>
            <a:br>
              <a:rPr lang="en-US" dirty="0" smtClean="0"/>
            </a:br>
            <a:r>
              <a:rPr lang="en-US" dirty="0" smtClean="0"/>
              <a:t>… and Spaghetti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4081"/>
            <a:ext cx="4687145" cy="3515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854" y="2164081"/>
            <a:ext cx="4687146" cy="351536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Test 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387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Maximum drift time study:</a:t>
            </a:r>
          </a:p>
          <a:p>
            <a:pPr lvl="1"/>
            <a:r>
              <a:rPr lang="en-US" dirty="0" smtClean="0"/>
              <a:t>MIPP: 0.35uS</a:t>
            </a:r>
          </a:p>
          <a:p>
            <a:pPr lvl="1"/>
            <a:r>
              <a:rPr lang="en-US" dirty="0" smtClean="0"/>
              <a:t>Ar/CO2 (80/20): 2.5uS</a:t>
            </a:r>
          </a:p>
          <a:p>
            <a:pPr lvl="1"/>
            <a:r>
              <a:rPr lang="en-US" dirty="0" smtClean="0"/>
              <a:t>Ar/CO2(95/5):1.5uS</a:t>
            </a:r>
          </a:p>
          <a:p>
            <a:pPr lvl="1"/>
            <a:r>
              <a:rPr lang="en-US" dirty="0" smtClean="0"/>
              <a:t>D0 </a:t>
            </a:r>
            <a:r>
              <a:rPr lang="en-US" dirty="0" err="1" smtClean="0"/>
              <a:t>Muon</a:t>
            </a:r>
            <a:r>
              <a:rPr lang="en-US" dirty="0" smtClean="0"/>
              <a:t> Gas: 0.8uS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HV plateau scan</a:t>
            </a:r>
          </a:p>
          <a:p>
            <a:pPr lvl="1"/>
            <a:r>
              <a:rPr lang="en-US" dirty="0" smtClean="0"/>
              <a:t>MIPP: 1850-2100V</a:t>
            </a:r>
          </a:p>
          <a:p>
            <a:pPr lvl="1"/>
            <a:r>
              <a:rPr lang="en-US" dirty="0" smtClean="0"/>
              <a:t>Ar/CO2(80/20): 1900-2100</a:t>
            </a:r>
          </a:p>
          <a:p>
            <a:pPr lvl="1"/>
            <a:r>
              <a:rPr lang="en-US" dirty="0" smtClean="0"/>
              <a:t>D0 </a:t>
            </a:r>
            <a:r>
              <a:rPr lang="en-US" dirty="0" err="1" smtClean="0"/>
              <a:t>muon</a:t>
            </a:r>
            <a:r>
              <a:rPr lang="en-US" dirty="0" smtClean="0"/>
              <a:t> gas:1900-2100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672590"/>
            <a:ext cx="5943600" cy="445770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4338320" y="2956560"/>
            <a:ext cx="762000" cy="944880"/>
          </a:xfrm>
          <a:prstGeom prst="wedgeEllipseCallout">
            <a:avLst>
              <a:gd name="adj1" fmla="val 63167"/>
              <a:gd name="adj2" fmla="val 635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D0 Gas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5171440" y="2255520"/>
            <a:ext cx="944880" cy="944880"/>
          </a:xfrm>
          <a:prstGeom prst="wedgeEllipseCallout">
            <a:avLst>
              <a:gd name="adj1" fmla="val 63167"/>
              <a:gd name="adj2" fmla="val 635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Ar/CO2 80/20 </a:t>
            </a:r>
            <a:endParaRPr lang="en-US" sz="1200" dirty="0"/>
          </a:p>
        </p:txBody>
      </p:sp>
      <p:sp>
        <p:nvSpPr>
          <p:cNvPr id="7" name="Oval Callout 6"/>
          <p:cNvSpPr/>
          <p:nvPr/>
        </p:nvSpPr>
        <p:spPr>
          <a:xfrm>
            <a:off x="7132320" y="2255520"/>
            <a:ext cx="955040" cy="944880"/>
          </a:xfrm>
          <a:prstGeom prst="wedgeEllipseCallout">
            <a:avLst>
              <a:gd name="adj1" fmla="val -56833"/>
              <a:gd name="adj2" fmla="val 7862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MIPP Gas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MIPP Gas: It is Fast!</a:t>
            </a:r>
            <a:br>
              <a:rPr lang="en-US" dirty="0" smtClean="0"/>
            </a:br>
            <a:r>
              <a:rPr lang="en-US" dirty="0" err="1" smtClean="0"/>
              <a:t>ΔT</a:t>
            </a:r>
            <a:r>
              <a:rPr lang="en-US" baseline="-25000" dirty="0" err="1" smtClean="0"/>
              <a:t>drift</a:t>
            </a:r>
            <a:r>
              <a:rPr lang="en-US" dirty="0" smtClean="0"/>
              <a:t> ~ 0.35 </a:t>
            </a:r>
            <a:r>
              <a:rPr lang="en-US" dirty="0" err="1" smtClean="0"/>
              <a:t>uS</a:t>
            </a:r>
            <a:r>
              <a:rPr lang="en-US" dirty="0" smtClean="0"/>
              <a:t> @2000V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160" y="1722120"/>
            <a:ext cx="6847840" cy="5135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2387600"/>
            <a:ext cx="1137920" cy="20320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2895600"/>
            <a:ext cx="1137920" cy="17272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3342640"/>
            <a:ext cx="1137920" cy="2032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-167640" y="3022600"/>
            <a:ext cx="2418080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3"/>
          </p:cNvCxnSpPr>
          <p:nvPr/>
        </p:nvCxnSpPr>
        <p:spPr>
          <a:xfrm>
            <a:off x="1595120" y="2489200"/>
            <a:ext cx="29464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00200" y="2985452"/>
            <a:ext cx="29464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646714" y="2737326"/>
            <a:ext cx="49625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889760" y="2712720"/>
            <a:ext cx="3545840" cy="833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7" idx="3"/>
          </p:cNvCxnSpPr>
          <p:nvPr/>
        </p:nvCxnSpPr>
        <p:spPr>
          <a:xfrm>
            <a:off x="1595120" y="3444240"/>
            <a:ext cx="300514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889760" y="3444240"/>
            <a:ext cx="383032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7200" y="3484880"/>
            <a:ext cx="91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Module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5659120" y="5181600"/>
            <a:ext cx="660400" cy="56896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5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Maximum Drift Time Measurements</a:t>
            </a:r>
            <a:br>
              <a:rPr lang="en-US" dirty="0" smtClean="0"/>
            </a:br>
            <a:r>
              <a:rPr lang="en-US" dirty="0" smtClean="0"/>
              <a:t>Module #34, chan-9..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16200" y="1186683"/>
            <a:ext cx="6527800" cy="5169667"/>
            <a:chOff x="2616200" y="1186683"/>
            <a:chExt cx="6527800" cy="5169667"/>
          </a:xfrm>
        </p:grpSpPr>
        <p:pic>
          <p:nvPicPr>
            <p:cNvPr id="6" name="Picture 5" descr="MIPP_Drift_Time_1900_2000_2100V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16200" y="1186683"/>
              <a:ext cx="6527800" cy="5169667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3285066" y="2843209"/>
              <a:ext cx="5215467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 flipV="1">
              <a:off x="2420671" y="3877736"/>
              <a:ext cx="3928534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6553200" y="1729597"/>
            <a:ext cx="123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ΔT=0.35 </a:t>
            </a:r>
            <a:r>
              <a:rPr lang="en-US" dirty="0" err="1" smtClean="0"/>
              <a:t>uS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43139" y="2329127"/>
            <a:ext cx="2286794" cy="1677194"/>
            <a:chOff x="143139" y="2329127"/>
            <a:chExt cx="2286794" cy="1677194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143933" y="4004733"/>
              <a:ext cx="2286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-694267" y="3166533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457200" y="3031067"/>
            <a:ext cx="45719" cy="9736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34537" y="3031067"/>
            <a:ext cx="186267" cy="97366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30200" y="2700867"/>
            <a:ext cx="583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15999" y="2692391"/>
            <a:ext cx="73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57200" y="3505200"/>
            <a:ext cx="1490133" cy="49953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Coin. Gate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31992" y="4047061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MIPP Gas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1234440"/>
            <a:ext cx="7498080" cy="56235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37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Qualitative HV scan and Signal Rates with Cosmic Rays (Ar/CO2)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28370"/>
            <a:ext cx="7772400" cy="582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29680" y="2174240"/>
            <a:ext cx="1551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Cosmic trigger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716705" y="1248966"/>
            <a:ext cx="1341438" cy="373261"/>
            <a:chOff x="762000" y="1219200"/>
            <a:chExt cx="12344400" cy="2743200"/>
          </a:xfrm>
        </p:grpSpPr>
        <p:sp>
          <p:nvSpPr>
            <p:cNvPr id="22" name="Oval 21"/>
            <p:cNvSpPr/>
            <p:nvPr/>
          </p:nvSpPr>
          <p:spPr>
            <a:xfrm>
              <a:off x="144779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896502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4345202" y="1219200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78984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723854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8687250" y="1219200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0135953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58059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762000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210700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659404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104047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552748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8001451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9450151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0894795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3167062" y="1238846"/>
            <a:ext cx="1341879" cy="372666"/>
            <a:chOff x="762000" y="1219200"/>
            <a:chExt cx="12344400" cy="2743200"/>
          </a:xfrm>
        </p:grpSpPr>
        <p:sp>
          <p:nvSpPr>
            <p:cNvPr id="39" name="Oval 38"/>
            <p:cNvSpPr/>
            <p:nvPr/>
          </p:nvSpPr>
          <p:spPr>
            <a:xfrm>
              <a:off x="1447576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95800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4344027" y="1219200"/>
              <a:ext cx="1525302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792251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240478" y="1219200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8688702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10132871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1581098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762000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210227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658451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106678" y="2516304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554902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999071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9447298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895522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56667" y="1238579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93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4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5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6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7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8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99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0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1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2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3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4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5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6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7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08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161705" y="1238846"/>
            <a:ext cx="1341438" cy="372666"/>
            <a:chOff x="762000" y="1219200"/>
            <a:chExt cx="12344400" cy="2743200"/>
          </a:xfrm>
        </p:grpSpPr>
        <p:sp>
          <p:nvSpPr>
            <p:cNvPr id="77" name="Oval 76"/>
            <p:cNvSpPr/>
            <p:nvPr/>
          </p:nvSpPr>
          <p:spPr>
            <a:xfrm>
              <a:off x="1447799" y="1219200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896502" y="1219200"/>
              <a:ext cx="15217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4345202" y="1219200"/>
              <a:ext cx="15217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5789846" y="1219200"/>
              <a:ext cx="1525804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7238549" y="1219200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8687250" y="1219200"/>
              <a:ext cx="15217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0135953" y="1219200"/>
              <a:ext cx="15217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11580596" y="1219200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762000" y="2516304"/>
              <a:ext cx="1525804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2210700" y="2516304"/>
              <a:ext cx="15217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3659404" y="2516304"/>
              <a:ext cx="15217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5104047" y="2516304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552748" y="2516304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8001451" y="2516304"/>
              <a:ext cx="15217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9450151" y="2516304"/>
              <a:ext cx="15217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0894795" y="2516304"/>
              <a:ext cx="152580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612147" y="1228211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61" name="Oval 60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55" name="Group 19"/>
          <p:cNvGrpSpPr>
            <a:grpSpLocks/>
          </p:cNvGrpSpPr>
          <p:nvPr/>
        </p:nvGrpSpPr>
        <p:grpSpPr bwMode="auto">
          <a:xfrm>
            <a:off x="211667" y="1996678"/>
            <a:ext cx="1341879" cy="373261"/>
            <a:chOff x="762000" y="1219200"/>
            <a:chExt cx="12344400" cy="2743200"/>
          </a:xfrm>
        </p:grpSpPr>
        <p:sp>
          <p:nvSpPr>
            <p:cNvPr id="199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0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1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2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3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4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5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6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7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8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9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0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1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2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3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4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6" name="Group 20"/>
          <p:cNvGrpSpPr>
            <a:grpSpLocks/>
          </p:cNvGrpSpPr>
          <p:nvPr/>
        </p:nvGrpSpPr>
        <p:grpSpPr bwMode="auto">
          <a:xfrm>
            <a:off x="1716705" y="1996678"/>
            <a:ext cx="1341438" cy="373261"/>
            <a:chOff x="762000" y="1219200"/>
            <a:chExt cx="12344400" cy="2743200"/>
          </a:xfrm>
        </p:grpSpPr>
        <p:sp>
          <p:nvSpPr>
            <p:cNvPr id="183" name="Oval 182"/>
            <p:cNvSpPr/>
            <p:nvPr/>
          </p:nvSpPr>
          <p:spPr>
            <a:xfrm>
              <a:off x="144779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>
              <a:off x="2896502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5" name="Oval 184"/>
            <p:cNvSpPr/>
            <p:nvPr/>
          </p:nvSpPr>
          <p:spPr>
            <a:xfrm>
              <a:off x="4345202" y="1219200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6" name="Oval 185"/>
            <p:cNvSpPr/>
            <p:nvPr/>
          </p:nvSpPr>
          <p:spPr>
            <a:xfrm>
              <a:off x="578984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7" name="Oval 186"/>
            <p:cNvSpPr/>
            <p:nvPr/>
          </p:nvSpPr>
          <p:spPr>
            <a:xfrm>
              <a:off x="723854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8" name="Oval 187"/>
            <p:cNvSpPr/>
            <p:nvPr/>
          </p:nvSpPr>
          <p:spPr>
            <a:xfrm>
              <a:off x="8687250" y="1219200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9" name="Oval 188"/>
            <p:cNvSpPr/>
            <p:nvPr/>
          </p:nvSpPr>
          <p:spPr>
            <a:xfrm>
              <a:off x="10135953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0" name="Oval 189"/>
            <p:cNvSpPr/>
            <p:nvPr/>
          </p:nvSpPr>
          <p:spPr>
            <a:xfrm>
              <a:off x="1158059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1" name="Oval 190"/>
            <p:cNvSpPr/>
            <p:nvPr/>
          </p:nvSpPr>
          <p:spPr>
            <a:xfrm>
              <a:off x="762000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2210700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3" name="Oval 192"/>
            <p:cNvSpPr/>
            <p:nvPr/>
          </p:nvSpPr>
          <p:spPr>
            <a:xfrm>
              <a:off x="3659404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4" name="Oval 193"/>
            <p:cNvSpPr/>
            <p:nvPr/>
          </p:nvSpPr>
          <p:spPr>
            <a:xfrm>
              <a:off x="5104047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5" name="Oval 194"/>
            <p:cNvSpPr/>
            <p:nvPr/>
          </p:nvSpPr>
          <p:spPr>
            <a:xfrm>
              <a:off x="6552748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6" name="Oval 195"/>
            <p:cNvSpPr/>
            <p:nvPr/>
          </p:nvSpPr>
          <p:spPr>
            <a:xfrm>
              <a:off x="8001451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7" name="Oval 196"/>
            <p:cNvSpPr/>
            <p:nvPr/>
          </p:nvSpPr>
          <p:spPr>
            <a:xfrm>
              <a:off x="9450151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8" name="Oval 197"/>
            <p:cNvSpPr/>
            <p:nvPr/>
          </p:nvSpPr>
          <p:spPr>
            <a:xfrm>
              <a:off x="10894795" y="2514235"/>
              <a:ext cx="1525804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7" name="Group 37"/>
          <p:cNvGrpSpPr>
            <a:grpSpLocks/>
          </p:cNvGrpSpPr>
          <p:nvPr/>
        </p:nvGrpSpPr>
        <p:grpSpPr bwMode="auto">
          <a:xfrm>
            <a:off x="3167062" y="1986558"/>
            <a:ext cx="1341879" cy="373261"/>
            <a:chOff x="762000" y="1219200"/>
            <a:chExt cx="12344400" cy="2743200"/>
          </a:xfrm>
        </p:grpSpPr>
        <p:sp>
          <p:nvSpPr>
            <p:cNvPr id="167" name="Oval 166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5" name="Oval 174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6" name="Oval 175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7" name="Oval 176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8" name="Oval 177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9" name="Oval 178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0" name="Oval 179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1" name="Oval 180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2" name="Oval 181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8" name="Group 19"/>
          <p:cNvGrpSpPr/>
          <p:nvPr/>
        </p:nvGrpSpPr>
        <p:grpSpPr>
          <a:xfrm>
            <a:off x="4656666" y="1986343"/>
            <a:ext cx="1341753" cy="373226"/>
            <a:chOff x="762000" y="1219200"/>
            <a:chExt cx="12344400" cy="2743200"/>
          </a:xfrm>
          <a:solidFill>
            <a:srgbClr val="008000"/>
          </a:solidFill>
        </p:grpSpPr>
        <p:sp>
          <p:nvSpPr>
            <p:cNvPr id="148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49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0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1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2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3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4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5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6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7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8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59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0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1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2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163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59" name="Group 20"/>
          <p:cNvGrpSpPr>
            <a:grpSpLocks/>
          </p:cNvGrpSpPr>
          <p:nvPr/>
        </p:nvGrpSpPr>
        <p:grpSpPr bwMode="auto">
          <a:xfrm>
            <a:off x="6161705" y="1986558"/>
            <a:ext cx="1341438" cy="383381"/>
            <a:chOff x="762000" y="1219200"/>
            <a:chExt cx="12344400" cy="2819399"/>
          </a:xfrm>
        </p:grpSpPr>
        <p:sp>
          <p:nvSpPr>
            <p:cNvPr id="132" name="Oval 131"/>
            <p:cNvSpPr/>
            <p:nvPr/>
          </p:nvSpPr>
          <p:spPr>
            <a:xfrm>
              <a:off x="1447799" y="1219200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2896502" y="1219200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4345202" y="1219200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5789846" y="1219200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7238549" y="1219200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8687250" y="1219200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10135953" y="1219200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11580596" y="1219200"/>
              <a:ext cx="1525804" cy="1449100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762000" y="2515073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2210700" y="2515073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3659404" y="2515073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5104047" y="2515073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6552748" y="2515073"/>
              <a:ext cx="152580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8001451" y="2515073"/>
              <a:ext cx="1521744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9450151" y="2515073"/>
              <a:ext cx="1521747" cy="1449100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10894795" y="2589497"/>
              <a:ext cx="1525804" cy="1449102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0" name="Group 37"/>
          <p:cNvGrpSpPr>
            <a:grpSpLocks/>
          </p:cNvGrpSpPr>
          <p:nvPr/>
        </p:nvGrpSpPr>
        <p:grpSpPr bwMode="auto">
          <a:xfrm>
            <a:off x="7612062" y="1975842"/>
            <a:ext cx="1341879" cy="373261"/>
            <a:chOff x="762000" y="1219200"/>
            <a:chExt cx="12344400" cy="2743200"/>
          </a:xfrm>
        </p:grpSpPr>
        <p:sp>
          <p:nvSpPr>
            <p:cNvPr id="116" name="Oval 115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09" name="Group 19"/>
          <p:cNvGrpSpPr>
            <a:grpSpLocks/>
          </p:cNvGrpSpPr>
          <p:nvPr/>
        </p:nvGrpSpPr>
        <p:grpSpPr bwMode="auto">
          <a:xfrm>
            <a:off x="211667" y="2667596"/>
            <a:ext cx="1341879" cy="372666"/>
            <a:chOff x="762000" y="1219200"/>
            <a:chExt cx="12344400" cy="2743200"/>
          </a:xfrm>
        </p:grpSpPr>
        <p:sp>
          <p:nvSpPr>
            <p:cNvPr id="304" name="Oval 3"/>
            <p:cNvSpPr/>
            <p:nvPr/>
          </p:nvSpPr>
          <p:spPr>
            <a:xfrm>
              <a:off x="1447576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5" name="Oval 4"/>
            <p:cNvSpPr/>
            <p:nvPr/>
          </p:nvSpPr>
          <p:spPr>
            <a:xfrm>
              <a:off x="2895800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6" name="Oval 5"/>
            <p:cNvSpPr/>
            <p:nvPr/>
          </p:nvSpPr>
          <p:spPr>
            <a:xfrm>
              <a:off x="4344027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7" name="Oval 6"/>
            <p:cNvSpPr/>
            <p:nvPr/>
          </p:nvSpPr>
          <p:spPr>
            <a:xfrm>
              <a:off x="5792251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8" name="Oval 7"/>
            <p:cNvSpPr/>
            <p:nvPr/>
          </p:nvSpPr>
          <p:spPr>
            <a:xfrm>
              <a:off x="7240478" y="1219200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9" name="Oval 8"/>
            <p:cNvSpPr/>
            <p:nvPr/>
          </p:nvSpPr>
          <p:spPr>
            <a:xfrm>
              <a:off x="8688702" y="1219200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0" name="Oval 9"/>
            <p:cNvSpPr/>
            <p:nvPr/>
          </p:nvSpPr>
          <p:spPr>
            <a:xfrm>
              <a:off x="10132871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1" name="Oval 10"/>
            <p:cNvSpPr/>
            <p:nvPr/>
          </p:nvSpPr>
          <p:spPr>
            <a:xfrm>
              <a:off x="11581098" y="1219200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2" name="Oval 11"/>
            <p:cNvSpPr/>
            <p:nvPr/>
          </p:nvSpPr>
          <p:spPr>
            <a:xfrm>
              <a:off x="762000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3" name="Oval 12"/>
            <p:cNvSpPr/>
            <p:nvPr/>
          </p:nvSpPr>
          <p:spPr>
            <a:xfrm>
              <a:off x="2210227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4" name="Oval 13"/>
            <p:cNvSpPr/>
            <p:nvPr/>
          </p:nvSpPr>
          <p:spPr>
            <a:xfrm>
              <a:off x="3658451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5" name="Oval 14"/>
            <p:cNvSpPr/>
            <p:nvPr/>
          </p:nvSpPr>
          <p:spPr>
            <a:xfrm>
              <a:off x="5106678" y="2516304"/>
              <a:ext cx="1521244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6" name="Oval 15"/>
            <p:cNvSpPr/>
            <p:nvPr/>
          </p:nvSpPr>
          <p:spPr>
            <a:xfrm>
              <a:off x="6554902" y="2516304"/>
              <a:ext cx="1521247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7" name="Oval 16"/>
            <p:cNvSpPr/>
            <p:nvPr/>
          </p:nvSpPr>
          <p:spPr>
            <a:xfrm>
              <a:off x="7999071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8" name="Oval 17"/>
            <p:cNvSpPr/>
            <p:nvPr/>
          </p:nvSpPr>
          <p:spPr>
            <a:xfrm>
              <a:off x="9447298" y="2516304"/>
              <a:ext cx="1525302" cy="144609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9" name="Oval 18"/>
            <p:cNvSpPr/>
            <p:nvPr/>
          </p:nvSpPr>
          <p:spPr>
            <a:xfrm>
              <a:off x="10895522" y="2516304"/>
              <a:ext cx="1525302" cy="1446096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10" name="Group 20"/>
          <p:cNvGrpSpPr/>
          <p:nvPr/>
        </p:nvGrpSpPr>
        <p:grpSpPr>
          <a:xfrm>
            <a:off x="1716605" y="2667329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288" name="Oval 287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89" name="Oval 288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0" name="Oval 289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4" name="Oval 293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5" name="Oval 294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6" name="Oval 295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7" name="Oval 296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8" name="Oval 297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9" name="Oval 298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0" name="Oval 299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1" name="Oval 300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2" name="Oval 301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303" name="Oval 302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1" name="Group 37"/>
          <p:cNvGrpSpPr>
            <a:grpSpLocks/>
          </p:cNvGrpSpPr>
          <p:nvPr/>
        </p:nvGrpSpPr>
        <p:grpSpPr bwMode="auto">
          <a:xfrm>
            <a:off x="3167062" y="2656880"/>
            <a:ext cx="1341879" cy="373261"/>
            <a:chOff x="762000" y="1219200"/>
            <a:chExt cx="12344400" cy="2743200"/>
          </a:xfrm>
        </p:grpSpPr>
        <p:sp>
          <p:nvSpPr>
            <p:cNvPr id="272" name="Oval 271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8" name="Oval 277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9" name="Oval 278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3" name="Oval 282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4" name="Oval 283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5" name="Oval 284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6" name="Oval 285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7" name="Oval 286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12" name="Group 19"/>
          <p:cNvGrpSpPr>
            <a:grpSpLocks/>
          </p:cNvGrpSpPr>
          <p:nvPr/>
        </p:nvGrpSpPr>
        <p:grpSpPr bwMode="auto">
          <a:xfrm>
            <a:off x="4656667" y="2656880"/>
            <a:ext cx="1341879" cy="373261"/>
            <a:chOff x="762000" y="1219200"/>
            <a:chExt cx="12344400" cy="2743200"/>
          </a:xfrm>
        </p:grpSpPr>
        <p:sp>
          <p:nvSpPr>
            <p:cNvPr id="253" name="Oval 3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4" name="Oval 4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5" name="Oval 5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6" name="Oval 6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7" name="Oval 7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8" name="Oval 8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9" name="Oval 9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0" name="Oval 10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1" name="Oval 11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2" name="Oval 12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3" name="Oval 13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4" name="Oval 14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5" name="Oval 15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6" name="Oval 16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7" name="Oval 17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8" name="Oval 18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13" name="Group 20"/>
          <p:cNvGrpSpPr>
            <a:grpSpLocks/>
          </p:cNvGrpSpPr>
          <p:nvPr/>
        </p:nvGrpSpPr>
        <p:grpSpPr bwMode="auto">
          <a:xfrm>
            <a:off x="6161705" y="2656880"/>
            <a:ext cx="1341438" cy="373261"/>
            <a:chOff x="762000" y="1219200"/>
            <a:chExt cx="12344400" cy="2743200"/>
          </a:xfrm>
        </p:grpSpPr>
        <p:sp>
          <p:nvSpPr>
            <p:cNvPr id="237" name="Oval 236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39" name="Oval 238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0" name="Oval 239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1" name="Oval 240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2" name="Oval 241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3" name="Oval 242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14" name="Group 37"/>
          <p:cNvGrpSpPr/>
          <p:nvPr/>
        </p:nvGrpSpPr>
        <p:grpSpPr>
          <a:xfrm>
            <a:off x="7612147" y="264659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221" name="Oval 220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2" name="Oval 221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4" name="Oval 223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6" name="Oval 225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7" name="Oval 226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8" name="Oval 227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29" name="Oval 228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0" name="Oval 229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2" name="Oval 231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3" name="Oval 232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5" name="Oval 234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36" name="Oval 235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15" name="Group 54"/>
          <p:cNvGrpSpPr>
            <a:grpSpLocks/>
          </p:cNvGrpSpPr>
          <p:nvPr/>
        </p:nvGrpSpPr>
        <p:grpSpPr bwMode="auto">
          <a:xfrm>
            <a:off x="211667" y="3341489"/>
            <a:ext cx="4297274" cy="383381"/>
            <a:chOff x="761999" y="1172633"/>
            <a:chExt cx="18059402" cy="1722968"/>
          </a:xfrm>
        </p:grpSpPr>
        <p:grpSp>
          <p:nvGrpSpPr>
            <p:cNvPr id="164" name="Group 19"/>
            <p:cNvGrpSpPr>
              <a:grpSpLocks/>
            </p:cNvGrpSpPr>
            <p:nvPr/>
          </p:nvGrpSpPr>
          <p:grpSpPr bwMode="auto">
            <a:xfrm>
              <a:off x="761999" y="1219200"/>
              <a:ext cx="5638802" cy="1676401"/>
              <a:chOff x="762000" y="1219200"/>
              <a:chExt cx="12344400" cy="2743200"/>
            </a:xfrm>
          </p:grpSpPr>
          <p:sp>
            <p:nvSpPr>
              <p:cNvPr id="621" name="Oval 3"/>
              <p:cNvSpPr/>
              <p:nvPr/>
            </p:nvSpPr>
            <p:spPr>
              <a:xfrm>
                <a:off x="1447634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2" name="Oval 4"/>
              <p:cNvSpPr/>
              <p:nvPr/>
            </p:nvSpPr>
            <p:spPr>
              <a:xfrm>
                <a:off x="2895980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3" name="Oval 5"/>
              <p:cNvSpPr/>
              <p:nvPr/>
            </p:nvSpPr>
            <p:spPr>
              <a:xfrm>
                <a:off x="4344329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4" name="Oval 6"/>
              <p:cNvSpPr/>
              <p:nvPr/>
            </p:nvSpPr>
            <p:spPr>
              <a:xfrm>
                <a:off x="5792676" y="1217424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5" name="Oval 7"/>
              <p:cNvSpPr/>
              <p:nvPr/>
            </p:nvSpPr>
            <p:spPr>
              <a:xfrm>
                <a:off x="7241025" y="1217424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6" name="Oval 8"/>
              <p:cNvSpPr/>
              <p:nvPr/>
            </p:nvSpPr>
            <p:spPr>
              <a:xfrm>
                <a:off x="8689372" y="1217424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7" name="Oval 9"/>
              <p:cNvSpPr/>
              <p:nvPr/>
            </p:nvSpPr>
            <p:spPr>
              <a:xfrm>
                <a:off x="10133663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8" name="Oval 10"/>
              <p:cNvSpPr/>
              <p:nvPr/>
            </p:nvSpPr>
            <p:spPr>
              <a:xfrm>
                <a:off x="11582012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9" name="Oval 11"/>
              <p:cNvSpPr/>
              <p:nvPr/>
            </p:nvSpPr>
            <p:spPr>
              <a:xfrm>
                <a:off x="762000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0" name="Oval 12"/>
              <p:cNvSpPr/>
              <p:nvPr/>
            </p:nvSpPr>
            <p:spPr>
              <a:xfrm>
                <a:off x="2210349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1" name="Oval 13"/>
              <p:cNvSpPr/>
              <p:nvPr/>
            </p:nvSpPr>
            <p:spPr>
              <a:xfrm>
                <a:off x="3658696" y="2513297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2" name="Oval 14"/>
              <p:cNvSpPr/>
              <p:nvPr/>
            </p:nvSpPr>
            <p:spPr>
              <a:xfrm>
                <a:off x="5107045" y="2513297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3" name="Oval 15"/>
              <p:cNvSpPr/>
              <p:nvPr/>
            </p:nvSpPr>
            <p:spPr>
              <a:xfrm>
                <a:off x="6555391" y="2513297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4" name="Oval 16"/>
              <p:cNvSpPr/>
              <p:nvPr/>
            </p:nvSpPr>
            <p:spPr>
              <a:xfrm>
                <a:off x="7999682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5" name="Oval 17"/>
              <p:cNvSpPr/>
              <p:nvPr/>
            </p:nvSpPr>
            <p:spPr>
              <a:xfrm>
                <a:off x="9448032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36" name="Oval 18"/>
              <p:cNvSpPr/>
              <p:nvPr/>
            </p:nvSpPr>
            <p:spPr>
              <a:xfrm>
                <a:off x="10896378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65" name="Group 20"/>
            <p:cNvGrpSpPr>
              <a:grpSpLocks/>
            </p:cNvGrpSpPr>
            <p:nvPr/>
          </p:nvGrpSpPr>
          <p:grpSpPr bwMode="auto">
            <a:xfrm>
              <a:off x="7086599" y="1219200"/>
              <a:ext cx="5638802" cy="1676401"/>
              <a:chOff x="762000" y="1219200"/>
              <a:chExt cx="12344400" cy="2743200"/>
            </a:xfrm>
          </p:grpSpPr>
          <p:sp>
            <p:nvSpPr>
              <p:cNvPr id="605" name="Oval 604"/>
              <p:cNvSpPr/>
              <p:nvPr/>
            </p:nvSpPr>
            <p:spPr>
              <a:xfrm>
                <a:off x="1448421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2896770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4345117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5793466" y="1217424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9" name="Oval 608"/>
              <p:cNvSpPr/>
              <p:nvPr/>
            </p:nvSpPr>
            <p:spPr>
              <a:xfrm>
                <a:off x="7241812" y="1217424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0" name="Oval 609"/>
              <p:cNvSpPr/>
              <p:nvPr/>
            </p:nvSpPr>
            <p:spPr>
              <a:xfrm>
                <a:off x="8690162" y="1217424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10134452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11582799" y="1217424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762790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2211136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5" name="Oval 614"/>
              <p:cNvSpPr/>
              <p:nvPr/>
            </p:nvSpPr>
            <p:spPr>
              <a:xfrm>
                <a:off x="3659485" y="2513297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6" name="Oval 615"/>
              <p:cNvSpPr/>
              <p:nvPr/>
            </p:nvSpPr>
            <p:spPr>
              <a:xfrm>
                <a:off x="5107832" y="2513297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7" name="Oval 616"/>
              <p:cNvSpPr/>
              <p:nvPr/>
            </p:nvSpPr>
            <p:spPr>
              <a:xfrm>
                <a:off x="6556181" y="2513297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8" name="Oval 617"/>
              <p:cNvSpPr/>
              <p:nvPr/>
            </p:nvSpPr>
            <p:spPr>
              <a:xfrm>
                <a:off x="8000472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19" name="Oval 618"/>
              <p:cNvSpPr/>
              <p:nvPr/>
            </p:nvSpPr>
            <p:spPr>
              <a:xfrm>
                <a:off x="9448819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20" name="Oval 619"/>
              <p:cNvSpPr/>
              <p:nvPr/>
            </p:nvSpPr>
            <p:spPr>
              <a:xfrm>
                <a:off x="10897168" y="2513297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66" name="Group 37"/>
            <p:cNvGrpSpPr>
              <a:grpSpLocks/>
            </p:cNvGrpSpPr>
            <p:nvPr/>
          </p:nvGrpSpPr>
          <p:grpSpPr bwMode="auto">
            <a:xfrm>
              <a:off x="13182599" y="1172633"/>
              <a:ext cx="5638802" cy="1676401"/>
              <a:chOff x="762000" y="1219200"/>
              <a:chExt cx="12344400" cy="2743200"/>
            </a:xfrm>
          </p:grpSpPr>
          <p:sp>
            <p:nvSpPr>
              <p:cNvPr id="589" name="Oval 588"/>
              <p:cNvSpPr/>
              <p:nvPr/>
            </p:nvSpPr>
            <p:spPr>
              <a:xfrm>
                <a:off x="1446591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2894938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4343287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5791633" y="12192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7239983" y="1219200"/>
                <a:ext cx="1521373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8688329" y="12192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10132620" y="12192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6" name="Oval 595"/>
              <p:cNvSpPr/>
              <p:nvPr/>
            </p:nvSpPr>
            <p:spPr>
              <a:xfrm>
                <a:off x="11580969" y="12192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7" name="Oval 596"/>
              <p:cNvSpPr/>
              <p:nvPr/>
            </p:nvSpPr>
            <p:spPr>
              <a:xfrm>
                <a:off x="760957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8" name="Oval 597"/>
              <p:cNvSpPr/>
              <p:nvPr/>
            </p:nvSpPr>
            <p:spPr>
              <a:xfrm>
                <a:off x="2209306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9" name="Oval 598"/>
              <p:cNvSpPr/>
              <p:nvPr/>
            </p:nvSpPr>
            <p:spPr>
              <a:xfrm>
                <a:off x="3657653" y="2515073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5106002" y="2515073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1" name="Oval 600"/>
              <p:cNvSpPr/>
              <p:nvPr/>
            </p:nvSpPr>
            <p:spPr>
              <a:xfrm>
                <a:off x="6554349" y="2515073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7998640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9446989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10895335" y="2515073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13312" name="Group 19"/>
          <p:cNvGrpSpPr/>
          <p:nvPr/>
        </p:nvGrpSpPr>
        <p:grpSpPr>
          <a:xfrm>
            <a:off x="4656666" y="334152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570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1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2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3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4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5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6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7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8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79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0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1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2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3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4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85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13" name="Group 20"/>
          <p:cNvGrpSpPr/>
          <p:nvPr/>
        </p:nvGrpSpPr>
        <p:grpSpPr>
          <a:xfrm>
            <a:off x="6161605" y="334152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554" name="Oval 55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5" name="Oval 55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6" name="Oval 55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7" name="Oval 55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8" name="Oval 55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59" name="Oval 55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0" name="Oval 55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1" name="Oval 56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2" name="Oval 56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3" name="Oval 56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4" name="Oval 56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5" name="Oval 56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6" name="Oval 56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7" name="Oval 56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8" name="Oval 56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69" name="Oval 56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14" name="Group 37"/>
          <p:cNvGrpSpPr>
            <a:grpSpLocks/>
          </p:cNvGrpSpPr>
          <p:nvPr/>
        </p:nvGrpSpPr>
        <p:grpSpPr bwMode="auto">
          <a:xfrm>
            <a:off x="7612062" y="3331369"/>
            <a:ext cx="1341879" cy="373261"/>
            <a:chOff x="762000" y="1219200"/>
            <a:chExt cx="12344400" cy="2743200"/>
          </a:xfrm>
        </p:grpSpPr>
        <p:sp>
          <p:nvSpPr>
            <p:cNvPr id="538" name="Oval 60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9" name="Oval 538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0" name="Oval 539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1" name="Oval 540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2" name="Oval 541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3" name="Oval 542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4" name="Oval 543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5" name="Oval 544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6" name="Oval 545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7" name="Oval 546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8" name="Oval 547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9" name="Oval 548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0" name="Oval 549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1" name="Oval 550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2" name="Oval 551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3" name="Oval 552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35" name="TextBox 647"/>
          <p:cNvSpPr txBox="1">
            <a:spLocks noChangeArrowheads="1"/>
          </p:cNvSpPr>
          <p:nvPr/>
        </p:nvSpPr>
        <p:spPr bwMode="auto">
          <a:xfrm>
            <a:off x="4762500" y="1587699"/>
            <a:ext cx="1266410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Bad Threshold Resistor</a:t>
            </a:r>
          </a:p>
        </p:txBody>
      </p:sp>
      <p:sp>
        <p:nvSpPr>
          <p:cNvPr id="13336" name="TextBox 648"/>
          <p:cNvSpPr txBox="1">
            <a:spLocks noChangeArrowheads="1"/>
          </p:cNvSpPr>
          <p:nvPr/>
        </p:nvSpPr>
        <p:spPr bwMode="auto">
          <a:xfrm>
            <a:off x="231828" y="1028700"/>
            <a:ext cx="902362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14                                      Module 23                                Module 20                                 Module 43                                </a:t>
            </a:r>
            <a:r>
              <a:rPr lang="en-US" sz="1000" dirty="0" smtClean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35                                Module 100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37" name="TextBox 651"/>
          <p:cNvSpPr txBox="1">
            <a:spLocks noChangeArrowheads="1"/>
          </p:cNvSpPr>
          <p:nvPr/>
        </p:nvSpPr>
        <p:spPr bwMode="auto">
          <a:xfrm>
            <a:off x="226060" y="1800225"/>
            <a:ext cx="895950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2                                      Module 36                                Module 38                                 Module 40                                      Module 103                                Module 17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38" name="TextBox 652"/>
          <p:cNvSpPr txBox="1">
            <a:spLocks noChangeArrowheads="1"/>
          </p:cNvSpPr>
          <p:nvPr/>
        </p:nvSpPr>
        <p:spPr bwMode="auto">
          <a:xfrm>
            <a:off x="246380" y="2457450"/>
            <a:ext cx="8880987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15                                      Module ?                                Module 9                                   Module 7                                        Module 37                                  Module ?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39" name="TextBox 653"/>
          <p:cNvSpPr txBox="1">
            <a:spLocks noChangeArrowheads="1"/>
          </p:cNvSpPr>
          <p:nvPr/>
        </p:nvSpPr>
        <p:spPr bwMode="auto">
          <a:xfrm>
            <a:off x="246380" y="3143250"/>
            <a:ext cx="889538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33                                      Module 30                               Module 105                              Module 45                                      Module 51                                  Module 1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3315" name="Group 19"/>
          <p:cNvGrpSpPr>
            <a:grpSpLocks/>
          </p:cNvGrpSpPr>
          <p:nvPr/>
        </p:nvGrpSpPr>
        <p:grpSpPr bwMode="auto">
          <a:xfrm>
            <a:off x="211667" y="4099917"/>
            <a:ext cx="1341879" cy="373261"/>
            <a:chOff x="762000" y="1219200"/>
            <a:chExt cx="12344400" cy="2743200"/>
          </a:xfrm>
        </p:grpSpPr>
        <p:sp>
          <p:nvSpPr>
            <p:cNvPr id="517" name="Oval 3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8" name="Oval 4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9" name="Oval 5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0" name="Oval 6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1" name="Oval 7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2" name="Oval 8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3" name="Oval 9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4" name="Oval 10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5" name="Oval 11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6" name="Oval 12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7" name="Oval 13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8" name="Oval 14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29" name="Oval 15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0" name="Oval 16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1" name="Oval 17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2" name="Oval 18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16" name="Group 20"/>
          <p:cNvGrpSpPr>
            <a:grpSpLocks/>
          </p:cNvGrpSpPr>
          <p:nvPr/>
        </p:nvGrpSpPr>
        <p:grpSpPr bwMode="auto">
          <a:xfrm>
            <a:off x="1716705" y="4099917"/>
            <a:ext cx="1341438" cy="373261"/>
            <a:chOff x="762000" y="1219200"/>
            <a:chExt cx="12344400" cy="2743200"/>
          </a:xfrm>
        </p:grpSpPr>
        <p:sp>
          <p:nvSpPr>
            <p:cNvPr id="501" name="Oval 500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2" name="Oval 501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3" name="Oval 502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4" name="Oval 503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5" name="Oval 504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6" name="Oval 505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7" name="Oval 506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8" name="Oval 507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09" name="Oval 508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0" name="Oval 509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1" name="Oval 510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2" name="Oval 511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3" name="Oval 512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4" name="Oval 513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5" name="Oval 514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6" name="Oval 515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17" name="Group 37"/>
          <p:cNvGrpSpPr/>
          <p:nvPr/>
        </p:nvGrpSpPr>
        <p:grpSpPr>
          <a:xfrm>
            <a:off x="3167147" y="4089288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485" name="Oval 484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6" name="Oval 485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7" name="Oval 486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8" name="Oval 487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89" name="Oval 488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0" name="Oval 489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1" name="Oval 490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2" name="Oval 491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3" name="Oval 492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4" name="Oval 493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5" name="Oval 494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6" name="Oval 495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7" name="Oval 496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8" name="Oval 497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499" name="Oval 498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500" name="Oval 499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18" name="Group 19"/>
          <p:cNvGrpSpPr>
            <a:grpSpLocks/>
          </p:cNvGrpSpPr>
          <p:nvPr/>
        </p:nvGrpSpPr>
        <p:grpSpPr bwMode="auto">
          <a:xfrm>
            <a:off x="4656667" y="4089202"/>
            <a:ext cx="1341879" cy="373261"/>
            <a:chOff x="762000" y="1219200"/>
            <a:chExt cx="12344400" cy="2743200"/>
          </a:xfrm>
        </p:grpSpPr>
        <p:sp>
          <p:nvSpPr>
            <p:cNvPr id="466" name="Oval 3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7" name="Oval 4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8" name="Oval 5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9" name="Oval 6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0" name="Oval 7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1" name="Oval 8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2" name="Oval 9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3" name="Oval 10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4" name="Oval 11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5" name="Oval 12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6" name="Oval 13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7" name="Oval 14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8" name="Oval 15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9" name="Oval 16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0" name="Oval 17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1" name="Oval 18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19" name="Group 20"/>
          <p:cNvGrpSpPr>
            <a:grpSpLocks/>
          </p:cNvGrpSpPr>
          <p:nvPr/>
        </p:nvGrpSpPr>
        <p:grpSpPr bwMode="auto">
          <a:xfrm>
            <a:off x="6161705" y="4089202"/>
            <a:ext cx="1341438" cy="373261"/>
            <a:chOff x="762000" y="1219200"/>
            <a:chExt cx="12344400" cy="2743200"/>
          </a:xfrm>
        </p:grpSpPr>
        <p:sp>
          <p:nvSpPr>
            <p:cNvPr id="450" name="Oval 449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1" name="Oval 450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2" name="Oval 451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3" name="Oval 452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4" name="Oval 453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5" name="Oval 454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6" name="Oval 455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7" name="Oval 456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8" name="Oval 457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9" name="Oval 458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0" name="Oval 459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1" name="Oval 460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2" name="Oval 461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3" name="Oval 462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4" name="Oval 463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5" name="Oval 464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20" name="Group 37"/>
          <p:cNvGrpSpPr>
            <a:grpSpLocks/>
          </p:cNvGrpSpPr>
          <p:nvPr/>
        </p:nvGrpSpPr>
        <p:grpSpPr bwMode="auto">
          <a:xfrm>
            <a:off x="7612062" y="4079082"/>
            <a:ext cx="1341879" cy="373261"/>
            <a:chOff x="762000" y="1219200"/>
            <a:chExt cx="12344400" cy="2743200"/>
          </a:xfrm>
        </p:grpSpPr>
        <p:sp>
          <p:nvSpPr>
            <p:cNvPr id="434" name="Oval 43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5" name="Oval 43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6" name="Oval 43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7" name="Oval 43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8" name="Oval 43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9" name="Oval 43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0" name="Oval 43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1" name="Oval 44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2" name="Oval 44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3" name="Oval 44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4" name="Oval 44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5" name="Oval 44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6" name="Oval 44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7" name="Oval 44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8" name="Oval 44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49" name="Oval 44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21" name="Group 54"/>
          <p:cNvGrpSpPr>
            <a:grpSpLocks/>
          </p:cNvGrpSpPr>
          <p:nvPr/>
        </p:nvGrpSpPr>
        <p:grpSpPr bwMode="auto">
          <a:xfrm>
            <a:off x="211667" y="4760119"/>
            <a:ext cx="4297274" cy="383381"/>
            <a:chOff x="761997" y="1172633"/>
            <a:chExt cx="18059402" cy="1722968"/>
          </a:xfrm>
        </p:grpSpPr>
        <p:grpSp>
          <p:nvGrpSpPr>
            <p:cNvPr id="13322" name="Group 19"/>
            <p:cNvGrpSpPr>
              <a:grpSpLocks/>
            </p:cNvGrpSpPr>
            <p:nvPr/>
          </p:nvGrpSpPr>
          <p:grpSpPr bwMode="auto">
            <a:xfrm>
              <a:off x="761997" y="1219200"/>
              <a:ext cx="5638802" cy="1676401"/>
              <a:chOff x="762000" y="1219200"/>
              <a:chExt cx="12344400" cy="2743200"/>
            </a:xfrm>
          </p:grpSpPr>
          <p:sp>
            <p:nvSpPr>
              <p:cNvPr id="413" name="Oval 3"/>
              <p:cNvSpPr/>
              <p:nvPr/>
            </p:nvSpPr>
            <p:spPr>
              <a:xfrm>
                <a:off x="1447634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4" name="Oval 4"/>
              <p:cNvSpPr/>
              <p:nvPr/>
            </p:nvSpPr>
            <p:spPr>
              <a:xfrm>
                <a:off x="2895980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5" name="Oval 5"/>
              <p:cNvSpPr/>
              <p:nvPr/>
            </p:nvSpPr>
            <p:spPr>
              <a:xfrm>
                <a:off x="4344329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6" name="Oval 6"/>
              <p:cNvSpPr/>
              <p:nvPr/>
            </p:nvSpPr>
            <p:spPr>
              <a:xfrm>
                <a:off x="5792676" y="1217427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7" name="Oval 7"/>
              <p:cNvSpPr/>
              <p:nvPr/>
            </p:nvSpPr>
            <p:spPr>
              <a:xfrm>
                <a:off x="7241025" y="1217427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8" name="Oval 8"/>
              <p:cNvSpPr/>
              <p:nvPr/>
            </p:nvSpPr>
            <p:spPr>
              <a:xfrm>
                <a:off x="8689372" y="1217427"/>
                <a:ext cx="1521375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9" name="Oval 9"/>
              <p:cNvSpPr/>
              <p:nvPr/>
            </p:nvSpPr>
            <p:spPr>
              <a:xfrm>
                <a:off x="10133663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0" name="Oval 10"/>
              <p:cNvSpPr/>
              <p:nvPr/>
            </p:nvSpPr>
            <p:spPr>
              <a:xfrm>
                <a:off x="11582012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1" name="Oval 11"/>
              <p:cNvSpPr/>
              <p:nvPr/>
            </p:nvSpPr>
            <p:spPr>
              <a:xfrm>
                <a:off x="762000" y="25133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2" name="Oval 12"/>
              <p:cNvSpPr/>
              <p:nvPr/>
            </p:nvSpPr>
            <p:spPr>
              <a:xfrm>
                <a:off x="2210349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3" name="Oval 13"/>
              <p:cNvSpPr/>
              <p:nvPr/>
            </p:nvSpPr>
            <p:spPr>
              <a:xfrm>
                <a:off x="3658696" y="25133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4" name="Oval 14"/>
              <p:cNvSpPr/>
              <p:nvPr/>
            </p:nvSpPr>
            <p:spPr>
              <a:xfrm>
                <a:off x="5107045" y="2513300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5" name="Oval 15"/>
              <p:cNvSpPr/>
              <p:nvPr/>
            </p:nvSpPr>
            <p:spPr>
              <a:xfrm>
                <a:off x="6555391" y="2513300"/>
                <a:ext cx="1521375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6" name="Oval 16"/>
              <p:cNvSpPr/>
              <p:nvPr/>
            </p:nvSpPr>
            <p:spPr>
              <a:xfrm>
                <a:off x="7999682" y="25133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7" name="Oval 17"/>
              <p:cNvSpPr/>
              <p:nvPr/>
            </p:nvSpPr>
            <p:spPr>
              <a:xfrm>
                <a:off x="9448032" y="2513300"/>
                <a:ext cx="1525431" cy="14491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28" name="Oval 18"/>
              <p:cNvSpPr/>
              <p:nvPr/>
            </p:nvSpPr>
            <p:spPr>
              <a:xfrm>
                <a:off x="10896378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3323" name="Group 20"/>
            <p:cNvGrpSpPr>
              <a:grpSpLocks/>
            </p:cNvGrpSpPr>
            <p:nvPr/>
          </p:nvGrpSpPr>
          <p:grpSpPr bwMode="auto">
            <a:xfrm>
              <a:off x="7086597" y="1219200"/>
              <a:ext cx="5638802" cy="1676401"/>
              <a:chOff x="762000" y="1219200"/>
              <a:chExt cx="12344400" cy="2743200"/>
            </a:xfrm>
          </p:grpSpPr>
          <p:sp>
            <p:nvSpPr>
              <p:cNvPr id="397" name="Oval 396"/>
              <p:cNvSpPr/>
              <p:nvPr/>
            </p:nvSpPr>
            <p:spPr>
              <a:xfrm>
                <a:off x="1448421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8" name="Oval 397"/>
              <p:cNvSpPr/>
              <p:nvPr/>
            </p:nvSpPr>
            <p:spPr>
              <a:xfrm>
                <a:off x="2896770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4345117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5793466" y="1217427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7241812" y="1217427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8690162" y="1217427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10134452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11582799" y="1217427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762790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6" name="Oval 405"/>
              <p:cNvSpPr/>
              <p:nvPr/>
            </p:nvSpPr>
            <p:spPr>
              <a:xfrm>
                <a:off x="2211136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7" name="Oval 406"/>
              <p:cNvSpPr/>
              <p:nvPr/>
            </p:nvSpPr>
            <p:spPr>
              <a:xfrm>
                <a:off x="3659485" y="2513300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8" name="Oval 407"/>
              <p:cNvSpPr/>
              <p:nvPr/>
            </p:nvSpPr>
            <p:spPr>
              <a:xfrm>
                <a:off x="5107832" y="2513300"/>
                <a:ext cx="1521375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09" name="Oval 408"/>
              <p:cNvSpPr/>
              <p:nvPr/>
            </p:nvSpPr>
            <p:spPr>
              <a:xfrm>
                <a:off x="6556181" y="2513300"/>
                <a:ext cx="1521373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0" name="Oval 409"/>
              <p:cNvSpPr/>
              <p:nvPr/>
            </p:nvSpPr>
            <p:spPr>
              <a:xfrm>
                <a:off x="8000472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1" name="Oval 410"/>
              <p:cNvSpPr/>
              <p:nvPr/>
            </p:nvSpPr>
            <p:spPr>
              <a:xfrm>
                <a:off x="9448819" y="2513300"/>
                <a:ext cx="1525431" cy="14491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10897168" y="2513300"/>
                <a:ext cx="1525431" cy="1449100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13324" name="Group 37"/>
            <p:cNvGrpSpPr>
              <a:grpSpLocks/>
            </p:cNvGrpSpPr>
            <p:nvPr/>
          </p:nvGrpSpPr>
          <p:grpSpPr bwMode="auto">
            <a:xfrm>
              <a:off x="13182597" y="1172633"/>
              <a:ext cx="5638802" cy="1676401"/>
              <a:chOff x="762000" y="1219200"/>
              <a:chExt cx="12344400" cy="2743200"/>
            </a:xfrm>
          </p:grpSpPr>
          <p:sp>
            <p:nvSpPr>
              <p:cNvPr id="381" name="Oval 380"/>
              <p:cNvSpPr/>
              <p:nvPr/>
            </p:nvSpPr>
            <p:spPr>
              <a:xfrm>
                <a:off x="1446591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2894938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4343287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4" name="Oval 383"/>
              <p:cNvSpPr/>
              <p:nvPr/>
            </p:nvSpPr>
            <p:spPr>
              <a:xfrm>
                <a:off x="5791633" y="1219200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5" name="Oval 384"/>
              <p:cNvSpPr/>
              <p:nvPr/>
            </p:nvSpPr>
            <p:spPr>
              <a:xfrm>
                <a:off x="7239983" y="1219200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6" name="Oval 385"/>
              <p:cNvSpPr/>
              <p:nvPr/>
            </p:nvSpPr>
            <p:spPr>
              <a:xfrm>
                <a:off x="8688329" y="1219200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10132620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11580969" y="1219200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760957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0" name="Oval 389"/>
              <p:cNvSpPr/>
              <p:nvPr/>
            </p:nvSpPr>
            <p:spPr>
              <a:xfrm>
                <a:off x="2209306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1" name="Oval 390"/>
              <p:cNvSpPr/>
              <p:nvPr/>
            </p:nvSpPr>
            <p:spPr>
              <a:xfrm>
                <a:off x="3657653" y="2515073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2" name="Oval 391"/>
              <p:cNvSpPr/>
              <p:nvPr/>
            </p:nvSpPr>
            <p:spPr>
              <a:xfrm>
                <a:off x="5106002" y="2515073"/>
                <a:ext cx="1521373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3" name="Oval 392"/>
              <p:cNvSpPr/>
              <p:nvPr/>
            </p:nvSpPr>
            <p:spPr>
              <a:xfrm>
                <a:off x="6554349" y="2515073"/>
                <a:ext cx="1521375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7998640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9446989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96" name="Oval 395"/>
              <p:cNvSpPr/>
              <p:nvPr/>
            </p:nvSpPr>
            <p:spPr>
              <a:xfrm>
                <a:off x="10895335" y="2515073"/>
                <a:ext cx="1525431" cy="1449103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grpSp>
        <p:nvGrpSpPr>
          <p:cNvPr id="13325" name="Group 19"/>
          <p:cNvGrpSpPr>
            <a:grpSpLocks/>
          </p:cNvGrpSpPr>
          <p:nvPr/>
        </p:nvGrpSpPr>
        <p:grpSpPr bwMode="auto">
          <a:xfrm>
            <a:off x="4656667" y="4760119"/>
            <a:ext cx="1341879" cy="373261"/>
            <a:chOff x="762000" y="1219200"/>
            <a:chExt cx="12344400" cy="2743200"/>
          </a:xfrm>
        </p:grpSpPr>
        <p:sp>
          <p:nvSpPr>
            <p:cNvPr id="362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3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4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5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6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7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8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9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0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1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2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3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4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5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6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7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26" name="Group 20"/>
          <p:cNvGrpSpPr>
            <a:grpSpLocks/>
          </p:cNvGrpSpPr>
          <p:nvPr/>
        </p:nvGrpSpPr>
        <p:grpSpPr bwMode="auto">
          <a:xfrm>
            <a:off x="6161705" y="4760119"/>
            <a:ext cx="1341438" cy="373261"/>
            <a:chOff x="762000" y="1219200"/>
            <a:chExt cx="12344400" cy="2743200"/>
          </a:xfrm>
        </p:grpSpPr>
        <p:sp>
          <p:nvSpPr>
            <p:cNvPr id="346" name="Oval 345"/>
            <p:cNvSpPr/>
            <p:nvPr/>
          </p:nvSpPr>
          <p:spPr>
            <a:xfrm>
              <a:off x="144779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7" name="Oval 346"/>
            <p:cNvSpPr/>
            <p:nvPr/>
          </p:nvSpPr>
          <p:spPr>
            <a:xfrm>
              <a:off x="2896502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8" name="Oval 347"/>
            <p:cNvSpPr/>
            <p:nvPr/>
          </p:nvSpPr>
          <p:spPr>
            <a:xfrm>
              <a:off x="4345202" y="1219200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9" name="Oval 348"/>
            <p:cNvSpPr/>
            <p:nvPr/>
          </p:nvSpPr>
          <p:spPr>
            <a:xfrm>
              <a:off x="578984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0" name="Oval 349"/>
            <p:cNvSpPr/>
            <p:nvPr/>
          </p:nvSpPr>
          <p:spPr>
            <a:xfrm>
              <a:off x="7238549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1" name="Oval 350"/>
            <p:cNvSpPr/>
            <p:nvPr/>
          </p:nvSpPr>
          <p:spPr>
            <a:xfrm>
              <a:off x="8687250" y="1219200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2" name="Oval 351"/>
            <p:cNvSpPr/>
            <p:nvPr/>
          </p:nvSpPr>
          <p:spPr>
            <a:xfrm>
              <a:off x="10135953" y="1219200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3" name="Oval 352"/>
            <p:cNvSpPr/>
            <p:nvPr/>
          </p:nvSpPr>
          <p:spPr>
            <a:xfrm>
              <a:off x="11580596" y="1219200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4" name="Oval 353"/>
            <p:cNvSpPr/>
            <p:nvPr/>
          </p:nvSpPr>
          <p:spPr>
            <a:xfrm>
              <a:off x="762000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5" name="Oval 354"/>
            <p:cNvSpPr/>
            <p:nvPr/>
          </p:nvSpPr>
          <p:spPr>
            <a:xfrm>
              <a:off x="2210700" y="2514235"/>
              <a:ext cx="15217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6" name="Oval 355"/>
            <p:cNvSpPr/>
            <p:nvPr/>
          </p:nvSpPr>
          <p:spPr>
            <a:xfrm>
              <a:off x="3659404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7" name="Oval 356"/>
            <p:cNvSpPr/>
            <p:nvPr/>
          </p:nvSpPr>
          <p:spPr>
            <a:xfrm>
              <a:off x="5104047" y="2514235"/>
              <a:ext cx="152580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8" name="Oval 357"/>
            <p:cNvSpPr/>
            <p:nvPr/>
          </p:nvSpPr>
          <p:spPr>
            <a:xfrm>
              <a:off x="6552748" y="2514235"/>
              <a:ext cx="1525804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9" name="Oval 358"/>
            <p:cNvSpPr/>
            <p:nvPr/>
          </p:nvSpPr>
          <p:spPr>
            <a:xfrm>
              <a:off x="8001451" y="2514235"/>
              <a:ext cx="15217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0" name="Oval 359"/>
            <p:cNvSpPr/>
            <p:nvPr/>
          </p:nvSpPr>
          <p:spPr>
            <a:xfrm>
              <a:off x="9450151" y="2514235"/>
              <a:ext cx="1521747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61" name="Oval 360"/>
            <p:cNvSpPr/>
            <p:nvPr/>
          </p:nvSpPr>
          <p:spPr>
            <a:xfrm>
              <a:off x="10894795" y="2514235"/>
              <a:ext cx="1525804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27" name="Group 37"/>
          <p:cNvGrpSpPr>
            <a:grpSpLocks/>
          </p:cNvGrpSpPr>
          <p:nvPr/>
        </p:nvGrpSpPr>
        <p:grpSpPr bwMode="auto">
          <a:xfrm>
            <a:off x="7612062" y="4749403"/>
            <a:ext cx="1341879" cy="373261"/>
            <a:chOff x="762000" y="1219200"/>
            <a:chExt cx="12344400" cy="2743200"/>
          </a:xfrm>
        </p:grpSpPr>
        <p:sp>
          <p:nvSpPr>
            <p:cNvPr id="330" name="Oval 329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1" name="Oval 330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2" name="Oval 331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3" name="Oval 332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4" name="Oval 333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5" name="Oval 334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6" name="Oval 335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7" name="Oval 336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8" name="Oval 337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9" name="Oval 338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0" name="Oval 339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1" name="Oval 340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2" name="Oval 341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3" name="Oval 342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4" name="Oval 343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5" name="Oval 344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50" name="TextBox 654"/>
          <p:cNvSpPr txBox="1">
            <a:spLocks noChangeArrowheads="1"/>
          </p:cNvSpPr>
          <p:nvPr/>
        </p:nvSpPr>
        <p:spPr bwMode="auto">
          <a:xfrm>
            <a:off x="236220" y="3886200"/>
            <a:ext cx="8954750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11                                      Module 26                               Module 29                                Module 28                                      Module 31                                  Module 32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51" name="TextBox 655"/>
          <p:cNvSpPr txBox="1">
            <a:spLocks noChangeArrowheads="1"/>
          </p:cNvSpPr>
          <p:nvPr/>
        </p:nvSpPr>
        <p:spPr bwMode="auto">
          <a:xfrm>
            <a:off x="214059" y="4581087"/>
            <a:ext cx="895950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10                                      Module 50                               Module 24                                Module 42                                      Module 27                                  Module 25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13328" name="Group 19"/>
          <p:cNvGrpSpPr/>
          <p:nvPr/>
        </p:nvGrpSpPr>
        <p:grpSpPr>
          <a:xfrm>
            <a:off x="232833" y="5528405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854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5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6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7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8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59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0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1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2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3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4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5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6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7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8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69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29" name="Group 20"/>
          <p:cNvGrpSpPr>
            <a:grpSpLocks/>
          </p:cNvGrpSpPr>
          <p:nvPr/>
        </p:nvGrpSpPr>
        <p:grpSpPr bwMode="auto">
          <a:xfrm>
            <a:off x="1737872" y="5528667"/>
            <a:ext cx="1341438" cy="373261"/>
            <a:chOff x="762000" y="1219200"/>
            <a:chExt cx="12344400" cy="2743200"/>
          </a:xfrm>
        </p:grpSpPr>
        <p:sp>
          <p:nvSpPr>
            <p:cNvPr id="838" name="Oval 837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9" name="Oval 838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0" name="Oval 839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1" name="Oval 840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2" name="Oval 841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3" name="Oval 842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4" name="Oval 843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5" name="Oval 844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6" name="Oval 845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7" name="Oval 846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8" name="Oval 847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9" name="Oval 848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0" name="Oval 849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1" name="Oval 850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2" name="Oval 851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3" name="Oval 852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30" name="Group 37"/>
          <p:cNvGrpSpPr>
            <a:grpSpLocks/>
          </p:cNvGrpSpPr>
          <p:nvPr/>
        </p:nvGrpSpPr>
        <p:grpSpPr bwMode="auto">
          <a:xfrm>
            <a:off x="3188229" y="5517952"/>
            <a:ext cx="1341879" cy="373261"/>
            <a:chOff x="762000" y="1219200"/>
            <a:chExt cx="12344400" cy="2743200"/>
          </a:xfrm>
        </p:grpSpPr>
        <p:sp>
          <p:nvSpPr>
            <p:cNvPr id="822" name="Oval 821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3" name="Oval 822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4" name="Oval 823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5" name="Oval 824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6" name="Oval 825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7" name="Oval 826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8" name="Oval 827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9" name="Oval 828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0" name="Oval 829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1" name="Oval 830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2" name="Oval 831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3" name="Oval 832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4" name="Oval 833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5" name="Oval 834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6" name="Oval 835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7" name="Oval 836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31" name="Group 19"/>
          <p:cNvGrpSpPr/>
          <p:nvPr/>
        </p:nvGrpSpPr>
        <p:grpSpPr>
          <a:xfrm>
            <a:off x="4677833" y="5518038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803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4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5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6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7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8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09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0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1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2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3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4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5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6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7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818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32" name="Group 20"/>
          <p:cNvGrpSpPr>
            <a:grpSpLocks/>
          </p:cNvGrpSpPr>
          <p:nvPr/>
        </p:nvGrpSpPr>
        <p:grpSpPr bwMode="auto">
          <a:xfrm>
            <a:off x="6182872" y="5517952"/>
            <a:ext cx="1341438" cy="373261"/>
            <a:chOff x="762000" y="1219200"/>
            <a:chExt cx="12344400" cy="2743200"/>
          </a:xfrm>
        </p:grpSpPr>
        <p:sp>
          <p:nvSpPr>
            <p:cNvPr id="787" name="Oval 786"/>
            <p:cNvSpPr/>
            <p:nvPr/>
          </p:nvSpPr>
          <p:spPr>
            <a:xfrm>
              <a:off x="144779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8" name="Oval 787"/>
            <p:cNvSpPr/>
            <p:nvPr/>
          </p:nvSpPr>
          <p:spPr>
            <a:xfrm>
              <a:off x="2896502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89" name="Oval 788"/>
            <p:cNvSpPr/>
            <p:nvPr/>
          </p:nvSpPr>
          <p:spPr>
            <a:xfrm>
              <a:off x="4345202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0" name="Oval 789"/>
            <p:cNvSpPr/>
            <p:nvPr/>
          </p:nvSpPr>
          <p:spPr>
            <a:xfrm>
              <a:off x="578984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1" name="Oval 790"/>
            <p:cNvSpPr/>
            <p:nvPr/>
          </p:nvSpPr>
          <p:spPr>
            <a:xfrm>
              <a:off x="7238549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2" name="Oval 791"/>
            <p:cNvSpPr/>
            <p:nvPr/>
          </p:nvSpPr>
          <p:spPr>
            <a:xfrm>
              <a:off x="8687250" y="1219200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3" name="Oval 792"/>
            <p:cNvSpPr/>
            <p:nvPr/>
          </p:nvSpPr>
          <p:spPr>
            <a:xfrm>
              <a:off x="10135953" y="1219200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4" name="Oval 793"/>
            <p:cNvSpPr/>
            <p:nvPr/>
          </p:nvSpPr>
          <p:spPr>
            <a:xfrm>
              <a:off x="11580596" y="1219200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5" name="Oval 794"/>
            <p:cNvSpPr/>
            <p:nvPr/>
          </p:nvSpPr>
          <p:spPr>
            <a:xfrm>
              <a:off x="762000" y="2514236"/>
              <a:ext cx="1525804" cy="144816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6" name="Oval 795"/>
            <p:cNvSpPr/>
            <p:nvPr/>
          </p:nvSpPr>
          <p:spPr>
            <a:xfrm>
              <a:off x="2210700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7" name="Oval 796"/>
            <p:cNvSpPr/>
            <p:nvPr/>
          </p:nvSpPr>
          <p:spPr>
            <a:xfrm>
              <a:off x="3659404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8" name="Oval 797"/>
            <p:cNvSpPr/>
            <p:nvPr/>
          </p:nvSpPr>
          <p:spPr>
            <a:xfrm>
              <a:off x="5104047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99" name="Oval 798"/>
            <p:cNvSpPr/>
            <p:nvPr/>
          </p:nvSpPr>
          <p:spPr>
            <a:xfrm>
              <a:off x="6552748" y="2514236"/>
              <a:ext cx="1525804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0" name="Oval 799"/>
            <p:cNvSpPr/>
            <p:nvPr/>
          </p:nvSpPr>
          <p:spPr>
            <a:xfrm>
              <a:off x="8001451" y="2514236"/>
              <a:ext cx="15217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1" name="Oval 800"/>
            <p:cNvSpPr/>
            <p:nvPr/>
          </p:nvSpPr>
          <p:spPr>
            <a:xfrm>
              <a:off x="9450151" y="2514236"/>
              <a:ext cx="15217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02" name="Oval 801"/>
            <p:cNvSpPr/>
            <p:nvPr/>
          </p:nvSpPr>
          <p:spPr>
            <a:xfrm>
              <a:off x="10894795" y="2514236"/>
              <a:ext cx="152580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33" name="Group 37"/>
          <p:cNvGrpSpPr/>
          <p:nvPr/>
        </p:nvGrpSpPr>
        <p:grpSpPr>
          <a:xfrm>
            <a:off x="7633315" y="5507670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771" name="Oval 770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2" name="Oval 771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3" name="Oval 772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4" name="Oval 773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5" name="Oval 774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6" name="Oval 775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7" name="Oval 776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8" name="Oval 777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9" name="Oval 778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0" name="Oval 779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1" name="Oval 780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2" name="Oval 781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3" name="Oval 782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4" name="Oval 783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5" name="Oval 784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86" name="Oval 785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34" name="Group 19"/>
          <p:cNvGrpSpPr/>
          <p:nvPr/>
        </p:nvGrpSpPr>
        <p:grpSpPr>
          <a:xfrm>
            <a:off x="232833" y="619902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755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6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7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8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9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0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1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2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3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4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5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6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7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8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69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70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40" name="Group 20"/>
          <p:cNvGrpSpPr/>
          <p:nvPr/>
        </p:nvGrpSpPr>
        <p:grpSpPr>
          <a:xfrm>
            <a:off x="1737771" y="6199024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739" name="Oval 738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0" name="Oval 739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1" name="Oval 740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2" name="Oval 741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3" name="Oval 742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4" name="Oval 743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5" name="Oval 744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6" name="Oval 745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7" name="Oval 746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8" name="Oval 747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49" name="Oval 748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0" name="Oval 749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1" name="Oval 750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2" name="Oval 751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3" name="Oval 752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54" name="Oval 753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41" name="Group 37"/>
          <p:cNvGrpSpPr>
            <a:grpSpLocks/>
          </p:cNvGrpSpPr>
          <p:nvPr/>
        </p:nvGrpSpPr>
        <p:grpSpPr bwMode="auto">
          <a:xfrm>
            <a:off x="3188229" y="6188869"/>
            <a:ext cx="1341879" cy="373261"/>
            <a:chOff x="762000" y="1219200"/>
            <a:chExt cx="12344400" cy="2743200"/>
          </a:xfrm>
        </p:grpSpPr>
        <p:sp>
          <p:nvSpPr>
            <p:cNvPr id="723" name="Oval 722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4" name="Oval 723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5" name="Oval 724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6" name="Oval 725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7" name="Oval 726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8" name="Oval 727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9" name="Oval 728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0" name="Oval 729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1" name="Oval 730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2" name="Oval 731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3" name="Oval 732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4" name="Oval 733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5" name="Oval 734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6" name="Oval 735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7" name="Oval 736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38" name="Oval 737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42" name="Group 19"/>
          <p:cNvGrpSpPr/>
          <p:nvPr/>
        </p:nvGrpSpPr>
        <p:grpSpPr>
          <a:xfrm>
            <a:off x="4677833" y="6188656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704" name="Oval 3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5" name="Oval 4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6" name="Oval 5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7" name="Oval 6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8" name="Oval 7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9" name="Oval 8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0" name="Oval 9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1" name="Oval 10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2" name="Oval 11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3" name="Oval 12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4" name="Oval 13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5" name="Oval 14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6" name="Oval 15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7" name="Oval 16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8" name="Oval 17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19" name="Oval 18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3343" name="Group 20"/>
          <p:cNvGrpSpPr/>
          <p:nvPr/>
        </p:nvGrpSpPr>
        <p:grpSpPr>
          <a:xfrm>
            <a:off x="6182772" y="6188656"/>
            <a:ext cx="1341753" cy="373226"/>
            <a:chOff x="762000" y="1219200"/>
            <a:chExt cx="12344400" cy="2743200"/>
          </a:xfrm>
          <a:solidFill>
            <a:srgbClr val="660066"/>
          </a:solidFill>
        </p:grpSpPr>
        <p:sp>
          <p:nvSpPr>
            <p:cNvPr id="688" name="Oval 687"/>
            <p:cNvSpPr/>
            <p:nvPr/>
          </p:nvSpPr>
          <p:spPr>
            <a:xfrm>
              <a:off x="1447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89" name="Oval 688"/>
            <p:cNvSpPr/>
            <p:nvPr/>
          </p:nvSpPr>
          <p:spPr>
            <a:xfrm>
              <a:off x="2895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0" name="Oval 689"/>
            <p:cNvSpPr/>
            <p:nvPr/>
          </p:nvSpPr>
          <p:spPr>
            <a:xfrm>
              <a:off x="4343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1" name="Oval 690"/>
            <p:cNvSpPr/>
            <p:nvPr/>
          </p:nvSpPr>
          <p:spPr>
            <a:xfrm>
              <a:off x="57912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2" name="Oval 691"/>
            <p:cNvSpPr/>
            <p:nvPr/>
          </p:nvSpPr>
          <p:spPr>
            <a:xfrm>
              <a:off x="72390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3" name="Oval 692"/>
            <p:cNvSpPr/>
            <p:nvPr/>
          </p:nvSpPr>
          <p:spPr>
            <a:xfrm>
              <a:off x="86868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4" name="Oval 693"/>
            <p:cNvSpPr/>
            <p:nvPr/>
          </p:nvSpPr>
          <p:spPr>
            <a:xfrm>
              <a:off x="101346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5" name="Oval 694"/>
            <p:cNvSpPr/>
            <p:nvPr/>
          </p:nvSpPr>
          <p:spPr>
            <a:xfrm>
              <a:off x="11582400" y="12192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6" name="Oval 695"/>
            <p:cNvSpPr/>
            <p:nvPr/>
          </p:nvSpPr>
          <p:spPr>
            <a:xfrm>
              <a:off x="762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7" name="Oval 696"/>
            <p:cNvSpPr/>
            <p:nvPr/>
          </p:nvSpPr>
          <p:spPr>
            <a:xfrm>
              <a:off x="2209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8" name="Oval 697"/>
            <p:cNvSpPr/>
            <p:nvPr/>
          </p:nvSpPr>
          <p:spPr>
            <a:xfrm>
              <a:off x="3657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699" name="Oval 698"/>
            <p:cNvSpPr/>
            <p:nvPr/>
          </p:nvSpPr>
          <p:spPr>
            <a:xfrm>
              <a:off x="51054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0" name="Oval 699"/>
            <p:cNvSpPr/>
            <p:nvPr/>
          </p:nvSpPr>
          <p:spPr>
            <a:xfrm>
              <a:off x="65532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1" name="Oval 700"/>
            <p:cNvSpPr/>
            <p:nvPr/>
          </p:nvSpPr>
          <p:spPr>
            <a:xfrm>
              <a:off x="80010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2" name="Oval 701"/>
            <p:cNvSpPr/>
            <p:nvPr/>
          </p:nvSpPr>
          <p:spPr>
            <a:xfrm>
              <a:off x="94488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703" name="Oval 702"/>
            <p:cNvSpPr/>
            <p:nvPr/>
          </p:nvSpPr>
          <p:spPr>
            <a:xfrm>
              <a:off x="10896600" y="2514600"/>
              <a:ext cx="1524000" cy="14478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en-US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15" name="Group 37"/>
          <p:cNvGrpSpPr>
            <a:grpSpLocks/>
          </p:cNvGrpSpPr>
          <p:nvPr/>
        </p:nvGrpSpPr>
        <p:grpSpPr bwMode="auto">
          <a:xfrm>
            <a:off x="7633229" y="6170414"/>
            <a:ext cx="1341879" cy="373261"/>
            <a:chOff x="762000" y="1219200"/>
            <a:chExt cx="12344400" cy="2743200"/>
          </a:xfrm>
        </p:grpSpPr>
        <p:sp>
          <p:nvSpPr>
            <p:cNvPr id="672" name="Oval 671"/>
            <p:cNvSpPr/>
            <p:nvPr/>
          </p:nvSpPr>
          <p:spPr>
            <a:xfrm>
              <a:off x="1447576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3" name="Oval 672"/>
            <p:cNvSpPr/>
            <p:nvPr/>
          </p:nvSpPr>
          <p:spPr>
            <a:xfrm>
              <a:off x="2895800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4" name="Oval 673"/>
            <p:cNvSpPr/>
            <p:nvPr/>
          </p:nvSpPr>
          <p:spPr>
            <a:xfrm>
              <a:off x="4344027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5" name="Oval 674"/>
            <p:cNvSpPr/>
            <p:nvPr/>
          </p:nvSpPr>
          <p:spPr>
            <a:xfrm>
              <a:off x="5792251" y="1219200"/>
              <a:ext cx="1521247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6" name="Oval 675"/>
            <p:cNvSpPr/>
            <p:nvPr/>
          </p:nvSpPr>
          <p:spPr>
            <a:xfrm>
              <a:off x="7240478" y="1219200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7" name="Oval 676"/>
            <p:cNvSpPr/>
            <p:nvPr/>
          </p:nvSpPr>
          <p:spPr>
            <a:xfrm>
              <a:off x="8688702" y="1219200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8" name="Oval 677"/>
            <p:cNvSpPr/>
            <p:nvPr/>
          </p:nvSpPr>
          <p:spPr>
            <a:xfrm>
              <a:off x="10132871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79" name="Oval 678"/>
            <p:cNvSpPr/>
            <p:nvPr/>
          </p:nvSpPr>
          <p:spPr>
            <a:xfrm>
              <a:off x="11581098" y="1219200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0" name="Oval 679"/>
            <p:cNvSpPr/>
            <p:nvPr/>
          </p:nvSpPr>
          <p:spPr>
            <a:xfrm>
              <a:off x="762000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1" name="Oval 680"/>
            <p:cNvSpPr/>
            <p:nvPr/>
          </p:nvSpPr>
          <p:spPr>
            <a:xfrm>
              <a:off x="2210227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2" name="Oval 681"/>
            <p:cNvSpPr/>
            <p:nvPr/>
          </p:nvSpPr>
          <p:spPr>
            <a:xfrm>
              <a:off x="3658451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3" name="Oval 682"/>
            <p:cNvSpPr/>
            <p:nvPr/>
          </p:nvSpPr>
          <p:spPr>
            <a:xfrm>
              <a:off x="5106678" y="2514236"/>
              <a:ext cx="1521244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4" name="Oval 683"/>
            <p:cNvSpPr/>
            <p:nvPr/>
          </p:nvSpPr>
          <p:spPr>
            <a:xfrm>
              <a:off x="6554902" y="2514236"/>
              <a:ext cx="1521247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5" name="Oval 684"/>
            <p:cNvSpPr/>
            <p:nvPr/>
          </p:nvSpPr>
          <p:spPr>
            <a:xfrm>
              <a:off x="7999071" y="2514236"/>
              <a:ext cx="1525302" cy="1448164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6" name="Oval 685"/>
            <p:cNvSpPr/>
            <p:nvPr/>
          </p:nvSpPr>
          <p:spPr>
            <a:xfrm>
              <a:off x="9447298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7" name="Oval 686"/>
            <p:cNvSpPr/>
            <p:nvPr/>
          </p:nvSpPr>
          <p:spPr>
            <a:xfrm>
              <a:off x="10895522" y="2514236"/>
              <a:ext cx="1525302" cy="1448164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64" name="TextBox 669"/>
          <p:cNvSpPr txBox="1">
            <a:spLocks noChangeArrowheads="1"/>
          </p:cNvSpPr>
          <p:nvPr/>
        </p:nvSpPr>
        <p:spPr bwMode="auto">
          <a:xfrm>
            <a:off x="226060" y="5310783"/>
            <a:ext cx="889538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46                                      Module 16                               Module 104                              Module 44                                      Module 101                                Module 4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65" name="TextBox 670"/>
          <p:cNvSpPr txBox="1">
            <a:spLocks noChangeArrowheads="1"/>
          </p:cNvSpPr>
          <p:nvPr/>
        </p:nvSpPr>
        <p:spPr bwMode="auto">
          <a:xfrm>
            <a:off x="163657" y="6009995"/>
            <a:ext cx="8895389" cy="336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Module 47                                      Module 52                               Module 102                              Module 48                                      Module 18                                  Module 6</a:t>
            </a:r>
          </a:p>
          <a:p>
            <a:endParaRPr lang="en-US" sz="1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16" name="Group 871"/>
          <p:cNvGrpSpPr>
            <a:grpSpLocks/>
          </p:cNvGrpSpPr>
          <p:nvPr/>
        </p:nvGrpSpPr>
        <p:grpSpPr bwMode="auto">
          <a:xfrm>
            <a:off x="444500" y="57150"/>
            <a:ext cx="1729493" cy="470975"/>
            <a:chOff x="2242914" y="670292"/>
            <a:chExt cx="6226633" cy="1255784"/>
          </a:xfrm>
        </p:grpSpPr>
        <p:sp>
          <p:nvSpPr>
            <p:cNvPr id="637" name="Oval 636"/>
            <p:cNvSpPr/>
            <p:nvPr/>
          </p:nvSpPr>
          <p:spPr>
            <a:xfrm>
              <a:off x="2269904" y="675054"/>
              <a:ext cx="460409" cy="479368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447" name="TextBox 637"/>
            <p:cNvSpPr txBox="1">
              <a:spLocks noChangeArrowheads="1"/>
            </p:cNvSpPr>
            <p:nvPr/>
          </p:nvSpPr>
          <p:spPr bwMode="auto">
            <a:xfrm>
              <a:off x="2743200" y="670292"/>
              <a:ext cx="5726347" cy="574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Good, </a:t>
              </a:r>
              <a:r>
                <a:rPr lang="en-US" sz="800" dirty="0" err="1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800" baseline="-25000" dirty="0" err="1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max</a:t>
              </a:r>
              <a:r>
                <a:rPr lang="en-US" sz="800" dirty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&gt;2050V</a:t>
              </a:r>
            </a:p>
          </p:txBody>
        </p:sp>
        <p:sp>
          <p:nvSpPr>
            <p:cNvPr id="13448" name="TextBox 641"/>
            <p:cNvSpPr txBox="1">
              <a:spLocks noChangeArrowheads="1"/>
            </p:cNvSpPr>
            <p:nvPr/>
          </p:nvSpPr>
          <p:spPr bwMode="auto">
            <a:xfrm>
              <a:off x="2819399" y="1351627"/>
              <a:ext cx="1716073" cy="574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Dead</a:t>
              </a:r>
            </a:p>
          </p:txBody>
        </p:sp>
        <p:sp>
          <p:nvSpPr>
            <p:cNvPr id="870" name="Oval 869"/>
            <p:cNvSpPr/>
            <p:nvPr/>
          </p:nvSpPr>
          <p:spPr>
            <a:xfrm>
              <a:off x="2242914" y="1356010"/>
              <a:ext cx="460409" cy="47936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17" name="Group 872"/>
          <p:cNvGrpSpPr>
            <a:grpSpLocks/>
          </p:cNvGrpSpPr>
          <p:nvPr/>
        </p:nvGrpSpPr>
        <p:grpSpPr bwMode="auto">
          <a:xfrm>
            <a:off x="444500" y="569715"/>
            <a:ext cx="2080066" cy="474390"/>
            <a:chOff x="2269400" y="485864"/>
            <a:chExt cx="7487477" cy="1264569"/>
          </a:xfrm>
        </p:grpSpPr>
        <p:sp>
          <p:nvSpPr>
            <p:cNvPr id="874" name="Oval 873"/>
            <p:cNvSpPr/>
            <p:nvPr/>
          </p:nvSpPr>
          <p:spPr>
            <a:xfrm>
              <a:off x="2269400" y="490624"/>
              <a:ext cx="460328" cy="479246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443" name="TextBox 874"/>
            <p:cNvSpPr txBox="1">
              <a:spLocks noChangeArrowheads="1"/>
            </p:cNvSpPr>
            <p:nvPr/>
          </p:nvSpPr>
          <p:spPr bwMode="auto">
            <a:xfrm>
              <a:off x="2743195" y="485864"/>
              <a:ext cx="7013682" cy="57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Noisy/Background/high </a:t>
              </a:r>
              <a:r>
                <a:rPr lang="en-US" sz="8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800" baseline="-250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mi</a:t>
              </a:r>
              <a:r>
                <a:rPr lang="en-US" sz="8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</a:t>
              </a:r>
              <a:r>
                <a:rPr lang="en-US" sz="800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//low </a:t>
              </a:r>
              <a:r>
                <a:rPr lang="en-US" sz="8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V</a:t>
              </a:r>
              <a:r>
                <a:rPr lang="en-US" sz="800" baseline="-25000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max</a:t>
              </a:r>
              <a:endParaRPr lang="en-US" sz="800" dirty="0">
                <a:solidFill>
                  <a:srgbClr val="FF66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444" name="TextBox 875"/>
            <p:cNvSpPr txBox="1">
              <a:spLocks noChangeArrowheads="1"/>
            </p:cNvSpPr>
            <p:nvPr/>
          </p:nvSpPr>
          <p:spPr bwMode="auto">
            <a:xfrm>
              <a:off x="2819399" y="1176130"/>
              <a:ext cx="4142740" cy="57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800" dirty="0">
                  <a:solidFill>
                    <a:srgbClr val="66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Unusable module</a:t>
              </a:r>
            </a:p>
          </p:txBody>
        </p:sp>
        <p:sp>
          <p:nvSpPr>
            <p:cNvPr id="877" name="Oval 876"/>
            <p:cNvSpPr/>
            <p:nvPr/>
          </p:nvSpPr>
          <p:spPr>
            <a:xfrm>
              <a:off x="2285273" y="1176169"/>
              <a:ext cx="461916" cy="479246"/>
            </a:xfrm>
            <a:prstGeom prst="ellipse">
              <a:avLst/>
            </a:prstGeom>
            <a:solidFill>
              <a:srgbClr val="66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 sz="800" dirty="0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218" name="Group 19"/>
          <p:cNvGrpSpPr>
            <a:grpSpLocks/>
          </p:cNvGrpSpPr>
          <p:nvPr/>
        </p:nvGrpSpPr>
        <p:grpSpPr bwMode="auto">
          <a:xfrm>
            <a:off x="6362789" y="514350"/>
            <a:ext cx="1341878" cy="373261"/>
            <a:chOff x="762000" y="1219200"/>
            <a:chExt cx="12344400" cy="2743200"/>
          </a:xfrm>
        </p:grpSpPr>
        <p:sp>
          <p:nvSpPr>
            <p:cNvPr id="879" name="Oval 3"/>
            <p:cNvSpPr/>
            <p:nvPr/>
          </p:nvSpPr>
          <p:spPr>
            <a:xfrm>
              <a:off x="1447573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0" name="Oval 4"/>
            <p:cNvSpPr/>
            <p:nvPr/>
          </p:nvSpPr>
          <p:spPr>
            <a:xfrm>
              <a:off x="289580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1" name="Oval 5"/>
            <p:cNvSpPr/>
            <p:nvPr/>
          </p:nvSpPr>
          <p:spPr>
            <a:xfrm>
              <a:off x="4344025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2" name="Oval 6"/>
            <p:cNvSpPr/>
            <p:nvPr/>
          </p:nvSpPr>
          <p:spPr>
            <a:xfrm>
              <a:off x="5792252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3" name="Oval 7"/>
            <p:cNvSpPr/>
            <p:nvPr/>
          </p:nvSpPr>
          <p:spPr>
            <a:xfrm>
              <a:off x="7240477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4" name="Oval 8"/>
            <p:cNvSpPr/>
            <p:nvPr/>
          </p:nvSpPr>
          <p:spPr>
            <a:xfrm>
              <a:off x="8688704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5" name="Oval 9"/>
            <p:cNvSpPr/>
            <p:nvPr/>
          </p:nvSpPr>
          <p:spPr>
            <a:xfrm>
              <a:off x="10132873" y="1219200"/>
              <a:ext cx="1525302" cy="144816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6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7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8" name="Oval 12"/>
            <p:cNvSpPr/>
            <p:nvPr/>
          </p:nvSpPr>
          <p:spPr>
            <a:xfrm>
              <a:off x="2210225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89" name="Oval 13"/>
            <p:cNvSpPr/>
            <p:nvPr/>
          </p:nvSpPr>
          <p:spPr>
            <a:xfrm>
              <a:off x="3658452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0" name="Oval 14"/>
            <p:cNvSpPr/>
            <p:nvPr/>
          </p:nvSpPr>
          <p:spPr>
            <a:xfrm>
              <a:off x="5106676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1" name="Oval 15"/>
            <p:cNvSpPr/>
            <p:nvPr/>
          </p:nvSpPr>
          <p:spPr>
            <a:xfrm>
              <a:off x="6554903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2" name="Oval 16"/>
            <p:cNvSpPr/>
            <p:nvPr/>
          </p:nvSpPr>
          <p:spPr>
            <a:xfrm>
              <a:off x="7999073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3" name="Oval 17"/>
            <p:cNvSpPr/>
            <p:nvPr/>
          </p:nvSpPr>
          <p:spPr>
            <a:xfrm>
              <a:off x="944729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4" name="Oval 18"/>
            <p:cNvSpPr/>
            <p:nvPr/>
          </p:nvSpPr>
          <p:spPr>
            <a:xfrm>
              <a:off x="10895524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69" name="TextBox 894"/>
          <p:cNvSpPr txBox="1">
            <a:spLocks noChangeArrowheads="1"/>
          </p:cNvSpPr>
          <p:nvPr/>
        </p:nvSpPr>
        <p:spPr bwMode="auto">
          <a:xfrm>
            <a:off x="6732764" y="285750"/>
            <a:ext cx="616943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Module 34 </a:t>
            </a:r>
            <a:endParaRPr lang="en-US" dirty="0">
              <a:latin typeface="Calibri" charset="0"/>
            </a:endParaRPr>
          </a:p>
        </p:txBody>
      </p:sp>
      <p:grpSp>
        <p:nvGrpSpPr>
          <p:cNvPr id="219" name="Group 19"/>
          <p:cNvGrpSpPr>
            <a:grpSpLocks/>
          </p:cNvGrpSpPr>
          <p:nvPr/>
        </p:nvGrpSpPr>
        <p:grpSpPr bwMode="auto">
          <a:xfrm>
            <a:off x="2378287" y="514350"/>
            <a:ext cx="1341879" cy="373261"/>
            <a:chOff x="762000" y="1219200"/>
            <a:chExt cx="12344400" cy="2743200"/>
          </a:xfrm>
        </p:grpSpPr>
        <p:sp>
          <p:nvSpPr>
            <p:cNvPr id="897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8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9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0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1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2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3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4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5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6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7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8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9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0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1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2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3371" name="TextBox 912"/>
          <p:cNvSpPr txBox="1">
            <a:spLocks noChangeArrowheads="1"/>
          </p:cNvSpPr>
          <p:nvPr/>
        </p:nvSpPr>
        <p:spPr bwMode="auto">
          <a:xfrm>
            <a:off x="2677143" y="285750"/>
            <a:ext cx="616943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Module 41 </a:t>
            </a:r>
            <a:endParaRPr lang="en-US" dirty="0">
              <a:latin typeface="Calibri" charset="0"/>
            </a:endParaRPr>
          </a:p>
        </p:txBody>
      </p:sp>
      <p:sp>
        <p:nvSpPr>
          <p:cNvPr id="13372" name="TextBox 913"/>
          <p:cNvSpPr txBox="1">
            <a:spLocks noChangeArrowheads="1"/>
          </p:cNvSpPr>
          <p:nvPr/>
        </p:nvSpPr>
        <p:spPr bwMode="auto">
          <a:xfrm>
            <a:off x="6180667" y="6572250"/>
            <a:ext cx="1596591" cy="15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latin typeface="Times New Roman" charset="0"/>
                <a:ea typeface="Times New Roman" charset="0"/>
                <a:cs typeface="Times New Roman" charset="0"/>
              </a:rPr>
              <a:t>No </a:t>
            </a:r>
            <a:r>
              <a:rPr lang="en-US" sz="800" dirty="0" err="1">
                <a:latin typeface="Times New Roman" charset="0"/>
                <a:ea typeface="Times New Roman" charset="0"/>
                <a:cs typeface="Times New Roman" charset="0"/>
              </a:rPr>
              <a:t>PreAm</a:t>
            </a:r>
            <a:r>
              <a:rPr lang="en-US" sz="800" dirty="0">
                <a:latin typeface="Times New Roman" charset="0"/>
                <a:ea typeface="Times New Roman" charset="0"/>
                <a:cs typeface="Times New Roman" charset="0"/>
              </a:rPr>
              <a:t>, Flowing gas now 4/23/10</a:t>
            </a:r>
          </a:p>
        </p:txBody>
      </p:sp>
      <p:grpSp>
        <p:nvGrpSpPr>
          <p:cNvPr id="220" name="Group 19"/>
          <p:cNvGrpSpPr>
            <a:grpSpLocks/>
          </p:cNvGrpSpPr>
          <p:nvPr/>
        </p:nvGrpSpPr>
        <p:grpSpPr bwMode="auto">
          <a:xfrm>
            <a:off x="211667" y="1248966"/>
            <a:ext cx="1341879" cy="373261"/>
            <a:chOff x="762000" y="1219200"/>
            <a:chExt cx="12344400" cy="2743200"/>
          </a:xfrm>
        </p:grpSpPr>
        <p:sp>
          <p:nvSpPr>
            <p:cNvPr id="4" name="Oval 3"/>
            <p:cNvSpPr/>
            <p:nvPr/>
          </p:nvSpPr>
          <p:spPr>
            <a:xfrm>
              <a:off x="1447576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895800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4344027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792251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240478" y="1219200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8688702" y="1219200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0132871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581098" y="1219200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62000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210227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658451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106678" y="2514235"/>
              <a:ext cx="1521244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554902" y="2514235"/>
              <a:ext cx="1521247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999071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9447298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0895522" y="2514235"/>
              <a:ext cx="1525302" cy="1448165"/>
            </a:xfrm>
            <a:prstGeom prst="ellipse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8000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13344" name="Group 916"/>
          <p:cNvGrpSpPr>
            <a:grpSpLocks/>
          </p:cNvGrpSpPr>
          <p:nvPr/>
        </p:nvGrpSpPr>
        <p:grpSpPr bwMode="auto">
          <a:xfrm>
            <a:off x="4081866" y="113108"/>
            <a:ext cx="1507669" cy="373351"/>
            <a:chOff x="507250" y="3330521"/>
            <a:chExt cx="5427094" cy="995272"/>
          </a:xfrm>
        </p:grpSpPr>
        <p:grpSp>
          <p:nvGrpSpPr>
            <p:cNvPr id="13345" name="Group 19"/>
            <p:cNvGrpSpPr>
              <a:grpSpLocks/>
            </p:cNvGrpSpPr>
            <p:nvPr/>
          </p:nvGrpSpPr>
          <p:grpSpPr bwMode="auto">
            <a:xfrm>
              <a:off x="762001" y="3330524"/>
              <a:ext cx="4830303" cy="995269"/>
              <a:chOff x="762000" y="1219200"/>
              <a:chExt cx="12344400" cy="2743200"/>
            </a:xfrm>
          </p:grpSpPr>
          <p:sp>
            <p:nvSpPr>
              <p:cNvPr id="920" name="Oval 919"/>
              <p:cNvSpPr/>
              <p:nvPr/>
            </p:nvSpPr>
            <p:spPr>
              <a:xfrm>
                <a:off x="14475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1" name="Oval 920"/>
              <p:cNvSpPr/>
              <p:nvPr/>
            </p:nvSpPr>
            <p:spPr>
              <a:xfrm>
                <a:off x="2895801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2" name="Oval 921"/>
              <p:cNvSpPr/>
              <p:nvPr/>
            </p:nvSpPr>
            <p:spPr>
              <a:xfrm>
                <a:off x="4344025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3" name="Oval 922"/>
              <p:cNvSpPr/>
              <p:nvPr/>
            </p:nvSpPr>
            <p:spPr>
              <a:xfrm>
                <a:off x="5792252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4" name="Oval 923"/>
              <p:cNvSpPr/>
              <p:nvPr/>
            </p:nvSpPr>
            <p:spPr>
              <a:xfrm>
                <a:off x="7240477" y="1219200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5" name="Oval 924"/>
              <p:cNvSpPr/>
              <p:nvPr/>
            </p:nvSpPr>
            <p:spPr>
              <a:xfrm>
                <a:off x="8688704" y="1219200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6" name="Oval 925"/>
              <p:cNvSpPr/>
              <p:nvPr/>
            </p:nvSpPr>
            <p:spPr>
              <a:xfrm>
                <a:off x="10132873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7" name="Oval 926"/>
              <p:cNvSpPr/>
              <p:nvPr/>
            </p:nvSpPr>
            <p:spPr>
              <a:xfrm>
                <a:off x="11581098" y="1219200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8" name="Oval 927"/>
              <p:cNvSpPr/>
              <p:nvPr/>
            </p:nvSpPr>
            <p:spPr>
              <a:xfrm>
                <a:off x="762000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29" name="Oval 928"/>
              <p:cNvSpPr/>
              <p:nvPr/>
            </p:nvSpPr>
            <p:spPr>
              <a:xfrm>
                <a:off x="2210225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0" name="Oval 929"/>
              <p:cNvSpPr/>
              <p:nvPr/>
            </p:nvSpPr>
            <p:spPr>
              <a:xfrm>
                <a:off x="3658452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1" name="Oval 930"/>
              <p:cNvSpPr/>
              <p:nvPr/>
            </p:nvSpPr>
            <p:spPr>
              <a:xfrm>
                <a:off x="5106676" y="2513928"/>
                <a:ext cx="1521247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2" name="Oval 931"/>
              <p:cNvSpPr/>
              <p:nvPr/>
            </p:nvSpPr>
            <p:spPr>
              <a:xfrm>
                <a:off x="6554903" y="2513928"/>
                <a:ext cx="1521244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3" name="Oval 932"/>
              <p:cNvSpPr/>
              <p:nvPr/>
            </p:nvSpPr>
            <p:spPr>
              <a:xfrm>
                <a:off x="7999073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4" name="Oval 933"/>
              <p:cNvSpPr/>
              <p:nvPr/>
            </p:nvSpPr>
            <p:spPr>
              <a:xfrm>
                <a:off x="9447297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35" name="Oval 934"/>
              <p:cNvSpPr/>
              <p:nvPr/>
            </p:nvSpPr>
            <p:spPr>
              <a:xfrm>
                <a:off x="10895524" y="2513928"/>
                <a:ext cx="1525302" cy="1447822"/>
              </a:xfrm>
              <a:prstGeom prst="ellipse">
                <a:avLst/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>
                  <a:solidFill>
                    <a:srgbClr val="008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3377" name="TextBox 918"/>
            <p:cNvSpPr txBox="1">
              <a:spLocks noChangeArrowheads="1"/>
            </p:cNvSpPr>
            <p:nvPr/>
          </p:nvSpPr>
          <p:spPr bwMode="auto">
            <a:xfrm>
              <a:off x="507250" y="3330521"/>
              <a:ext cx="5427094" cy="984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 16   15 14  13  12   11 10   9</a:t>
              </a:r>
            </a:p>
            <a:p>
              <a:r>
                <a:rPr lang="en-US" sz="900" dirty="0">
                  <a:latin typeface="Times New Roman" charset="0"/>
                  <a:ea typeface="Times New Roman" charset="0"/>
                  <a:cs typeface="Times New Roman" charset="0"/>
                </a:rPr>
                <a:t>8    7   6    5    4    3    2    1 </a:t>
              </a:r>
            </a:p>
          </p:txBody>
        </p:sp>
      </p:grpSp>
      <p:sp>
        <p:nvSpPr>
          <p:cNvPr id="13375" name="TextBox 935"/>
          <p:cNvSpPr txBox="1">
            <a:spLocks noChangeArrowheads="1"/>
          </p:cNvSpPr>
          <p:nvPr/>
        </p:nvSpPr>
        <p:spPr bwMode="auto">
          <a:xfrm>
            <a:off x="4360333" y="485775"/>
            <a:ext cx="1032146" cy="18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8575" tIns="14288" rIns="28575" bIns="14288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latin typeface="Times New Roman" charset="0"/>
                <a:ea typeface="Times New Roman" charset="0"/>
                <a:cs typeface="Times New Roman" charset="0"/>
              </a:rPr>
              <a:t>NIM Channel map</a:t>
            </a:r>
          </a:p>
        </p:txBody>
      </p:sp>
      <p:sp>
        <p:nvSpPr>
          <p:cNvPr id="896" name="Slide Number Placeholder 8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F565D-36A3-3A4F-807A-F52F02585C85}" type="slidenum">
              <a:rPr lang="en-US" smtClean="0"/>
              <a:t>9</a:t>
            </a:fld>
            <a:endParaRPr lang="en-US"/>
          </a:p>
        </p:txBody>
      </p:sp>
      <p:sp>
        <p:nvSpPr>
          <p:cNvPr id="913" name="Footer Placeholder 9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E906 Collaboration Meeting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1212</Words>
  <Application>Microsoft Macintosh PowerPoint</Application>
  <PresentationFormat>On-screen Show (4:3)</PresentationFormat>
  <Paragraphs>219</Paragraphs>
  <Slides>21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Status of St-4 Muon Prop Tubes  05/27/2010 E906 Collaboration Meeting</vt:lpstr>
      <vt:lpstr>Progress at Fermilab</vt:lpstr>
      <vt:lpstr>Chicago’s Famous Pizza … and Spaghetti</vt:lpstr>
      <vt:lpstr>Gas Test - Summary</vt:lpstr>
      <vt:lpstr>MIPP Gas: It is Fast! ΔTdrift ~ 0.35 uS @2000V</vt:lpstr>
      <vt:lpstr>Maximum Drift Time Measurements Module #34, chan-9..</vt:lpstr>
      <vt:lpstr>MIPP Gas</vt:lpstr>
      <vt:lpstr>Qualitative HV scan and Signal Rates with Cosmic Rays (Ar/CO2)</vt:lpstr>
      <vt:lpstr>Slide 9</vt:lpstr>
      <vt:lpstr>Quantitative HV Plateau Scan with 8-ch Readout for all Tubes (May 2010)</vt:lpstr>
      <vt:lpstr>HV Scan with 8-ch Readout ECL to ECL scalar </vt:lpstr>
      <vt:lpstr>DAQ 8-ch Scalar Readout Screen Dump</vt:lpstr>
      <vt:lpstr>HV scan: MIPP Gas for Module #34</vt:lpstr>
      <vt:lpstr>HV scan for Mod. #38 Ar/CO2 (80/20)</vt:lpstr>
      <vt:lpstr>Good Modules from Quantitative HV scan</vt:lpstr>
      <vt:lpstr>Number of Good Modules</vt:lpstr>
      <vt:lpstr>Picture Frames and Installation Plan</vt:lpstr>
      <vt:lpstr>The Design of the Picture Frames  (2nd version)</vt:lpstr>
      <vt:lpstr>More Details about Picture Frame</vt:lpstr>
      <vt:lpstr>Quote from 80-20</vt:lpstr>
      <vt:lpstr>Future Plan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St-4 Muon Prop Tubes</dc:title>
  <dc:creator>Ming Liu</dc:creator>
  <cp:lastModifiedBy>Ming Liu</cp:lastModifiedBy>
  <cp:revision>128</cp:revision>
  <cp:lastPrinted>2010-05-25T23:52:16Z</cp:lastPrinted>
  <dcterms:created xsi:type="dcterms:W3CDTF">2010-05-25T19:03:20Z</dcterms:created>
  <dcterms:modified xsi:type="dcterms:W3CDTF">2010-05-26T16:56:08Z</dcterms:modified>
</cp:coreProperties>
</file>