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5" r:id="rId4"/>
    <p:sldId id="260" r:id="rId5"/>
    <p:sldId id="262" r:id="rId6"/>
    <p:sldId id="261" r:id="rId7"/>
    <p:sldId id="259" r:id="rId8"/>
    <p:sldId id="258" r:id="rId9"/>
    <p:sldId id="264" r:id="rId10"/>
    <p:sldId id="263" r:id="rId11"/>
    <p:sldId id="266" r:id="rId12"/>
    <p:sldId id="267" r:id="rId13"/>
    <p:sldId id="268" r:id="rId14"/>
    <p:sldId id="270" r:id="rId15"/>
    <p:sldId id="271" r:id="rId16"/>
    <p:sldId id="269" r:id="rId17"/>
    <p:sldId id="273" r:id="rId18"/>
    <p:sldId id="274" r:id="rId19"/>
    <p:sldId id="275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DF112-A667-8E44-B607-37B0CA8BFFB2}" type="datetimeFigureOut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B70AB-0EDB-F242-9771-AA0DCBB1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8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C9100-EE74-2A4B-B845-299CA494795E}" type="datetimeFigureOut">
              <a:rPr lang="en-US" smtClean="0"/>
              <a:t>6/25/16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26FE6-7BAB-0943-9746-65AE6121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15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588-FE0B-A34E-B081-0EE184D59D20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594D-F667-A84C-A6C0-03E04EAF8D88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9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4558-EA68-6544-8F1C-AE6AAF0D3AF5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1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E8CB-F409-3E49-B2E6-CB7F00F2A4AE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E4C0-8B16-BC46-9BD3-3233E1086163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7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8379-917B-374A-AC03-C7098D2472E0}" type="datetime1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7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C6375-FDD2-EF4F-B5BC-B541F7B0AEA5}" type="datetime1">
              <a:rPr lang="en-US" smtClean="0"/>
              <a:t>6/25/16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8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6764-49EA-3440-BE2A-B09107CED614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0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69D6-277E-1744-B246-1ACFDA15930B}" type="datetime1">
              <a:rPr lang="en-US" smtClean="0"/>
              <a:t>6/25/16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6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CDA5-13B1-3340-A7BD-02D036E2D4C5}" type="datetime1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5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649-829C-654D-B761-13C9EFF54F71}" type="datetime1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82FC-EA09-F14E-94AD-DE6DE3A21CEF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58A1-B8AD-0740-838D-C5B5507C3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9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kuraraypsf.jp/psf/ws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Summer DAQ &amp; Trigger Work </a:t>
            </a:r>
            <a:br>
              <a:rPr lang="en-US" dirty="0" smtClean="0"/>
            </a:br>
            <a:r>
              <a:rPr lang="en-US" dirty="0" smtClean="0"/>
              <a:t>@LANL/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19347"/>
            <a:ext cx="8229600" cy="51280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DAQ upgrade </a:t>
            </a:r>
          </a:p>
          <a:p>
            <a:pPr lvl="1"/>
            <a:r>
              <a:rPr lang="en-US" dirty="0" smtClean="0"/>
              <a:t>@LANL, standalone DAQ to develop and test new TDC FPGA code</a:t>
            </a:r>
          </a:p>
          <a:p>
            <a:pPr lvl="2"/>
            <a:r>
              <a:rPr lang="en-US" dirty="0" smtClean="0"/>
              <a:t>New TDC data format with global trigger counter </a:t>
            </a:r>
          </a:p>
          <a:p>
            <a:pPr lvl="2"/>
            <a:r>
              <a:rPr lang="en-US" dirty="0" smtClean="0"/>
              <a:t>EOS (5+55) triggered VME readout of TDCs and integration </a:t>
            </a:r>
          </a:p>
          <a:p>
            <a:endParaRPr lang="en-US" dirty="0" smtClean="0"/>
          </a:p>
          <a:p>
            <a:r>
              <a:rPr lang="en-US" dirty="0" smtClean="0"/>
              <a:t>Trigger upgrade</a:t>
            </a:r>
          </a:p>
          <a:p>
            <a:pPr lvl="1"/>
            <a:r>
              <a:rPr lang="en-US" dirty="0" smtClean="0"/>
              <a:t>@LANL, standalone DAQ to develop LVL-1 and LVL-2 readout with V1495 boards</a:t>
            </a:r>
          </a:p>
          <a:p>
            <a:pPr lvl="1"/>
            <a:r>
              <a:rPr lang="en-US" dirty="0" smtClean="0"/>
              <a:t>Integration of Trigger and DAQ</a:t>
            </a:r>
          </a:p>
          <a:p>
            <a:pPr lvl="1"/>
            <a:r>
              <a:rPr lang="en-US" dirty="0" smtClean="0"/>
              <a:t>Finalize </a:t>
            </a:r>
            <a:r>
              <a:rPr lang="en-US" dirty="0" err="1" smtClean="0"/>
              <a:t>SiPM</a:t>
            </a:r>
            <a:r>
              <a:rPr lang="en-US" dirty="0" smtClean="0"/>
              <a:t> readout via </a:t>
            </a:r>
            <a:r>
              <a:rPr lang="en-US" dirty="0" err="1" smtClean="0"/>
              <a:t>sPHENIX</a:t>
            </a:r>
            <a:r>
              <a:rPr lang="en-US" dirty="0" smtClean="0"/>
              <a:t> HCAL readout/or CDF ASDQ cards</a:t>
            </a:r>
          </a:p>
          <a:p>
            <a:pPr lvl="1"/>
            <a:r>
              <a:rPr lang="en-US" dirty="0" smtClean="0"/>
              <a:t>Build mechanical support frames: safety review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2801-C258-C84B-8434-B468CB231557}" type="datetime1">
              <a:rPr lang="en-US" smtClean="0"/>
              <a:t>6/25/16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/>
          <a:lstStyle/>
          <a:p>
            <a:r>
              <a:rPr lang="en-US" dirty="0" smtClean="0"/>
              <a:t>E906 Trigger &amp; DAQ Integration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FC2B-0FF0-0F4D-ADAA-D9D1AB30148B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10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77561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(24x4)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107463"/>
            <a:ext cx="268925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Trigger pattern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350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(Pulse Gen.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V1495 @TB)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1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18"/>
            <a:ext cx="8229600" cy="984681"/>
          </a:xfrm>
        </p:spPr>
        <p:txBody>
          <a:bodyPr/>
          <a:lstStyle/>
          <a:p>
            <a:r>
              <a:rPr lang="en-US" dirty="0" smtClean="0"/>
              <a:t>LANL Standalone DAQ Setup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A6B6-C554-9848-A670-0F0485A9CF0D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IMG_4014_LANL_StandaloneD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09" y="1405851"/>
            <a:ext cx="5647506" cy="4235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01037"/>
            <a:ext cx="3980577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FPGA update TDC </a:t>
            </a:r>
          </a:p>
          <a:p>
            <a:pPr lvl="1"/>
            <a:r>
              <a:rPr lang="en-US" dirty="0" smtClean="0"/>
              <a:t>data format 	</a:t>
            </a:r>
          </a:p>
          <a:p>
            <a:pPr lvl="1"/>
            <a:r>
              <a:rPr lang="en-US" dirty="0" smtClean="0"/>
              <a:t>-    VME readout </a:t>
            </a:r>
            <a:endParaRPr lang="en-US" dirty="0"/>
          </a:p>
          <a:p>
            <a:pPr lvl="1"/>
            <a:r>
              <a:rPr lang="en-US" dirty="0" smtClean="0"/>
              <a:t>	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(mock data generator)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Read in MC data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2x+  V1495 (LVL-1)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Trigger road finder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1x V1495 (LVL-2)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Trigger decision 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Trigger Supervisor (SIS boards)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Coordinate </a:t>
            </a:r>
            <a:r>
              <a:rPr lang="en-US" dirty="0" err="1" smtClean="0"/>
              <a:t>TDC+Trigger</a:t>
            </a:r>
            <a:r>
              <a:rPr lang="en-US" dirty="0" smtClean="0"/>
              <a:t> readout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Partial </a:t>
            </a:r>
            <a:r>
              <a:rPr lang="en-US" dirty="0" err="1" smtClean="0"/>
              <a:t>EMCal</a:t>
            </a:r>
            <a:r>
              <a:rPr lang="en-US" dirty="0" smtClean="0"/>
              <a:t> installation ?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Use HBD readout?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2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000500" y="0"/>
            <a:ext cx="5143500" cy="6858000"/>
            <a:chOff x="1993900" y="0"/>
            <a:chExt cx="5143500" cy="6858000"/>
          </a:xfrm>
        </p:grpSpPr>
        <p:pic>
          <p:nvPicPr>
            <p:cNvPr id="4" name="Picture 3" descr="IMG_227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900" y="0"/>
              <a:ext cx="51435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706091" y="4260273"/>
              <a:ext cx="184727" cy="1905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 flipH="1">
              <a:off x="3696853" y="4260273"/>
              <a:ext cx="323273" cy="2540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3696853" y="4802909"/>
              <a:ext cx="323273" cy="29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flipH="1">
              <a:off x="3696853" y="5336309"/>
              <a:ext cx="323273" cy="29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14929" y="4191001"/>
            <a:ext cx="195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#1: (X=150, -50)cm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7935" y="4916116"/>
            <a:ext cx="20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#2: (X=150, -100)cm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7935" y="5449516"/>
            <a:ext cx="20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#3: (X=150, -150)cm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546" y="646546"/>
            <a:ext cx="348360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a small stick to hold 3 </a:t>
            </a:r>
            <a:r>
              <a:rPr lang="en-US" dirty="0" err="1" smtClean="0"/>
              <a:t>SiPMS</a:t>
            </a:r>
            <a:endParaRPr lang="en-US" dirty="0" smtClean="0"/>
          </a:p>
          <a:p>
            <a:r>
              <a:rPr lang="en-US" dirty="0" smtClean="0"/>
              <a:t>Mark their serial #, </a:t>
            </a:r>
          </a:p>
          <a:p>
            <a:endParaRPr lang="en-US" dirty="0"/>
          </a:p>
          <a:p>
            <a:r>
              <a:rPr lang="en-US" dirty="0" smtClean="0"/>
              <a:t>Put in IR:</a:t>
            </a:r>
          </a:p>
          <a:p>
            <a:r>
              <a:rPr lang="en-US" dirty="0" smtClean="0"/>
              <a:t>1) for 2 days; </a:t>
            </a:r>
            <a:r>
              <a:rPr lang="en-US" dirty="0" err="1" smtClean="0"/>
              <a:t>Thur</a:t>
            </a:r>
            <a:r>
              <a:rPr lang="en-US" dirty="0" smtClean="0"/>
              <a:t> noon – Sat noon</a:t>
            </a:r>
          </a:p>
          <a:p>
            <a:r>
              <a:rPr lang="en-US" dirty="0" smtClean="0"/>
              <a:t>               them measure (I,V) curves</a:t>
            </a:r>
          </a:p>
          <a:p>
            <a:endParaRPr lang="en-US" dirty="0" smtClean="0"/>
          </a:p>
          <a:p>
            <a:r>
              <a:rPr lang="en-US" dirty="0" smtClean="0"/>
              <a:t>2) For 1 week; do (I,V), put </a:t>
            </a:r>
            <a:r>
              <a:rPr lang="en-US" dirty="0" err="1" smtClean="0"/>
              <a:t>SiPMs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back to the same locations</a:t>
            </a:r>
          </a:p>
          <a:p>
            <a:endParaRPr lang="en-US" dirty="0"/>
          </a:p>
          <a:p>
            <a:r>
              <a:rPr lang="en-US" dirty="0" smtClean="0"/>
              <a:t>3)For 2 </a:t>
            </a:r>
            <a:r>
              <a:rPr lang="en-US" dirty="0" err="1" smtClean="0"/>
              <a:t>weeksl</a:t>
            </a:r>
            <a:r>
              <a:rPr lang="en-US" dirty="0" smtClean="0"/>
              <a:t> do (I,V)</a:t>
            </a:r>
          </a:p>
          <a:p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1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55675" y="0"/>
            <a:ext cx="5088325" cy="6773334"/>
            <a:chOff x="4055675" y="0"/>
            <a:chExt cx="5088325" cy="6773334"/>
          </a:xfrm>
        </p:grpSpPr>
        <p:pic>
          <p:nvPicPr>
            <p:cNvPr id="2" name="Picture 1" descr="IMG_20160616_11243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17333" y="846667"/>
              <a:ext cx="6773334" cy="5080000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5636381" y="157238"/>
              <a:ext cx="713619" cy="677333"/>
            </a:xfrm>
            <a:prstGeom prst="donut">
              <a:avLst>
                <a:gd name="adj" fmla="val 12500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Donut 3"/>
            <p:cNvSpPr/>
            <p:nvPr/>
          </p:nvSpPr>
          <p:spPr>
            <a:xfrm>
              <a:off x="5788781" y="2922209"/>
              <a:ext cx="713619" cy="677333"/>
            </a:xfrm>
            <a:prstGeom prst="donut">
              <a:avLst>
                <a:gd name="adj" fmla="val 12500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Donut 4"/>
            <p:cNvSpPr/>
            <p:nvPr/>
          </p:nvSpPr>
          <p:spPr>
            <a:xfrm>
              <a:off x="5788781" y="5341257"/>
              <a:ext cx="713619" cy="677333"/>
            </a:xfrm>
            <a:prstGeom prst="donut">
              <a:avLst>
                <a:gd name="adj" fmla="val 12500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55675" y="366094"/>
              <a:ext cx="1580706" cy="64633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#1: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3025CS: 10009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55675" y="3094779"/>
              <a:ext cx="1580706" cy="64633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#2: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3025CS: 10010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64000" y="5348514"/>
              <a:ext cx="1580706" cy="64633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#3: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3025CS: 10013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7048" y="366094"/>
            <a:ext cx="3483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Locations:</a:t>
            </a:r>
          </a:p>
          <a:p>
            <a:endParaRPr lang="en-US" dirty="0" smtClean="0"/>
          </a:p>
          <a:p>
            <a:r>
              <a:rPr lang="en-US" dirty="0" smtClean="0"/>
              <a:t>#1: X = - 120cm, Y = - 60cm</a:t>
            </a:r>
          </a:p>
          <a:p>
            <a:r>
              <a:rPr lang="en-US" dirty="0" smtClean="0"/>
              <a:t>#2: </a:t>
            </a:r>
            <a:r>
              <a:rPr lang="en-US" dirty="0"/>
              <a:t>X = - </a:t>
            </a:r>
            <a:r>
              <a:rPr lang="en-US" dirty="0" smtClean="0"/>
              <a:t>120cm</a:t>
            </a:r>
            <a:r>
              <a:rPr lang="en-US" dirty="0"/>
              <a:t>, Y = - </a:t>
            </a:r>
            <a:r>
              <a:rPr lang="en-US" dirty="0" smtClean="0"/>
              <a:t>100cm</a:t>
            </a:r>
            <a:endParaRPr lang="en-US" dirty="0"/>
          </a:p>
          <a:p>
            <a:r>
              <a:rPr lang="en-US" dirty="0" smtClean="0"/>
              <a:t>#3: </a:t>
            </a:r>
            <a:r>
              <a:rPr lang="en-US" dirty="0"/>
              <a:t>X = - </a:t>
            </a:r>
            <a:r>
              <a:rPr lang="en-US" dirty="0" smtClean="0"/>
              <a:t>120cm</a:t>
            </a:r>
            <a:r>
              <a:rPr lang="en-US" dirty="0"/>
              <a:t>, Y = - </a:t>
            </a:r>
            <a:r>
              <a:rPr lang="en-US" dirty="0" smtClean="0"/>
              <a:t>160cm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5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5772" y="298828"/>
            <a:ext cx="8229600" cy="1143000"/>
          </a:xfrm>
        </p:spPr>
        <p:txBody>
          <a:bodyPr/>
          <a:lstStyle/>
          <a:p>
            <a:r>
              <a:rPr lang="en-US" dirty="0" smtClean="0"/>
              <a:t>After 2 days </a:t>
            </a:r>
            <a:r>
              <a:rPr lang="is-IS" dirty="0" smtClean="0"/>
              <a:t>… 6/18/2016</a:t>
            </a:r>
            <a:endParaRPr lang="en-US" dirty="0"/>
          </a:p>
        </p:txBody>
      </p:sp>
      <p:pic>
        <p:nvPicPr>
          <p:cNvPr id="2" name="Picture 1" descr="IMG_4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462" y="2091338"/>
            <a:ext cx="5196082" cy="3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5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469" y="-27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 2 days </a:t>
            </a:r>
            <a:r>
              <a:rPr lang="is-IS" dirty="0" smtClean="0"/>
              <a:t>… 6/18/2016, I-V curves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-13360-3025cs-100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5" y="2346476"/>
            <a:ext cx="4918165" cy="3339494"/>
          </a:xfrm>
          <a:prstGeom prst="rect">
            <a:avLst/>
          </a:prstGeom>
        </p:spPr>
      </p:pic>
      <p:pic>
        <p:nvPicPr>
          <p:cNvPr id="3" name="Picture 2" descr="new-13360-3025cs-100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3" y="2346476"/>
            <a:ext cx="4918167" cy="3339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7904" y="215668"/>
            <a:ext cx="68821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</a:t>
            </a:r>
            <a:r>
              <a:rPr lang="en-US" dirty="0" err="1" smtClean="0"/>
              <a:t>SiPM</a:t>
            </a:r>
            <a:r>
              <a:rPr lang="en-US" dirty="0" smtClean="0"/>
              <a:t> Dark current: 13360-3025CS-10014:</a:t>
            </a:r>
          </a:p>
          <a:p>
            <a:endParaRPr lang="en-US" dirty="0"/>
          </a:p>
          <a:p>
            <a:r>
              <a:rPr lang="en-US" dirty="0" smtClean="0"/>
              <a:t>S/N: 10009/10010/10013 are exposed to radiation behind ST-1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First put in the Hall: 6/15/2016 noon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4285" y="403657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leak in dark box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5429" y="4405902"/>
            <a:ext cx="155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dark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Dark Matter Workshop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March – April , 2017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SeaQues</a:t>
            </a:r>
            <a:endParaRPr lang="en-US" dirty="0" smtClean="0"/>
          </a:p>
          <a:p>
            <a:r>
              <a:rPr lang="en-US" dirty="0" err="1" smtClean="0"/>
              <a:t>MiniBooNE</a:t>
            </a:r>
            <a:endParaRPr lang="en-US" dirty="0" smtClean="0"/>
          </a:p>
          <a:p>
            <a:r>
              <a:rPr lang="en-US" dirty="0" smtClean="0"/>
              <a:t>DUNE/LBNF</a:t>
            </a:r>
          </a:p>
          <a:p>
            <a:r>
              <a:rPr lang="en-US" dirty="0" smtClean="0"/>
              <a:t>LHC/CMS</a:t>
            </a:r>
          </a:p>
          <a:p>
            <a:endParaRPr lang="en-US" dirty="0"/>
          </a:p>
          <a:p>
            <a:r>
              <a:rPr lang="en-US" dirty="0" smtClean="0"/>
              <a:t>“Center for Dark Matter Research at </a:t>
            </a:r>
            <a:r>
              <a:rPr lang="en-US" dirty="0" err="1" smtClean="0"/>
              <a:t>Fermilab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69D6-277E-1744-B246-1ACFDA15930B}" type="datetime1">
              <a:rPr lang="en-US" smtClean="0"/>
              <a:t>6/25/16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3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E8CB-F409-3E49-B2E6-CB7F00F2A4AE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1204" y="2658995"/>
            <a:ext cx="40823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SeaQuest</a:t>
            </a:r>
            <a:r>
              <a:rPr lang="en-US" dirty="0" smtClean="0">
                <a:solidFill>
                  <a:srgbClr val="FF0000"/>
                </a:solidFill>
              </a:rPr>
              <a:t> Dark Matter Search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3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9822" y="274638"/>
            <a:ext cx="84669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application of the polarized target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JParc</a:t>
            </a:r>
            <a:r>
              <a:rPr lang="en-US" dirty="0" smtClean="0"/>
              <a:t> – fixed target </a:t>
            </a:r>
            <a:r>
              <a:rPr lang="en-US" dirty="0" err="1" smtClean="0"/>
              <a:t>Drell</a:t>
            </a:r>
            <a:r>
              <a:rPr lang="en-US" dirty="0" smtClean="0"/>
              <a:t>-Yan proposal (50GeV)</a:t>
            </a:r>
          </a:p>
          <a:p>
            <a:pPr lvl="1"/>
            <a:r>
              <a:rPr lang="en-US" dirty="0" smtClean="0"/>
              <a:t>Currently only 30GeV, limitation of applicability of </a:t>
            </a:r>
            <a:r>
              <a:rPr lang="en-US" dirty="0" err="1" smtClean="0"/>
              <a:t>pQCD</a:t>
            </a:r>
            <a:endParaRPr lang="en-US" dirty="0" smtClean="0"/>
          </a:p>
          <a:p>
            <a:pPr lvl="1"/>
            <a:r>
              <a:rPr lang="en-US" dirty="0" smtClean="0"/>
              <a:t>Hadron Hall (Phase-I) completed (?)</a:t>
            </a:r>
          </a:p>
          <a:p>
            <a:r>
              <a:rPr lang="en-US" dirty="0" smtClean="0"/>
              <a:t>RHIC fixed target polarized DY </a:t>
            </a:r>
          </a:p>
          <a:p>
            <a:pPr lvl="1"/>
            <a:r>
              <a:rPr lang="en-US" dirty="0" smtClean="0"/>
              <a:t>Luminosity limited, beam dump </a:t>
            </a:r>
          </a:p>
          <a:p>
            <a:pPr lvl="1"/>
            <a:r>
              <a:rPr lang="en-US" dirty="0" smtClean="0"/>
              <a:t>AGS? Only 24GeV   </a:t>
            </a:r>
          </a:p>
          <a:p>
            <a:r>
              <a:rPr lang="en-US" dirty="0" smtClean="0"/>
              <a:t>JLab12, LHC 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69D6-277E-1744-B246-1ACFDA15930B}" type="datetime1">
              <a:rPr lang="en-US" smtClean="0"/>
              <a:t>6/25/16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58A1-B8AD-0740-838D-C5B5507C36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E906 DAQ  </a:t>
            </a:r>
            <a:br>
              <a:rPr lang="en-US" sz="3600" dirty="0" smtClean="0"/>
            </a:br>
            <a:r>
              <a:rPr lang="en-US" sz="3600" dirty="0" smtClean="0"/>
              <a:t>(TDC-II Test Stand)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F0B-1AB5-1743-B755-FB470B7DF57F}" type="datetime1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58" y="2970212"/>
            <a:ext cx="6725954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Trigger Supervisor: SIS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TDC-II, new data format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mock TDC data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30" y="4193847"/>
            <a:ext cx="25060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-(4)V1495, trigger inputs</a:t>
            </a:r>
          </a:p>
          <a:p>
            <a:r>
              <a:rPr lang="en-US" dirty="0" smtClean="0"/>
              <a:t>-(1)V1495 as scintillator </a:t>
            </a:r>
          </a:p>
          <a:p>
            <a:r>
              <a:rPr lang="en-US" dirty="0" smtClean="0"/>
              <a:t>Trigger pattern emulator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81949" y="3413709"/>
            <a:ext cx="164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TDC Test Bench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7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77" y="1233310"/>
            <a:ext cx="7060127" cy="5295096"/>
          </a:xfrm>
          <a:prstGeom prst="rect">
            <a:avLst/>
          </a:prstGeom>
        </p:spPr>
      </p:pic>
      <p:pic>
        <p:nvPicPr>
          <p:cNvPr id="3" name="Picture 2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1" y="193524"/>
            <a:ext cx="2213429" cy="2951238"/>
          </a:xfrm>
          <a:prstGeom prst="rect">
            <a:avLst/>
          </a:prstGeom>
        </p:spPr>
      </p:pic>
      <p:pic>
        <p:nvPicPr>
          <p:cNvPr id="4" name="Picture 3" descr="imag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86" y="193524"/>
            <a:ext cx="1850572" cy="2467429"/>
          </a:xfrm>
          <a:prstGeom prst="rect">
            <a:avLst/>
          </a:prstGeom>
        </p:spPr>
      </p:pic>
      <p:pic>
        <p:nvPicPr>
          <p:cNvPr id="5" name="Picture 4" descr="imag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84" y="0"/>
            <a:ext cx="1995715" cy="26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A3DA-E988-464B-B1B7-4F5DD7AA9E9A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7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68"/>
            <a:ext cx="329926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E906 DAQ</a:t>
            </a:r>
            <a:br>
              <a:rPr lang="en-US" dirty="0" smtClean="0"/>
            </a:br>
            <a:r>
              <a:rPr lang="en-US" dirty="0" smtClean="0"/>
              <a:t>for upgrade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289" y="1390484"/>
            <a:ext cx="3387999" cy="50935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TDC FPGA upgrade</a:t>
            </a:r>
          </a:p>
          <a:p>
            <a:pPr lvl="1"/>
            <a:r>
              <a:rPr lang="en-US" dirty="0" smtClean="0"/>
              <a:t>hold data within a spill, only send them out on EOS signal</a:t>
            </a:r>
          </a:p>
          <a:p>
            <a:pPr lvl="1"/>
            <a:r>
              <a:rPr lang="en-US" dirty="0" smtClean="0"/>
              <a:t>55 sec for readout TDC into disk </a:t>
            </a:r>
          </a:p>
          <a:p>
            <a:pPr lvl="1"/>
            <a:r>
              <a:rPr lang="en-US" dirty="0" smtClean="0"/>
              <a:t>New TDC data format with the global </a:t>
            </a:r>
            <a:r>
              <a:rPr lang="en-US" dirty="0" err="1" smtClean="0"/>
              <a:t>Trigger_ID</a:t>
            </a:r>
            <a:r>
              <a:rPr lang="en-US" dirty="0" smtClean="0"/>
              <a:t> information </a:t>
            </a:r>
          </a:p>
          <a:p>
            <a:pPr lvl="1"/>
            <a:r>
              <a:rPr lang="en-US" dirty="0" smtClean="0"/>
              <a:t>A global </a:t>
            </a:r>
            <a:r>
              <a:rPr lang="en-US" dirty="0" err="1" smtClean="0"/>
              <a:t>Trigger_ID</a:t>
            </a:r>
            <a:r>
              <a:rPr lang="en-US" dirty="0" smtClean="0"/>
              <a:t> generated by TS</a:t>
            </a:r>
          </a:p>
          <a:p>
            <a:pPr lvl="1"/>
            <a:r>
              <a:rPr lang="en-US" dirty="0"/>
              <a:t>Using known pattern (from V1495 on the test bench) to validate the new TDC </a:t>
            </a:r>
            <a:r>
              <a:rPr lang="en-US" dirty="0" smtClean="0"/>
              <a:t>code on a standalone DAQ, as we did before @WH14, single ROC 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DAQ integration</a:t>
            </a:r>
          </a:p>
          <a:p>
            <a:pPr lvl="1"/>
            <a:r>
              <a:rPr lang="en-US" dirty="0" smtClean="0"/>
              <a:t>Event assembly based on the global </a:t>
            </a:r>
            <a:r>
              <a:rPr lang="en-US" dirty="0" err="1" smtClean="0"/>
              <a:t>trigger_ID</a:t>
            </a:r>
            <a:r>
              <a:rPr lang="en-US" dirty="0" smtClean="0"/>
              <a:t>/</a:t>
            </a:r>
            <a:r>
              <a:rPr lang="en-US" dirty="0" err="1" smtClean="0"/>
              <a:t>Evt_ID</a:t>
            </a:r>
            <a:r>
              <a:rPr lang="en-US" dirty="0" smtClean="0"/>
              <a:t> in one spill</a:t>
            </a:r>
          </a:p>
          <a:p>
            <a:pPr lvl="1"/>
            <a:r>
              <a:rPr lang="en-US" dirty="0" smtClean="0"/>
              <a:t>TS accepts ROC responses</a:t>
            </a:r>
          </a:p>
          <a:p>
            <a:pPr lvl="1"/>
            <a:r>
              <a:rPr lang="en-US" dirty="0" smtClean="0"/>
              <a:t>Multi ROC readout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0252-6745-BA48-969F-83FF754C66B6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IMG_2286_E906_DAQ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-84" r="11337" b="3512"/>
          <a:stretch/>
        </p:blipFill>
        <p:spPr>
          <a:xfrm rot="5400000">
            <a:off x="3373552" y="585905"/>
            <a:ext cx="5904184" cy="5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8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163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Dark Photon Displayed Vertex Trigger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31D9-7ABA-0241-82CB-BB51A0102D26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395" r="76"/>
          <a:stretch/>
        </p:blipFill>
        <p:spPr>
          <a:xfrm>
            <a:off x="127001" y="3309297"/>
            <a:ext cx="9016999" cy="3412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85" y="835173"/>
            <a:ext cx="3249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Y-Plane Trigger: </a:t>
            </a:r>
          </a:p>
          <a:p>
            <a:r>
              <a:rPr lang="en-US" dirty="0" smtClean="0"/>
              <a:t>- No mass cut</a:t>
            </a:r>
          </a:p>
          <a:p>
            <a:r>
              <a:rPr lang="en-US" dirty="0" smtClean="0"/>
              <a:t>- Displaced z-vertex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Coincident with St-4 </a:t>
            </a:r>
            <a:r>
              <a:rPr lang="en-US" dirty="0" err="1" smtClean="0"/>
              <a:t>Hodos</a:t>
            </a:r>
            <a:r>
              <a:rPr lang="en-US" dirty="0" smtClean="0"/>
              <a:t>(?)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Quadrant triggers? 4 x V1495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44751" y="1931616"/>
            <a:ext cx="5777451" cy="1319923"/>
            <a:chOff x="1344751" y="1431993"/>
            <a:chExt cx="5777451" cy="1319923"/>
          </a:xfrm>
        </p:grpSpPr>
        <p:grpSp>
          <p:nvGrpSpPr>
            <p:cNvPr id="15" name="Group 14"/>
            <p:cNvGrpSpPr/>
            <p:nvPr/>
          </p:nvGrpSpPr>
          <p:grpSpPr>
            <a:xfrm>
              <a:off x="1344751" y="1431993"/>
              <a:ext cx="5777451" cy="1319923"/>
              <a:chOff x="1008564" y="1431993"/>
              <a:chExt cx="6412473" cy="1319923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1008564" y="2091955"/>
                <a:ext cx="6412473" cy="249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4130993" y="1431993"/>
                <a:ext cx="157782" cy="13199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89972" y="1431993"/>
                <a:ext cx="157782" cy="13199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365767" y="1431993"/>
                <a:ext cx="4187433" cy="65996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365767" y="2116859"/>
                <a:ext cx="4035033" cy="3830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4-Point Star 15"/>
            <p:cNvSpPr/>
            <p:nvPr/>
          </p:nvSpPr>
          <p:spPr>
            <a:xfrm>
              <a:off x="5042563" y="1495689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4-Point Star 16"/>
            <p:cNvSpPr/>
            <p:nvPr/>
          </p:nvSpPr>
          <p:spPr>
            <a:xfrm>
              <a:off x="4076002" y="166054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4-Point Star 17"/>
            <p:cNvSpPr/>
            <p:nvPr/>
          </p:nvSpPr>
          <p:spPr>
            <a:xfrm>
              <a:off x="4076002" y="2116859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5042563" y="2252396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41799" y="720694"/>
            <a:ext cx="4121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Y-channels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80(St1) + 50(St2) + 8x2 (St4-Y1,2) = 146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96+64 = 160 inputs possible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72+72+16 = 160 ( input possible)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(2NIM=</a:t>
            </a:r>
            <a:r>
              <a:rPr lang="en-US" dirty="0" err="1" smtClean="0"/>
              <a:t>RFCLK+ComSTOP</a:t>
            </a:r>
            <a:r>
              <a:rPr lang="en-US" dirty="0" smtClean="0"/>
              <a:t> 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32 outputs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94438" y="3167856"/>
            <a:ext cx="4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88410" y="3191158"/>
            <a:ext cx="4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340490" y="2838599"/>
            <a:ext cx="1498205" cy="0"/>
          </a:xfrm>
          <a:prstGeom prst="line">
            <a:avLst/>
          </a:prstGeom>
          <a:ln w="508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xplosion 1 26"/>
          <p:cNvSpPr/>
          <p:nvPr/>
        </p:nvSpPr>
        <p:spPr>
          <a:xfrm>
            <a:off x="1135497" y="2478658"/>
            <a:ext cx="418507" cy="29805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60863" y="2887557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29" name="4-Point Star 28"/>
          <p:cNvSpPr/>
          <p:nvPr/>
        </p:nvSpPr>
        <p:spPr>
          <a:xfrm>
            <a:off x="4057604" y="4618439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5074505" y="4482901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8024035" y="4203758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7668000" y="4211826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74" y="274638"/>
            <a:ext cx="379074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R&amp;D on </a:t>
            </a:r>
            <a:r>
              <a:rPr lang="en-US" dirty="0" err="1" smtClean="0"/>
              <a:t>Standalon</a:t>
            </a:r>
            <a:r>
              <a:rPr lang="en-US" dirty="0" smtClean="0"/>
              <a:t> DAQ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261" y="1600200"/>
            <a:ext cx="3682069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Road finder in each quadrant at LVL-1 V1495</a:t>
            </a:r>
          </a:p>
          <a:p>
            <a:pPr lvl="1"/>
            <a:r>
              <a:rPr lang="en-US" dirty="0" smtClean="0"/>
              <a:t>80+50+16</a:t>
            </a:r>
          </a:p>
          <a:p>
            <a:pPr lvl="1"/>
            <a:r>
              <a:rPr lang="en-US" dirty="0" smtClean="0"/>
              <a:t>Output VTX_Z and road information (N_ST1, N_ST2, N_ST3, Z_VTX) to LVL-2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AT LVL-2, make trigger decisions </a:t>
            </a:r>
          </a:p>
          <a:p>
            <a:pPr lvl="1"/>
            <a:r>
              <a:rPr lang="en-US" dirty="0" smtClean="0"/>
              <a:t>(Z_VTX, and roads information) via lookup table</a:t>
            </a:r>
          </a:p>
          <a:p>
            <a:pPr lvl="1"/>
            <a:r>
              <a:rPr lang="en-US" dirty="0" smtClean="0"/>
              <a:t>Send out trigger pattern to 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stand alone trigger DAQ</a:t>
            </a:r>
          </a:p>
          <a:p>
            <a:pPr lvl="1"/>
            <a:r>
              <a:rPr lang="en-US" dirty="0" smtClean="0"/>
              <a:t>Two (four) LVL-1 V1495</a:t>
            </a:r>
          </a:p>
          <a:p>
            <a:pPr lvl="1"/>
            <a:r>
              <a:rPr lang="en-US" dirty="0" smtClean="0"/>
              <a:t>One LVL-2 V1495</a:t>
            </a:r>
          </a:p>
          <a:p>
            <a:pPr lvl="1"/>
            <a:r>
              <a:rPr lang="en-US" dirty="0" smtClean="0"/>
              <a:t>One TS (SIS 3031)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V1495 to generate trigger hit pattern, and send them to LVL-1 to validate the performance</a:t>
            </a:r>
          </a:p>
          <a:p>
            <a:pPr lvl="1"/>
            <a:r>
              <a:rPr lang="en-US" dirty="0" smtClean="0"/>
              <a:t>(or a few TDCs for DAQ integration work)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547-D7C0-5047-B45A-BC26AD8F3152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IMG_40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3585" r="2546" b="-1867"/>
          <a:stretch/>
        </p:blipFill>
        <p:spPr>
          <a:xfrm rot="5400000">
            <a:off x="3593832" y="796784"/>
            <a:ext cx="5998464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9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06"/>
            <a:ext cx="8229600" cy="8505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Detector Layout Schematics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beam view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361A-7661-BB49-8585-FE8C008E6DA5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35125" y="3658377"/>
            <a:ext cx="62222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41371" y="1409757"/>
            <a:ext cx="11652" cy="4427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66672" y="3658377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08775" y="11551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6240" y="1572869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39794" y="990326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75792" y="1200914"/>
            <a:ext cx="1767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SiPMs</a:t>
            </a:r>
            <a:r>
              <a:rPr lang="en-US" dirty="0" smtClean="0"/>
              <a:t> (80/50) </a:t>
            </a:r>
          </a:p>
          <a:p>
            <a:r>
              <a:rPr lang="en-US" dirty="0" smtClean="0"/>
              <a:t>Readout </a:t>
            </a:r>
            <a:r>
              <a:rPr lang="en-US" dirty="0" err="1" smtClean="0"/>
              <a:t>preAMs</a:t>
            </a:r>
            <a:endParaRPr lang="en-US" dirty="0" smtClean="0"/>
          </a:p>
          <a:p>
            <a:r>
              <a:rPr lang="en-US" dirty="0" smtClean="0"/>
              <a:t>cards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46240" y="2784561"/>
            <a:ext cx="2493554" cy="535940"/>
            <a:chOff x="4346240" y="2784561"/>
            <a:chExt cx="2493554" cy="53594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358816" y="2564129"/>
            <a:ext cx="2493554" cy="535940"/>
            <a:chOff x="4346240" y="2784561"/>
            <a:chExt cx="2493554" cy="53594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347164" y="2680639"/>
            <a:ext cx="2493554" cy="535940"/>
            <a:chOff x="4346240" y="2784561"/>
            <a:chExt cx="2493554" cy="53594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ight Arrow 26"/>
          <p:cNvSpPr/>
          <p:nvPr/>
        </p:nvSpPr>
        <p:spPr>
          <a:xfrm>
            <a:off x="7410748" y="2248619"/>
            <a:ext cx="1557298" cy="664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Trigger LVL-1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&amp; TDC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348088" y="2343697"/>
            <a:ext cx="2493554" cy="535940"/>
            <a:chOff x="4346240" y="2784561"/>
            <a:chExt cx="2493554" cy="535940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348088" y="1085389"/>
            <a:ext cx="2493554" cy="535940"/>
            <a:chOff x="4346240" y="2784561"/>
            <a:chExt cx="2493554" cy="535940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349012" y="1237789"/>
            <a:ext cx="2493554" cy="535940"/>
            <a:chOff x="4346240" y="2784561"/>
            <a:chExt cx="2493554" cy="535940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349936" y="1390189"/>
            <a:ext cx="2493554" cy="535940"/>
            <a:chOff x="4346240" y="2784561"/>
            <a:chExt cx="2493554" cy="53594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2302724" y="1585456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291072" y="3883947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358816" y="3875792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863099" y="4753559"/>
            <a:ext cx="501041" cy="19456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46778" y="4439925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246778" y="1029011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6-Point Star 45"/>
          <p:cNvSpPr/>
          <p:nvPr/>
        </p:nvSpPr>
        <p:spPr>
          <a:xfrm>
            <a:off x="7002923" y="4788512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683199" y="4212375"/>
            <a:ext cx="131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(X= -120cm)</a:t>
            </a:r>
            <a:endParaRPr lang="en-US" dirty="0"/>
          </a:p>
        </p:txBody>
      </p:sp>
      <p:sp>
        <p:nvSpPr>
          <p:cNvPr id="48" name="6-Point Star 47"/>
          <p:cNvSpPr/>
          <p:nvPr/>
        </p:nvSpPr>
        <p:spPr>
          <a:xfrm>
            <a:off x="7002923" y="5679804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6-Point Star 48"/>
          <p:cNvSpPr/>
          <p:nvPr/>
        </p:nvSpPr>
        <p:spPr>
          <a:xfrm>
            <a:off x="7002923" y="6500108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484462" y="4732006"/>
            <a:ext cx="168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= -50cm</a:t>
            </a:r>
          </a:p>
          <a:p>
            <a:r>
              <a:rPr lang="en-US" dirty="0" smtClean="0"/>
              <a:t>Being tested for 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Radhard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642405" y="3345578"/>
            <a:ext cx="132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(8’ = 2.44m </a:t>
            </a:r>
          </a:p>
          <a:p>
            <a:r>
              <a:rPr lang="en-US" dirty="0" smtClean="0"/>
              <a:t>above floor)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21262" y="466859"/>
            <a:ext cx="3253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http://kuraraypsf.jp/psf/</a:t>
            </a:r>
            <a:r>
              <a:rPr lang="en-US" dirty="0" smtClean="0">
                <a:hlinkClick r:id="rId2"/>
              </a:rPr>
              <a:t>ws.html</a:t>
            </a:r>
            <a:endParaRPr lang="en-US" dirty="0" smtClean="0"/>
          </a:p>
          <a:p>
            <a:r>
              <a:rPr lang="en-US" dirty="0" smtClean="0"/>
              <a:t>WLSF Y-11(200):</a:t>
            </a:r>
          </a:p>
          <a:p>
            <a:r>
              <a:rPr lang="en-US" dirty="0" err="1" smtClean="0"/>
              <a:t>Att_L</a:t>
            </a:r>
            <a:r>
              <a:rPr lang="en-US" dirty="0"/>
              <a:t>&gt;</a:t>
            </a:r>
            <a:r>
              <a:rPr lang="en-US" dirty="0" smtClean="0"/>
              <a:t>3.5m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21262" y="3018622"/>
            <a:ext cx="191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</a:t>
            </a:r>
          </a:p>
          <a:p>
            <a:r>
              <a:rPr lang="en-US" dirty="0" smtClean="0"/>
              <a:t>scintillators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3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1"/>
            <a:ext cx="8229600" cy="1143000"/>
          </a:xfrm>
        </p:spPr>
        <p:txBody>
          <a:bodyPr/>
          <a:lstStyle/>
          <a:p>
            <a:r>
              <a:rPr lang="en-US" dirty="0" smtClean="0"/>
              <a:t>Use 8-ch ASDQ from CDF?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EFB-CF2E-C54A-A7F2-55B6CFD7F9BA}" type="datetime1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7200" y="1336210"/>
            <a:ext cx="3326068" cy="169938"/>
            <a:chOff x="457200" y="1336210"/>
            <a:chExt cx="3326068" cy="169938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 rot="5400000">
            <a:off x="4744500" y="1477160"/>
            <a:ext cx="1513753" cy="9978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ASDQ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09600" y="1488610"/>
            <a:ext cx="3326068" cy="169938"/>
            <a:chOff x="457200" y="1336210"/>
            <a:chExt cx="3326068" cy="169938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62000" y="1641010"/>
            <a:ext cx="3326068" cy="169938"/>
            <a:chOff x="457200" y="1336210"/>
            <a:chExt cx="3326068" cy="169938"/>
          </a:xfrm>
        </p:grpSpPr>
        <p:grpSp>
          <p:nvGrpSpPr>
            <p:cNvPr id="27" name="Group 26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8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14400" y="1793410"/>
            <a:ext cx="3326068" cy="169938"/>
            <a:chOff x="457200" y="1336210"/>
            <a:chExt cx="3326068" cy="169938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34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066800" y="1945810"/>
            <a:ext cx="3326068" cy="169938"/>
            <a:chOff x="457200" y="1336210"/>
            <a:chExt cx="3326068" cy="169938"/>
          </a:xfrm>
        </p:grpSpPr>
        <p:grpSp>
          <p:nvGrpSpPr>
            <p:cNvPr id="39" name="Group 38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219200" y="2098210"/>
            <a:ext cx="3326068" cy="169938"/>
            <a:chOff x="457200" y="1336210"/>
            <a:chExt cx="3326068" cy="169938"/>
          </a:xfrm>
        </p:grpSpPr>
        <p:grpSp>
          <p:nvGrpSpPr>
            <p:cNvPr id="45" name="Group 44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46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371600" y="2250610"/>
            <a:ext cx="3326068" cy="169938"/>
            <a:chOff x="457200" y="1336210"/>
            <a:chExt cx="3326068" cy="169938"/>
          </a:xfrm>
        </p:grpSpPr>
        <p:grpSp>
          <p:nvGrpSpPr>
            <p:cNvPr id="51" name="Group 50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52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24000" y="2403010"/>
            <a:ext cx="3326068" cy="169938"/>
            <a:chOff x="457200" y="1336210"/>
            <a:chExt cx="3326068" cy="169938"/>
          </a:xfrm>
        </p:grpSpPr>
        <p:grpSp>
          <p:nvGrpSpPr>
            <p:cNvPr id="57" name="Group 56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676400" y="2555410"/>
            <a:ext cx="3326068" cy="169938"/>
            <a:chOff x="457200" y="1336210"/>
            <a:chExt cx="3326068" cy="169938"/>
          </a:xfrm>
        </p:grpSpPr>
        <p:grpSp>
          <p:nvGrpSpPr>
            <p:cNvPr id="63" name="Group 62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>
              <a:stCxn id="64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4392868" y="3103353"/>
            <a:ext cx="125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Input:</a:t>
            </a:r>
          </a:p>
          <a:p>
            <a:r>
              <a:rPr lang="en-US" dirty="0" smtClean="0"/>
              <a:t>DC coupled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063529" y="3103353"/>
            <a:ext cx="1008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Outputs:</a:t>
            </a:r>
          </a:p>
          <a:p>
            <a:r>
              <a:rPr lang="en-US" dirty="0" smtClean="0"/>
              <a:t>LVDS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000286" y="13362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000286" y="1488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002173" y="1632603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000286" y="17934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014626" y="19458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995062" y="20982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001954" y="2250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008846" y="24030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121516" y="3188934"/>
            <a:ext cx="91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SiPMs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284899" y="310335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10mm x 10mm extruded </a:t>
            </a:r>
          </a:p>
          <a:p>
            <a:r>
              <a:rPr lang="en-US" dirty="0" smtClean="0"/>
              <a:t>Scintillators with </a:t>
            </a:r>
          </a:p>
          <a:p>
            <a:r>
              <a:rPr lang="en-US" dirty="0" smtClean="0"/>
              <a:t>WLSF </a:t>
            </a:r>
            <a:r>
              <a:rPr lang="en-US" dirty="0" err="1" smtClean="0"/>
              <a:t>SiPM</a:t>
            </a:r>
            <a:r>
              <a:rPr lang="en-US" dirty="0" smtClean="0"/>
              <a:t> readout @FNAL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6767301" y="1238011"/>
            <a:ext cx="1063799" cy="141559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LVL-1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V1498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832642" y="1488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338105" y="1321482"/>
            <a:ext cx="6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LVL-2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61479" y="4158430"/>
            <a:ext cx="367280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AQDQ: free from CDF</a:t>
            </a:r>
          </a:p>
          <a:p>
            <a:endParaRPr lang="en-US" dirty="0"/>
          </a:p>
          <a:p>
            <a:r>
              <a:rPr lang="en-US" dirty="0" smtClean="0"/>
              <a:t>Or </a:t>
            </a:r>
          </a:p>
          <a:p>
            <a:endParaRPr lang="en-US" dirty="0"/>
          </a:p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Hcal</a:t>
            </a:r>
            <a:r>
              <a:rPr lang="en-US" dirty="0" smtClean="0"/>
              <a:t> preamps? </a:t>
            </a:r>
          </a:p>
          <a:p>
            <a:r>
              <a:rPr lang="en-US" dirty="0"/>
              <a:t> </a:t>
            </a:r>
            <a:r>
              <a:rPr lang="en-US" dirty="0" smtClean="0"/>
              <a:t>- modified to have rising time &lt; 10nS  </a:t>
            </a:r>
            <a:endParaRPr lang="en-US" dirty="0"/>
          </a:p>
        </p:txBody>
      </p:sp>
      <p:pic>
        <p:nvPicPr>
          <p:cNvPr id="85" name="Picture 84" descr="FastShaper-M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349" y="3924106"/>
            <a:ext cx="2197920" cy="2844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4699732"/>
            <a:ext cx="18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Modified </a:t>
            </a:r>
            <a:r>
              <a:rPr lang="en-US" dirty="0" err="1" smtClean="0"/>
              <a:t>sPHENIX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30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760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Q-Trigger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F993-239C-D14D-95ED-7F9D2D928DBA}" type="datetime1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@ LANL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</a:t>
            </a:r>
            <a:r>
              <a:rPr lang="en-US" dirty="0" err="1" smtClean="0"/>
              <a:t>matching+road</a:t>
            </a:r>
            <a:r>
              <a:rPr lang="en-US" dirty="0" smtClean="0"/>
              <a:t> </a:t>
            </a:r>
            <a:r>
              <a:rPr lang="en-US" dirty="0" err="1" smtClean="0"/>
              <a:t>infor</a:t>
            </a:r>
            <a:r>
              <a:rPr lang="en-US" dirty="0" smtClean="0"/>
              <a:t>.)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1579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80(ST1’) + 50 (ST2’) + 2x8(ST4-Y1/2) = 146,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33376" y="4492247"/>
            <a:ext cx="23846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 simulation</a:t>
            </a:r>
          </a:p>
          <a:p>
            <a:r>
              <a:rPr lang="en-US" dirty="0"/>
              <a:t>D</a:t>
            </a:r>
            <a:r>
              <a:rPr lang="en-US" dirty="0" smtClean="0"/>
              <a:t>ummy pattern</a:t>
            </a:r>
          </a:p>
          <a:p>
            <a:r>
              <a:rPr lang="en-US" dirty="0" smtClean="0"/>
              <a:t>A test stand needed! </a:t>
            </a:r>
          </a:p>
          <a:p>
            <a:endParaRPr lang="en-US" dirty="0" smtClean="0"/>
          </a:p>
          <a:p>
            <a:r>
              <a:rPr lang="en-US" dirty="0" smtClean="0"/>
              <a:t>To check FPGA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Logic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Timing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0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1358</Words>
  <Application>Microsoft Macintosh PowerPoint</Application>
  <PresentationFormat>On-screen Show (4:3)</PresentationFormat>
  <Paragraphs>298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Summer DAQ &amp; Trigger Work  @LANL/Fermilab</vt:lpstr>
      <vt:lpstr>E906 DAQ   (TDC-II Test Stand)  </vt:lpstr>
      <vt:lpstr>V1495 Board 2 Altara FPGA Chips: Cyclone-V</vt:lpstr>
      <vt:lpstr>E906 DAQ for upgrade</vt:lpstr>
      <vt:lpstr>Low Mass Dark Photon Displayed Vertex Trigger</vt:lpstr>
      <vt:lpstr>Trigger R&amp;D on Standalon DAQ</vt:lpstr>
      <vt:lpstr>Trigger Detector Layout Schematics beam view</vt:lpstr>
      <vt:lpstr>Use 8-ch ASDQ from CDF?</vt:lpstr>
      <vt:lpstr>Dark Photon Q-Trigger</vt:lpstr>
      <vt:lpstr>E906 Trigger &amp; DAQ Integration</vt:lpstr>
      <vt:lpstr>LANL Standalone DAQ Setup </vt:lpstr>
      <vt:lpstr>PowerPoint Presentation</vt:lpstr>
      <vt:lpstr>PowerPoint Presentation</vt:lpstr>
      <vt:lpstr>After 2 days … 6/18/2016</vt:lpstr>
      <vt:lpstr>After 2 days … 6/18/2016, I-V curves</vt:lpstr>
      <vt:lpstr>PowerPoint Presentation</vt:lpstr>
      <vt:lpstr>Dark Matter Workshop at Fermilab  March – April , 2017</vt:lpstr>
      <vt:lpstr>PowerPoint Presentation</vt:lpstr>
      <vt:lpstr>Future application of the polarized target 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Work @Fermilab/LANL </dc:title>
  <dc:creator>Ming Liu (LANL)</dc:creator>
  <cp:lastModifiedBy>Ming Liu (LANL)</cp:lastModifiedBy>
  <cp:revision>44</cp:revision>
  <dcterms:created xsi:type="dcterms:W3CDTF">2016-06-19T21:08:26Z</dcterms:created>
  <dcterms:modified xsi:type="dcterms:W3CDTF">2016-06-25T15:18:47Z</dcterms:modified>
</cp:coreProperties>
</file>