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5"/>
  </p:notesMasterIdLst>
  <p:sldIdLst>
    <p:sldId id="256" r:id="rId2"/>
    <p:sldId id="265" r:id="rId3"/>
    <p:sldId id="266" r:id="rId4"/>
    <p:sldId id="267" r:id="rId5"/>
    <p:sldId id="257" r:id="rId6"/>
    <p:sldId id="268" r:id="rId7"/>
    <p:sldId id="258" r:id="rId8"/>
    <p:sldId id="264" r:id="rId9"/>
    <p:sldId id="263" r:id="rId10"/>
    <p:sldId id="276" r:id="rId11"/>
    <p:sldId id="260" r:id="rId12"/>
    <p:sldId id="261" r:id="rId13"/>
    <p:sldId id="26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831" autoAdjust="0"/>
    <p:restoredTop sz="94660"/>
  </p:normalViewPr>
  <p:slideViewPr>
    <p:cSldViewPr snapToGrid="0">
      <p:cViewPr varScale="1">
        <p:scale>
          <a:sx n="96" d="100"/>
          <a:sy n="96" d="100"/>
        </p:scale>
        <p:origin x="200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838222-1D04-418E-A234-8B2837A839E6}" type="datetimeFigureOut">
              <a:rPr lang="en-US" smtClean="0"/>
              <a:t>5/30/18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FA5F25-C349-45DE-99CD-9F0C6943DF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46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A963D-9D16-CA4F-AF05-9C119832028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9559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F30B7-7DBA-461A-8CC2-C26E8D1984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F6E32C-4EA8-4A40-A0ED-5639AF72E6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3443BB-26B0-4A81-B226-F664E5408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DF33F-82B1-914E-ADCB-01D4C6F48B45}" type="datetime1">
              <a:rPr lang="en-US" smtClean="0"/>
              <a:t>5/30/18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BC7D17-62AD-485B-ADB0-99AB2EFE2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DF40E8-6E0D-44B3-B310-722459E20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243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1085C-83D1-49E5-B96F-DBA0F53FA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A1192F-8360-4A0E-AA14-9797B82083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AD1E8F-80D8-44E4-AAA6-6A61409C8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4F0CA-2A3D-C449-80DF-7FEBBA895501}" type="datetime1">
              <a:rPr lang="en-US" smtClean="0"/>
              <a:t>5/30/18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C6D3CC-893B-49A9-BE53-BF9008E34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9E3EC9-88DD-4492-BEF3-B406EA33D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616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63DE96-224A-441B-8223-CA5AEB169C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01D1FD-5F01-458C-95F2-0BCE0DB498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A36C2B-E830-4DE2-80FC-672854224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62574-2BBD-7F4F-AD9C-4803EF7B2E65}" type="datetime1">
              <a:rPr lang="en-US" smtClean="0"/>
              <a:t>5/30/18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43639A-74DC-44E1-A2EA-81B2C7348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E08DC0-21E4-409C-954E-498734B56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964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33E50-3348-4316-8A10-DD8E54B86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7404"/>
            <a:ext cx="10515600" cy="7656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779373-16B1-41A0-912C-D4AFAD0428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14FD0F-C390-4157-A5B6-BEBA04F84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64064-E971-0440-9A79-B62C07C2C890}" type="datetime1">
              <a:rPr lang="en-US" smtClean="0"/>
              <a:t>5/30/18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92F4F5-22E8-41E9-80C8-981C409DB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C769E6-6E54-4B3C-A4D4-AACCDFB90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431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20EAA-FF97-4056-BEB3-AE68CD917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AB06CB-BE9A-4A20-8D86-A0DAB59B5F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691066-C92E-4ACD-A28F-CC5B4284D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AF299-ACFF-1643-AB93-CBE80409919C}" type="datetime1">
              <a:rPr lang="en-US" smtClean="0"/>
              <a:t>5/30/18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0C068C-DE18-400F-8BB7-42341B296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55E01E-537A-4192-B465-B62C2D4AF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403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AD4D6-FBA4-4C36-8B4E-AC05526EF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048BC2-F2CA-46C3-827F-DA649C59E7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C95511-8BC0-4A65-A0D5-5FDDDB1FE1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69DB94-F05C-444C-BC61-DABE00F60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A1D0F-3BB4-C742-A9FB-A24AF772C555}" type="datetime1">
              <a:rPr lang="en-US" smtClean="0"/>
              <a:t>5/30/18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4173D3-A7B9-4C5A-898E-3BB25543A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16164-09C4-42F6-8D49-50841F1F9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663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2C45F-8234-4587-82C3-B39EAAA01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A3A551-8F5C-4A6D-B20E-BD33ED018F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72A190-772A-4422-9E27-AC2FD28018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0CAA45-C341-424A-BEBF-04563B1B3E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45AAE0-928F-42F8-9D35-D2878C6431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72BF4F-52EB-4B83-828D-7A0945854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D09BD-DAEE-E446-8DD1-2A589A42421C}" type="datetime1">
              <a:rPr lang="en-US" smtClean="0"/>
              <a:t>5/30/18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E242D9-93CB-4A6C-8E2E-AB5AE2869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DA5784-9D23-41B3-B9A4-7A86FD83A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043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FF7C9-EA7F-467F-8EDF-4ED4F36ED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E5047F-E437-4692-BC19-A041C07CB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C6E1-5F0C-FD42-8A55-1B587D66E4F4}" type="datetime1">
              <a:rPr lang="en-US" smtClean="0"/>
              <a:t>5/30/18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DA67A8-0C71-414D-8F85-284275DA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D5914B-9E1A-4118-B933-F497AF72C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368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26B755-810B-42F2-B910-D3A87C43D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E74F3-1195-0347-ACE1-89D9F46F7115}" type="datetime1">
              <a:rPr lang="en-US" smtClean="0"/>
              <a:t>5/30/18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7F8127-5A74-46CD-9568-841DE5228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447EDA-8523-45A5-AD25-FABD308CA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052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10163-D9B9-47DC-9A40-B3EAA7105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A866A-BE1F-4CD0-8950-B2F8CFE895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07AF98-9BBF-4E32-855A-CB56A0D82A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225ED1-136C-413D-A295-24E515883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9D08A-CAC0-7045-A4CB-B6DA81A7930B}" type="datetime1">
              <a:rPr lang="en-US" smtClean="0"/>
              <a:t>5/30/18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FF9E56-BE80-40BA-98EA-20EB360E7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0CDC5B-94FB-4EF8-91E3-39B23E55C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3660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F350D-3E11-4C52-B456-95491D3AD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187208-A8F1-482A-A69E-880C76BA9A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50615-95F2-486B-A299-EC6A7C5BE6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1D8C84-D37C-4B8B-93DE-B0C77F363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71F1E-60A8-ED46-97F8-F2169811C42E}" type="datetime1">
              <a:rPr lang="en-US" smtClean="0"/>
              <a:t>5/30/18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6C24D6-5CDB-4CB3-B7A6-B93E5C8FA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EABFB9-5589-4CD4-9E9E-FDBC5DD68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623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7B1F50-07F6-4A87-B14C-DCBF1CB05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62C7B0-A2D0-4DEA-B253-D71D6B5CEF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64D3FB-4AD8-4AF7-9E11-8CCF35EC8C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DFBC96-CEA5-5947-BF5E-59B3B3D3837D}" type="datetime1">
              <a:rPr lang="en-US" smtClean="0"/>
              <a:t>5/30/18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D18010-FD44-4644-987E-D37A254B22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D6EE2C-B6E1-46A0-8447-D27235B30F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3DFE29-15BD-4390-9169-C62E8E79B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274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25508-0DFB-46B1-9E7F-6F22871011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2314" y="1449035"/>
            <a:ext cx="11507372" cy="1603791"/>
          </a:xfrm>
        </p:spPr>
        <p:txBody>
          <a:bodyPr>
            <a:normAutofit/>
          </a:bodyPr>
          <a:lstStyle/>
          <a:p>
            <a:r>
              <a:rPr lang="en-US" sz="4400" b="1" i="1" dirty="0"/>
              <a:t>Possible EMCal Upgrade at </a:t>
            </a:r>
            <a:r>
              <a:rPr lang="en-US" sz="4400" b="1" i="1" dirty="0" err="1"/>
              <a:t>SeaQuest</a:t>
            </a:r>
            <a:br>
              <a:rPr lang="en-US" sz="4400" b="1" i="1" dirty="0"/>
            </a:br>
            <a:r>
              <a:rPr lang="en-US" sz="4400" b="1" i="1" dirty="0"/>
              <a:t>05/30/2018</a:t>
            </a:r>
          </a:p>
        </p:txBody>
      </p:sp>
    </p:spTree>
    <p:extLst>
      <p:ext uri="{BB962C8B-B14F-4D97-AF65-F5344CB8AC3E}">
        <p14:creationId xmlns:p14="http://schemas.microsoft.com/office/powerpoint/2010/main" val="12397260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E-1067 Future Upgrade: Phase-II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sz="3100" dirty="0">
                <a:solidFill>
                  <a:srgbClr val="0000FF"/>
                </a:solidFill>
              </a:rPr>
              <a:t>2020 ~ 2025+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748292"/>
            <a:ext cx="9144000" cy="3169294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86B6A-5C16-034A-8475-50A9EACC67DA}" type="datetime1">
              <a:rPr lang="en-US" smtClean="0"/>
              <a:t>5/30/18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10</a:t>
            </a:fld>
            <a:endParaRPr lang="en-US"/>
          </a:p>
        </p:txBody>
      </p:sp>
      <p:sp>
        <p:nvSpPr>
          <p:cNvPr id="4" name="Rounded Rectangular Callout 3"/>
          <p:cNvSpPr/>
          <p:nvPr/>
        </p:nvSpPr>
        <p:spPr>
          <a:xfrm>
            <a:off x="1981201" y="5322454"/>
            <a:ext cx="2863273" cy="1033896"/>
          </a:xfrm>
          <a:prstGeom prst="wedgeRoundRectCallout">
            <a:avLst>
              <a:gd name="adj1" fmla="val -23417"/>
              <a:gd name="adj2" fmla="val -100658"/>
              <a:gd name="adj3" fmla="val 16667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4"/>
                </a:solidFill>
              </a:rPr>
              <a:t>Add tracking detectors close to “target” to improve mass resolution 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7405256" y="5322454"/>
            <a:ext cx="2805544" cy="877454"/>
          </a:xfrm>
          <a:prstGeom prst="wedgeRoundRectCallout">
            <a:avLst>
              <a:gd name="adj1" fmla="val -23417"/>
              <a:gd name="adj2" fmla="val -100658"/>
              <a:gd name="adj3" fmla="val 16667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Add </a:t>
            </a:r>
            <a:r>
              <a:rPr lang="en-US" dirty="0" err="1">
                <a:solidFill>
                  <a:srgbClr val="FF0000"/>
                </a:solidFill>
              </a:rPr>
              <a:t>EMCal</a:t>
            </a:r>
            <a:r>
              <a:rPr lang="en-US" dirty="0">
                <a:solidFill>
                  <a:srgbClr val="FF0000"/>
                </a:solidFill>
              </a:rPr>
              <a:t>, PID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e</a:t>
            </a:r>
            <a:r>
              <a:rPr lang="en-US" baseline="30000" dirty="0">
                <a:solidFill>
                  <a:srgbClr val="FF0000"/>
                </a:solidFill>
              </a:rPr>
              <a:t>+/-</a:t>
            </a:r>
            <a:r>
              <a:rPr lang="en-US" dirty="0">
                <a:solidFill>
                  <a:srgbClr val="FF0000"/>
                </a:solidFill>
              </a:rPr>
              <a:t>, h</a:t>
            </a:r>
            <a:r>
              <a:rPr lang="en-US" baseline="30000" dirty="0">
                <a:solidFill>
                  <a:srgbClr val="FF0000"/>
                </a:solidFill>
              </a:rPr>
              <a:t>+/-</a:t>
            </a:r>
            <a:r>
              <a:rPr lang="en-US" dirty="0">
                <a:solidFill>
                  <a:srgbClr val="FF0000"/>
                </a:solidFill>
              </a:rPr>
              <a:t> , π</a:t>
            </a:r>
            <a:r>
              <a:rPr lang="en-US" baseline="30000" dirty="0">
                <a:solidFill>
                  <a:srgbClr val="FF0000"/>
                </a:solidFill>
              </a:rPr>
              <a:t>+/-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1301" y="4885526"/>
            <a:ext cx="2310853" cy="3301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574510" y="1748293"/>
            <a:ext cx="99423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EMCal</a:t>
            </a:r>
            <a:endParaRPr 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1696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131B1-C90D-41E1-9610-9D2C27735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808" y="267404"/>
            <a:ext cx="10515600" cy="765660"/>
          </a:xfrm>
        </p:spPr>
        <p:txBody>
          <a:bodyPr>
            <a:normAutofit/>
          </a:bodyPr>
          <a:lstStyle/>
          <a:p>
            <a:r>
              <a:rPr lang="en-US" dirty="0"/>
              <a:t>Physics goal and past work</a:t>
            </a:r>
          </a:p>
        </p:txBody>
      </p:sp>
      <p:pic>
        <p:nvPicPr>
          <p:cNvPr id="1026" name="Picture 2" descr="SeaQuestEE">
            <a:extLst>
              <a:ext uri="{FF2B5EF4-FFF2-40B4-BE49-F238E27FC236}">
                <a16:creationId xmlns:a16="http://schemas.microsoft.com/office/drawing/2014/main" id="{2A87C3AC-0B0F-4AB7-8D3A-9023C8467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7" y="1168322"/>
            <a:ext cx="3562555" cy="2894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darkrho">
            <a:extLst>
              <a:ext uri="{FF2B5EF4-FFF2-40B4-BE49-F238E27FC236}">
                <a16:creationId xmlns:a16="http://schemas.microsoft.com/office/drawing/2014/main" id="{6413CFAF-7DAD-437B-8192-0703E189E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032" y="1168322"/>
            <a:ext cx="3683129" cy="296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0B15811-33C4-4BFE-B055-8724246FD3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530" y="132146"/>
            <a:ext cx="4798503" cy="659370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9204503-F708-40A0-8E01-DF83F4DD5196}"/>
              </a:ext>
            </a:extLst>
          </p:cNvPr>
          <p:cNvSpPr txBox="1"/>
          <p:nvPr/>
        </p:nvSpPr>
        <p:spPr>
          <a:xfrm>
            <a:off x="195752" y="4197627"/>
            <a:ext cx="65825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 algn="just">
              <a:buFont typeface="Arial" panose="020B0604020202020204" pitchFamily="34" charset="0"/>
              <a:buChar char="•"/>
            </a:pPr>
            <a:r>
              <a:rPr lang="en-US" dirty="0"/>
              <a:t>LOI of dark matter search in dimuon channel was presented to PAC in June 2015. Obtained very positive feedbacks.</a:t>
            </a:r>
          </a:p>
          <a:p>
            <a:pPr marL="182880" indent="-182880" algn="just">
              <a:buFont typeface="Arial" panose="020B0604020202020204" pitchFamily="34" charset="0"/>
              <a:buChar char="•"/>
            </a:pPr>
            <a:r>
              <a:rPr lang="en-US" dirty="0"/>
              <a:t>A phase-II of EMCal and possibly </a:t>
            </a:r>
            <a:r>
              <a:rPr lang="en-US" dirty="0" err="1"/>
              <a:t>HCal</a:t>
            </a:r>
            <a:r>
              <a:rPr lang="en-US" dirty="0"/>
              <a:t> was also mentioned. PAC suggested we submit the new proposal based on the results obtained from this first phase </a:t>
            </a:r>
          </a:p>
          <a:p>
            <a:pPr marL="182880" indent="-182880" algn="just">
              <a:buFont typeface="Arial" panose="020B0604020202020204" pitchFamily="34" charset="0"/>
              <a:buChar char="•"/>
            </a:pPr>
            <a:r>
              <a:rPr lang="en-US" dirty="0"/>
              <a:t>The detector proposed in the first phase was successfully installed and accumulated one week worth of data before E906 shuts down</a:t>
            </a:r>
          </a:p>
          <a:p>
            <a:pPr marL="182880" indent="-182880" algn="just">
              <a:buFont typeface="Arial" panose="020B0604020202020204" pitchFamily="34" charset="0"/>
              <a:buChar char="•"/>
            </a:pPr>
            <a:r>
              <a:rPr lang="en-US" dirty="0"/>
              <a:t>We will continue to take the dimuon data parasitically with E1039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326EF5-12A4-FA4F-A912-D0F953B0588D}"/>
              </a:ext>
            </a:extLst>
          </p:cNvPr>
          <p:cNvSpPr/>
          <p:nvPr/>
        </p:nvSpPr>
        <p:spPr>
          <a:xfrm>
            <a:off x="636105" y="1726989"/>
            <a:ext cx="92765" cy="5788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A2C527-9A2E-5745-A4CB-AAB36B8C1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14553-11B8-9A4F-937F-A673F622E7F0}" type="datetime1">
              <a:rPr lang="en-US" smtClean="0"/>
              <a:t>5/30/18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5AA3C6-CB8C-F04D-8890-AD4DADF51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1125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B0EF6-2CDD-40BF-B859-7B6FCC137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Ongoing and potential collaboration/support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D6C96A-31D3-414C-A738-CCB22965D8C8}"/>
              </a:ext>
            </a:extLst>
          </p:cNvPr>
          <p:cNvSpPr txBox="1"/>
          <p:nvPr/>
        </p:nvSpPr>
        <p:spPr>
          <a:xfrm>
            <a:off x="721452" y="1635853"/>
            <a:ext cx="1063234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Ongoing support from LANL LDRD: $300k for FY-18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Submitted joint proposal with KEK/RIKEN/</a:t>
            </a:r>
            <a:r>
              <a:rPr lang="en-US" sz="3200" dirty="0" err="1"/>
              <a:t>TokyoTech</a:t>
            </a:r>
            <a:r>
              <a:rPr lang="en-US" sz="3200" dirty="0"/>
              <a:t>: $270k for FY-18 if supported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Collaboration with PHENIX/</a:t>
            </a:r>
            <a:r>
              <a:rPr lang="en-US" sz="3200" dirty="0" err="1"/>
              <a:t>sPHENIX</a:t>
            </a:r>
            <a:r>
              <a:rPr lang="en-US" sz="3200" dirty="0"/>
              <a:t> EMCal group on detector/readout support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C7850E-A503-DA43-8F5F-9280A3A90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AC631-AC70-F84C-B559-73317E5A3F29}" type="datetime1">
              <a:rPr lang="en-US" smtClean="0"/>
              <a:t>5/30/18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AD2088-8D1A-6049-BEA8-C84CA2EEE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2709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3D550-E944-4144-83B1-B55068BBB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Proposed work and timeline – needs update </a:t>
            </a:r>
          </a:p>
        </p:txBody>
      </p:sp>
      <p:pic>
        <p:nvPicPr>
          <p:cNvPr id="2050" name="Picture 2" descr="timeline">
            <a:extLst>
              <a:ext uri="{FF2B5EF4-FFF2-40B4-BE49-F238E27FC236}">
                <a16:creationId xmlns:a16="http://schemas.microsoft.com/office/drawing/2014/main" id="{74F49550-3495-4D62-AED3-17B8DAFA4E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1755"/>
            <a:ext cx="7057905" cy="444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6F0387C-5B88-40A6-9576-567ACCB137FB}"/>
              </a:ext>
            </a:extLst>
          </p:cNvPr>
          <p:cNvSpPr txBox="1"/>
          <p:nvPr/>
        </p:nvSpPr>
        <p:spPr>
          <a:xfrm>
            <a:off x="7182997" y="1033064"/>
            <a:ext cx="488390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Ultimate goal: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dirty="0"/>
              <a:t>Have the full detector ready for installation before the end of this calendar year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dirty="0"/>
              <a:t>Install the detector either during the accelerator maintenance downtime, or the summer shutdown in 2019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dirty="0"/>
              <a:t>Take data with E1039 for at least a year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B24EE1-D477-4FAF-8EA5-75A2F1B0488B}"/>
              </a:ext>
            </a:extLst>
          </p:cNvPr>
          <p:cNvSpPr txBox="1"/>
          <p:nvPr/>
        </p:nvSpPr>
        <p:spPr>
          <a:xfrm>
            <a:off x="7182997" y="3490430"/>
            <a:ext cx="488390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Immediate goal: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dirty="0"/>
              <a:t>Ship the detector to Fermilab either in Feb. or some later time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dirty="0"/>
              <a:t>Find some onsite space with crane support and basic utilities for the refurbishment work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dirty="0"/>
              <a:t>Prepare a new LOI for the upcoming PAC meeting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A7BE1F-9F69-F245-BE71-219C9780B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C092E-F61D-FF45-B8EC-7BA0398A3BDC}" type="datetime1">
              <a:rPr lang="en-US" smtClean="0"/>
              <a:t>5/30/18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31012C-D192-9C4C-8F6B-DE3ABBFBB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7019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3F1E58B-9986-E541-A6A3-B33D373DD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76" y="54423"/>
            <a:ext cx="6607615" cy="765660"/>
          </a:xfrm>
        </p:spPr>
        <p:txBody>
          <a:bodyPr/>
          <a:lstStyle/>
          <a:p>
            <a:r>
              <a:rPr lang="en-US" dirty="0"/>
              <a:t>CIPANP – Update on Physics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C311D3F-177C-AF46-88C9-F3415A87AF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368" y="1053501"/>
            <a:ext cx="5416826" cy="705322"/>
          </a:xfrm>
        </p:spPr>
        <p:txBody>
          <a:bodyPr/>
          <a:lstStyle/>
          <a:p>
            <a:r>
              <a:rPr lang="en-US" dirty="0">
                <a:solidFill>
                  <a:srgbClr val="282DFF"/>
                </a:solidFill>
              </a:rPr>
              <a:t>17 MeV dark photon candidate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28963E-2485-2A4C-9000-7350EEB18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61" y="2020556"/>
            <a:ext cx="4303047" cy="47987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796183-CBEB-A743-84B8-BECAC04A2BA9}"/>
              </a:ext>
            </a:extLst>
          </p:cNvPr>
          <p:cNvSpPr txBox="1"/>
          <p:nvPr/>
        </p:nvSpPr>
        <p:spPr>
          <a:xfrm>
            <a:off x="1487524" y="1787138"/>
            <a:ext cx="2452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NA64, arXiv:1803.07748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42D321-E697-9D45-BF25-842ECB790342}"/>
              </a:ext>
            </a:extLst>
          </p:cNvPr>
          <p:cNvSpPr txBox="1"/>
          <p:nvPr/>
        </p:nvSpPr>
        <p:spPr>
          <a:xfrm>
            <a:off x="9043540" y="263480"/>
            <a:ext cx="2797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Gori et al, arXiv:1804.00661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1AE2D3A-021C-404D-9459-2EFFC7486C46}"/>
              </a:ext>
            </a:extLst>
          </p:cNvPr>
          <p:cNvGrpSpPr/>
          <p:nvPr/>
        </p:nvGrpSpPr>
        <p:grpSpPr>
          <a:xfrm>
            <a:off x="4141925" y="1620285"/>
            <a:ext cx="6088751" cy="5276918"/>
            <a:chOff x="4340709" y="1620285"/>
            <a:chExt cx="6088751" cy="527691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A653801-16F1-014B-9353-E4D7F7FEF3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40709" y="1620285"/>
              <a:ext cx="6088751" cy="5276918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D60EB5-0B8F-0A42-A21D-842B5C35C2F1}"/>
                </a:ext>
              </a:extLst>
            </p:cNvPr>
            <p:cNvSpPr/>
            <p:nvPr/>
          </p:nvSpPr>
          <p:spPr>
            <a:xfrm>
              <a:off x="5727224" y="2758482"/>
              <a:ext cx="63975" cy="7135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EB68765-1238-BE4F-A438-65284EFAA372}"/>
                </a:ext>
              </a:extLst>
            </p:cNvPr>
            <p:cNvSpPr txBox="1"/>
            <p:nvPr/>
          </p:nvSpPr>
          <p:spPr>
            <a:xfrm>
              <a:off x="5798168" y="2930610"/>
              <a:ext cx="8723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282DFF"/>
                  </a:solidFill>
                </a:rPr>
                <a:t>17MeV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6CBEC2B-3E00-EE42-B60C-FF4EAB06D6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5402" y="624165"/>
            <a:ext cx="3758937" cy="316879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D4072D5-93BA-EE47-8B02-924B5A7DE94A}"/>
              </a:ext>
            </a:extLst>
          </p:cNvPr>
          <p:cNvSpPr txBox="1"/>
          <p:nvPr/>
        </p:nvSpPr>
        <p:spPr>
          <a:xfrm>
            <a:off x="5302776" y="867523"/>
            <a:ext cx="288130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A possible way to access larger </a:t>
            </a:r>
          </a:p>
          <a:p>
            <a:r>
              <a:rPr lang="en-US" sz="1400" dirty="0">
                <a:solidFill>
                  <a:srgbClr val="FF0000"/>
                </a:solidFill>
              </a:rPr>
              <a:t>coupling, by using shorter “</a:t>
            </a:r>
            <a:r>
              <a:rPr lang="en-US" sz="1400" dirty="0" err="1">
                <a:solidFill>
                  <a:srgbClr val="FF0000"/>
                </a:solidFill>
              </a:rPr>
              <a:t>FMag</a:t>
            </a:r>
            <a:r>
              <a:rPr lang="en-US" sz="1400" dirty="0">
                <a:solidFill>
                  <a:srgbClr val="FF0000"/>
                </a:solidFill>
              </a:rPr>
              <a:t>”, </a:t>
            </a:r>
          </a:p>
          <a:p>
            <a:r>
              <a:rPr lang="en-US" sz="1400" dirty="0">
                <a:solidFill>
                  <a:srgbClr val="FF0000"/>
                </a:solidFill>
              </a:rPr>
              <a:t>drill a longer hole inside the FMAG – </a:t>
            </a:r>
          </a:p>
          <a:p>
            <a:r>
              <a:rPr lang="en-US" sz="1400" dirty="0">
                <a:solidFill>
                  <a:srgbClr val="FF0000"/>
                </a:solidFill>
              </a:rPr>
              <a:t>background could increase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5E8F82D-F93D-D447-B00D-28213121E31C}"/>
              </a:ext>
            </a:extLst>
          </p:cNvPr>
          <p:cNvSpPr/>
          <p:nvPr/>
        </p:nvSpPr>
        <p:spPr>
          <a:xfrm>
            <a:off x="9274726" y="2512951"/>
            <a:ext cx="63975" cy="7135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A31A5219-4FF7-5F42-9EDA-36D5199FB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8D048-2512-2341-9C1B-9BFB6276D329}" type="datetime1">
              <a:rPr lang="en-US" smtClean="0"/>
              <a:t>5/30/18</a:t>
            </a:fld>
            <a:endParaRPr lang="en-US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CA591A06-AB67-A64C-8954-7C7B68BE3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2329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ED8E800-2030-8D42-BDAA-517153770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181" y="55200"/>
            <a:ext cx="10913806" cy="674152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B416E58-7AE0-F441-89A5-E8E188AB7741}"/>
              </a:ext>
            </a:extLst>
          </p:cNvPr>
          <p:cNvSpPr/>
          <p:nvPr/>
        </p:nvSpPr>
        <p:spPr>
          <a:xfrm>
            <a:off x="7173060" y="1090884"/>
            <a:ext cx="92765" cy="5788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C3A7626-0369-BF49-A7E7-D2CCC77CC107}"/>
              </a:ext>
            </a:extLst>
          </p:cNvPr>
          <p:cNvSpPr/>
          <p:nvPr/>
        </p:nvSpPr>
        <p:spPr>
          <a:xfrm>
            <a:off x="1749287" y="1090884"/>
            <a:ext cx="92765" cy="5788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AA8C4B-7362-4B40-A784-C2243C378104}"/>
              </a:ext>
            </a:extLst>
          </p:cNvPr>
          <p:cNvSpPr txBox="1"/>
          <p:nvPr/>
        </p:nvSpPr>
        <p:spPr>
          <a:xfrm>
            <a:off x="2014909" y="1090884"/>
            <a:ext cx="862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17MeV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30FBB9-6431-C649-BD0D-95A608F4A5A3}"/>
              </a:ext>
            </a:extLst>
          </p:cNvPr>
          <p:cNvSpPr txBox="1"/>
          <p:nvPr/>
        </p:nvSpPr>
        <p:spPr>
          <a:xfrm>
            <a:off x="7434472" y="1130640"/>
            <a:ext cx="862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17MeV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C8C3AA-BDDE-DC49-9215-B4ADAC02A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C24B9-50B3-984F-80EA-195123D3CE78}" type="datetime1">
              <a:rPr lang="en-US" smtClean="0"/>
              <a:t>5/30/18</a:t>
            </a:fld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07CC255-07EB-0F4C-AFE2-F1F1C54FC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9435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46351" y="246253"/>
            <a:ext cx="11402568" cy="915035"/>
          </a:xfrm>
        </p:spPr>
        <p:txBody>
          <a:bodyPr>
            <a:normAutofit/>
          </a:bodyPr>
          <a:lstStyle/>
          <a:p>
            <a:r>
              <a:rPr lang="en-US" sz="3200" dirty="0"/>
              <a:t>Dark Photon/Higgs Search at </a:t>
            </a:r>
            <a:r>
              <a:rPr lang="en-US" sz="3200" dirty="0" err="1"/>
              <a:t>BeamDump</a:t>
            </a:r>
            <a:r>
              <a:rPr lang="en-US" sz="3200" dirty="0"/>
              <a:t> Experiments @</a:t>
            </a:r>
            <a:r>
              <a:rPr lang="en-US" sz="3200" dirty="0" err="1"/>
              <a:t>Fermilab</a:t>
            </a:r>
            <a:endParaRPr lang="en-US" sz="3200" dirty="0"/>
          </a:p>
        </p:txBody>
      </p:sp>
      <p:pic>
        <p:nvPicPr>
          <p:cNvPr id="15" name="Picture 14" descr="SMSIPlo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1908" y="2355165"/>
            <a:ext cx="5856951" cy="39618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6553200" y="1450732"/>
            <a:ext cx="41481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 WIMP search </a:t>
            </a:r>
            <a:r>
              <a:rPr lang="mr-IN" dirty="0"/>
              <a:t>–</a:t>
            </a:r>
            <a:r>
              <a:rPr lang="en-US" dirty="0"/>
              <a:t> mass &gt; 10GeV, </a:t>
            </a:r>
          </a:p>
          <a:p>
            <a:r>
              <a:rPr lang="en-US" dirty="0"/>
              <a:t>- Needs low mass coverage, mass &lt; 10GeV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3931" y="1404489"/>
            <a:ext cx="51028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E1067/</a:t>
            </a:r>
            <a:r>
              <a:rPr lang="en-US" dirty="0" err="1">
                <a:solidFill>
                  <a:srgbClr val="FF0000"/>
                </a:solidFill>
              </a:rPr>
              <a:t>SeaQuest</a:t>
            </a:r>
            <a:r>
              <a:rPr lang="en-US" dirty="0">
                <a:solidFill>
                  <a:srgbClr val="FF0000"/>
                </a:solidFill>
              </a:rPr>
              <a:t> search for </a:t>
            </a:r>
            <a:r>
              <a:rPr lang="en-US" b="1" u="sng" dirty="0">
                <a:solidFill>
                  <a:srgbClr val="FF0000"/>
                </a:solidFill>
              </a:rPr>
              <a:t>low mass dark particles</a:t>
            </a:r>
            <a:r>
              <a:rPr lang="en-US" dirty="0">
                <a:solidFill>
                  <a:srgbClr val="FF0000"/>
                </a:solidFill>
              </a:rPr>
              <a:t>: </a:t>
            </a:r>
          </a:p>
          <a:p>
            <a:r>
              <a:rPr lang="en-US" dirty="0">
                <a:solidFill>
                  <a:srgbClr val="FF0000"/>
                </a:solidFill>
              </a:rPr>
              <a:t>     - mass =1 MeV </a:t>
            </a:r>
            <a:r>
              <a:rPr lang="mr-IN" dirty="0">
                <a:solidFill>
                  <a:srgbClr val="FF0000"/>
                </a:solidFill>
              </a:rPr>
              <a:t>–</a:t>
            </a:r>
            <a:r>
              <a:rPr lang="en-US" dirty="0">
                <a:solidFill>
                  <a:srgbClr val="FF0000"/>
                </a:solidFill>
              </a:rPr>
              <a:t> 10GeV</a:t>
            </a:r>
          </a:p>
        </p:txBody>
      </p:sp>
      <p:pic>
        <p:nvPicPr>
          <p:cNvPr id="21" name="Picture 20" descr="sensitivity_full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351" y="2228734"/>
            <a:ext cx="5210387" cy="4437898"/>
          </a:xfrm>
          <a:prstGeom prst="rect">
            <a:avLst/>
          </a:prstGeom>
        </p:spPr>
      </p:pic>
      <p:cxnSp>
        <p:nvCxnSpPr>
          <p:cNvPr id="22" name="Straight Arrow Connector 21"/>
          <p:cNvCxnSpPr/>
          <p:nvPr/>
        </p:nvCxnSpPr>
        <p:spPr>
          <a:xfrm flipH="1">
            <a:off x="5239512" y="3361006"/>
            <a:ext cx="1313688" cy="478536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Donut 19"/>
          <p:cNvSpPr/>
          <p:nvPr/>
        </p:nvSpPr>
        <p:spPr>
          <a:xfrm>
            <a:off x="6553200" y="2485292"/>
            <a:ext cx="1230923" cy="1711570"/>
          </a:xfrm>
          <a:prstGeom prst="donut">
            <a:avLst>
              <a:gd name="adj" fmla="val 569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9033" y="3826288"/>
            <a:ext cx="1998153" cy="289928"/>
          </a:xfrm>
          <a:prstGeom prst="rect">
            <a:avLst/>
          </a:prstGeom>
        </p:spPr>
      </p:pic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4BC7B-4A60-DD4E-A9DB-C4FF4381E26F}" type="datetime1">
              <a:rPr lang="en-US" smtClean="0"/>
              <a:t>5/30/18</a:t>
            </a:fld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E94AB-FCF5-4644-87AD-ED39C293BE15}" type="slidenum">
              <a:rPr lang="en-US" smtClean="0"/>
              <a:t>4</a:t>
            </a:fld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4107D94-DE39-BD4D-82A2-80A668C34C41}"/>
              </a:ext>
            </a:extLst>
          </p:cNvPr>
          <p:cNvSpPr/>
          <p:nvPr/>
        </p:nvSpPr>
        <p:spPr>
          <a:xfrm>
            <a:off x="1298290" y="3118266"/>
            <a:ext cx="92765" cy="8308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0534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>
          <a:xfrm>
            <a:off x="1960439" y="1"/>
            <a:ext cx="8355336" cy="735191"/>
          </a:xfrm>
        </p:spPr>
        <p:txBody>
          <a:bodyPr>
            <a:normAutofit/>
          </a:bodyPr>
          <a:lstStyle/>
          <a:p>
            <a:pPr defTabSz="385079"/>
            <a:r>
              <a:rPr lang="en-US" sz="3200" dirty="0" err="1">
                <a:cs typeface="Gill Sans" charset="0"/>
                <a:sym typeface="Gill Sans" charset="0"/>
              </a:rPr>
              <a:t>SeaQuest</a:t>
            </a:r>
            <a:r>
              <a:rPr lang="en-US" sz="3200" dirty="0">
                <a:cs typeface="Gill Sans" charset="0"/>
                <a:sym typeface="Gill Sans" charset="0"/>
              </a:rPr>
              <a:t> at the Intensity Frontier at </a:t>
            </a:r>
            <a:r>
              <a:rPr lang="en-US" sz="3200" dirty="0" err="1">
                <a:cs typeface="Gill Sans" charset="0"/>
                <a:sym typeface="Gill Sans" charset="0"/>
              </a:rPr>
              <a:t>Fermilab</a:t>
            </a:r>
            <a:endParaRPr lang="en-US" baseline="30000" dirty="0"/>
          </a:p>
        </p:txBody>
      </p:sp>
      <p:pic>
        <p:nvPicPr>
          <p:cNvPr id="3077" name="Picture 5" descr="dropped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40796" y="1869804"/>
            <a:ext cx="6037585" cy="2960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8" name="Line 6"/>
          <p:cNvSpPr>
            <a:spLocks noChangeShapeType="1"/>
          </p:cNvSpPr>
          <p:nvPr/>
        </p:nvSpPr>
        <p:spPr bwMode="auto">
          <a:xfrm flipH="1">
            <a:off x="4456288" y="4380013"/>
            <a:ext cx="2395389" cy="574849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321457"/>
            <a:endParaRPr lang="en-US" sz="800"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3079" name="Line 7"/>
          <p:cNvSpPr>
            <a:spLocks noChangeShapeType="1"/>
          </p:cNvSpPr>
          <p:nvPr/>
        </p:nvSpPr>
        <p:spPr bwMode="auto">
          <a:xfrm flipH="1">
            <a:off x="7478987" y="3675683"/>
            <a:ext cx="2256979" cy="541362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321457"/>
            <a:endParaRPr lang="en-US" sz="800"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3080" name="AutoShape 8"/>
          <p:cNvSpPr>
            <a:spLocks/>
          </p:cNvSpPr>
          <p:nvPr/>
        </p:nvSpPr>
        <p:spPr bwMode="auto">
          <a:xfrm rot="20730000">
            <a:off x="6913067" y="4129981"/>
            <a:ext cx="519038" cy="32146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700">
                <a:latin typeface="Gill Sans" charset="0"/>
                <a:cs typeface="Gill Sans" charset="0"/>
                <a:sym typeface="Gill Sans" charset="0"/>
              </a:rPr>
              <a:t>25 m</a:t>
            </a:r>
            <a:endParaRPr lang="en-US"/>
          </a:p>
        </p:txBody>
      </p:sp>
      <p:sp>
        <p:nvSpPr>
          <p:cNvPr id="3081" name="Line 9"/>
          <p:cNvSpPr>
            <a:spLocks noChangeShapeType="1"/>
          </p:cNvSpPr>
          <p:nvPr/>
        </p:nvSpPr>
        <p:spPr bwMode="auto">
          <a:xfrm flipH="1">
            <a:off x="1960440" y="4151190"/>
            <a:ext cx="1593949" cy="397371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321457"/>
            <a:endParaRPr lang="en-US" sz="800"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3082" name="AutoShape 10"/>
          <p:cNvSpPr>
            <a:spLocks/>
          </p:cNvSpPr>
          <p:nvPr/>
        </p:nvSpPr>
        <p:spPr bwMode="auto">
          <a:xfrm rot="20760000">
            <a:off x="1657946" y="3644430"/>
            <a:ext cx="2160984" cy="59828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500" b="1" dirty="0">
                <a:latin typeface="Gill Sans" charset="0"/>
                <a:cs typeface="Gill Sans" charset="0"/>
                <a:sym typeface="Gill Sans" charset="0"/>
              </a:rPr>
              <a:t>Beam</a:t>
            </a:r>
          </a:p>
          <a:p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120 </a:t>
            </a:r>
            <a:r>
              <a:rPr lang="en-US" sz="1000" dirty="0" err="1">
                <a:latin typeface="Gill Sans" charset="0"/>
                <a:cs typeface="Gill Sans" charset="0"/>
                <a:sym typeface="Gill Sans" charset="0"/>
              </a:rPr>
              <a:t>GeV</a:t>
            </a:r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 proton from Main Injector</a:t>
            </a:r>
          </a:p>
          <a:p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19ns RF, 4s spill, 0.5×10</a:t>
            </a:r>
            <a:r>
              <a:rPr lang="en-US" sz="1000" baseline="32000" dirty="0">
                <a:latin typeface="Gill Sans" charset="0"/>
                <a:cs typeface="Gill Sans" charset="0"/>
                <a:sym typeface="Gill Sans" charset="0"/>
              </a:rPr>
              <a:t>13</a:t>
            </a:r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 protons per spill</a:t>
            </a:r>
            <a:endParaRPr lang="en-US" dirty="0"/>
          </a:p>
        </p:txBody>
      </p:sp>
      <p:sp>
        <p:nvSpPr>
          <p:cNvPr id="3083" name="AutoShape 11"/>
          <p:cNvSpPr>
            <a:spLocks/>
          </p:cNvSpPr>
          <p:nvPr/>
        </p:nvSpPr>
        <p:spPr bwMode="auto">
          <a:xfrm rot="20760000">
            <a:off x="3319985" y="2143126"/>
            <a:ext cx="1721197" cy="75902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Focusing magnet</a:t>
            </a:r>
          </a:p>
          <a:p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and solid iron dump</a:t>
            </a:r>
          </a:p>
          <a:p>
            <a:r>
              <a:rPr lang="en-US" sz="1500" dirty="0" err="1">
                <a:latin typeface="Gill Sans" charset="0"/>
                <a:cs typeface="Gill Sans" charset="0"/>
                <a:sym typeface="Gill Sans" charset="0"/>
              </a:rPr>
              <a:t>Δp</a:t>
            </a:r>
            <a:r>
              <a:rPr lang="en-US" sz="1500" baseline="-6000" dirty="0" err="1">
                <a:latin typeface="Gill Sans" charset="0"/>
                <a:cs typeface="Gill Sans" charset="0"/>
                <a:sym typeface="Gill Sans" charset="0"/>
              </a:rPr>
              <a:t>t</a:t>
            </a:r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 = 2.9 </a:t>
            </a:r>
            <a:r>
              <a:rPr lang="en-US" sz="1500" dirty="0" err="1">
                <a:latin typeface="Gill Sans" charset="0"/>
                <a:cs typeface="Gill Sans" charset="0"/>
                <a:sym typeface="Gill Sans" charset="0"/>
              </a:rPr>
              <a:t>GeV</a:t>
            </a:r>
            <a:endParaRPr lang="en-US" dirty="0"/>
          </a:p>
        </p:txBody>
      </p:sp>
      <p:sp>
        <p:nvSpPr>
          <p:cNvPr id="3084" name="AutoShape 12"/>
          <p:cNvSpPr>
            <a:spLocks/>
          </p:cNvSpPr>
          <p:nvPr/>
        </p:nvSpPr>
        <p:spPr bwMode="auto">
          <a:xfrm rot="20760000">
            <a:off x="5084714" y="1867421"/>
            <a:ext cx="1783705" cy="50899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500">
                <a:latin typeface="Gill Sans" charset="0"/>
                <a:cs typeface="Gill Sans" charset="0"/>
                <a:sym typeface="Gill Sans" charset="0"/>
              </a:rPr>
              <a:t>Spectrometer magnet</a:t>
            </a:r>
          </a:p>
          <a:p>
            <a:r>
              <a:rPr lang="en-US" sz="1500">
                <a:latin typeface="Gill Sans" charset="0"/>
                <a:cs typeface="Gill Sans" charset="0"/>
                <a:sym typeface="Gill Sans" charset="0"/>
              </a:rPr>
              <a:t>Δp</a:t>
            </a:r>
            <a:r>
              <a:rPr lang="en-US" sz="1500" baseline="-6000">
                <a:latin typeface="Gill Sans" charset="0"/>
                <a:cs typeface="Gill Sans" charset="0"/>
                <a:sym typeface="Gill Sans" charset="0"/>
              </a:rPr>
              <a:t>t</a:t>
            </a:r>
            <a:r>
              <a:rPr lang="en-US" sz="1500">
                <a:latin typeface="Gill Sans" charset="0"/>
                <a:cs typeface="Gill Sans" charset="0"/>
                <a:sym typeface="Gill Sans" charset="0"/>
              </a:rPr>
              <a:t> = 0.4 GeV</a:t>
            </a:r>
            <a:endParaRPr lang="en-US"/>
          </a:p>
        </p:txBody>
      </p:sp>
      <p:sp>
        <p:nvSpPr>
          <p:cNvPr id="3085" name="AutoShape 13"/>
          <p:cNvSpPr>
            <a:spLocks/>
          </p:cNvSpPr>
          <p:nvPr/>
        </p:nvSpPr>
        <p:spPr bwMode="auto">
          <a:xfrm rot="20760000">
            <a:off x="7188772" y="1294805"/>
            <a:ext cx="2598539" cy="50006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Absorber wall and proportional </a:t>
            </a:r>
          </a:p>
          <a:p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tube based </a:t>
            </a:r>
            <a:r>
              <a:rPr lang="en-US" sz="1500" dirty="0" err="1">
                <a:latin typeface="Gill Sans" charset="0"/>
                <a:cs typeface="Gill Sans" charset="0"/>
                <a:sym typeface="Gill Sans" charset="0"/>
              </a:rPr>
              <a:t>Muon</a:t>
            </a:r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 ID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086" name="Picture 14" descr="dropped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420000">
            <a:off x="3857998" y="1504652"/>
            <a:ext cx="794742" cy="3027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87" name="Picture 15" descr="dropped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420000">
            <a:off x="5565800" y="1043658"/>
            <a:ext cx="794742" cy="3027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88" name="Picture 16" descr="dropped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420000">
            <a:off x="8092902" y="641822"/>
            <a:ext cx="794742" cy="2625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89" name="AutoShape 17"/>
          <p:cNvSpPr>
            <a:spLocks/>
          </p:cNvSpPr>
          <p:nvPr/>
        </p:nvSpPr>
        <p:spPr bwMode="auto">
          <a:xfrm rot="20760000">
            <a:off x="3603503" y="4020592"/>
            <a:ext cx="483319" cy="9264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gradFill rotWithShape="0">
            <a:gsLst>
              <a:gs pos="0">
                <a:srgbClr val="FF2600"/>
              </a:gs>
              <a:gs pos="100000">
                <a:srgbClr val="942192"/>
              </a:gs>
            </a:gsLst>
            <a:lin ang="5400000"/>
          </a:gradFill>
          <a:ln w="2540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sz="28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3090" name="AutoShape 18"/>
          <p:cNvSpPr>
            <a:spLocks/>
          </p:cNvSpPr>
          <p:nvPr/>
        </p:nvSpPr>
        <p:spPr bwMode="auto">
          <a:xfrm rot="20760000">
            <a:off x="2802460" y="4345360"/>
            <a:ext cx="1382985" cy="69651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400" b="1" dirty="0">
                <a:latin typeface="Gill Sans" charset="0"/>
                <a:cs typeface="Gill Sans" charset="0"/>
                <a:sym typeface="Gill Sans" charset="0"/>
              </a:rPr>
              <a:t>Target system</a:t>
            </a:r>
          </a:p>
          <a:p>
            <a:r>
              <a:rPr lang="en-US" sz="1400" dirty="0">
                <a:latin typeface="Gill Sans" charset="0"/>
                <a:cs typeface="Gill Sans" charset="0"/>
                <a:sym typeface="Gill Sans" charset="0"/>
              </a:rPr>
              <a:t>Liquid H and D</a:t>
            </a:r>
          </a:p>
          <a:p>
            <a:r>
              <a:rPr lang="en-US" sz="1400" dirty="0">
                <a:latin typeface="Gill Sans" charset="0"/>
                <a:cs typeface="Gill Sans" charset="0"/>
                <a:sym typeface="Gill Sans" charset="0"/>
              </a:rPr>
              <a:t>Solid C, Fe, W</a:t>
            </a:r>
            <a:endParaRPr lang="en-US" dirty="0"/>
          </a:p>
        </p:txBody>
      </p:sp>
      <p:sp>
        <p:nvSpPr>
          <p:cNvPr id="3095" name="AutoShape 23"/>
          <p:cNvSpPr>
            <a:spLocks/>
          </p:cNvSpPr>
          <p:nvPr/>
        </p:nvSpPr>
        <p:spPr bwMode="auto">
          <a:xfrm>
            <a:off x="685800" y="820309"/>
            <a:ext cx="8387230" cy="108275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400" b="1" dirty="0">
                <a:solidFill>
                  <a:srgbClr val="0000FF"/>
                </a:solidFill>
                <a:latin typeface="Gill Sans" charset="0"/>
                <a:cs typeface="Gill Sans" charset="0"/>
                <a:sym typeface="Gill Sans" charset="0"/>
              </a:rPr>
              <a:t>High intensity proton beam:   “beam dump mode” @</a:t>
            </a:r>
            <a:r>
              <a:rPr lang="en-US" sz="1400" b="1" dirty="0" err="1">
                <a:solidFill>
                  <a:srgbClr val="0000FF"/>
                </a:solidFill>
                <a:latin typeface="Gill Sans" charset="0"/>
                <a:cs typeface="Gill Sans" charset="0"/>
                <a:sym typeface="Gill Sans" charset="0"/>
              </a:rPr>
              <a:t>SeaQuest</a:t>
            </a:r>
            <a:r>
              <a:rPr lang="en-US" sz="1400" b="1" dirty="0">
                <a:solidFill>
                  <a:srgbClr val="0000FF"/>
                </a:solidFill>
                <a:latin typeface="Gill Sans" charset="0"/>
                <a:cs typeface="Gill Sans" charset="0"/>
                <a:sym typeface="Gill Sans" charset="0"/>
              </a:rPr>
              <a:t>/E1067</a:t>
            </a:r>
          </a:p>
          <a:p>
            <a:pPr marL="285750" indent="-285750">
              <a:buFontTx/>
              <a:buChar char="-"/>
            </a:pPr>
            <a:r>
              <a:rPr lang="en-US" sz="1400" b="1" dirty="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35,000 fb</a:t>
            </a:r>
            <a:r>
              <a:rPr lang="en-US" sz="1400" b="1" baseline="30000" dirty="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-1</a:t>
            </a:r>
            <a:r>
              <a:rPr lang="en-US" sz="1400" b="1" dirty="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 (in a 2-year parasitic run, 1.4x10</a:t>
            </a:r>
            <a:r>
              <a:rPr lang="en-US" sz="1400" b="1" baseline="30000" dirty="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18</a:t>
            </a:r>
            <a:r>
              <a:rPr lang="en-US" sz="1400" b="1" dirty="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 POT @5% beam)</a:t>
            </a:r>
          </a:p>
          <a:p>
            <a:pPr marL="285750" indent="-285750">
              <a:buFontTx/>
              <a:buChar char="-"/>
            </a:pPr>
            <a:r>
              <a:rPr lang="en-US" sz="1400" b="1" dirty="0">
                <a:latin typeface="Gill Sans" charset="0"/>
                <a:cs typeface="Gill Sans" charset="0"/>
                <a:sym typeface="Gill Sans" charset="0"/>
              </a:rPr>
              <a:t>LHC-II: 300 fb</a:t>
            </a:r>
            <a:r>
              <a:rPr lang="en-US" sz="1400" b="1" baseline="30000" dirty="0">
                <a:latin typeface="Gill Sans" charset="0"/>
                <a:cs typeface="Gill Sans" charset="0"/>
                <a:sym typeface="Gill Sans" charset="0"/>
              </a:rPr>
              <a:t>-1</a:t>
            </a:r>
            <a:r>
              <a:rPr lang="en-US" sz="1400" b="1" dirty="0">
                <a:latin typeface="Gill Sans" charset="0"/>
                <a:cs typeface="Gill Sans" charset="0"/>
                <a:sym typeface="Gill Sans" charset="0"/>
              </a:rPr>
              <a:t> (~2025), achieved 25fb</a:t>
            </a:r>
            <a:r>
              <a:rPr lang="en-US" sz="1400" b="1" baseline="30000" dirty="0">
                <a:latin typeface="Gill Sans" charset="0"/>
                <a:cs typeface="Gill Sans" charset="0"/>
                <a:sym typeface="Gill Sans" charset="0"/>
              </a:rPr>
              <a:t>-1</a:t>
            </a:r>
            <a:r>
              <a:rPr lang="en-US" sz="1400" b="1" dirty="0">
                <a:latin typeface="Gill Sans" charset="0"/>
                <a:cs typeface="Gill Sans" charset="0"/>
                <a:sym typeface="Gill Sans" charset="0"/>
              </a:rPr>
              <a:t> in Run-I</a:t>
            </a:r>
          </a:p>
          <a:p>
            <a:pPr marL="285750" indent="-285750">
              <a:buFontTx/>
              <a:buChar char="-"/>
            </a:pPr>
            <a:r>
              <a:rPr lang="en-US" sz="1400" b="1" dirty="0" err="1">
                <a:latin typeface="Gill Sans" charset="0"/>
                <a:cs typeface="Gill Sans" charset="0"/>
                <a:sym typeface="Gill Sans" charset="0"/>
              </a:rPr>
              <a:t>B-factory@KEK</a:t>
            </a:r>
            <a:r>
              <a:rPr lang="en-US" sz="1400" b="1" dirty="0">
                <a:latin typeface="Gill Sans" charset="0"/>
                <a:cs typeface="Gill Sans" charset="0"/>
                <a:sym typeface="Gill Sans" charset="0"/>
              </a:rPr>
              <a:t>: 50K fb</a:t>
            </a:r>
            <a:r>
              <a:rPr lang="en-US" sz="1400" b="1" baseline="30000" dirty="0">
                <a:latin typeface="Gill Sans" charset="0"/>
                <a:cs typeface="Gill Sans" charset="0"/>
                <a:sym typeface="Gill Sans" charset="0"/>
              </a:rPr>
              <a:t>-1</a:t>
            </a:r>
            <a:r>
              <a:rPr lang="en-US" sz="1400" b="1" dirty="0">
                <a:latin typeface="Gill Sans" charset="0"/>
                <a:cs typeface="Gill Sans" charset="0"/>
                <a:sym typeface="Gill Sans" charset="0"/>
              </a:rPr>
              <a:t> (~2023)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44D9-F420-D644-AEAE-C93DC69D217D}" type="datetime1">
              <a:rPr lang="en-US" smtClean="0"/>
              <a:t>5/30/18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07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825C2647-C464-4E54-808B-4B2B00B885C1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0" y="5641333"/>
            <a:ext cx="5638851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- Beam dump mode: </a:t>
            </a:r>
            <a:r>
              <a:rPr lang="en-US" sz="1600" dirty="0" err="1">
                <a:solidFill>
                  <a:srgbClr val="FF0000"/>
                </a:solidFill>
              </a:rPr>
              <a:t>p+Fe</a:t>
            </a:r>
            <a:r>
              <a:rPr lang="en-US" sz="1600" dirty="0">
                <a:solidFill>
                  <a:srgbClr val="FF0000"/>
                </a:solidFill>
              </a:rPr>
              <a:t> collisions! Target ~ 10%λ</a:t>
            </a:r>
            <a:r>
              <a:rPr lang="en-US" sz="1600" baseline="-25000" dirty="0">
                <a:solidFill>
                  <a:srgbClr val="FF0000"/>
                </a:solidFill>
              </a:rPr>
              <a:t>I</a:t>
            </a:r>
            <a:r>
              <a:rPr lang="en-US" sz="1600" dirty="0">
                <a:solidFill>
                  <a:srgbClr val="FF0000"/>
                </a:solidFill>
              </a:rPr>
              <a:t>  </a:t>
            </a:r>
          </a:p>
          <a:p>
            <a:r>
              <a:rPr lang="en-US" sz="1600" dirty="0">
                <a:solidFill>
                  <a:srgbClr val="FF0000"/>
                </a:solidFill>
              </a:rPr>
              <a:t>- Parasitic run with other fixed target experiments, E906/E1039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0BDABCB-299D-47C2-A141-489F20502C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6566" y="4587056"/>
            <a:ext cx="6038723" cy="22709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31858" y="4026709"/>
            <a:ext cx="30705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LDRD/ER: 2016-2018</a:t>
            </a:r>
          </a:p>
          <a:p>
            <a:r>
              <a:rPr lang="en-US" b="1" dirty="0">
                <a:solidFill>
                  <a:srgbClr val="FF0000"/>
                </a:solidFill>
              </a:rPr>
              <a:t>Trigger upgrade, parasitic runs</a:t>
            </a:r>
          </a:p>
        </p:txBody>
      </p:sp>
    </p:spTree>
    <p:extLst>
      <p:ext uri="{BB962C8B-B14F-4D97-AF65-F5344CB8AC3E}">
        <p14:creationId xmlns:p14="http://schemas.microsoft.com/office/powerpoint/2010/main" val="190811479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483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9" y="1308014"/>
            <a:ext cx="6467566" cy="4850675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5289" y="515104"/>
            <a:ext cx="7423701" cy="664251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Dark photon trigger detectors completed at LANL, 4/2017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69F1B-3E9D-FA4D-B6A6-920F523806B3}" type="datetime1">
              <a:rPr lang="en-US" smtClean="0"/>
              <a:t>5/30/18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EFA3F-43C2-8243-B5EB-E7DC922E5FB3}" type="slidenum">
              <a:rPr lang="en-US" smtClean="0"/>
              <a:t>6</a:t>
            </a:fld>
            <a:endParaRPr lang="en-US"/>
          </a:p>
        </p:txBody>
      </p:sp>
      <p:pic>
        <p:nvPicPr>
          <p:cNvPr id="7" name="Picture 6" descr="IMG_0180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65" t="12849" r="14401" b="2143"/>
          <a:stretch/>
        </p:blipFill>
        <p:spPr>
          <a:xfrm>
            <a:off x="7482850" y="0"/>
            <a:ext cx="4101086" cy="38490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2A5BF3-4ED6-43CC-B001-7951AEFAD4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938" y="3733352"/>
            <a:ext cx="2330205" cy="3106941"/>
          </a:xfrm>
          <a:prstGeom prst="rect">
            <a:avLst/>
          </a:prstGeom>
        </p:spPr>
      </p:pic>
      <p:pic>
        <p:nvPicPr>
          <p:cNvPr id="10" name="Picture 9" descr="IMG_0123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1089" y="2873386"/>
            <a:ext cx="2934239" cy="220068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232345" y="5433020"/>
            <a:ext cx="284680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Trigger detector installed </a:t>
            </a:r>
          </a:p>
          <a:p>
            <a:r>
              <a:rPr lang="en-US" sz="2000" dirty="0">
                <a:solidFill>
                  <a:srgbClr val="FF0000"/>
                </a:solidFill>
              </a:rPr>
              <a:t>and </a:t>
            </a:r>
          </a:p>
          <a:p>
            <a:r>
              <a:rPr lang="en-US" sz="2000" dirty="0">
                <a:solidFill>
                  <a:srgbClr val="FF0000"/>
                </a:solidFill>
              </a:rPr>
              <a:t>took data in 2017!</a:t>
            </a:r>
          </a:p>
        </p:txBody>
      </p:sp>
    </p:spTree>
    <p:extLst>
      <p:ext uri="{BB962C8B-B14F-4D97-AF65-F5344CB8AC3E}">
        <p14:creationId xmlns:p14="http://schemas.microsoft.com/office/powerpoint/2010/main" val="25110951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Seek new HEP Support: $350K/year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838200" y="1567543"/>
            <a:ext cx="5181600" cy="4609420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LDRD/ER: 2016-2018</a:t>
            </a:r>
          </a:p>
          <a:p>
            <a:pPr lvl="1"/>
            <a:r>
              <a:rPr lang="en-US" dirty="0"/>
              <a:t>Established physics case</a:t>
            </a:r>
          </a:p>
          <a:p>
            <a:pPr lvl="1"/>
            <a:r>
              <a:rPr lang="en-US" dirty="0"/>
              <a:t>Upgraded DAQ bandwidth </a:t>
            </a:r>
          </a:p>
          <a:p>
            <a:pPr lvl="2"/>
            <a:r>
              <a:rPr lang="en-US" dirty="0"/>
              <a:t> 10+ x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Built, commissioned dark photon trigger in 2017 </a:t>
            </a:r>
          </a:p>
          <a:p>
            <a:pPr lvl="2"/>
            <a:r>
              <a:rPr lang="en-US" dirty="0"/>
              <a:t>Parasitic data w/E906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Add </a:t>
            </a:r>
            <a:r>
              <a:rPr lang="en-US" dirty="0" err="1"/>
              <a:t>EMcal</a:t>
            </a:r>
            <a:r>
              <a:rPr lang="en-US" dirty="0"/>
              <a:t> for di-electron </a:t>
            </a:r>
          </a:p>
          <a:p>
            <a:pPr lvl="2"/>
            <a:r>
              <a:rPr lang="en-US" dirty="0"/>
              <a:t>New low mass region: 1 </a:t>
            </a:r>
            <a:r>
              <a:rPr lang="mr-IN" dirty="0"/>
              <a:t>–</a:t>
            </a:r>
            <a:r>
              <a:rPr lang="en-US" dirty="0"/>
              <a:t> 200 MeV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Physics analysis</a:t>
            </a:r>
          </a:p>
          <a:p>
            <a:r>
              <a:rPr lang="en-US" dirty="0"/>
              <a:t>Parasitic run w/ E1039</a:t>
            </a:r>
          </a:p>
          <a:p>
            <a:pPr lvl="1"/>
            <a:r>
              <a:rPr lang="en-US" dirty="0"/>
              <a:t>2019-2021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180908" y="1567543"/>
            <a:ext cx="5421923" cy="4351338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HEP support needed: 2019-2022</a:t>
            </a:r>
          </a:p>
          <a:p>
            <a:pPr lvl="1"/>
            <a:r>
              <a:rPr lang="en-US" dirty="0"/>
              <a:t>0.5 Staff</a:t>
            </a:r>
          </a:p>
          <a:p>
            <a:pPr lvl="1"/>
            <a:r>
              <a:rPr lang="en-US" dirty="0"/>
              <a:t>1 PD</a:t>
            </a:r>
          </a:p>
          <a:p>
            <a:pPr lvl="1"/>
            <a:r>
              <a:rPr lang="en-US" dirty="0"/>
              <a:t>$350K/year, for 4 years</a:t>
            </a:r>
          </a:p>
          <a:p>
            <a:pPr lvl="1"/>
            <a:endParaRPr lang="en-US" dirty="0"/>
          </a:p>
          <a:p>
            <a:r>
              <a:rPr lang="en-US" dirty="0"/>
              <a:t>Support data taking w/ E1039</a:t>
            </a:r>
          </a:p>
          <a:p>
            <a:pPr lvl="1"/>
            <a:r>
              <a:rPr lang="en-US" dirty="0"/>
              <a:t>Dark photon trigger &amp; </a:t>
            </a:r>
            <a:r>
              <a:rPr lang="en-US" dirty="0" err="1"/>
              <a:t>EMCal</a:t>
            </a:r>
            <a:r>
              <a:rPr lang="en-US" dirty="0"/>
              <a:t> operation, calibration and maintenance </a:t>
            </a:r>
          </a:p>
          <a:p>
            <a:pPr lvl="2"/>
            <a:r>
              <a:rPr lang="en-US" dirty="0"/>
              <a:t>2018-2020</a:t>
            </a:r>
          </a:p>
          <a:p>
            <a:pPr lvl="1"/>
            <a:r>
              <a:rPr lang="en-US" dirty="0"/>
              <a:t>Data analysis and publication</a:t>
            </a:r>
          </a:p>
          <a:p>
            <a:pPr lvl="2"/>
            <a:r>
              <a:rPr lang="en-US" dirty="0"/>
              <a:t>2019-2021 </a:t>
            </a:r>
          </a:p>
          <a:p>
            <a:r>
              <a:rPr lang="en-US" dirty="0">
                <a:solidFill>
                  <a:srgbClr val="FF0000"/>
                </a:solidFill>
              </a:rPr>
              <a:t>Physics beyond 2020+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Expand the physics with a dedicated dark matter search program at </a:t>
            </a:r>
            <a:r>
              <a:rPr lang="en-US" dirty="0" err="1">
                <a:solidFill>
                  <a:srgbClr val="0070C0"/>
                </a:solidFill>
              </a:rPr>
              <a:t>Fermilab</a:t>
            </a:r>
            <a:endParaRPr lang="en-US" dirty="0">
              <a:solidFill>
                <a:srgbClr val="0070C0"/>
              </a:solidFill>
            </a:endParaRPr>
          </a:p>
          <a:p>
            <a:pPr lvl="2"/>
            <a:r>
              <a:rPr lang="en-US" dirty="0">
                <a:solidFill>
                  <a:srgbClr val="0070C0"/>
                </a:solidFill>
              </a:rPr>
              <a:t>5% beam time -&gt; 20+% at </a:t>
            </a:r>
            <a:r>
              <a:rPr lang="en-US" dirty="0" err="1">
                <a:solidFill>
                  <a:srgbClr val="0070C0"/>
                </a:solidFill>
              </a:rPr>
              <a:t>SeaQuest</a:t>
            </a:r>
            <a:r>
              <a:rPr lang="en-US" dirty="0">
                <a:solidFill>
                  <a:srgbClr val="0070C0"/>
                </a:solidFill>
              </a:rPr>
              <a:t> </a:t>
            </a:r>
          </a:p>
          <a:p>
            <a:pPr lvl="1"/>
            <a:r>
              <a:rPr lang="en-US" dirty="0"/>
              <a:t>Upgrade tracking around dump</a:t>
            </a:r>
          </a:p>
          <a:p>
            <a:pPr lvl="1"/>
            <a:r>
              <a:rPr lang="en-US" dirty="0"/>
              <a:t>Optimize the spectrometers</a:t>
            </a:r>
          </a:p>
          <a:p>
            <a:pPr lvl="1"/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47FA9-0FA4-8B48-A061-7E948E764AD6}" type="datetime1">
              <a:rPr lang="en-US" smtClean="0"/>
              <a:t>5/30/18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E94AB-FCF5-4644-87AD-ED39C293BE1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1245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18F94-0BC7-46E8-9956-F33D956C8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Installation plan</a:t>
            </a:r>
          </a:p>
        </p:txBody>
      </p:sp>
      <p:pic>
        <p:nvPicPr>
          <p:cNvPr id="4098" name="Picture 2" descr="Screen Shot 2017-10-01 at 8">
            <a:extLst>
              <a:ext uri="{FF2B5EF4-FFF2-40B4-BE49-F238E27FC236}">
                <a16:creationId xmlns:a16="http://schemas.microsoft.com/office/drawing/2014/main" id="{76FC7F32-0911-444C-86FE-644141922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6" y="1468418"/>
            <a:ext cx="12135227" cy="4216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991490-D517-804C-B09A-964AC729F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1E671-A43E-EE4F-916B-7DA42C518DEA}" type="datetime1">
              <a:rPr lang="en-US" smtClean="0"/>
              <a:t>5/30/18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18FC8A-BAF7-B74C-8DAB-4D2DE7310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2051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126E9-91CB-492E-AABD-A9377E375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Details of PHENIX EMCal</a:t>
            </a:r>
          </a:p>
        </p:txBody>
      </p:sp>
      <p:pic>
        <p:nvPicPr>
          <p:cNvPr id="3074" name="Picture 2" descr="EMCal">
            <a:extLst>
              <a:ext uri="{FF2B5EF4-FFF2-40B4-BE49-F238E27FC236}">
                <a16:creationId xmlns:a16="http://schemas.microsoft.com/office/drawing/2014/main" id="{AD71DD24-86FD-45F9-89FF-AE8E99C2D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1" y="1104823"/>
            <a:ext cx="3718194" cy="3140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http://www.phenix.bnl.gov/phenix/WWW/emcal/computing/online/EmcDoc112602/WestArm.gif">
            <a:extLst>
              <a:ext uri="{FF2B5EF4-FFF2-40B4-BE49-F238E27FC236}">
                <a16:creationId xmlns:a16="http://schemas.microsoft.com/office/drawing/2014/main" id="{2837CD62-8871-4F5F-90FB-EC76F97B8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636" y="865899"/>
            <a:ext cx="3821009" cy="5973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92A8D0-9C20-4543-9DE9-FF6C40764E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3777" y="1104823"/>
            <a:ext cx="4002268" cy="398057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96B2BA4-7158-4448-A29C-AC285592AB52}"/>
              </a:ext>
            </a:extLst>
          </p:cNvPr>
          <p:cNvSpPr/>
          <p:nvPr/>
        </p:nvSpPr>
        <p:spPr>
          <a:xfrm rot="21182957">
            <a:off x="8730311" y="4107977"/>
            <a:ext cx="2122415" cy="966405"/>
          </a:xfrm>
          <a:prstGeom prst="rect">
            <a:avLst/>
          </a:prstGeom>
          <a:noFill/>
          <a:ln w="44450">
            <a:solidFill>
              <a:srgbClr val="FF0000">
                <a:alpha val="9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7177EE-8ECC-4D22-A78D-4098EDCEF544}"/>
              </a:ext>
            </a:extLst>
          </p:cNvPr>
          <p:cNvSpPr txBox="1"/>
          <p:nvPr/>
        </p:nvSpPr>
        <p:spPr>
          <a:xfrm>
            <a:off x="10903402" y="4244829"/>
            <a:ext cx="590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2m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A6738C-28C7-4D8A-9002-E352A57669B4}"/>
              </a:ext>
            </a:extLst>
          </p:cNvPr>
          <p:cNvSpPr txBox="1"/>
          <p:nvPr/>
        </p:nvSpPr>
        <p:spPr>
          <a:xfrm>
            <a:off x="8863445" y="5199254"/>
            <a:ext cx="590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4m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16C35D-9926-4AAA-950B-7CAFADA562C1}"/>
              </a:ext>
            </a:extLst>
          </p:cNvPr>
          <p:cNvSpPr txBox="1"/>
          <p:nvPr/>
        </p:nvSpPr>
        <p:spPr>
          <a:xfrm>
            <a:off x="242371" y="4706494"/>
            <a:ext cx="364651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Shashlik-type Pb </a:t>
            </a:r>
            <a:r>
              <a:rPr lang="en-US" dirty="0" err="1"/>
              <a:t>scintilator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 tower is 5.52*5.52*33 cm</a:t>
            </a:r>
            <a:r>
              <a:rPr lang="en-US" baseline="30000" dirty="0"/>
              <a:t>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4 towers make a module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Total # of readout channels if </a:t>
            </a:r>
          </a:p>
          <a:p>
            <a:r>
              <a:rPr lang="en-US" dirty="0"/>
              <a:t>Gang 4-”PMTa” with one SIPM:</a:t>
            </a:r>
          </a:p>
          <a:p>
            <a:r>
              <a:rPr lang="en-US" dirty="0"/>
              <a:t>One sector = 36 x 3 x 6 = 648 (2592)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9839DA-4B5B-4CE0-9447-641AF9D6E1A0}"/>
              </a:ext>
            </a:extLst>
          </p:cNvPr>
          <p:cNvSpPr txBox="1"/>
          <p:nvPr/>
        </p:nvSpPr>
        <p:spPr>
          <a:xfrm>
            <a:off x="3909153" y="5291512"/>
            <a:ext cx="41662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6*6 modules make a super module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3*6 supermodules make a sector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 sector is about 2*4 m</a:t>
            </a:r>
            <a:r>
              <a:rPr lang="en-US" baseline="30000" dirty="0"/>
              <a:t>2</a:t>
            </a:r>
            <a:r>
              <a:rPr lang="en-US" dirty="0"/>
              <a:t>, weights about 20t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F9C28F7-DED9-4FF3-9BDC-70C8E46E8476}"/>
              </a:ext>
            </a:extLst>
          </p:cNvPr>
          <p:cNvCxnSpPr>
            <a:cxnSpLocks/>
          </p:cNvCxnSpPr>
          <p:nvPr/>
        </p:nvCxnSpPr>
        <p:spPr>
          <a:xfrm flipV="1">
            <a:off x="2677099" y="3139807"/>
            <a:ext cx="1894901" cy="28919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B456806-44E3-4CCE-9BF3-EFEE7ECB3DE3}"/>
              </a:ext>
            </a:extLst>
          </p:cNvPr>
          <p:cNvCxnSpPr/>
          <p:nvPr/>
        </p:nvCxnSpPr>
        <p:spPr>
          <a:xfrm>
            <a:off x="7006728" y="3139807"/>
            <a:ext cx="2016086" cy="146524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757433" y="75109"/>
            <a:ext cx="65307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Weight = (5.5x5.5x33)x11g/cm^3x4(per module)x36(per super-module)x18(per sector)</a:t>
            </a:r>
          </a:p>
          <a:p>
            <a:r>
              <a:rPr lang="en-US" sz="1400" dirty="0">
                <a:solidFill>
                  <a:srgbClr val="FF0000"/>
                </a:solidFill>
              </a:rPr>
              <a:t>              = 28,500 kg/sector, if 100% </a:t>
            </a:r>
            <a:r>
              <a:rPr lang="en-US" sz="1400" dirty="0" err="1">
                <a:solidFill>
                  <a:srgbClr val="FF0000"/>
                </a:solidFill>
              </a:rPr>
              <a:t>Pb</a:t>
            </a:r>
            <a:r>
              <a:rPr lang="en-US" sz="1400">
                <a:solidFill>
                  <a:srgbClr val="FF0000"/>
                </a:solidFill>
              </a:rPr>
              <a:t>; reality &lt; 20,000kg.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E56C21-8C57-4C4F-A531-CE54F5686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2B945-CC99-A64F-9DE4-BC2E4777217D}" type="datetime1">
              <a:rPr lang="en-US" smtClean="0"/>
              <a:t>5/30/18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1701F5-E771-9A42-AB15-7077092DE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0808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xperimentalHighlightsFY17.pptx" id="{1C0B6926-12E8-4FC7-B8AA-AE9F2E25030C}" vid="{771EEC21-1856-444E-BC8F-42435F174C5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LANL Work</Template>
  <TotalTime>618</TotalTime>
  <Words>777</Words>
  <Application>Microsoft Macintosh PowerPoint</Application>
  <PresentationFormat>Widescreen</PresentationFormat>
  <Paragraphs>140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Gill Sans</vt:lpstr>
      <vt:lpstr>Helvetica</vt:lpstr>
      <vt:lpstr>Mangal</vt:lpstr>
      <vt:lpstr>Office Theme</vt:lpstr>
      <vt:lpstr>Possible EMCal Upgrade at SeaQuest 05/30/2018</vt:lpstr>
      <vt:lpstr>CIPANP – Update on Physics </vt:lpstr>
      <vt:lpstr>PowerPoint Presentation</vt:lpstr>
      <vt:lpstr>Dark Photon/Higgs Search at BeamDump Experiments @Fermilab</vt:lpstr>
      <vt:lpstr>SeaQuest at the Intensity Frontier at Fermilab</vt:lpstr>
      <vt:lpstr>Dark photon trigger detectors completed at LANL, 4/2017</vt:lpstr>
      <vt:lpstr>Seek new HEP Support: $350K/year </vt:lpstr>
      <vt:lpstr>Installation plan</vt:lpstr>
      <vt:lpstr>Details of PHENIX EMCal</vt:lpstr>
      <vt:lpstr>E-1067 Future Upgrade: Phase-II 2020 ~ 2025+ </vt:lpstr>
      <vt:lpstr>Physics goal and past work</vt:lpstr>
      <vt:lpstr>Ongoing and potential collaboration/support</vt:lpstr>
      <vt:lpstr>Proposed work and timeline – needs update </vt:lpstr>
    </vt:vector>
  </TitlesOfParts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Possible EMCal Upgrade at SeaQuest</dc:title>
  <dc:creator>Kun Liu</dc:creator>
  <cp:lastModifiedBy>Ming Liu</cp:lastModifiedBy>
  <cp:revision>39</cp:revision>
  <cp:lastPrinted>2018-05-10T15:31:02Z</cp:lastPrinted>
  <dcterms:created xsi:type="dcterms:W3CDTF">2018-01-04T08:23:26Z</dcterms:created>
  <dcterms:modified xsi:type="dcterms:W3CDTF">2018-05-31T06:57:04Z</dcterms:modified>
</cp:coreProperties>
</file>